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65" r:id="rId2"/>
    <p:sldId id="272" r:id="rId3"/>
    <p:sldId id="285" r:id="rId4"/>
    <p:sldId id="287" r:id="rId5"/>
    <p:sldId id="273" r:id="rId6"/>
    <p:sldId id="274" r:id="rId7"/>
    <p:sldId id="275" r:id="rId8"/>
    <p:sldId id="276" r:id="rId9"/>
    <p:sldId id="277" r:id="rId10"/>
    <p:sldId id="288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90" r:id="rId19"/>
    <p:sldId id="291" r:id="rId20"/>
    <p:sldId id="292" r:id="rId21"/>
    <p:sldId id="293" r:id="rId22"/>
    <p:sldId id="271" r:id="rId2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730" autoAdjust="0"/>
  </p:normalViewPr>
  <p:slideViewPr>
    <p:cSldViewPr snapToGrid="0">
      <p:cViewPr varScale="1">
        <p:scale>
          <a:sx n="82" d="100"/>
          <a:sy n="82" d="100"/>
        </p:scale>
        <p:origin x="1383" y="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996179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下列有关性质的比较，不能用元素周期律解释的是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选项考查的是物质性质，核心元素是硫、磷，考查酸性，看一下这个酸是不是判据中的最高价氧化物对应的水化物，如果是，由位置推元素性质，再推物质性质。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同周期从左往右</a:t>
            </a:r>
            <a:r>
              <a:rPr lang="zh-CN" altLang="en-US" sz="1200" dirty="0">
                <a:latin typeface="Times New Roman" pitchFamily="18" charset="0"/>
                <a:ea typeface="宋体"/>
                <a:cs typeface="Times New Roman" pitchFamily="18" charset="0"/>
              </a:rPr>
              <a:t>→ 非金属性：</a:t>
            </a:r>
            <a:r>
              <a:rPr lang="en-US" altLang="zh-CN" sz="1200" dirty="0">
                <a:latin typeface="Times New Roman" pitchFamily="18" charset="0"/>
                <a:ea typeface="宋体"/>
                <a:cs typeface="Times New Roman" pitchFamily="18" charset="0"/>
              </a:rPr>
              <a:t>P </a:t>
            </a:r>
            <a:r>
              <a:rPr lang="zh-CN" altLang="en-US" sz="1200" dirty="0">
                <a:latin typeface="Times New Roman" pitchFamily="18" charset="0"/>
                <a:ea typeface="宋体"/>
                <a:cs typeface="Times New Roman" pitchFamily="18" charset="0"/>
              </a:rPr>
              <a:t>＜ </a:t>
            </a:r>
            <a:r>
              <a:rPr lang="en-US" altLang="zh-CN" sz="1200" dirty="0">
                <a:latin typeface="Times New Roman" pitchFamily="18" charset="0"/>
                <a:ea typeface="宋体"/>
                <a:cs typeface="Times New Roman" pitchFamily="18" charset="0"/>
              </a:rPr>
              <a:t>S</a:t>
            </a:r>
            <a:r>
              <a:rPr lang="zh-CN" altLang="en-US" sz="1200" dirty="0">
                <a:latin typeface="Times New Roman" pitchFamily="18" charset="0"/>
                <a:ea typeface="宋体"/>
                <a:cs typeface="Times New Roman" pitchFamily="18" charset="0"/>
              </a:rPr>
              <a:t> → 最高价氧化物对应水化物酸性：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sz="12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sz="12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&gt;H</a:t>
            </a:r>
            <a:r>
              <a:rPr lang="en-US" altLang="zh-CN" sz="12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PO</a:t>
            </a:r>
            <a:r>
              <a:rPr lang="en-US" altLang="zh-CN" sz="12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  </a:t>
            </a:r>
            <a:r>
              <a:rPr lang="zh-CN" altLang="en-US" sz="1200" baseline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r>
              <a:rPr lang="zh-CN" altLang="en-US" sz="1200" b="0" dirty="0"/>
              <a:t>●</a:t>
            </a:r>
            <a:r>
              <a:rPr lang="en-US" altLang="zh-CN" sz="12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200" baseline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en-US" sz="1200" baseline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正确</a:t>
            </a:r>
            <a:r>
              <a:rPr lang="en-US" altLang="zh-CN" sz="1200" baseline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1200" baseline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。元素周期律只能解释这两种酸的酸性比较，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而不能解释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sz="12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sz="12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 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&gt; H</a:t>
            </a:r>
            <a:r>
              <a:rPr lang="en-US" altLang="zh-CN" sz="12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PO</a:t>
            </a:r>
            <a:r>
              <a:rPr lang="en-US" altLang="zh-CN" sz="12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12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en-US" altLang="zh-CN" sz="12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也不能解释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sz="12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</a:t>
            </a:r>
            <a:r>
              <a:rPr lang="en-US" altLang="zh-CN" sz="12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1200" dirty="0">
                <a:latin typeface="Times New Roman" pitchFamily="18" charset="0"/>
                <a:ea typeface="宋体"/>
                <a:cs typeface="Times New Roman" pitchFamily="18" charset="0"/>
              </a:rPr>
              <a:t>酸性强弱</a:t>
            </a:r>
            <a:r>
              <a:rPr lang="zh-CN" altLang="en-US" sz="1200" baseline="0" dirty="0">
                <a:latin typeface="Times New Roman" pitchFamily="18" charset="0"/>
                <a:ea typeface="宋体"/>
                <a:cs typeface="Times New Roman" pitchFamily="18" charset="0"/>
              </a:rPr>
              <a:t>。</a:t>
            </a:r>
            <a:r>
              <a:rPr lang="en-US" altLang="zh-CN" sz="1200" baseline="0" dirty="0">
                <a:latin typeface="Times New Roman" pitchFamily="18" charset="0"/>
                <a:ea typeface="宋体"/>
                <a:cs typeface="Times New Roman" pitchFamily="18" charset="0"/>
              </a:rPr>
              <a:t>B</a:t>
            </a:r>
            <a:r>
              <a:rPr lang="zh-CN" altLang="en-US" sz="1200" baseline="0" dirty="0">
                <a:latin typeface="Times New Roman" pitchFamily="18" charset="0"/>
                <a:ea typeface="宋体"/>
                <a:cs typeface="Times New Roman" pitchFamily="18" charset="0"/>
              </a:rPr>
              <a:t>选项考查元素性质，核心元素是氯、溴，位于同主族，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由位置推元素性质，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同主族从上到下</a:t>
            </a:r>
            <a:r>
              <a:rPr lang="zh-CN" altLang="en-US" sz="1200" dirty="0">
                <a:latin typeface="Times New Roman" pitchFamily="18" charset="0"/>
                <a:ea typeface="宋体"/>
                <a:cs typeface="Times New Roman" pitchFamily="18" charset="0"/>
              </a:rPr>
              <a:t>→ 非金属性：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2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Cl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&gt; Br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r>
              <a:rPr lang="zh-CN" altLang="en-US" sz="1200" b="0" dirty="0"/>
              <a:t>●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正确。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选项考查物质性质，核心元素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Mg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，位于同周期，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由位置推元素性质，再推物质性质。同周期从左到右</a:t>
            </a:r>
            <a:r>
              <a:rPr lang="zh-CN" altLang="en-US" sz="1200" dirty="0">
                <a:latin typeface="Times New Roman" pitchFamily="18" charset="0"/>
                <a:ea typeface="宋体"/>
                <a:cs typeface="Times New Roman" pitchFamily="18" charset="0"/>
              </a:rPr>
              <a:t>→ 金属性：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  &gt; Mg</a:t>
            </a:r>
            <a:r>
              <a:rPr lang="zh-CN" altLang="en-US" sz="1200" dirty="0">
                <a:latin typeface="Times New Roman" pitchFamily="18" charset="0"/>
                <a:ea typeface="宋体"/>
                <a:cs typeface="Times New Roman" pitchFamily="18" charset="0"/>
              </a:rPr>
              <a:t> →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碱性：</a:t>
            </a:r>
            <a:r>
              <a:rPr lang="en-US" altLang="zh-CN" sz="12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NaOH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&gt;Mg(OH)</a:t>
            </a:r>
            <a:r>
              <a:rPr lang="en-US" altLang="zh-CN" sz="12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r>
              <a:rPr lang="zh-CN" altLang="en-US" sz="1200" b="0" dirty="0"/>
              <a:t>●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正确。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选项考查物质性质，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但并不是金属性非金属性判据中的内容，无法用元素周期律解释。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选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6467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后面几个题目都是用原子结构解释元素、物质性质的填空题。第</a:t>
            </a:r>
            <a:r>
              <a:rPr lang="en-US" altLang="zh-CN" dirty="0"/>
              <a:t>2</a:t>
            </a:r>
            <a:r>
              <a:rPr lang="zh-CN" altLang="en-US" dirty="0"/>
              <a:t>题，考查的核心元素是</a:t>
            </a:r>
            <a:r>
              <a:rPr lang="en-US" altLang="zh-CN" dirty="0"/>
              <a:t>S</a:t>
            </a:r>
            <a:r>
              <a:rPr lang="zh-CN" altLang="en-US" dirty="0"/>
              <a:t>、</a:t>
            </a:r>
            <a:r>
              <a:rPr lang="en-US" altLang="zh-CN" dirty="0"/>
              <a:t>Se</a:t>
            </a:r>
            <a:r>
              <a:rPr lang="zh-CN" altLang="en-US" dirty="0"/>
              <a:t>，图中给了几种元素的位置，</a:t>
            </a:r>
            <a:r>
              <a:rPr lang="en-US" altLang="zh-CN" dirty="0"/>
              <a:t>S</a:t>
            </a:r>
            <a:r>
              <a:rPr lang="zh-CN" altLang="en-US" dirty="0"/>
              <a:t>、</a:t>
            </a:r>
            <a:r>
              <a:rPr lang="en-US" altLang="zh-CN" dirty="0"/>
              <a:t>Se</a:t>
            </a:r>
            <a:r>
              <a:rPr lang="zh-CN" altLang="en-US" dirty="0"/>
              <a:t>同主族</a:t>
            </a:r>
            <a:r>
              <a:rPr lang="zh-CN" altLang="en-US" sz="1200" b="0" dirty="0"/>
              <a:t>●</a:t>
            </a:r>
            <a:r>
              <a:rPr lang="zh-CN" altLang="en-US" dirty="0"/>
              <a:t>，并给了原子序数，</a:t>
            </a:r>
            <a:r>
              <a:rPr lang="zh-CN" altLang="en-US" sz="1200" b="0" dirty="0"/>
              <a:t>●</a:t>
            </a:r>
            <a:r>
              <a:rPr lang="en-US" altLang="zh-CN" dirty="0"/>
              <a:t>16</a:t>
            </a:r>
            <a:r>
              <a:rPr lang="zh-CN" altLang="en-US" dirty="0"/>
              <a:t>号</a:t>
            </a:r>
            <a:r>
              <a:rPr lang="en-US" altLang="zh-CN" dirty="0"/>
              <a:t>S</a:t>
            </a:r>
            <a:r>
              <a:rPr lang="zh-CN" altLang="en-US" dirty="0"/>
              <a:t>，</a:t>
            </a:r>
            <a:r>
              <a:rPr lang="zh-CN" altLang="en-US" sz="1200" b="0" dirty="0"/>
              <a:t>●</a:t>
            </a:r>
            <a:r>
              <a:rPr lang="en-US" altLang="zh-CN" dirty="0"/>
              <a:t>34</a:t>
            </a:r>
            <a:r>
              <a:rPr lang="zh-CN" altLang="en-US" dirty="0"/>
              <a:t>号</a:t>
            </a:r>
            <a:r>
              <a:rPr lang="en-US" altLang="zh-CN" dirty="0"/>
              <a:t>Se</a:t>
            </a:r>
            <a:r>
              <a:rPr lang="zh-CN" altLang="en-US" dirty="0"/>
              <a:t>，要求写出陌生元素</a:t>
            </a:r>
            <a:r>
              <a:rPr lang="en-US" altLang="zh-CN" dirty="0"/>
              <a:t>Se</a:t>
            </a:r>
            <a:r>
              <a:rPr lang="zh-CN" altLang="en-US" dirty="0"/>
              <a:t>的原子结构示意图，要求</a:t>
            </a:r>
            <a:r>
              <a:rPr lang="zh-CN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从</a:t>
            </a:r>
            <a:r>
              <a:rPr lang="zh-CN" altLang="en-US" sz="1200" b="0" dirty="0"/>
              <a:t>●</a:t>
            </a:r>
            <a:r>
              <a:rPr lang="zh-CN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原子结构角度解释原因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，注意要解释两个事儿：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相似、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不同。我们很熟悉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的原子结构示意图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，对比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最外层电子数与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 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相同，是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，电子层数大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，核电荷数大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18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，核外需要排布的电子就多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18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，所以多出来的一个电子层就是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18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个电子，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并且不违反最外层、次外层不能超过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8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18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个电子的排布规则。第一问写原子结构示意图为第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问做铺垫，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要用原子结构解释元素性质。回忆结构决定性质的思维模型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原子结构中相同的是最外层电子数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，决定了两种元素性质相似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；原子结构中不同的是电子层数、原子半径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，决定了两者得电子得电子能力不同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。所以答案如下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9680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题给了一个反应方程，要求判断磷酸、硫酸酸性强弱，并解释原因。两种核心元素</a:t>
            </a:r>
            <a:r>
              <a:rPr lang="en-US" altLang="zh-CN" dirty="0"/>
              <a:t>S</a:t>
            </a:r>
            <a:r>
              <a:rPr lang="zh-CN" altLang="en-US" dirty="0"/>
              <a:t>、</a:t>
            </a:r>
            <a:r>
              <a:rPr lang="en-US" altLang="zh-CN" dirty="0"/>
              <a:t>P</a:t>
            </a:r>
            <a:r>
              <a:rPr lang="zh-CN" altLang="en-US" dirty="0"/>
              <a:t>，</a:t>
            </a:r>
            <a:r>
              <a:rPr lang="zh-CN" altLang="en-US" sz="1200" b="0" dirty="0"/>
              <a:t>●</a:t>
            </a:r>
            <a:r>
              <a:rPr lang="zh-CN" altLang="en-US" dirty="0"/>
              <a:t>要想得到酸性强弱的结论，可</a:t>
            </a:r>
            <a:r>
              <a:rPr lang="zh-CN" altLang="en-US" sz="1200" b="0" dirty="0"/>
              <a:t>●</a:t>
            </a:r>
            <a:r>
              <a:rPr lang="zh-CN" altLang="en-US" dirty="0"/>
              <a:t>以从反应原理推导，即理论依据，②的引导语告诉我们理论依据是元素周期律；</a:t>
            </a:r>
            <a:r>
              <a:rPr lang="zh-CN" altLang="en-US" sz="1200" b="0" dirty="0"/>
              <a:t>●</a:t>
            </a:r>
            <a:r>
              <a:rPr lang="zh-CN" altLang="en-US" dirty="0"/>
              <a:t>也可以根据事实作为证据推导，即事实依据。</a:t>
            </a:r>
            <a:r>
              <a:rPr lang="zh-CN" altLang="en-US" sz="1200" b="0" dirty="0"/>
              <a:t>●</a:t>
            </a:r>
            <a:r>
              <a:rPr lang="zh-CN" altLang="en-US" dirty="0"/>
              <a:t>①的引导语让我们从该反应推出酸性强弱，这是个酸与盐生成新酸与新盐的反应，符合强酸制弱酸，</a:t>
            </a:r>
            <a:r>
              <a:rPr lang="zh-CN" altLang="en-US" sz="1200" b="0" dirty="0"/>
              <a:t>●</a:t>
            </a:r>
            <a:r>
              <a:rPr lang="zh-CN" altLang="en-US" dirty="0"/>
              <a:t>所以得出结论，</a:t>
            </a:r>
            <a:r>
              <a:rPr lang="zh-CN" altLang="en-US" sz="1200" b="0" dirty="0"/>
              <a:t>●</a:t>
            </a:r>
            <a:r>
              <a:rPr lang="zh-CN" altLang="en-US" dirty="0"/>
              <a:t>磷酸酸性比硫酸弱。如何用元素周期律解释物质性质的递变，引导语说了</a:t>
            </a:r>
            <a:r>
              <a:rPr lang="en-US" altLang="zh-CN" dirty="0"/>
              <a:t>S</a:t>
            </a:r>
            <a:r>
              <a:rPr lang="zh-CN" altLang="en-US" dirty="0"/>
              <a:t>、</a:t>
            </a:r>
            <a:r>
              <a:rPr lang="en-US" altLang="zh-CN" dirty="0"/>
              <a:t>P</a:t>
            </a:r>
            <a:r>
              <a:rPr lang="zh-CN" altLang="en-US" dirty="0"/>
              <a:t>电子层数相同，即</a:t>
            </a:r>
            <a:r>
              <a:rPr lang="en-US" altLang="zh-CN" dirty="0"/>
              <a:t>S</a:t>
            </a:r>
            <a:r>
              <a:rPr lang="zh-CN" altLang="en-US" dirty="0"/>
              <a:t>、</a:t>
            </a:r>
            <a:r>
              <a:rPr lang="en-US" altLang="zh-CN" dirty="0"/>
              <a:t>P</a:t>
            </a:r>
            <a:r>
              <a:rPr lang="zh-CN" altLang="en-US" dirty="0"/>
              <a:t>同周期，</a:t>
            </a:r>
            <a:r>
              <a:rPr lang="zh-CN" altLang="en-US" sz="1200" b="0" dirty="0"/>
              <a:t>●</a:t>
            </a:r>
            <a:r>
              <a:rPr lang="zh-CN" altLang="en-US" dirty="0"/>
              <a:t>回忆同周期原子结构解释物质递变性的思维模型，所以答案如下。</a:t>
            </a:r>
            <a:r>
              <a:rPr lang="zh-CN" altLang="en-US" sz="1200" b="0" dirty="0"/>
              <a:t>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4577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第</a:t>
            </a:r>
            <a:r>
              <a:rPr lang="en-US" altLang="zh-CN" dirty="0"/>
              <a:t>4</a:t>
            </a:r>
            <a:r>
              <a:rPr lang="zh-CN" altLang="en-US" dirty="0"/>
              <a:t>题，用</a:t>
            </a:r>
            <a:r>
              <a:rPr lang="zh-CN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金属氧化物吸收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污染物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NO</a:t>
            </a:r>
            <a:r>
              <a:rPr lang="en-US" altLang="zh-CN" sz="12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zh-CN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生成盐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，核心元素是镁、钙、锶、钡。吸收能力如下：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要求解释原因，并且给了后面一半，元素金属性逐渐增强，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其实就是要解释这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种元素金属性增强的原因。元素之间有关联才能比较，这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种元素之间什么关联呢？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题目给出了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种原子的质子数，也就是原子序数。可以看到钙比镁大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8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，锶比钙大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18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，钡比锶大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18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，是同主族元素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。回忆同主族元素结构解释物质递变性的思维模型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。答案如下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。虽然有同学一看到熟悉的镁、钙就知道是同主族，但因为题目中没有直白告诉你同主族或电子层数相同，所以解释原因要先解释如何判断四者同主族的关系，再回答金属性增强的原因。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2195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第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题，核心元素是氯、碘。从原子结构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角度解释元素性质中的化合价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r>
              <a:rPr lang="en-US" altLang="zh-CN" sz="12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Icl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为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+1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这个化合价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，其实是两件事儿，为什么是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为什么是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+?</a:t>
            </a:r>
            <a:r>
              <a:rPr lang="zh-CN" altLang="en-US" sz="1200" b="0" dirty="0"/>
              <a:t> 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首先得明白化合价怎么来的，物质在化和过程中要形成新键，化合过程中如果形成的是离子键，化合价就是得失电子的个数，化和过程中如果形成共价键，化合价就是形成共价键的个数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即共用电子对数目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这是化合价的数字；正负符号方面，离子键的话，失去电子显正价，得到电子显负价，极性共价键的共用电子对，离哪个原子远，就显正价，反之就显负价。形成共价键的两个原子谁对电子的吸引力大电子对就离谁近，这叫做偏向，反之叫做偏离。理清楚这个之后，就能回答。到底是原子结构中的哪个要素决定了共用电子对的数目问题，又是哪个要素决定了偏离偏向的问题呢？最外层电子数关系到得失电子数目或者共用电子对数目，所以也叫价电子，因为两个原子最外层电子数均为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7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，为了达到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8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电子稳定结构，共用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对电子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，很像卤素单质。单质是非极性共价键，两个相同原子对电子对吸引力相同，共用电子对没有偏向和偏离，所以显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价。但</a:t>
            </a:r>
            <a:r>
              <a:rPr lang="en-US" altLang="zh-CN" sz="12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Icl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是不同原子，哪个原子对电子吸引弱一些，就显正价，这就变成用原子结构解释为什么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 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对电子对的吸引弱于</a:t>
            </a:r>
            <a:r>
              <a:rPr lang="en-US" altLang="zh-CN" sz="12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Cl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。两者为同主族，回忆同主族元素 </a:t>
            </a:r>
            <a:r>
              <a:rPr lang="zh-CN" altLang="en-US" dirty="0"/>
              <a:t>结构解释物质递变性的思维模型</a:t>
            </a:r>
            <a:r>
              <a:rPr lang="zh-CN" altLang="en-US" sz="1200" b="0" dirty="0"/>
              <a:t>●</a:t>
            </a:r>
            <a:r>
              <a:rPr lang="zh-CN" altLang="en-US" dirty="0"/>
              <a:t>，答案如下。</a:t>
            </a:r>
            <a:r>
              <a:rPr lang="zh-CN" altLang="en-US" sz="1200" b="0" dirty="0"/>
              <a:t>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2430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6</a:t>
            </a:r>
            <a:r>
              <a:rPr lang="zh-CN" altLang="en-US" dirty="0"/>
              <a:t>题，研究的核心元素是卤族元素。（</a:t>
            </a:r>
            <a:r>
              <a:rPr lang="en-US" altLang="zh-CN" dirty="0"/>
              <a:t>1</a:t>
            </a:r>
            <a:r>
              <a:rPr lang="zh-CN" altLang="en-US" dirty="0"/>
              <a:t>）给了个新概念，共价键的极性强弱</a:t>
            </a:r>
            <a:r>
              <a:rPr lang="zh-CN" altLang="en-US" sz="1200" b="0" dirty="0"/>
              <a:t>●</a:t>
            </a:r>
            <a:r>
              <a:rPr lang="zh-CN" altLang="en-US" dirty="0"/>
              <a:t>，（</a:t>
            </a:r>
            <a:r>
              <a:rPr lang="en-US" altLang="zh-CN" dirty="0"/>
              <a:t>2</a:t>
            </a:r>
            <a:r>
              <a:rPr lang="zh-CN" altLang="en-US" dirty="0"/>
              <a:t>）（</a:t>
            </a:r>
            <a:r>
              <a:rPr lang="en-US" altLang="zh-CN" dirty="0"/>
              <a:t>3</a:t>
            </a:r>
            <a:r>
              <a:rPr lang="zh-CN" altLang="en-US" dirty="0"/>
              <a:t>）用原子结构解释问题</a:t>
            </a:r>
            <a:r>
              <a:rPr lang="zh-CN" altLang="en-US" sz="1200" b="0" dirty="0"/>
              <a:t>●</a:t>
            </a:r>
            <a:r>
              <a:rPr lang="zh-CN" altLang="en-US" dirty="0"/>
              <a:t>。先看（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zh-CN" altLang="en-US" sz="1200" b="0" dirty="0"/>
              <a:t>●</a:t>
            </a:r>
            <a:r>
              <a:rPr lang="zh-CN" altLang="en-US" dirty="0"/>
              <a:t>，从题干中读出共价键的极性取决于共用电子对的偏移程度</a:t>
            </a:r>
            <a:r>
              <a:rPr lang="zh-CN" altLang="en-US" sz="1200" b="0" dirty="0"/>
              <a:t>●</a:t>
            </a:r>
            <a:r>
              <a:rPr lang="zh-CN" altLang="en-US" dirty="0"/>
              <a:t>，</a:t>
            </a:r>
            <a:r>
              <a:rPr lang="en-US" altLang="zh-CN" dirty="0"/>
              <a:t>HX</a:t>
            </a:r>
            <a:r>
              <a:rPr lang="zh-CN" altLang="en-US" dirty="0"/>
              <a:t>中，</a:t>
            </a:r>
            <a:r>
              <a:rPr lang="en-US" altLang="zh-CN" dirty="0"/>
              <a:t>H</a:t>
            </a:r>
            <a:r>
              <a:rPr lang="zh-CN" altLang="en-US" dirty="0"/>
              <a:t>原子是一样的，不一样的卤原子导致了共用电子对的偏移程度不同，共用电子对的偏移程度取决于</a:t>
            </a:r>
            <a:r>
              <a:rPr lang="en-US" altLang="zh-CN" dirty="0"/>
              <a:t>X</a:t>
            </a:r>
            <a:r>
              <a:rPr lang="zh-CN" altLang="en-US" dirty="0"/>
              <a:t>原子对共用电子对的吸引力，即得电子能力</a:t>
            </a:r>
            <a:r>
              <a:rPr lang="zh-CN" altLang="en-US" sz="1200" b="0" dirty="0"/>
              <a:t>●</a:t>
            </a:r>
            <a:r>
              <a:rPr lang="zh-CN" altLang="en-US" dirty="0"/>
              <a:t>。所以，卤族元素从上到下，得电子能力逐渐减弱</a:t>
            </a:r>
            <a:r>
              <a:rPr lang="zh-CN" altLang="en-US" sz="1200" b="0" dirty="0"/>
              <a:t>●</a:t>
            </a:r>
            <a:r>
              <a:rPr lang="zh-CN" altLang="en-US" dirty="0"/>
              <a:t>，共用电子对偏移程度逐渐减小</a:t>
            </a:r>
            <a:r>
              <a:rPr lang="zh-CN" altLang="en-US" sz="1200" b="0" dirty="0"/>
              <a:t>●</a:t>
            </a:r>
            <a:r>
              <a:rPr lang="zh-CN" altLang="en-US" dirty="0"/>
              <a:t>，所以共价键的极性逐渐减弱</a:t>
            </a:r>
            <a:r>
              <a:rPr lang="zh-CN" altLang="en-US" sz="1200" b="0" dirty="0"/>
              <a:t>●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59676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dirty="0"/>
              <a:t>●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）氢气与卤素单质化合生成</a:t>
            </a:r>
            <a:r>
              <a:rPr lang="en-US" altLang="zh-CN" dirty="0"/>
              <a:t>HX</a:t>
            </a:r>
            <a:r>
              <a:rPr lang="zh-CN" altLang="en-US" dirty="0"/>
              <a:t>，即形成氢卤单键</a:t>
            </a:r>
            <a:r>
              <a:rPr lang="zh-CN" altLang="en-US" sz="1200" b="0" dirty="0"/>
              <a:t>●</a:t>
            </a:r>
            <a:r>
              <a:rPr lang="zh-CN" altLang="en-US" dirty="0"/>
              <a:t>，共用</a:t>
            </a:r>
            <a:r>
              <a:rPr lang="en-US" altLang="zh-CN" dirty="0"/>
              <a:t>1</a:t>
            </a:r>
            <a:r>
              <a:rPr lang="zh-CN" altLang="en-US" dirty="0"/>
              <a:t>对电子，共用电子对数目是原子结构中最外层电子数决定的</a:t>
            </a:r>
            <a:r>
              <a:rPr lang="zh-CN" altLang="en-US" sz="1200" b="0" dirty="0"/>
              <a:t>●</a:t>
            </a:r>
            <a:r>
              <a:rPr lang="zh-CN" altLang="en-US" dirty="0"/>
              <a:t>，所以答案如下</a:t>
            </a:r>
            <a:r>
              <a:rPr lang="zh-CN" altLang="en-US" sz="1200" b="0" dirty="0"/>
              <a:t>●</a:t>
            </a:r>
            <a:r>
              <a:rPr lang="zh-CN" altLang="en-US" dirty="0"/>
              <a:t>。（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zh-CN" altLang="en-US" sz="1200" b="0" dirty="0"/>
              <a:t>●</a:t>
            </a:r>
            <a:r>
              <a:rPr lang="zh-CN" altLang="en-US" dirty="0"/>
              <a:t>我们观察到，从氟到碘，</a:t>
            </a:r>
            <a:r>
              <a:rPr lang="en-US" altLang="zh-CN" dirty="0"/>
              <a:t>K</a:t>
            </a:r>
            <a:r>
              <a:rPr lang="zh-CN" altLang="en-US" dirty="0"/>
              <a:t>逐渐减小</a:t>
            </a:r>
            <a:r>
              <a:rPr lang="zh-CN" altLang="en-US" sz="1200" b="0" dirty="0"/>
              <a:t>●</a:t>
            </a:r>
            <a:r>
              <a:rPr lang="zh-CN" altLang="en-US" dirty="0"/>
              <a:t>。原子结构和平衡常数有什么关系呢？平衡常数是一个反应的反应限度的数据表征</a:t>
            </a:r>
            <a:r>
              <a:rPr lang="zh-CN" altLang="en-US" sz="1200" b="0" dirty="0"/>
              <a:t>●</a:t>
            </a:r>
            <a:r>
              <a:rPr lang="zh-CN" altLang="en-US" dirty="0"/>
              <a:t>，这个反应是我们熟悉的非金属单质与氢气化合，化学反应的差别是物质性质差别带来的</a:t>
            </a:r>
            <a:r>
              <a:rPr lang="zh-CN" altLang="en-US" sz="1200" b="0" dirty="0"/>
              <a:t>●</a:t>
            </a:r>
            <a:r>
              <a:rPr lang="zh-CN" altLang="en-US" dirty="0"/>
              <a:t>，物质是不同的卤素单质，物质性质由元素性质决定</a:t>
            </a:r>
            <a:r>
              <a:rPr lang="zh-CN" altLang="en-US" sz="1200" b="0" dirty="0"/>
              <a:t>●</a:t>
            </a:r>
            <a:r>
              <a:rPr lang="zh-CN" altLang="en-US" dirty="0"/>
              <a:t>，最根本由原子结构决定</a:t>
            </a:r>
            <a:r>
              <a:rPr lang="zh-CN" altLang="en-US" sz="1200" b="0" dirty="0"/>
              <a:t>●</a:t>
            </a:r>
            <a:r>
              <a:rPr lang="zh-CN" altLang="en-US" dirty="0"/>
              <a:t>。回忆同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主族元素</a:t>
            </a:r>
            <a:r>
              <a:rPr lang="zh-CN" altLang="en-US" dirty="0"/>
              <a:t>结构解释物质递变性的思维模型，</a:t>
            </a:r>
            <a:r>
              <a:rPr lang="en-US" altLang="zh-CN" dirty="0"/>
              <a:t>F</a:t>
            </a:r>
            <a:r>
              <a:rPr lang="zh-CN" altLang="en-US" dirty="0"/>
              <a:t>到碘结构的递变性</a:t>
            </a:r>
            <a:r>
              <a:rPr lang="zh-CN" altLang="en-US" sz="1200" b="0" dirty="0"/>
              <a:t>●</a:t>
            </a:r>
            <a:r>
              <a:rPr lang="zh-CN" altLang="en-US" dirty="0"/>
              <a:t>，决定了元素非金属性的递变性</a:t>
            </a:r>
            <a:r>
              <a:rPr lang="zh-CN" altLang="en-US" sz="1200" b="0" dirty="0"/>
              <a:t>●</a:t>
            </a:r>
            <a:r>
              <a:rPr lang="zh-CN" altLang="en-US" dirty="0"/>
              <a:t>，决定了单质与氢气化合的难易程度的递变性</a:t>
            </a:r>
            <a:r>
              <a:rPr lang="zh-CN" altLang="en-US" sz="1200" b="0" dirty="0"/>
              <a:t>●</a:t>
            </a:r>
            <a:r>
              <a:rPr lang="zh-CN" altLang="en-US" dirty="0"/>
              <a:t>，决定了</a:t>
            </a:r>
            <a:r>
              <a:rPr lang="en-US" altLang="zh-CN" dirty="0"/>
              <a:t>K</a:t>
            </a:r>
            <a:r>
              <a:rPr lang="zh-CN" altLang="en-US" dirty="0"/>
              <a:t>的递变性</a:t>
            </a:r>
            <a:r>
              <a:rPr lang="zh-CN" altLang="en-US" sz="1200" b="0" dirty="0"/>
              <a:t>●</a:t>
            </a:r>
            <a:r>
              <a:rPr lang="zh-CN" altLang="en-US" dirty="0"/>
              <a:t>。当然也可以从另一个角度想，把反应逆向看，看成</a:t>
            </a:r>
            <a:r>
              <a:rPr lang="en-US" altLang="zh-CN" dirty="0"/>
              <a:t>HX</a:t>
            </a:r>
            <a:r>
              <a:rPr lang="zh-CN" altLang="en-US" dirty="0"/>
              <a:t>分解，那物质性质就变成气态氢化物的稳定性，这里的</a:t>
            </a:r>
            <a:r>
              <a:rPr lang="en-US" altLang="zh-CN" dirty="0"/>
              <a:t>K</a:t>
            </a:r>
            <a:r>
              <a:rPr lang="zh-CN" altLang="en-US" dirty="0"/>
              <a:t>就是</a:t>
            </a:r>
            <a:r>
              <a:rPr lang="en-US" altLang="zh-CN" dirty="0"/>
              <a:t>HX</a:t>
            </a:r>
            <a:r>
              <a:rPr lang="zh-CN" altLang="en-US" dirty="0"/>
              <a:t>分解反应平衡常数的倒数。所以答案如下。</a:t>
            </a:r>
            <a:r>
              <a:rPr lang="zh-CN" altLang="en-US" sz="1200" b="0" dirty="0"/>
              <a:t>●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33829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b="1" dirty="0"/>
              <a:t>【类型四】</a:t>
            </a:r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题是推论预测问题，这是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第一张元素周期表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，和现在我们看到的不一样，千万别定式思维用现在的元素周期表去想。我们看一下这个元素周期表，竖着看，</a:t>
            </a:r>
            <a:r>
              <a:rPr lang="zh-CN" altLang="en-US" sz="1200" b="0" dirty="0"/>
              <a:t>●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每一列从上到下，是我们熟悉的原子顺序，但没有惰性气体元素。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C=12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N=14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O=16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，这是我们熟悉的相对原子质量，而不是原子序数。</a:t>
            </a:r>
            <a:r>
              <a:rPr lang="zh-CN" altLang="en-US" sz="1200" b="0" dirty="0"/>
              <a:t>●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横着看，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B/Al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C/Si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N/P/As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O/S/</a:t>
            </a:r>
            <a:r>
              <a:rPr lang="en-US" altLang="zh-CN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Se,F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  <a:r>
              <a:rPr lang="en-US" altLang="zh-CN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Cl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/Br, 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是我们现在说的同一主族。但仔细看也不完全是成规律的，比如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没和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Li\Na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在一行，</a:t>
            </a:r>
            <a:r>
              <a:rPr lang="en-US" altLang="zh-CN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没和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Mg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在一行。所以并不是完全按照原子结构，把相同电子层数的原子放一列，把相同最外层电子数的原子放一行。所以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ABC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都是错的</a:t>
            </a:r>
            <a:r>
              <a:rPr lang="zh-CN" altLang="en-US" sz="1200" b="0" dirty="0"/>
              <a:t>●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。我们看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选项，发挥了周期表预测未知元素的功能，不知道它是什么元素，但是可以根据方框中</a:t>
            </a:r>
            <a:r>
              <a:rPr lang="zh-CN" altLang="en-US" sz="1200" b="0" dirty="0"/>
              <a:t>●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的规律推测，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=70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的未知元素最高正价与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Si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相同为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正确。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6421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题是实验验证。</a:t>
            </a:r>
            <a:r>
              <a:rPr lang="zh-CN" altLang="en-US" baseline="0" dirty="0"/>
              <a:t>此题目的是验证卤素单质的氧化性强弱</a:t>
            </a:r>
            <a:r>
              <a:rPr lang="zh-CN" altLang="en-US" sz="1200" b="0" dirty="0"/>
              <a:t>●</a:t>
            </a:r>
            <a:r>
              <a:rPr lang="zh-CN" altLang="en-US" baseline="0" dirty="0"/>
              <a:t>，题干也可以是验证卤族元素非金属性</a:t>
            </a:r>
            <a:r>
              <a:rPr lang="zh-CN" altLang="en-US" sz="1200" b="0" dirty="0"/>
              <a:t>●</a:t>
            </a:r>
            <a:r>
              <a:rPr lang="zh-CN" altLang="en-US" baseline="0" dirty="0"/>
              <a:t>强弱。经常见到用连续实验验证某些性质，通过装置中的试剂可以看到，这里先用</a:t>
            </a:r>
            <a:r>
              <a:rPr lang="zh-CN" altLang="en-US" sz="1200" b="0" dirty="0"/>
              <a:t>●</a:t>
            </a:r>
            <a:r>
              <a:rPr lang="zh-CN" altLang="en-US" baseline="0" dirty="0"/>
              <a:t>高锰酸钾和浓盐酸制备氯气，再与</a:t>
            </a:r>
            <a:r>
              <a:rPr lang="zh-CN" altLang="en-US" sz="1200" b="0" dirty="0"/>
              <a:t>●</a:t>
            </a:r>
            <a:r>
              <a:rPr lang="en-US" altLang="zh-CN" baseline="0" dirty="0" err="1"/>
              <a:t>NaBr</a:t>
            </a:r>
            <a:r>
              <a:rPr lang="zh-CN" altLang="en-US" baseline="0" dirty="0"/>
              <a:t>反应制备溴单质，溴单质再与</a:t>
            </a:r>
            <a:r>
              <a:rPr lang="zh-CN" altLang="en-US" sz="1200" b="0" dirty="0"/>
              <a:t>●</a:t>
            </a:r>
            <a:r>
              <a:rPr lang="en-US" altLang="zh-CN" baseline="0" dirty="0"/>
              <a:t>KI</a:t>
            </a:r>
            <a:r>
              <a:rPr lang="zh-CN" altLang="en-US" baseline="0" dirty="0"/>
              <a:t>反应制备碘单质，想通过</a:t>
            </a:r>
            <a:r>
              <a:rPr lang="en-US" altLang="zh-CN" baseline="0" dirty="0"/>
              <a:t>2</a:t>
            </a:r>
            <a:r>
              <a:rPr lang="zh-CN" altLang="en-US" baseline="0" dirty="0"/>
              <a:t>个连续的置换反应验证氧化性氯大于溴大于碘。看一下实验操作，每看一步操作，要思考，为了实现实验的总目的，这一步操作实现了什么目的。第一步，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这一步的目的是制备氯气</a:t>
            </a:r>
            <a:r>
              <a:rPr lang="zh-CN" altLang="en-US" sz="1200" b="0" dirty="0"/>
              <a:t>●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Ⅱ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当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和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中的溶液都变为黄色时，夹紧弹簧夹。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注意是弹簧夹</a:t>
            </a:r>
            <a:r>
              <a:rPr lang="zh-CN" altLang="en-US" sz="1200" b="0" dirty="0"/>
              <a:t>●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，不是活塞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。这一步的</a:t>
            </a:r>
            <a:r>
              <a:rPr lang="zh-CN" altLang="en-US" sz="1200" b="0" dirty="0"/>
              <a:t>●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目的是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发生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+2Br</a:t>
            </a:r>
            <a:r>
              <a:rPr lang="zh-CN" altLang="zh-CN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Br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+2 </a:t>
            </a:r>
            <a:r>
              <a:rPr lang="en-US" altLang="zh-CN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zh-CN" altLang="zh-CN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zh-CN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并在看到产物后，停止向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通氯气，继续向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中通氯气。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Ⅲ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当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中溶液由黄色变为棕红色时，关闭活塞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开始可能看不出这一步对总的实验目的有什么用，但我们可以看出直接目的</a:t>
            </a:r>
            <a:r>
              <a:rPr lang="zh-CN" altLang="en-US" sz="1200" b="0" dirty="0"/>
              <a:t>●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是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继续发生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+2Br</a:t>
            </a:r>
            <a:r>
              <a:rPr lang="zh-CN" altLang="zh-CN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Br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+2 </a:t>
            </a:r>
            <a:r>
              <a:rPr lang="en-US" altLang="zh-CN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zh-CN" altLang="zh-CN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zh-CN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，第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步空着。现在氯、溴单质都有了，即使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空着，我们也能知道这一步的直接目</a:t>
            </a:r>
            <a:r>
              <a:rPr lang="zh-CN" altLang="en-US" sz="1200" b="0" dirty="0"/>
              <a:t>●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的是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中的溶液流入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中，发生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+2I</a:t>
            </a:r>
            <a:r>
              <a:rPr lang="zh-CN" altLang="zh-CN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=I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+2 Br</a:t>
            </a:r>
            <a:r>
              <a:rPr lang="zh-CN" altLang="zh-CN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zh-CN" altLang="en-US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altLang="en-US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但注意，我们不仅仅是为了发生反应，最终目的是要通过这个反应验证溴的氧化性大于碘，所以第</a:t>
            </a:r>
            <a:r>
              <a:rPr lang="en-US" altLang="zh-CN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步的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最终目的是</a:t>
            </a:r>
            <a:r>
              <a:rPr lang="zh-CN" altLang="en-US" sz="1200" b="0" dirty="0"/>
              <a:t>●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：只发生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+2I</a:t>
            </a:r>
            <a:r>
              <a:rPr lang="zh-CN" altLang="zh-CN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=I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+2 Br</a:t>
            </a:r>
            <a:r>
              <a:rPr lang="zh-CN" altLang="zh-CN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验证氧化性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Br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＞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r>
              <a:rPr lang="zh-CN" altLang="en-US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那就要求</a:t>
            </a:r>
            <a:r>
              <a:rPr lang="en-US" altLang="zh-CN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中溶液没有其他能与</a:t>
            </a:r>
            <a:r>
              <a:rPr lang="en-US" altLang="zh-CN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zh-CN" altLang="en-US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反应生成碘单质的物质。分析</a:t>
            </a:r>
            <a:r>
              <a:rPr lang="en-US" altLang="zh-CN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中可能有什么其他能与</a:t>
            </a:r>
            <a:r>
              <a:rPr lang="en-US" altLang="zh-CN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zh-CN" altLang="en-US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反应生成碘单质的物质呢？我们看到了第</a:t>
            </a:r>
            <a:r>
              <a:rPr lang="en-US" altLang="zh-CN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步</a:t>
            </a:r>
            <a:r>
              <a:rPr lang="en-US" altLang="zh-CN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中反应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可能有过量的氯单质。那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中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有没有过量的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Cl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?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如何保证没有</a:t>
            </a:r>
            <a:r>
              <a:rPr lang="zh-CN" altLang="en-US" sz="1200" b="0" dirty="0"/>
              <a:t>●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？回来想就知道第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步的最终目的就是</a:t>
            </a:r>
            <a:r>
              <a:rPr lang="zh-CN" altLang="en-US" sz="1200" b="0" dirty="0"/>
              <a:t>●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通过与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中的红棕色对比，</a:t>
            </a:r>
            <a:r>
              <a:rPr lang="zh-CN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确认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的黄色溶液中无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Cl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，排除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Cl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对溴置换碘实验的干扰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。这道题的其他空同学们自己看后面附的答案吧。讲步骤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的目的就是为了让大家意识到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利用连续反应验证元素周期律</a:t>
            </a:r>
            <a:r>
              <a:rPr lang="zh-CN" altLang="en-US" sz="1200" b="0" dirty="0"/>
              <a:t>●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，关注干扰问题。留意这些干扰的来源：比如环境中的微粒，如果利用氧还反应，要关注空气中的氧气，如果是酸碱反应，关注空气中的二氧化碳；比如过量的反应物，就像这道题中过量的氯气；比如副反应也有类似性质的产物；比如挥发性的物质，醋酸、盐酸、硝酸等。还要知道如何</a:t>
            </a:r>
            <a:r>
              <a:rPr lang="zh-CN" altLang="en-US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排除干扰的方法：比如除掉干扰物、干扰物不方便除掉那就用对比实验排除干扰。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aseline="-25000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aseline="-25000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aseline="-25000" dirty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endParaRPr lang="en-US" altLang="zh-CN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endParaRPr lang="zh-CN" altLang="en-US" dirty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aseline="-25000" dirty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aseline="-25000" dirty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6307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b="1" dirty="0"/>
              <a:t>【类型五】化学键</a:t>
            </a:r>
            <a:endParaRPr lang="zh-CN" altLang="en-US" dirty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这个问题很简单，明白化学键的种类，并会用电子式这种化学语言表达常见物质和某些化学键</a:t>
            </a:r>
            <a:r>
              <a:rPr lang="zh-CN" altLang="en-US" baseline="0" dirty="0"/>
              <a:t>的形成过程。知道氢键这种特殊的分子间作用力对物质物理性质比如熔沸点、溶解度的影响。</a:t>
            </a:r>
            <a:r>
              <a:rPr lang="en-US" altLang="zh-CN" baseline="0" dirty="0"/>
              <a:t>A</a:t>
            </a:r>
            <a:r>
              <a:rPr lang="zh-CN" altLang="en-US" baseline="0" dirty="0"/>
              <a:t>离子键的形成过程，有代表电子得失的弯箭头</a:t>
            </a:r>
            <a:r>
              <a:rPr lang="zh-CN" altLang="en-US" sz="1200" b="0" dirty="0"/>
              <a:t>●</a:t>
            </a:r>
            <a:r>
              <a:rPr lang="zh-CN" altLang="en-US" baseline="0" dirty="0"/>
              <a:t>，产物是离子化合物的电子式，也就是阴阳离子的电子式组合而成的。与之对比，共价键的形成过程，比如</a:t>
            </a:r>
            <a:r>
              <a:rPr lang="en-US" altLang="zh-CN" baseline="0" dirty="0" err="1"/>
              <a:t>HCl</a:t>
            </a:r>
            <a:r>
              <a:rPr lang="zh-CN" altLang="en-US" baseline="0" dirty="0"/>
              <a:t>形成过程，因为是共用电子对，没有电子得失，所以没有弯箭头，产物是共价化合物的电子式</a:t>
            </a:r>
            <a:r>
              <a:rPr lang="zh-CN" altLang="en-US" sz="1200" b="0" dirty="0"/>
              <a:t>●</a:t>
            </a:r>
            <a:r>
              <a:rPr lang="zh-CN" altLang="en-US" baseline="0" dirty="0"/>
              <a:t>，不管是哪种，写在箭头前面的都是原子而不是物质。</a:t>
            </a:r>
            <a:r>
              <a:rPr lang="en-US" altLang="zh-CN" baseline="0" dirty="0"/>
              <a:t>B</a:t>
            </a:r>
            <a:r>
              <a:rPr lang="zh-CN" altLang="en-US" baseline="0" dirty="0"/>
              <a:t>选项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注意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N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原子的孤对电子，比如氮气、氨气，要熟练书写常见物质的电子式</a:t>
            </a:r>
            <a:r>
              <a:rPr lang="zh-CN" altLang="en-US" sz="1200" b="0" dirty="0"/>
              <a:t>●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C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要会辨认这种示意图、分辨极性键、非极性键</a:t>
            </a:r>
            <a:r>
              <a:rPr lang="zh-CN" altLang="en-US" sz="1200" b="0" dirty="0"/>
              <a:t>●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D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了解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H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键对物质物理性质的影响</a:t>
            </a:r>
            <a:r>
              <a:rPr lang="zh-CN" altLang="en-US" sz="1200" b="0" dirty="0"/>
              <a:t>●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5557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b="1" dirty="0"/>
              <a:t>【类型一】元素周期表的结构、用途</a:t>
            </a:r>
            <a:r>
              <a:rPr lang="zh-CN" altLang="en-US" b="1" dirty="0"/>
              <a:t>。关于周期表的结构，要熟悉元素周期表七行</a:t>
            </a:r>
            <a:r>
              <a:rPr lang="en-US" altLang="zh-CN" b="1" dirty="0"/>
              <a:t>18</a:t>
            </a:r>
            <a:r>
              <a:rPr lang="zh-CN" altLang="en-US" b="1" dirty="0"/>
              <a:t>列，每一列的族序数，从最左边</a:t>
            </a:r>
            <a:r>
              <a:rPr lang="en-US" altLang="zh-CN" b="1" dirty="0"/>
              <a:t>1</a:t>
            </a:r>
            <a:r>
              <a:rPr lang="zh-CN" altLang="en-US" b="1" dirty="0"/>
              <a:t>、</a:t>
            </a:r>
            <a:r>
              <a:rPr lang="en-US" altLang="zh-CN" b="1" dirty="0"/>
              <a:t>2</a:t>
            </a:r>
            <a:r>
              <a:rPr lang="zh-CN" altLang="en-US" b="1" dirty="0"/>
              <a:t>主族开始，然后是</a:t>
            </a:r>
            <a:r>
              <a:rPr lang="en-US" altLang="zh-CN" b="1" dirty="0"/>
              <a:t>3-7</a:t>
            </a:r>
            <a:r>
              <a:rPr lang="zh-CN" altLang="en-US" b="1" dirty="0"/>
              <a:t>副族，然后是第</a:t>
            </a:r>
            <a:r>
              <a:rPr lang="en-US" altLang="zh-CN" b="1" dirty="0"/>
              <a:t>8</a:t>
            </a:r>
            <a:r>
              <a:rPr lang="zh-CN" altLang="en-US" b="1" dirty="0"/>
              <a:t>族，有是</a:t>
            </a:r>
            <a:r>
              <a:rPr lang="en-US" altLang="zh-CN" b="1" dirty="0"/>
              <a:t>3</a:t>
            </a:r>
            <a:r>
              <a:rPr lang="zh-CN" altLang="en-US" b="1" dirty="0"/>
              <a:t>列，然后是</a:t>
            </a:r>
            <a:r>
              <a:rPr lang="en-US" altLang="zh-CN" b="1" dirty="0"/>
              <a:t>3-7</a:t>
            </a:r>
            <a:r>
              <a:rPr lang="zh-CN" altLang="en-US" b="1" dirty="0"/>
              <a:t>主族，最后是</a:t>
            </a:r>
            <a:r>
              <a:rPr lang="en-US" altLang="zh-CN" b="1" dirty="0"/>
              <a:t>0</a:t>
            </a:r>
            <a:r>
              <a:rPr lang="zh-CN" altLang="en-US" b="1" dirty="0"/>
              <a:t>族。要熟悉第</a:t>
            </a:r>
            <a:r>
              <a:rPr lang="en-US" altLang="zh-CN" b="1" dirty="0"/>
              <a:t>1</a:t>
            </a:r>
            <a:r>
              <a:rPr lang="zh-CN" altLang="en-US" b="1" dirty="0"/>
              <a:t>主族●、第</a:t>
            </a:r>
            <a:r>
              <a:rPr lang="en-US" altLang="zh-CN" b="1" dirty="0"/>
              <a:t>7</a:t>
            </a:r>
            <a:r>
              <a:rPr lang="zh-CN" altLang="en-US" b="1" dirty="0"/>
              <a:t>主族●的元素，要熟悉</a:t>
            </a:r>
            <a:r>
              <a:rPr lang="en-US" altLang="zh-CN" b="1" dirty="0"/>
              <a:t>0</a:t>
            </a:r>
            <a:r>
              <a:rPr lang="zh-CN" altLang="en-US" b="1" dirty="0"/>
              <a:t>族元素的原子序数●这个序数不能靠生记，每一个电子层最多容纳</a:t>
            </a:r>
            <a:r>
              <a:rPr lang="en-US" altLang="zh-CN" b="1" dirty="0"/>
              <a:t>2n</a:t>
            </a:r>
            <a:r>
              <a:rPr lang="zh-CN" altLang="en-US" b="1" dirty="0"/>
              <a:t>平方个电子，但最外层不超过</a:t>
            </a:r>
            <a:r>
              <a:rPr lang="en-US" altLang="zh-CN" b="1" dirty="0"/>
              <a:t>8</a:t>
            </a:r>
            <a:r>
              <a:rPr lang="zh-CN" altLang="en-US" b="1" dirty="0"/>
              <a:t>个，次外层不超过</a:t>
            </a:r>
            <a:r>
              <a:rPr lang="en-US" altLang="zh-CN" b="1" dirty="0"/>
              <a:t>18</a:t>
            </a:r>
            <a:r>
              <a:rPr lang="zh-CN" altLang="en-US" b="1" dirty="0"/>
              <a:t>个，倒数第三层不超过</a:t>
            </a:r>
            <a:r>
              <a:rPr lang="en-US" altLang="zh-CN" b="1" dirty="0"/>
              <a:t>32</a:t>
            </a:r>
            <a:r>
              <a:rPr lang="zh-CN" altLang="en-US" b="1" dirty="0"/>
              <a:t>个，所以从第</a:t>
            </a:r>
            <a:r>
              <a:rPr lang="en-US" altLang="zh-CN" b="1" dirty="0"/>
              <a:t>1</a:t>
            </a:r>
            <a:r>
              <a:rPr lang="zh-CN" altLang="en-US" b="1" dirty="0"/>
              <a:t>层</a:t>
            </a:r>
            <a:r>
              <a:rPr lang="en-US" altLang="zh-CN" b="1" dirty="0"/>
              <a:t>-</a:t>
            </a:r>
            <a:r>
              <a:rPr lang="zh-CN" altLang="en-US" b="1" dirty="0"/>
              <a:t>第</a:t>
            </a:r>
            <a:r>
              <a:rPr lang="en-US" altLang="zh-CN" b="1" dirty="0"/>
              <a:t>7</a:t>
            </a:r>
            <a:r>
              <a:rPr lang="zh-CN" altLang="en-US" b="1" dirty="0"/>
              <a:t>层，每一层可以容纳的电子数分别为</a:t>
            </a:r>
            <a:r>
              <a:rPr lang="en-US" altLang="zh-CN" b="1" dirty="0"/>
              <a:t>2</a:t>
            </a:r>
            <a:r>
              <a:rPr lang="zh-CN" altLang="en-US" b="1" dirty="0"/>
              <a:t>、</a:t>
            </a:r>
            <a:r>
              <a:rPr lang="en-US" altLang="zh-CN" b="1" dirty="0"/>
              <a:t>8</a:t>
            </a:r>
            <a:r>
              <a:rPr lang="zh-CN" altLang="en-US" b="1" dirty="0"/>
              <a:t>、</a:t>
            </a:r>
            <a:r>
              <a:rPr lang="en-US" altLang="zh-CN" b="1" dirty="0"/>
              <a:t>8</a:t>
            </a:r>
            <a:r>
              <a:rPr lang="zh-CN" altLang="en-US" b="1" dirty="0"/>
              <a:t>、</a:t>
            </a:r>
            <a:r>
              <a:rPr lang="en-US" altLang="zh-CN" b="1" dirty="0"/>
              <a:t>18</a:t>
            </a:r>
            <a:r>
              <a:rPr lang="zh-CN" altLang="en-US" b="1" dirty="0"/>
              <a:t>、</a:t>
            </a:r>
            <a:r>
              <a:rPr lang="en-US" altLang="zh-CN" b="1" dirty="0"/>
              <a:t>18</a:t>
            </a:r>
            <a:r>
              <a:rPr lang="zh-CN" altLang="en-US" b="1" dirty="0"/>
              <a:t>、</a:t>
            </a:r>
            <a:r>
              <a:rPr lang="en-US" altLang="zh-CN" b="1" dirty="0"/>
              <a:t>32</a:t>
            </a:r>
            <a:r>
              <a:rPr lang="zh-CN" altLang="en-US" b="1" dirty="0"/>
              <a:t>、</a:t>
            </a:r>
            <a:r>
              <a:rPr lang="en-US" altLang="zh-CN" b="1" dirty="0"/>
              <a:t>32</a:t>
            </a:r>
            <a:r>
              <a:rPr lang="zh-CN" altLang="en-US" b="1" dirty="0"/>
              <a:t>，所以</a:t>
            </a:r>
            <a:r>
              <a:rPr lang="en-US" altLang="zh-CN" b="1" dirty="0"/>
              <a:t>0</a:t>
            </a:r>
            <a:r>
              <a:rPr lang="zh-CN" altLang="en-US" b="1" dirty="0"/>
              <a:t>族元素的原子序数分别是</a:t>
            </a:r>
            <a:r>
              <a:rPr lang="en-US" altLang="zh-CN" b="1" dirty="0"/>
              <a:t>2</a:t>
            </a:r>
            <a:r>
              <a:rPr lang="zh-CN" altLang="en-US" b="1" dirty="0"/>
              <a:t>、</a:t>
            </a:r>
            <a:r>
              <a:rPr lang="en-US" altLang="zh-CN" b="1" dirty="0"/>
              <a:t>10</a:t>
            </a:r>
            <a:r>
              <a:rPr lang="zh-CN" altLang="en-US" b="1" dirty="0"/>
              <a:t>、</a:t>
            </a:r>
            <a:r>
              <a:rPr lang="en-US" altLang="zh-CN" b="1" dirty="0"/>
              <a:t>18</a:t>
            </a:r>
            <a:r>
              <a:rPr lang="zh-CN" altLang="en-US" b="1" dirty="0"/>
              <a:t>、</a:t>
            </a:r>
            <a:r>
              <a:rPr lang="en-US" altLang="zh-CN" b="1" dirty="0"/>
              <a:t>36</a:t>
            </a:r>
            <a:r>
              <a:rPr lang="zh-CN" altLang="en-US" b="1" dirty="0"/>
              <a:t>、</a:t>
            </a:r>
            <a:r>
              <a:rPr lang="en-US" altLang="zh-CN" b="1" dirty="0"/>
              <a:t>54</a:t>
            </a:r>
            <a:r>
              <a:rPr lang="zh-CN" altLang="en-US" b="1" dirty="0"/>
              <a:t>、</a:t>
            </a:r>
            <a:r>
              <a:rPr lang="en-US" altLang="zh-CN" b="1" dirty="0"/>
              <a:t>86</a:t>
            </a:r>
            <a:r>
              <a:rPr lang="zh-CN" altLang="en-US" b="1" dirty="0"/>
              <a:t>、</a:t>
            </a:r>
            <a:r>
              <a:rPr lang="en-US" altLang="zh-CN" b="1" dirty="0"/>
              <a:t>118</a:t>
            </a:r>
            <a:r>
              <a:rPr lang="zh-CN" altLang="en-US" b="1" dirty="0"/>
              <a:t>。这些元素就像一个个地标一样，能快速确定陌生元素的位置。</a:t>
            </a:r>
            <a:endParaRPr lang="en-US" altLang="zh-CN" b="1" dirty="0"/>
          </a:p>
          <a:p>
            <a:pPr eaLnBrk="1" hangingPunct="1"/>
            <a:r>
              <a:rPr lang="zh-CN" altLang="en-US" b="1" dirty="0"/>
              <a:t>元素周期表的应用，在过渡金属●可以</a:t>
            </a:r>
            <a:r>
              <a:rPr kumimoji="1" lang="zh-CN" altLang="en-US" b="1" dirty="0">
                <a:solidFill>
                  <a:schemeClr val="bg1"/>
                </a:solidFill>
                <a:latin typeface="Times New Roman" pitchFamily="18" charset="0"/>
                <a:ea typeface="楷体_GB2312" pitchFamily="49" charset="-122"/>
              </a:rPr>
              <a:t>寻找催化剂、耐高温耐腐蚀的合金材料●；在金属非金属的交界处●可以寻找半导体材料；在非金属</a:t>
            </a:r>
            <a:r>
              <a:rPr kumimoji="1" lang="en-US" altLang="zh-CN" b="1" dirty="0">
                <a:solidFill>
                  <a:schemeClr val="bg1"/>
                </a:solidFill>
                <a:latin typeface="Times New Roman" pitchFamily="18" charset="0"/>
                <a:ea typeface="楷体_GB2312" pitchFamily="49" charset="-122"/>
              </a:rPr>
              <a:t>As</a:t>
            </a:r>
            <a:r>
              <a:rPr kumimoji="1" lang="zh-CN" altLang="en-US" b="1" dirty="0">
                <a:solidFill>
                  <a:schemeClr val="bg1"/>
                </a:solidFill>
                <a:latin typeface="Times New Roman" pitchFamily="18" charset="0"/>
                <a:ea typeface="楷体_GB2312" pitchFamily="49" charset="-122"/>
              </a:rPr>
              <a:t>●</a:t>
            </a:r>
            <a:r>
              <a:rPr kumimoji="1" lang="en-US" altLang="zh-CN" b="1" baseline="0" dirty="0">
                <a:solidFill>
                  <a:schemeClr val="bg1"/>
                </a:solidFill>
                <a:latin typeface="Times New Roman" pitchFamily="18" charset="0"/>
                <a:ea typeface="楷体_GB2312" pitchFamily="49" charset="-122"/>
              </a:rPr>
              <a:t> P</a:t>
            </a:r>
            <a:r>
              <a:rPr kumimoji="1" lang="zh-CN" altLang="en-US" b="1" dirty="0">
                <a:solidFill>
                  <a:schemeClr val="bg1"/>
                </a:solidFill>
                <a:latin typeface="Times New Roman" pitchFamily="18" charset="0"/>
                <a:ea typeface="楷体_GB2312" pitchFamily="49" charset="-122"/>
              </a:rPr>
              <a:t>●</a:t>
            </a:r>
            <a:r>
              <a:rPr kumimoji="1" lang="en-US" altLang="zh-CN" b="1" baseline="0" dirty="0">
                <a:solidFill>
                  <a:schemeClr val="bg1"/>
                </a:solidFill>
                <a:latin typeface="Times New Roman" pitchFamily="18" charset="0"/>
                <a:ea typeface="楷体_GB2312" pitchFamily="49" charset="-122"/>
              </a:rPr>
              <a:t> S</a:t>
            </a:r>
            <a:r>
              <a:rPr kumimoji="1" lang="zh-CN" altLang="en-US" b="1" dirty="0">
                <a:solidFill>
                  <a:schemeClr val="bg1"/>
                </a:solidFill>
                <a:latin typeface="Times New Roman" pitchFamily="18" charset="0"/>
                <a:ea typeface="楷体_GB2312" pitchFamily="49" charset="-122"/>
              </a:rPr>
              <a:t>●</a:t>
            </a:r>
            <a:r>
              <a:rPr kumimoji="1" lang="en-US" altLang="zh-CN" b="1" baseline="0" dirty="0">
                <a:solidFill>
                  <a:schemeClr val="bg1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b="1" baseline="0" dirty="0" err="1">
                <a:solidFill>
                  <a:schemeClr val="bg1"/>
                </a:solidFill>
                <a:latin typeface="Times New Roman" pitchFamily="18" charset="0"/>
                <a:ea typeface="楷体_GB2312" pitchFamily="49" charset="-122"/>
              </a:rPr>
              <a:t>Cl</a:t>
            </a:r>
            <a:r>
              <a:rPr kumimoji="1" lang="zh-CN" altLang="en-US" b="1" dirty="0">
                <a:solidFill>
                  <a:schemeClr val="bg1"/>
                </a:solidFill>
                <a:latin typeface="Times New Roman" pitchFamily="18" charset="0"/>
                <a:ea typeface="楷体_GB2312" pitchFamily="49" charset="-122"/>
              </a:rPr>
              <a:t>●</a:t>
            </a:r>
            <a:r>
              <a:rPr kumimoji="1" lang="en-US" altLang="zh-CN" b="1" baseline="0" dirty="0">
                <a:solidFill>
                  <a:schemeClr val="bg1"/>
                </a:solidFill>
                <a:latin typeface="Times New Roman" pitchFamily="18" charset="0"/>
                <a:ea typeface="楷体_GB2312" pitchFamily="49" charset="-122"/>
              </a:rPr>
              <a:t> F</a:t>
            </a:r>
            <a:r>
              <a:rPr kumimoji="1" lang="zh-CN" altLang="en-US" b="1" dirty="0">
                <a:solidFill>
                  <a:schemeClr val="bg1"/>
                </a:solidFill>
                <a:latin typeface="Times New Roman" pitchFamily="18" charset="0"/>
                <a:ea typeface="楷体_GB2312" pitchFamily="49" charset="-122"/>
              </a:rPr>
              <a:t>●</a:t>
            </a:r>
            <a:r>
              <a:rPr kumimoji="1" lang="zh-CN" altLang="en-US" b="1" baseline="0" dirty="0">
                <a:solidFill>
                  <a:schemeClr val="bg1"/>
                </a:solidFill>
                <a:latin typeface="Times New Roman" pitchFamily="18" charset="0"/>
                <a:ea typeface="楷体_GB2312" pitchFamily="49" charset="-122"/>
              </a:rPr>
              <a:t>位置可以寻找制取农药的元素</a:t>
            </a:r>
            <a:r>
              <a:rPr kumimoji="1" lang="zh-CN" altLang="en-US" b="1" dirty="0">
                <a:solidFill>
                  <a:schemeClr val="bg1"/>
                </a:solidFill>
                <a:latin typeface="Times New Roman" pitchFamily="18" charset="0"/>
                <a:ea typeface="楷体_GB2312" pitchFamily="49" charset="-122"/>
              </a:rPr>
              <a:t>●</a:t>
            </a:r>
            <a:r>
              <a:rPr kumimoji="1" lang="zh-CN" altLang="en-US" b="1" baseline="0" dirty="0">
                <a:solidFill>
                  <a:schemeClr val="bg1"/>
                </a:solidFill>
                <a:latin typeface="Times New Roman" pitchFamily="18" charset="0"/>
                <a:ea typeface="楷体_GB2312" pitchFamily="49" charset="-122"/>
              </a:rPr>
              <a:t>。</a:t>
            </a:r>
            <a:endParaRPr kumimoji="1" lang="zh-CN" altLang="en-US" b="1" dirty="0">
              <a:solidFill>
                <a:schemeClr val="bg1"/>
              </a:solidFill>
              <a:latin typeface="Times New Roman" pitchFamily="18" charset="0"/>
              <a:ea typeface="楷体_GB2312" pitchFamily="49" charset="-122"/>
            </a:endParaRPr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20063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b="1" dirty="0"/>
              <a:t>【类型</a:t>
            </a:r>
            <a:r>
              <a:rPr lang="zh-CN" altLang="en-US" b="1" dirty="0"/>
              <a:t>二</a:t>
            </a:r>
            <a:r>
              <a:rPr lang="zh-CN" altLang="zh-CN" b="1" dirty="0"/>
              <a:t>】</a:t>
            </a:r>
            <a:r>
              <a:rPr lang="zh-CN" altLang="en-US" dirty="0"/>
              <a:t>拿到题目要审题，题干会有关键信息，选择题的选项和一个填空前的引导语经常会有考查角度，就是你思考的角度。从题干中读出关键信息，●</a:t>
            </a:r>
            <a:r>
              <a:rPr lang="en-US" altLang="zh-CN" dirty="0"/>
              <a:t>In</a:t>
            </a:r>
            <a:r>
              <a:rPr lang="zh-CN" altLang="en-US" dirty="0"/>
              <a:t>质子数也就是原子序数</a:t>
            </a:r>
            <a:r>
              <a:rPr lang="en-US" altLang="zh-CN" dirty="0"/>
              <a:t>49</a:t>
            </a:r>
            <a:r>
              <a:rPr lang="zh-CN" altLang="en-US" dirty="0"/>
              <a:t>，与质子数为</a:t>
            </a:r>
            <a:r>
              <a:rPr lang="en-US" altLang="zh-CN" dirty="0"/>
              <a:t>37</a:t>
            </a:r>
            <a:r>
              <a:rPr lang="zh-CN" altLang="en-US" dirty="0"/>
              <a:t>的</a:t>
            </a:r>
            <a:r>
              <a:rPr lang="en-US" altLang="zh-CN" dirty="0" err="1"/>
              <a:t>Rb</a:t>
            </a:r>
            <a:r>
              <a:rPr lang="zh-CN" altLang="en-US" dirty="0"/>
              <a:t>同周期。读选项，</a:t>
            </a:r>
            <a:r>
              <a:rPr lang="en-US" altLang="zh-CN" dirty="0"/>
              <a:t>A</a:t>
            </a:r>
            <a:r>
              <a:rPr lang="zh-CN" altLang="en-US" dirty="0"/>
              <a:t>选项考查</a:t>
            </a:r>
            <a:r>
              <a:rPr lang="en-US" altLang="zh-CN" dirty="0"/>
              <a:t>In</a:t>
            </a:r>
            <a:r>
              <a:rPr lang="zh-CN" altLang="en-US" dirty="0"/>
              <a:t>在元素周期表中的位置●，</a:t>
            </a:r>
            <a:r>
              <a:rPr lang="en-US" altLang="zh-CN" dirty="0"/>
              <a:t>B</a:t>
            </a:r>
            <a:r>
              <a:rPr lang="zh-CN" altLang="en-US" dirty="0"/>
              <a:t>选项考查原子结构●；</a:t>
            </a:r>
            <a:r>
              <a:rPr lang="en-US" altLang="zh-CN" dirty="0"/>
              <a:t>C</a:t>
            </a:r>
            <a:r>
              <a:rPr lang="zh-CN" altLang="en-US" dirty="0"/>
              <a:t>也考查原子结构，比较原子半径；</a:t>
            </a:r>
            <a:r>
              <a:rPr lang="en-US" altLang="zh-CN" dirty="0"/>
              <a:t>D</a:t>
            </a:r>
            <a:r>
              <a:rPr lang="zh-CN" altLang="en-US" dirty="0"/>
              <a:t>比较相关物质的性质●。</a:t>
            </a:r>
          </a:p>
        </p:txBody>
      </p:sp>
    </p:spTree>
    <p:extLst>
      <p:ext uri="{BB962C8B-B14F-4D97-AF65-F5344CB8AC3E}">
        <p14:creationId xmlns:p14="http://schemas.microsoft.com/office/powerpoint/2010/main" val="2636337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先来确定</a:t>
            </a:r>
            <a:r>
              <a:rPr lang="en-US" altLang="zh-CN" dirty="0"/>
              <a:t>In</a:t>
            </a:r>
            <a:r>
              <a:rPr lang="zh-CN" altLang="en-US" dirty="0"/>
              <a:t>的位置，利用题干的关键信息，相对于陌生的</a:t>
            </a:r>
            <a:r>
              <a:rPr lang="en-US" altLang="zh-CN" dirty="0"/>
              <a:t>In</a:t>
            </a:r>
            <a:r>
              <a:rPr lang="zh-CN" altLang="en-US" dirty="0"/>
              <a:t>，</a:t>
            </a:r>
            <a:r>
              <a:rPr lang="en-US" altLang="zh-CN" dirty="0" err="1"/>
              <a:t>Rb</a:t>
            </a:r>
            <a:r>
              <a:rPr lang="zh-CN" altLang="en-US" dirty="0"/>
              <a:t>我们比较熟悉，氢●、锂、钠、钾、铷●，</a:t>
            </a:r>
            <a:r>
              <a:rPr lang="en-US" altLang="zh-CN" dirty="0" err="1"/>
              <a:t>Rb</a:t>
            </a:r>
            <a:r>
              <a:rPr lang="zh-CN" altLang="en-US" dirty="0"/>
              <a:t>位于第</a:t>
            </a:r>
            <a:r>
              <a:rPr lang="en-US" altLang="zh-CN" dirty="0"/>
              <a:t>5</a:t>
            </a:r>
            <a:r>
              <a:rPr lang="zh-CN" altLang="en-US" dirty="0"/>
              <a:t>周期第</a:t>
            </a:r>
            <a:r>
              <a:rPr lang="en-US" altLang="zh-CN" dirty="0"/>
              <a:t>1</a:t>
            </a:r>
            <a:r>
              <a:rPr lang="zh-CN" altLang="en-US" dirty="0"/>
              <a:t>主族，</a:t>
            </a:r>
            <a:r>
              <a:rPr lang="en-US" altLang="zh-CN" dirty="0"/>
              <a:t>In</a:t>
            </a:r>
            <a:r>
              <a:rPr lang="zh-CN" altLang="en-US" dirty="0"/>
              <a:t>与</a:t>
            </a:r>
            <a:r>
              <a:rPr lang="en-US" altLang="zh-CN" dirty="0" err="1"/>
              <a:t>Rb</a:t>
            </a:r>
            <a:r>
              <a:rPr lang="zh-CN" altLang="en-US" dirty="0"/>
              <a:t>同周期，往右数</a:t>
            </a:r>
            <a:r>
              <a:rPr lang="en-US" altLang="zh-CN" dirty="0"/>
              <a:t>12</a:t>
            </a:r>
            <a:r>
              <a:rPr lang="zh-CN" altLang="en-US" dirty="0"/>
              <a:t>列，即为</a:t>
            </a:r>
            <a:r>
              <a:rPr lang="en-US" altLang="zh-CN" dirty="0"/>
              <a:t>49</a:t>
            </a:r>
            <a:r>
              <a:rPr lang="zh-CN" altLang="en-US" dirty="0"/>
              <a:t>号元素</a:t>
            </a:r>
            <a:r>
              <a:rPr lang="en-US" altLang="zh-CN" dirty="0"/>
              <a:t>In</a:t>
            </a:r>
            <a:r>
              <a:rPr lang="zh-CN" altLang="en-US" dirty="0"/>
              <a:t>●，此列是第</a:t>
            </a:r>
            <a:r>
              <a:rPr lang="en-US" altLang="zh-CN" dirty="0"/>
              <a:t>3</a:t>
            </a:r>
            <a:r>
              <a:rPr lang="zh-CN" altLang="en-US" dirty="0"/>
              <a:t>主族●；还有一种方法，如果你对最右侧一列</a:t>
            </a:r>
            <a:r>
              <a:rPr lang="en-US" altLang="zh-CN" dirty="0"/>
              <a:t>0</a:t>
            </a:r>
            <a:r>
              <a:rPr lang="zh-CN" altLang="en-US" dirty="0"/>
              <a:t>组熟悉，离</a:t>
            </a:r>
            <a:r>
              <a:rPr lang="en-US" altLang="zh-CN" dirty="0"/>
              <a:t>49</a:t>
            </a:r>
            <a:r>
              <a:rPr lang="zh-CN" altLang="en-US" dirty="0"/>
              <a:t>号最近的</a:t>
            </a:r>
            <a:r>
              <a:rPr lang="en-US" altLang="zh-CN" dirty="0"/>
              <a:t>0</a:t>
            </a:r>
            <a:r>
              <a:rPr lang="zh-CN" altLang="en-US" dirty="0"/>
              <a:t>族元素是</a:t>
            </a:r>
            <a:r>
              <a:rPr lang="en-US" altLang="zh-CN" dirty="0"/>
              <a:t>54</a:t>
            </a:r>
            <a:r>
              <a:rPr lang="zh-CN" altLang="en-US" dirty="0"/>
              <a:t>号●，往左数</a:t>
            </a:r>
            <a:r>
              <a:rPr lang="en-US" altLang="zh-CN" dirty="0"/>
              <a:t>5</a:t>
            </a:r>
            <a:r>
              <a:rPr lang="zh-CN" altLang="en-US" dirty="0"/>
              <a:t>列，很快就能确定</a:t>
            </a:r>
            <a:r>
              <a:rPr lang="en-US" altLang="zh-CN" dirty="0"/>
              <a:t>In</a:t>
            </a:r>
            <a:r>
              <a:rPr lang="zh-CN" altLang="en-US" dirty="0"/>
              <a:t>是第</a:t>
            </a:r>
            <a:r>
              <a:rPr lang="en-US" altLang="zh-CN" dirty="0"/>
              <a:t>3</a:t>
            </a:r>
            <a:r>
              <a:rPr lang="zh-CN" altLang="en-US" dirty="0"/>
              <a:t>主族●；</a:t>
            </a:r>
            <a:r>
              <a:rPr lang="en-US" altLang="zh-CN" dirty="0"/>
              <a:t>In</a:t>
            </a:r>
            <a:r>
              <a:rPr lang="zh-CN" altLang="en-US" dirty="0"/>
              <a:t>是第</a:t>
            </a:r>
            <a:r>
              <a:rPr lang="en-US" altLang="zh-CN" dirty="0"/>
              <a:t>5</a:t>
            </a:r>
            <a:r>
              <a:rPr lang="zh-CN" altLang="en-US" dirty="0"/>
              <a:t>周期第</a:t>
            </a:r>
            <a:r>
              <a:rPr lang="en-US" altLang="zh-CN" dirty="0"/>
              <a:t>3</a:t>
            </a:r>
            <a:r>
              <a:rPr lang="zh-CN" altLang="en-US" dirty="0"/>
              <a:t>主族元素●，</a:t>
            </a:r>
            <a:r>
              <a:rPr lang="en-US" altLang="zh-CN" dirty="0"/>
              <a:t>A</a:t>
            </a:r>
            <a:r>
              <a:rPr lang="zh-CN" altLang="en-US" dirty="0"/>
              <a:t>正确●。当然你如果对所有主族元素都熟悉，那一秒就能判断正误。所以，对元素周期表的</a:t>
            </a:r>
            <a:r>
              <a:rPr lang="en-US" altLang="zh-CN" dirty="0"/>
              <a:t>7</a:t>
            </a:r>
            <a:r>
              <a:rPr lang="zh-CN" altLang="en-US" dirty="0"/>
              <a:t>主族、</a:t>
            </a:r>
            <a:r>
              <a:rPr lang="en-US" altLang="zh-CN" dirty="0"/>
              <a:t>0</a:t>
            </a:r>
            <a:r>
              <a:rPr lang="zh-CN" altLang="en-US" dirty="0"/>
              <a:t>族元素比较熟悉是很有用的。这样的题目很简单，比的就是谁能快速锁定答案。</a:t>
            </a:r>
          </a:p>
        </p:txBody>
      </p:sp>
    </p:spTree>
    <p:extLst>
      <p:ext uri="{BB962C8B-B14F-4D97-AF65-F5344CB8AC3E}">
        <p14:creationId xmlns:p14="http://schemas.microsoft.com/office/powerpoint/2010/main" val="363785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</a:t>
            </a:r>
            <a:r>
              <a:rPr lang="zh-CN" altLang="en-US" dirty="0"/>
              <a:t>选项，看到中子数、电子数头脑中就要有原子内部各微粒数目的两个重要关系：●</a:t>
            </a:r>
            <a:r>
              <a:rPr lang="en-US" altLang="zh-CN" dirty="0"/>
              <a:t>4</a:t>
            </a:r>
            <a:r>
              <a:rPr lang="zh-CN" altLang="en-US" dirty="0"/>
              <a:t>数相等，●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质子数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(Z)+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中子数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(N)= 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质量数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(A)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，要能非常清楚的辨认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Z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的位置和代表的含义</a:t>
            </a:r>
            <a:r>
              <a:rPr lang="zh-CN" altLang="en-US" dirty="0"/>
              <a:t>●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en-US" altLang="zh-CN" sz="1200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115</a:t>
            </a:r>
            <a:r>
              <a:rPr lang="en-US" altLang="zh-CN" sz="12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49</a:t>
            </a:r>
            <a:r>
              <a:rPr lang="zh-CN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描述的是质子数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49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，质量数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115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，所以中子数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66</a:t>
            </a:r>
            <a:r>
              <a:rPr lang="zh-CN" altLang="en-US" dirty="0"/>
              <a:t>●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，中子数与电子数之差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 17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正确</a:t>
            </a:r>
            <a:r>
              <a:rPr lang="zh-CN" altLang="en-US" dirty="0"/>
              <a:t>●</a:t>
            </a:r>
            <a:endParaRPr lang="zh-CN" altLang="en-US" sz="12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0237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选项比较</a:t>
            </a:r>
            <a:r>
              <a:rPr lang="en-US" altLang="zh-CN" dirty="0"/>
              <a:t>In</a:t>
            </a:r>
            <a:r>
              <a:rPr lang="zh-CN" altLang="en-US" dirty="0"/>
              <a:t>、</a:t>
            </a:r>
            <a:r>
              <a:rPr lang="en-US" altLang="zh-CN" dirty="0"/>
              <a:t>Al</a:t>
            </a:r>
            <a:r>
              <a:rPr lang="zh-CN" altLang="en-US" dirty="0"/>
              <a:t>原子半径，要比较的两种原子是同主族，用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●</a:t>
            </a:r>
            <a:r>
              <a:rPr lang="zh-CN" altLang="en-US" sz="1200" dirty="0">
                <a:latin typeface="宋体" pitchFamily="2" charset="-122"/>
                <a:ea typeface="宋体" pitchFamily="2" charset="-122"/>
              </a:rPr>
              <a:t>同主族元素的原子半径，从上到下依次增大。所以</a:t>
            </a:r>
            <a:r>
              <a:rPr lang="en-US" altLang="zh-CN" sz="1200" dirty="0">
                <a:latin typeface="宋体" pitchFamily="2" charset="-122"/>
                <a:ea typeface="宋体" pitchFamily="2" charset="-122"/>
              </a:rPr>
              <a:t>C</a:t>
            </a:r>
            <a:r>
              <a:rPr lang="zh-CN" altLang="en-US" sz="1200" dirty="0">
                <a:latin typeface="宋体" pitchFamily="2" charset="-122"/>
                <a:ea typeface="宋体" pitchFamily="2" charset="-122"/>
              </a:rPr>
              <a:t>正确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●</a:t>
            </a:r>
            <a:r>
              <a:rPr lang="zh-CN" altLang="en-US" sz="1200" dirty="0">
                <a:latin typeface="宋体" pitchFamily="2" charset="-122"/>
                <a:ea typeface="宋体" pitchFamily="2" charset="-122"/>
              </a:rPr>
              <a:t>。如果要比较的不是原子半径，是离子半径呢？如果要比较的两种微粒不是同主族呢？拓展一下，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●</a:t>
            </a:r>
            <a:r>
              <a:rPr lang="zh-CN" altLang="en-US" sz="1200" dirty="0">
                <a:latin typeface="宋体" pitchFamily="2" charset="-122"/>
                <a:ea typeface="宋体" pitchFamily="2" charset="-122"/>
              </a:rPr>
              <a:t>微粒半径的比较方法，要从微粒的结构示意图入手。结构示意图中核电荷数、电子层数、最外层电子数中，对半径影响最大的是电子层数</a:t>
            </a:r>
            <a:r>
              <a:rPr lang="zh-CN" altLang="en-US" sz="1200" b="0" dirty="0">
                <a:latin typeface="宋体" pitchFamily="2" charset="-122"/>
                <a:ea typeface="宋体" pitchFamily="2" charset="-122"/>
              </a:rPr>
              <a:t>，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●</a:t>
            </a:r>
            <a:r>
              <a:rPr lang="zh-CN" altLang="en-US" b="0" dirty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所以一</a:t>
            </a:r>
            <a:r>
              <a:rPr lang="zh-CN" altLang="en-US" b="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看电子层数：不管其他的，只看电子层数，</a:t>
            </a:r>
            <a:r>
              <a:rPr lang="zh-CN" altLang="en-US" b="0" dirty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电子层数越多，半径越大。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●</a:t>
            </a:r>
            <a:r>
              <a:rPr lang="zh-CN" altLang="en-US" b="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二看核电荷数：如果</a:t>
            </a:r>
            <a:r>
              <a:rPr lang="zh-CN" altLang="en-US" b="0" dirty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电子层数相同，核电荷数大，半径反而小。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●</a:t>
            </a:r>
            <a:r>
              <a:rPr lang="zh-CN" altLang="en-US" b="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三看核外电子数：</a:t>
            </a:r>
            <a:r>
              <a:rPr lang="zh-CN" altLang="en-US" b="0" dirty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当电子层和核电荷数均相同时，核外电子数越多，半径越大</a:t>
            </a:r>
            <a:r>
              <a:rPr lang="zh-CN" altLang="en-US" b="0" dirty="0">
                <a:latin typeface="宋体" pitchFamily="2" charset="-122"/>
                <a:ea typeface="宋体" pitchFamily="2" charset="-122"/>
              </a:rPr>
              <a:t>。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●</a:t>
            </a:r>
            <a:r>
              <a:rPr lang="zh-CN" altLang="en-US" b="0" dirty="0">
                <a:latin typeface="宋体" pitchFamily="2" charset="-122"/>
                <a:ea typeface="宋体" pitchFamily="2" charset="-122"/>
              </a:rPr>
              <a:t>比较铟离子、铝离子离子半径。先突破第一个难点，铟离子结构示意图，如果你清楚每一周期最多可以容纳多少电子，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●</a:t>
            </a:r>
            <a:r>
              <a:rPr lang="zh-CN" altLang="en-US" b="0" dirty="0">
                <a:latin typeface="宋体" pitchFamily="2" charset="-122"/>
                <a:ea typeface="宋体" pitchFamily="2" charset="-122"/>
              </a:rPr>
              <a:t>就可以直接写出</a:t>
            </a:r>
            <a:r>
              <a:rPr lang="en-US" altLang="zh-CN" b="0" dirty="0">
                <a:latin typeface="宋体" pitchFamily="2" charset="-122"/>
                <a:ea typeface="宋体" pitchFamily="2" charset="-122"/>
              </a:rPr>
              <a:t>In</a:t>
            </a:r>
            <a:r>
              <a:rPr lang="zh-CN" altLang="en-US" b="0" dirty="0">
                <a:latin typeface="宋体" pitchFamily="2" charset="-122"/>
                <a:ea typeface="宋体" pitchFamily="2" charset="-122"/>
              </a:rPr>
              <a:t>原子</a:t>
            </a:r>
            <a:r>
              <a:rPr lang="en-US" altLang="zh-CN" b="0" baseline="0" dirty="0">
                <a:latin typeface="宋体" pitchFamily="2" charset="-122"/>
                <a:ea typeface="宋体" pitchFamily="2" charset="-122"/>
              </a:rPr>
              <a:t> +49 ,2\8\18\18\3</a:t>
            </a:r>
            <a:r>
              <a:rPr lang="zh-CN" altLang="en-US" b="0" baseline="0" dirty="0">
                <a:latin typeface="宋体" pitchFamily="2" charset="-122"/>
                <a:ea typeface="宋体" pitchFamily="2" charset="-122"/>
              </a:rPr>
              <a:t>，或者根据最近的</a:t>
            </a:r>
            <a:r>
              <a:rPr lang="en-US" altLang="zh-CN" b="0" baseline="0" dirty="0">
                <a:latin typeface="宋体" pitchFamily="2" charset="-122"/>
                <a:ea typeface="宋体" pitchFamily="2" charset="-122"/>
              </a:rPr>
              <a:t>54</a:t>
            </a:r>
            <a:r>
              <a:rPr lang="zh-CN" altLang="en-US" b="0" baseline="0" dirty="0">
                <a:latin typeface="宋体" pitchFamily="2" charset="-122"/>
                <a:ea typeface="宋体" pitchFamily="2" charset="-122"/>
              </a:rPr>
              <a:t>号</a:t>
            </a:r>
            <a:r>
              <a:rPr lang="en-US" altLang="zh-CN" b="0" baseline="0" dirty="0">
                <a:latin typeface="宋体" pitchFamily="2" charset="-122"/>
                <a:ea typeface="宋体" pitchFamily="2" charset="-122"/>
              </a:rPr>
              <a:t>0</a:t>
            </a:r>
            <a:r>
              <a:rPr lang="zh-CN" altLang="en-US" b="0" baseline="0" dirty="0">
                <a:latin typeface="宋体" pitchFamily="2" charset="-122"/>
                <a:ea typeface="宋体" pitchFamily="2" charset="-122"/>
              </a:rPr>
              <a:t>族元素写。失去</a:t>
            </a:r>
            <a:r>
              <a:rPr lang="en-US" altLang="zh-CN" b="0" baseline="0" dirty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b="0" baseline="0" dirty="0">
                <a:latin typeface="宋体" pitchFamily="2" charset="-122"/>
                <a:ea typeface="宋体" pitchFamily="2" charset="-122"/>
              </a:rPr>
              <a:t>个电子，那就是这样的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●</a:t>
            </a:r>
            <a:r>
              <a:rPr lang="zh-CN" altLang="en-US" b="0" baseline="0" dirty="0">
                <a:latin typeface="宋体" pitchFamily="2" charset="-122"/>
                <a:ea typeface="宋体" pitchFamily="2" charset="-122"/>
              </a:rPr>
              <a:t>，对比熟悉的铝离子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●</a:t>
            </a:r>
            <a:r>
              <a:rPr lang="zh-CN" altLang="en-US" b="0" baseline="0" dirty="0">
                <a:latin typeface="宋体" pitchFamily="2" charset="-122"/>
                <a:ea typeface="宋体" pitchFamily="2" charset="-122"/>
              </a:rPr>
              <a:t>，直接比较电子层数即可。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●</a:t>
            </a:r>
            <a:r>
              <a:rPr lang="zh-CN" altLang="en-US" b="0" baseline="0" dirty="0">
                <a:latin typeface="宋体" pitchFamily="2" charset="-122"/>
                <a:ea typeface="宋体" pitchFamily="2" charset="-122"/>
              </a:rPr>
              <a:t>比较钠离子、铝离子半径，注意是离子，不是原子，不能直接用同周期从左到右半径减小，而是要写出离子结构示意图，电子层数相同，铝核电荷数较大，离子半径比较小。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●</a:t>
            </a:r>
            <a:r>
              <a:rPr lang="zh-CN" altLang="en-US" b="0" baseline="0" dirty="0">
                <a:latin typeface="宋体" pitchFamily="2" charset="-122"/>
                <a:ea typeface="宋体" pitchFamily="2" charset="-122"/>
              </a:rPr>
              <a:t>所以是小于。</a:t>
            </a:r>
            <a:endParaRPr lang="zh-CN" altLang="en-US" sz="1200" dirty="0">
              <a:latin typeface="宋体" pitchFamily="2" charset="-122"/>
              <a:ea typeface="宋体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4663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</a:t>
            </a:r>
            <a:r>
              <a:rPr lang="zh-CN" altLang="en-US" dirty="0"/>
              <a:t>选项，比较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In(OH)</a:t>
            </a:r>
            <a:r>
              <a:rPr lang="en-US" altLang="zh-CN" sz="12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RbOH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碱性，核心元素是同周期，并且物质是最高价氧化物的水化物，所以用●</a:t>
            </a:r>
            <a:r>
              <a:rPr lang="zh-CN" altLang="en-US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同周期元素从左往右，金属性逐渐减弱，最高价氧化物对应的水化物碱性逐渐减弱判断，</a:t>
            </a:r>
            <a:r>
              <a:rPr lang="en-US" altLang="zh-CN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D</a:t>
            </a:r>
            <a:r>
              <a:rPr lang="zh-CN" altLang="en-US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是错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●</a:t>
            </a:r>
            <a:r>
              <a:rPr lang="zh-CN" altLang="en-US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。拓展一下还可能考查哪些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元素、物质性质方面的内容呢？●</a:t>
            </a:r>
            <a:endParaRPr lang="zh-CN" altLang="en-US" sz="1200" dirty="0">
              <a:latin typeface="宋体" pitchFamily="2" charset="-122"/>
              <a:ea typeface="宋体" pitchFamily="2" charset="-122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元素性质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●</a:t>
            </a:r>
            <a:r>
              <a:rPr lang="zh-CN" altLang="en-US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，可以比较元素金属性强弱，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●</a:t>
            </a:r>
            <a:r>
              <a:rPr lang="zh-CN" altLang="en-US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还有元素最高正价，主族元素最高正价等于族序数，当然</a:t>
            </a:r>
            <a:r>
              <a:rPr lang="en-US" altLang="zh-CN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O</a:t>
            </a:r>
            <a:r>
              <a:rPr lang="zh-CN" altLang="en-US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F</a:t>
            </a:r>
            <a:r>
              <a:rPr lang="zh-CN" altLang="en-US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例外，也会考查某物质的化学式写法用到最高正价，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●</a:t>
            </a:r>
            <a:r>
              <a:rPr lang="zh-CN" altLang="en-US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比如不可能有四氯化铟这种化学式。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●</a:t>
            </a:r>
            <a:r>
              <a:rPr lang="zh-CN" altLang="en-US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物质性质，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●</a:t>
            </a:r>
            <a:r>
              <a:rPr lang="zh-CN" altLang="en-US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还可以考查金属单质的还原性；简单金属阳离子的氧化性；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●</a:t>
            </a:r>
            <a:r>
              <a:rPr lang="zh-CN" altLang="en-US" sz="1200" dirty="0">
                <a:latin typeface="宋体" pitchFamily="2" charset="-122"/>
                <a:ea typeface="宋体" pitchFamily="2" charset="-122"/>
              </a:rPr>
              <a:t>单质与水或酸反应置换</a:t>
            </a:r>
            <a:r>
              <a:rPr lang="en-US" altLang="zh-CN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sz="12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1200" baseline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难易程度</a:t>
            </a:r>
            <a:r>
              <a:rPr lang="zh-CN" altLang="en-US" sz="12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r>
              <a:rPr lang="zh-CN" altLang="en-US" sz="12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考查的内容会变，</a:t>
            </a:r>
            <a:r>
              <a:rPr lang="zh-CN" altLang="en-US" sz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●</a:t>
            </a:r>
            <a:r>
              <a:rPr lang="zh-CN" altLang="en-US" sz="12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不会变的是元素位置、原子结构、元素性质三者的关系，以及金属性非金属性的判断依据。</a:t>
            </a:r>
            <a:endParaRPr lang="en-US" altLang="zh-CN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89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回顾一下金属性、非金属性的判断依据。</a:t>
            </a:r>
          </a:p>
        </p:txBody>
      </p:sp>
    </p:spTree>
    <p:extLst>
      <p:ext uri="{BB962C8B-B14F-4D97-AF65-F5344CB8AC3E}">
        <p14:creationId xmlns:p14="http://schemas.microsoft.com/office/powerpoint/2010/main" val="1372929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zh-CN" sz="1200" b="0" dirty="0"/>
              <a:t>【类型三】</a:t>
            </a:r>
            <a:r>
              <a:rPr lang="zh-CN" altLang="en-US" sz="1200" b="0" dirty="0"/>
              <a:t>先说一下用元素周期律解释问题的思考过程。●</a:t>
            </a:r>
            <a:r>
              <a:rPr lang="zh-CN" altLang="en-US" sz="1200" b="0" dirty="0">
                <a:latin typeface="宋体" pitchFamily="2" charset="-122"/>
                <a:ea typeface="宋体" pitchFamily="2" charset="-122"/>
              </a:rPr>
              <a:t>元素周期律含义是元素的性质随着</a:t>
            </a:r>
            <a:r>
              <a:rPr lang="zh-CN" altLang="en-US" sz="1200" dirty="0">
                <a:latin typeface="宋体" pitchFamily="2" charset="-122"/>
                <a:ea typeface="宋体" pitchFamily="2" charset="-122"/>
              </a:rPr>
              <a:t>原子序数的递增而呈周期性的变化的规律。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宋体" pitchFamily="2" charset="-122"/>
                <a:ea typeface="宋体" pitchFamily="2" charset="-122"/>
              </a:rPr>
              <a:t>研究对象是元素性质的递变性，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宋体" pitchFamily="2" charset="-122"/>
                <a:ea typeface="宋体" pitchFamily="2" charset="-122"/>
              </a:rPr>
              <a:t>当然也可以由金属性非金属性判据推出某些物质性质的递变性。因为元素位置可以反映元素性质，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宋体" pitchFamily="2" charset="-122"/>
                <a:ea typeface="宋体" pitchFamily="2" charset="-122"/>
              </a:rPr>
              <a:t>所以一方面可以由元素位置推出元素性质；还因为原子结构决定元素性质，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宋体" pitchFamily="2" charset="-122"/>
                <a:ea typeface="宋体" pitchFamily="2" charset="-122"/>
              </a:rPr>
              <a:t>所以另一方面，可以用原子结构解释元素性质。着重说原子结构解释元素性质。原子结构最直观的这三个要素：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宋体" pitchFamily="2" charset="-122"/>
                <a:ea typeface="宋体" pitchFamily="2" charset="-122"/>
              </a:rPr>
              <a:t>核电荷数、电子层数、最外层电子数，其中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宋体" pitchFamily="2" charset="-122"/>
                <a:ea typeface="宋体" pitchFamily="2" charset="-122"/>
              </a:rPr>
              <a:t>最外层电子数决定了元素化合价。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宋体" pitchFamily="2" charset="-122"/>
                <a:ea typeface="宋体" pitchFamily="2" charset="-122"/>
              </a:rPr>
              <a:t>金属性、非金属性递变规律是由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宋体" pitchFamily="2" charset="-122"/>
                <a:ea typeface="宋体" pitchFamily="2" charset="-122"/>
              </a:rPr>
              <a:t>得失电子能力决定的，得失电子能力又是由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宋体" pitchFamily="2" charset="-122"/>
                <a:ea typeface="宋体" pitchFamily="2" charset="-122"/>
              </a:rPr>
              <a:t>原子半径大小、最外层电子数一起决定的。前面讲过微粒半径的比较方法，因为我们一般只比较同主族或同周期，所以原子半径由电子层数、核电荷数决定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宋体" pitchFamily="2" charset="-122"/>
                <a:ea typeface="宋体" pitchFamily="2" charset="-122"/>
              </a:rPr>
              <a:t>。同主族原子，半径主要取决于电子层数，最外层电子数相同，所以原子半径决定了得失电子能力；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宋体" pitchFamily="2" charset="-122"/>
                <a:ea typeface="宋体" pitchFamily="2" charset="-122"/>
              </a:rPr>
              <a:t>所以我们答同主族的时候是按照这个逻辑顺序：最外层电子数相同，</a:t>
            </a:r>
            <a:r>
              <a:rPr lang="zh-CN" altLang="en-US" sz="1200" dirty="0">
                <a:latin typeface="宋体"/>
                <a:ea typeface="宋体"/>
              </a:rPr>
              <a:t>电子层数递变导致原子半径递变，导致得失电子能力递变，导致元素或物质性质递变。</a:t>
            </a:r>
            <a:endParaRPr lang="en-US" altLang="zh-CN" sz="1200" dirty="0">
              <a:latin typeface="宋体"/>
              <a:ea typeface="宋体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latin typeface="宋体" pitchFamily="2" charset="-122"/>
                <a:ea typeface="宋体" pitchFamily="2" charset="-122"/>
              </a:rPr>
              <a:t>同周期原子，半径主要取决于核电荷数，并且同周期从左往右，半径逐渐减小的同时最外层电子数逐渐增大，两个因素的变化均导致得电子能力逐渐增强，且原子半径的影响是主要因素</a:t>
            </a:r>
            <a:r>
              <a:rPr lang="zh-CN" altLang="en-US" sz="1200" baseline="0" dirty="0">
                <a:latin typeface="宋体" pitchFamily="2" charset="-122"/>
                <a:ea typeface="宋体" pitchFamily="2" charset="-122"/>
              </a:rPr>
              <a:t>，</a:t>
            </a:r>
            <a:r>
              <a:rPr lang="zh-CN" altLang="en-US" sz="1200" b="0" dirty="0"/>
              <a:t>●</a:t>
            </a:r>
            <a:r>
              <a:rPr lang="zh-CN" altLang="en-US" sz="1200" dirty="0">
                <a:latin typeface="宋体" pitchFamily="2" charset="-122"/>
                <a:ea typeface="宋体" pitchFamily="2" charset="-122"/>
              </a:rPr>
              <a:t>所以我们答同周期元素的的时候是按照这个逻辑顺序：电子层数相同，</a:t>
            </a:r>
            <a:r>
              <a:rPr lang="zh-CN" altLang="en-US" sz="1200" dirty="0">
                <a:latin typeface="宋体"/>
                <a:ea typeface="宋体"/>
              </a:rPr>
              <a:t>核电荷数递变导致原子半径递变导致得失电子能力递变，导致元素或物质性质递变。大家在用原子结构解释性质的时候不要遗漏某个逻辑要点。</a:t>
            </a:r>
            <a:endParaRPr lang="zh-CN" altLang="en-US" sz="1200" dirty="0">
              <a:latin typeface="宋体" pitchFamily="2" charset="-122"/>
              <a:ea typeface="宋体" pitchFamily="2" charset="-122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635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725550" y="1918980"/>
            <a:ext cx="5412105" cy="161162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选择题</a:t>
            </a:r>
            <a:r>
              <a:rPr lang="zh-CN" altLang="zh-CN" sz="2800" b="1" dirty="0">
                <a:solidFill>
                  <a:srgbClr val="FF0000"/>
                </a:solidFill>
              </a:rPr>
              <a:t>专题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zh-CN" sz="2800" b="1" dirty="0">
                <a:solidFill>
                  <a:srgbClr val="FF0000"/>
                </a:solidFill>
              </a:rPr>
              <a:t>：物质结构、元素周期律、表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十二年级化学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93091" y="3911917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清华附中朝阳学校 菅小凡</a:t>
            </a:r>
            <a:endParaRPr lang="en-US" altLang="zh-CN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图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822" y="1135923"/>
            <a:ext cx="417195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AutoShape 4"/>
          <p:cNvSpPr>
            <a:spLocks noChangeArrowheads="1"/>
          </p:cNvSpPr>
          <p:nvPr/>
        </p:nvSpPr>
        <p:spPr bwMode="auto">
          <a:xfrm>
            <a:off x="2183260" y="1185929"/>
            <a:ext cx="220266" cy="3028950"/>
          </a:xfrm>
          <a:prstGeom prst="downArrow">
            <a:avLst>
              <a:gd name="adj1" fmla="val 50000"/>
              <a:gd name="adj2" fmla="val 189286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</p:spPr>
        <p:txBody>
          <a:bodyPr vert="eaVert" wrap="none"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1810838" y="1872235"/>
            <a:ext cx="461665" cy="297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b="1" dirty="0">
                <a:solidFill>
                  <a:srgbClr val="CC0000"/>
                </a:solidFill>
                <a:ea typeface="黑体" panose="02010609060101010101" pitchFamily="49" charset="-122"/>
              </a:rPr>
              <a:t>同主族元素金属性增强   </a:t>
            </a:r>
          </a:p>
        </p:txBody>
      </p:sp>
      <p:sp>
        <p:nvSpPr>
          <p:cNvPr id="61445" name="AutoShape 7"/>
          <p:cNvSpPr>
            <a:spLocks noChangeArrowheads="1"/>
          </p:cNvSpPr>
          <p:nvPr/>
        </p:nvSpPr>
        <p:spPr bwMode="auto">
          <a:xfrm rot="10800000">
            <a:off x="6622126" y="1064486"/>
            <a:ext cx="291413" cy="2971800"/>
          </a:xfrm>
          <a:prstGeom prst="downArrow">
            <a:avLst>
              <a:gd name="adj1" fmla="val 50000"/>
              <a:gd name="adj2" fmla="val 21666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ffectLst/>
        </p:spPr>
        <p:txBody>
          <a:bodyPr vert="eaVert" wrap="none"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1446" name="Text Box 8"/>
          <p:cNvSpPr txBox="1">
            <a:spLocks noChangeArrowheads="1"/>
          </p:cNvSpPr>
          <p:nvPr/>
        </p:nvSpPr>
        <p:spPr bwMode="auto">
          <a:xfrm>
            <a:off x="6800537" y="264462"/>
            <a:ext cx="461665" cy="320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b="1" dirty="0">
                <a:solidFill>
                  <a:srgbClr val="0000FF"/>
                </a:solidFill>
                <a:ea typeface="黑体" panose="02010609060101010101" pitchFamily="49" charset="-122"/>
              </a:rPr>
              <a:t>同主族元素非金属性增强   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7374687" y="938691"/>
            <a:ext cx="1459264" cy="623248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单质与氢气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化合能力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7374687" y="94738"/>
            <a:ext cx="1561184" cy="693737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最高价氧化物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的水化物酸性  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374687" y="1692360"/>
            <a:ext cx="1459264" cy="696991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气态氢化物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稳定性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7374687" y="2494585"/>
            <a:ext cx="1561184" cy="658001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单质氧化性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阴离子还原性  </a:t>
            </a:r>
          </a:p>
        </p:txBody>
      </p:sp>
      <p:sp>
        <p:nvSpPr>
          <p:cNvPr id="3" name="矩形 2"/>
          <p:cNvSpPr/>
          <p:nvPr/>
        </p:nvSpPr>
        <p:spPr>
          <a:xfrm>
            <a:off x="192903" y="2848986"/>
            <a:ext cx="1577427" cy="623248"/>
          </a:xfrm>
          <a:prstGeom prst="rect">
            <a:avLst/>
          </a:prstGeom>
          <a:solidFill>
            <a:srgbClr val="FF3300"/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最高价氧化物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的水化物碱性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" y="3543432"/>
            <a:ext cx="1764708" cy="623248"/>
          </a:xfrm>
          <a:prstGeom prst="rect">
            <a:avLst/>
          </a:prstGeom>
          <a:solidFill>
            <a:srgbClr val="FF3300"/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单质与水反应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置换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b="1" baseline="-25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难易程度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7937" y="4242991"/>
            <a:ext cx="1588671" cy="623248"/>
          </a:xfrm>
          <a:prstGeom prst="rect">
            <a:avLst/>
          </a:prstGeom>
          <a:solidFill>
            <a:srgbClr val="FF3300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单质还原性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阳离子氧化性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729663" y="3184617"/>
            <a:ext cx="142562" cy="1390382"/>
            <a:chOff x="1295174" y="1415360"/>
            <a:chExt cx="438092" cy="1853843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1705970" y="1415360"/>
              <a:ext cx="13648" cy="18538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322470" y="1419314"/>
              <a:ext cx="41079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295174" y="2366113"/>
              <a:ext cx="410796" cy="85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295174" y="3263183"/>
              <a:ext cx="41079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7143088" y="564119"/>
            <a:ext cx="231599" cy="2259467"/>
            <a:chOff x="1763484" y="858830"/>
            <a:chExt cx="340542" cy="2621349"/>
          </a:xfrm>
        </p:grpSpPr>
        <p:grpSp>
          <p:nvGrpSpPr>
            <p:cNvPr id="32" name="组合 31"/>
            <p:cNvGrpSpPr/>
            <p:nvPr/>
          </p:nvGrpSpPr>
          <p:grpSpPr>
            <a:xfrm>
              <a:off x="1894229" y="858830"/>
              <a:ext cx="209797" cy="2621349"/>
              <a:chOff x="1894229" y="858830"/>
              <a:chExt cx="209797" cy="2621349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H="1">
                <a:off x="1894229" y="858830"/>
                <a:ext cx="36633" cy="2621349"/>
              </a:xfrm>
              <a:prstGeom prst="line">
                <a:avLst/>
              </a:prstGeom>
              <a:ln w="38100">
                <a:solidFill>
                  <a:srgbClr val="0033CC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1925367" y="862784"/>
                <a:ext cx="165397" cy="0"/>
              </a:xfrm>
              <a:prstGeom prst="line">
                <a:avLst/>
              </a:prstGeom>
              <a:ln w="381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>
                <a:off x="1936357" y="2599770"/>
                <a:ext cx="165397" cy="0"/>
              </a:xfrm>
              <a:prstGeom prst="line">
                <a:avLst/>
              </a:prstGeom>
              <a:ln w="381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1908250" y="3455617"/>
                <a:ext cx="165397" cy="0"/>
              </a:xfrm>
              <a:prstGeom prst="line">
                <a:avLst/>
              </a:prstGeom>
              <a:ln w="381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>
                <a:off x="1938629" y="1574212"/>
                <a:ext cx="165397" cy="0"/>
              </a:xfrm>
              <a:prstGeom prst="line">
                <a:avLst/>
              </a:prstGeom>
              <a:ln w="381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直接连接符 46"/>
            <p:cNvCxnSpPr/>
            <p:nvPr/>
          </p:nvCxnSpPr>
          <p:spPr>
            <a:xfrm flipH="1" flipV="1">
              <a:off x="1763484" y="2178937"/>
              <a:ext cx="119907" cy="4707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8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4" grpId="0"/>
      <p:bldP spid="61445" grpId="0" animBg="1"/>
      <p:bldP spid="61446" grpId="0"/>
      <p:bldP spid="9" grpId="0" animBg="1"/>
      <p:bldP spid="10" grpId="0" animBg="1"/>
      <p:bldP spid="11" grpId="0" animBg="1"/>
      <p:bldP spid="13" grpId="0" animBg="1"/>
      <p:bldP spid="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400" y="229285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/>
              <a:t>【类型三】基于原子结构、元素周期律表的解释问题</a:t>
            </a:r>
            <a:endParaRPr lang="zh-CN" altLang="zh-C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39700" y="701765"/>
            <a:ext cx="858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元素周期律：元素的性质随着原子序数的递增而呈周期性的变化的规律。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743320"/>
            <a:ext cx="42672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宋体"/>
                <a:ea typeface="宋体"/>
              </a:rPr>
              <a:t>化合价、元素金属性非金属性递变性</a:t>
            </a:r>
            <a:endParaRPr lang="zh-CN" altLang="en-US" sz="20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6" y="1738377"/>
            <a:ext cx="13843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000">
                <a:latin typeface="宋体"/>
                <a:ea typeface="宋体"/>
              </a:defRPr>
            </a:lvl1pPr>
          </a:lstStyle>
          <a:p>
            <a:r>
              <a:rPr lang="zh-CN" altLang="en-US" dirty="0"/>
              <a:t>元素位置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1183" y="3149150"/>
            <a:ext cx="2439093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非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金属性  判据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20963" y="1724295"/>
            <a:ext cx="1260475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000">
                <a:latin typeface="宋体"/>
                <a:ea typeface="宋体"/>
              </a:defRPr>
            </a:lvl1pPr>
          </a:lstStyle>
          <a:p>
            <a:r>
              <a:rPr lang="zh-CN" altLang="en-US" dirty="0"/>
              <a:t>原子结构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67244" y="2193464"/>
            <a:ext cx="771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解释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1786" y="2260398"/>
            <a:ext cx="779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推导</a:t>
            </a:r>
          </a:p>
        </p:txBody>
      </p:sp>
      <p:sp>
        <p:nvSpPr>
          <p:cNvPr id="24" name="矩形 23"/>
          <p:cNvSpPr/>
          <p:nvPr/>
        </p:nvSpPr>
        <p:spPr>
          <a:xfrm>
            <a:off x="1345507" y="3758684"/>
            <a:ext cx="210826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宋体"/>
                <a:ea typeface="宋体"/>
              </a:rPr>
              <a:t>物质性质递变性 </a:t>
            </a:r>
          </a:p>
        </p:txBody>
      </p:sp>
      <p:cxnSp>
        <p:nvCxnSpPr>
          <p:cNvPr id="25" name="直接箭头连接符 24"/>
          <p:cNvCxnSpPr/>
          <p:nvPr/>
        </p:nvCxnSpPr>
        <p:spPr>
          <a:xfrm flipH="1">
            <a:off x="2290760" y="3225575"/>
            <a:ext cx="1" cy="540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1220785" y="2240990"/>
            <a:ext cx="1" cy="540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>
            <a:off x="3237840" y="2190453"/>
            <a:ext cx="1" cy="540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596" y="1205396"/>
            <a:ext cx="1511730" cy="93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5651997" y="2014537"/>
            <a:ext cx="461665" cy="152702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zh-CN" altLang="en-US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最外层电子数</a:t>
            </a:r>
            <a:endParaRPr lang="zh-CN" altLang="en-US" dirty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112248" y="2094708"/>
            <a:ext cx="461665" cy="10028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电子层数</a:t>
            </a:r>
            <a:endParaRPr lang="zh-CN" altLang="en-US" dirty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661399" y="2091130"/>
            <a:ext cx="461665" cy="10028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核电荷数</a:t>
            </a:r>
            <a:endParaRPr lang="zh-CN" altLang="en-US" dirty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92232" y="3093969"/>
            <a:ext cx="450849" cy="258037"/>
            <a:chOff x="4892232" y="3093969"/>
            <a:chExt cx="450849" cy="258037"/>
          </a:xfrm>
        </p:grpSpPr>
        <p:cxnSp>
          <p:nvCxnSpPr>
            <p:cNvPr id="35" name="直接连接符 34"/>
            <p:cNvCxnSpPr>
              <a:stCxn id="34" idx="2"/>
              <a:endCxn id="33" idx="2"/>
            </p:cNvCxnSpPr>
            <p:nvPr/>
          </p:nvCxnSpPr>
          <p:spPr>
            <a:xfrm>
              <a:off x="4892232" y="3093969"/>
              <a:ext cx="450849" cy="35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/>
          </p:nvCxnSpPr>
          <p:spPr>
            <a:xfrm>
              <a:off x="5143026" y="3100006"/>
              <a:ext cx="0" cy="252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4449490" y="3230113"/>
            <a:ext cx="113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原子半径</a:t>
            </a:r>
          </a:p>
        </p:txBody>
      </p:sp>
      <p:sp>
        <p:nvSpPr>
          <p:cNvPr id="38" name="右大括号 37"/>
          <p:cNvSpPr/>
          <p:nvPr/>
        </p:nvSpPr>
        <p:spPr>
          <a:xfrm rot="5400000">
            <a:off x="5716818" y="3420699"/>
            <a:ext cx="197081" cy="549935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4664149" y="3882023"/>
            <a:ext cx="165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得失电子能力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21972" y="1199969"/>
            <a:ext cx="259080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同主族元素：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最外层电子数相同，</a:t>
            </a:r>
            <a:endParaRPr lang="en-US" altLang="zh-CN" sz="2000" dirty="0">
              <a:latin typeface="宋体"/>
              <a:ea typeface="宋体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/>
                <a:ea typeface="宋体"/>
              </a:rPr>
              <a:t>电子层数→原子半径→得失电子能力→</a:t>
            </a:r>
            <a:endParaRPr lang="en-US" altLang="zh-CN" sz="2000" dirty="0">
              <a:latin typeface="宋体"/>
              <a:ea typeface="宋体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/>
                <a:ea typeface="宋体"/>
              </a:rPr>
              <a:t>元素或物质递变性。</a:t>
            </a:r>
            <a:endParaRPr lang="zh-CN" altLang="en-US" sz="20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32044" y="3173479"/>
            <a:ext cx="259080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同周期元素：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电子层数相同，</a:t>
            </a:r>
            <a:endParaRPr lang="en-US" altLang="zh-CN" sz="2000" dirty="0">
              <a:latin typeface="宋体"/>
              <a:ea typeface="宋体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/>
                <a:ea typeface="宋体"/>
              </a:rPr>
              <a:t>核电荷数→原子半径</a:t>
            </a:r>
            <a:endParaRPr lang="en-US" altLang="zh-CN" sz="2000" dirty="0">
              <a:latin typeface="宋体"/>
              <a:ea typeface="宋体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/>
                <a:ea typeface="宋体"/>
              </a:rPr>
              <a:t>→得失电子能力→</a:t>
            </a:r>
            <a:endParaRPr lang="en-US" altLang="zh-CN" sz="2000" dirty="0">
              <a:latin typeface="宋体"/>
              <a:ea typeface="宋体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/>
                <a:ea typeface="宋体"/>
              </a:rPr>
              <a:t>元素或物质递变性。</a:t>
            </a:r>
            <a:endParaRPr lang="zh-CN" altLang="en-US" sz="2000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489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6" grpId="0"/>
      <p:bldP spid="17" grpId="0" animBg="1"/>
      <p:bldP spid="21" grpId="0"/>
      <p:bldP spid="22" grpId="0"/>
      <p:bldP spid="24" grpId="0" animBg="1"/>
      <p:bldP spid="32" grpId="0"/>
      <p:bldP spid="32" grpId="1"/>
      <p:bldP spid="32" grpId="2"/>
      <p:bldP spid="32" grpId="3"/>
      <p:bldP spid="33" grpId="0"/>
      <p:bldP spid="33" grpId="1"/>
      <p:bldP spid="33" grpId="2"/>
      <p:bldP spid="34" grpId="0"/>
      <p:bldP spid="34" grpId="1"/>
      <p:bldP spid="34" grpId="2"/>
      <p:bldP spid="37" grpId="0"/>
      <p:bldP spid="38" grpId="0" animBg="1"/>
      <p:bldP spid="39" grpId="0"/>
      <p:bldP spid="40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6563" y="17145"/>
            <a:ext cx="7467600" cy="1418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．下列有关性质的比较，不能用元素周期律解释的是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．酸性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:H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&gt;H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PO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 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B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．非金属性：</a:t>
            </a:r>
            <a:r>
              <a:rPr lang="en-US" altLang="zh-CN" sz="2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Cl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&gt;Br      </a:t>
            </a:r>
            <a:endParaRPr lang="zh-CN" altLang="zh-CN" sz="2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．碱性：</a:t>
            </a:r>
            <a:r>
              <a:rPr lang="en-US" altLang="zh-CN" sz="2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NaOH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&gt;Mg(OH)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D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．热稳定性：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&gt;NaHCO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endParaRPr lang="zh-CN" altLang="zh-CN" sz="2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1930" y="1650484"/>
            <a:ext cx="8657749" cy="495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位置：同周期从左往右</a:t>
            </a:r>
            <a:r>
              <a:rPr lang="zh-CN" altLang="en-US" sz="2000" dirty="0">
                <a:latin typeface="Times New Roman" pitchFamily="18" charset="0"/>
                <a:ea typeface="宋体"/>
                <a:cs typeface="Times New Roman" pitchFamily="18" charset="0"/>
              </a:rPr>
              <a:t>→ 非金属性：</a:t>
            </a:r>
            <a:r>
              <a:rPr lang="en-US" altLang="zh-CN" sz="2000" dirty="0">
                <a:latin typeface="Times New Roman" pitchFamily="18" charset="0"/>
                <a:ea typeface="宋体"/>
                <a:cs typeface="Times New Roman" pitchFamily="18" charset="0"/>
              </a:rPr>
              <a:t>P </a:t>
            </a:r>
            <a:r>
              <a:rPr lang="zh-CN" altLang="en-US" sz="2000" dirty="0">
                <a:latin typeface="Times New Roman" pitchFamily="18" charset="0"/>
                <a:ea typeface="宋体"/>
                <a:cs typeface="Times New Roman" pitchFamily="18" charset="0"/>
              </a:rPr>
              <a:t>＜ </a:t>
            </a:r>
            <a:r>
              <a:rPr lang="en-US" altLang="zh-CN" sz="2000" dirty="0">
                <a:latin typeface="Times New Roman" pitchFamily="18" charset="0"/>
                <a:ea typeface="宋体"/>
                <a:cs typeface="Times New Roman" pitchFamily="18" charset="0"/>
              </a:rPr>
              <a:t>S</a:t>
            </a:r>
            <a:r>
              <a:rPr lang="zh-CN" altLang="en-US" sz="2000" dirty="0">
                <a:latin typeface="Times New Roman" pitchFamily="18" charset="0"/>
                <a:ea typeface="宋体"/>
                <a:cs typeface="Times New Roman" pitchFamily="18" charset="0"/>
              </a:rPr>
              <a:t> → 酸性：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&gt;H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PO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    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0" y="1513597"/>
            <a:ext cx="91440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11931" y="2731070"/>
            <a:ext cx="58688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位置：同主族从上到下</a:t>
            </a:r>
            <a:r>
              <a:rPr lang="zh-CN" altLang="en-US" sz="2000" dirty="0">
                <a:latin typeface="Times New Roman" pitchFamily="18" charset="0"/>
                <a:ea typeface="宋体"/>
                <a:cs typeface="Times New Roman" pitchFamily="18" charset="0"/>
              </a:rPr>
              <a:t>→ 非金属性：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Cl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&gt; Br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1931" y="3417102"/>
            <a:ext cx="8932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位置：同周期从左到右</a:t>
            </a:r>
            <a:r>
              <a:rPr lang="zh-CN" altLang="en-US" sz="2000" dirty="0">
                <a:latin typeface="Times New Roman" pitchFamily="18" charset="0"/>
                <a:ea typeface="宋体"/>
                <a:cs typeface="Times New Roman" pitchFamily="18" charset="0"/>
              </a:rPr>
              <a:t>→ 金属性：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  &gt; Mg</a:t>
            </a:r>
            <a:r>
              <a:rPr lang="zh-CN" altLang="en-US" sz="2000" dirty="0">
                <a:latin typeface="Times New Roman" pitchFamily="18" charset="0"/>
                <a:ea typeface="宋体"/>
                <a:cs typeface="Times New Roman" pitchFamily="18" charset="0"/>
              </a:rPr>
              <a:t> →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碱性：</a:t>
            </a:r>
            <a:r>
              <a:rPr lang="en-US" altLang="zh-CN" sz="2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NaOH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&gt;Mg(OH)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1931" y="4101584"/>
            <a:ext cx="76922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并不是金属性非金属性判据中的内容，无法用元素周期律解释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2932" y="464992"/>
            <a:ext cx="69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3132" y="487848"/>
            <a:ext cx="69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77902" y="912840"/>
            <a:ext cx="69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6232" y="912840"/>
            <a:ext cx="69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×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9932" y="2184484"/>
            <a:ext cx="70572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而不能解释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 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&gt; H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PO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也不能解释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000" dirty="0">
                <a:latin typeface="Times New Roman" pitchFamily="18" charset="0"/>
                <a:ea typeface="宋体"/>
                <a:cs typeface="Times New Roman" pitchFamily="18" charset="0"/>
              </a:rPr>
              <a:t>酸性强弱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9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12700"/>
            <a:ext cx="614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 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）硒在元素周期表中的位置如右图所示：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①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Se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原子结构示意图可表示为</a:t>
            </a:r>
            <a:r>
              <a:rPr lang="en-US" altLang="zh-CN" sz="2000" u="sng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  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② 从原子结构角度解释硫与硒元素性质相似与不同</a:t>
            </a:r>
            <a:endParaRPr lang="en-US" altLang="zh-CN" sz="2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的原因：同一主族</a:t>
            </a:r>
            <a:r>
              <a:rPr lang="en-US" altLang="zh-CN" sz="2000" u="sng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                               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928589"/>
            <a:ext cx="91440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456355"/>
              </p:ext>
            </p:extLst>
          </p:nvPr>
        </p:nvGraphicFramePr>
        <p:xfrm>
          <a:off x="6311900" y="17780"/>
          <a:ext cx="2146301" cy="16459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6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 O</a:t>
                      </a:r>
                      <a:endParaRPr lang="zh-CN" sz="1800" kern="100" dirty="0"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  <a:endParaRPr lang="zh-CN" sz="1800" kern="100"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15 P</a:t>
                      </a:r>
                      <a:endParaRPr lang="zh-CN" sz="1800" kern="100"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16 S</a:t>
                      </a:r>
                      <a:endParaRPr lang="zh-CN" sz="1800" kern="100" dirty="0"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硫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17 Cl</a:t>
                      </a:r>
                      <a:endParaRPr lang="zh-CN" sz="1800" kern="100"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氯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  <a:endParaRPr lang="zh-CN" sz="1800" kern="100"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34 Se</a:t>
                      </a:r>
                      <a:endParaRPr lang="zh-CN" sz="1800" kern="100"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硒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6997700" y="577850"/>
            <a:ext cx="698500" cy="10985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343149"/>
            <a:ext cx="1106487" cy="119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" y="3832225"/>
            <a:ext cx="10096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椭圆 8"/>
          <p:cNvSpPr/>
          <p:nvPr/>
        </p:nvSpPr>
        <p:spPr>
          <a:xfrm>
            <a:off x="7118776" y="577850"/>
            <a:ext cx="336124" cy="273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010826" y="1127125"/>
            <a:ext cx="336124" cy="273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617089" y="1008062"/>
            <a:ext cx="571074" cy="4032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391363" y="1000125"/>
            <a:ext cx="571074" cy="4032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181776" y="2629204"/>
            <a:ext cx="3155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相同： 最外层电子数相同</a:t>
            </a:r>
          </a:p>
        </p:txBody>
      </p:sp>
      <p:sp>
        <p:nvSpPr>
          <p:cNvPr id="15" name="椭圆 14"/>
          <p:cNvSpPr/>
          <p:nvPr/>
        </p:nvSpPr>
        <p:spPr>
          <a:xfrm>
            <a:off x="802694" y="1000124"/>
            <a:ext cx="1000706" cy="41116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143676" y="3168073"/>
            <a:ext cx="3257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不同：电子层数、原子半径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8026" y="2030839"/>
            <a:ext cx="124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原子结构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59400" y="1985248"/>
            <a:ext cx="124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元素性质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48688" y="2575840"/>
            <a:ext cx="189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元素性质相似</a:t>
            </a:r>
          </a:p>
        </p:txBody>
      </p:sp>
      <p:cxnSp>
        <p:nvCxnSpPr>
          <p:cNvPr id="21" name="直接箭头连接符 20"/>
          <p:cNvCxnSpPr/>
          <p:nvPr/>
        </p:nvCxnSpPr>
        <p:spPr>
          <a:xfrm rot="-5400000" flipH="1">
            <a:off x="6531100" y="1922600"/>
            <a:ext cx="1" cy="540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25" y="1951693"/>
            <a:ext cx="1603081" cy="305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6803918" y="2958523"/>
            <a:ext cx="2260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得电子能力不同，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即元素性质不同</a:t>
            </a:r>
          </a:p>
        </p:txBody>
      </p:sp>
      <p:cxnSp>
        <p:nvCxnSpPr>
          <p:cNvPr id="24" name="直接箭头连接符 23"/>
          <p:cNvCxnSpPr/>
          <p:nvPr/>
        </p:nvCxnSpPr>
        <p:spPr>
          <a:xfrm rot="-5400000" flipH="1">
            <a:off x="6525001" y="2559259"/>
            <a:ext cx="1" cy="540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rot="-5400000" flipH="1">
            <a:off x="6556501" y="3098129"/>
            <a:ext cx="1" cy="540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62018" y="3832224"/>
            <a:ext cx="5000838" cy="1176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答案：</a:t>
            </a:r>
            <a:r>
              <a:rPr lang="zh-CN" altLang="zh-CN" sz="2000" dirty="0">
                <a:latin typeface="华文楷体" pitchFamily="2" charset="-122"/>
                <a:ea typeface="华文楷体" pitchFamily="2" charset="-122"/>
              </a:rPr>
              <a:t>同一主族，最外层电子数相同，因此性质相似。电子层数不同，原子半径不同，得失电子能力不同，性质不同。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489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6" grpId="0"/>
      <p:bldP spid="15" grpId="0" animBg="1"/>
      <p:bldP spid="16" grpId="0"/>
      <p:bldP spid="17" grpId="0"/>
      <p:bldP spid="18" grpId="0"/>
      <p:bldP spid="19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38100"/>
            <a:ext cx="683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3.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磷精矿湿法制备磷酸工艺，其中一步是磷精矿粉酸浸，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2Ca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(PO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(OH)+</a:t>
            </a: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3H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O+10H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= 10CaSO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·0.5H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O+6H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PO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endParaRPr lang="zh-CN" altLang="zh-CN" sz="2000" dirty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①该反应体现出酸性关系：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PO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___H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（填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“&gt;”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或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“&lt;”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②结合元素周期律解释①中结论：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和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电子层数相同，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1928589"/>
            <a:ext cx="91440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60700" y="2000190"/>
            <a:ext cx="21463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结论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pPr algn="ctr"/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PO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sz="2000" u="sng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endParaRPr lang="zh-CN" altLang="en-US" sz="20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" y="1997045"/>
            <a:ext cx="15875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化学原理：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元素周期律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56300" y="2000190"/>
            <a:ext cx="1473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事实证据：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酸浸反应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2250" y="2894079"/>
            <a:ext cx="259080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同周期元素：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电子层数相同，</a:t>
            </a:r>
            <a:endParaRPr lang="en-US" altLang="zh-CN" sz="2000" dirty="0">
              <a:latin typeface="宋体"/>
              <a:ea typeface="宋体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/>
                <a:ea typeface="宋体"/>
              </a:rPr>
              <a:t>核电荷数→原子半径</a:t>
            </a:r>
            <a:endParaRPr lang="en-US" altLang="zh-CN" sz="2000" dirty="0">
              <a:latin typeface="宋体"/>
              <a:ea typeface="宋体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/>
                <a:ea typeface="宋体"/>
              </a:rPr>
              <a:t>→得电子能力→</a:t>
            </a:r>
            <a:endParaRPr lang="en-US" altLang="zh-CN" sz="2000" dirty="0">
              <a:latin typeface="宋体"/>
              <a:ea typeface="宋体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/>
                <a:ea typeface="宋体"/>
              </a:rPr>
              <a:t>元素或物质递变性。</a:t>
            </a:r>
            <a:endParaRPr lang="zh-CN" altLang="en-US" sz="20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9250" y="2921024"/>
            <a:ext cx="371475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2Ca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(PO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(OH)+3H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O+10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sz="2000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sz="2000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= 10CaSO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·0.5H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O+6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sz="2000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PO</a:t>
            </a:r>
            <a:r>
              <a:rPr lang="en-US" altLang="zh-CN" sz="2000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强酸制弱酸</a:t>
            </a:r>
            <a:endParaRPr lang="zh-CN" altLang="zh-CN" sz="2000" dirty="0">
              <a:solidFill>
                <a:schemeClr val="tx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0700" y="2921024"/>
            <a:ext cx="21463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PO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sz="2000" u="sng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endParaRPr lang="zh-CN" altLang="en-US" sz="20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2550" y="2921024"/>
            <a:ext cx="31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&lt;</a:t>
            </a:r>
            <a:endParaRPr lang="zh-CN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60700" y="3519988"/>
            <a:ext cx="21463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答案：</a:t>
            </a:r>
            <a:endParaRPr lang="en-US" altLang="zh-CN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r>
              <a:rPr lang="zh-CN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②核电荷数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P</a:t>
            </a:r>
            <a:r>
              <a:rPr lang="zh-CN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＜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</a:t>
            </a:r>
            <a:r>
              <a:rPr lang="zh-CN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，原子半径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P</a:t>
            </a:r>
            <a:r>
              <a:rPr lang="zh-CN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＞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</a:t>
            </a:r>
            <a:r>
              <a:rPr lang="zh-CN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，得电子能力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P</a:t>
            </a:r>
            <a:r>
              <a:rPr lang="zh-CN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＜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</a:t>
            </a:r>
            <a:r>
              <a:rPr lang="zh-CN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，非金属性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P</a:t>
            </a:r>
            <a:r>
              <a:rPr lang="zh-CN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＜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</a:t>
            </a:r>
            <a:r>
              <a:rPr lang="zh-CN" altLang="en-US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</a:p>
        </p:txBody>
      </p:sp>
      <p:cxnSp>
        <p:nvCxnSpPr>
          <p:cNvPr id="20" name="直接箭头连接符 19"/>
          <p:cNvCxnSpPr/>
          <p:nvPr/>
        </p:nvCxnSpPr>
        <p:spPr>
          <a:xfrm rot="-5400000" flipH="1">
            <a:off x="2739899" y="2080988"/>
            <a:ext cx="1" cy="54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rot="5400000" flipH="1">
            <a:off x="5584700" y="2085619"/>
            <a:ext cx="1" cy="54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 flipV="1">
            <a:off x="5209800" y="3127197"/>
            <a:ext cx="232150" cy="5324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2813050" y="3159798"/>
            <a:ext cx="255087" cy="4998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89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9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0"/>
            <a:ext cx="9029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4. </a:t>
            </a:r>
            <a:r>
              <a:rPr lang="en-US" altLang="zh-CN" sz="2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NO</a:t>
            </a:r>
            <a:r>
              <a:rPr lang="en-US" altLang="zh-CN" sz="2000" baseline="-25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是汽车尾气中的主要污染物之一。在汽车尾气系统中装置催化转化器，可有效降低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NO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的排放。当尾气中空气过量时，催化转化器中的金属氧化物吸收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NO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生成盐。其吸收能力顺序如下：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12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MgO &lt;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2o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CaO &lt;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38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SrO&lt;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56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BaO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原因是</a:t>
            </a:r>
            <a:r>
              <a:rPr lang="en-US" altLang="zh-CN" sz="2000" u="sng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，元素的金属性逐渐增强，金属氧化物对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NO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的吸收能力逐渐增强。</a:t>
            </a:r>
            <a:endParaRPr lang="zh-CN" altLang="en-US" sz="2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1928589"/>
            <a:ext cx="91440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368800" y="1426696"/>
            <a:ext cx="304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7500" y="2108200"/>
            <a:ext cx="448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12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MgO      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2o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CaO         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38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SrO          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56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BaO</a:t>
            </a:r>
            <a:endParaRPr lang="zh-CN" altLang="en-US" sz="2000" dirty="0"/>
          </a:p>
        </p:txBody>
      </p:sp>
      <p:grpSp>
        <p:nvGrpSpPr>
          <p:cNvPr id="18" name="组合 17"/>
          <p:cNvGrpSpPr/>
          <p:nvPr/>
        </p:nvGrpSpPr>
        <p:grpSpPr>
          <a:xfrm>
            <a:off x="444500" y="2508310"/>
            <a:ext cx="1117600" cy="285690"/>
            <a:chOff x="444500" y="2724210"/>
            <a:chExt cx="1117600" cy="28569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44500" y="2724210"/>
              <a:ext cx="393700" cy="28569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838200" y="2724210"/>
              <a:ext cx="723900" cy="28569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68300" y="2730500"/>
            <a:ext cx="108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原子序数相差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8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657350" y="2505165"/>
            <a:ext cx="1117600" cy="285690"/>
            <a:chOff x="444500" y="2724210"/>
            <a:chExt cx="1117600" cy="28569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444500" y="2724210"/>
              <a:ext cx="393700" cy="28569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838200" y="2724210"/>
              <a:ext cx="723900" cy="28569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508125" y="2730499"/>
            <a:ext cx="117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原子序数相差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18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927350" y="2514720"/>
            <a:ext cx="1117600" cy="285690"/>
            <a:chOff x="444500" y="2724210"/>
            <a:chExt cx="1117600" cy="28569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444500" y="2724210"/>
              <a:ext cx="393700" cy="28569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838200" y="2724210"/>
              <a:ext cx="723900" cy="28569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892425" y="2740054"/>
            <a:ext cx="117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原子序数相差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18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10300" y="2162889"/>
            <a:ext cx="259080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同主族元素：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最外层电子数相同，</a:t>
            </a:r>
            <a:endParaRPr lang="en-US" altLang="zh-CN" sz="2000" dirty="0">
              <a:latin typeface="宋体"/>
              <a:ea typeface="宋体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/>
                <a:ea typeface="宋体"/>
              </a:rPr>
              <a:t>电子层数→原子半径→得失电子能力→</a:t>
            </a:r>
            <a:endParaRPr lang="en-US" altLang="zh-CN" sz="2000" dirty="0">
              <a:latin typeface="宋体"/>
              <a:ea typeface="宋体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/>
                <a:ea typeface="宋体"/>
              </a:rPr>
              <a:t>元素或物质递变性。</a:t>
            </a:r>
            <a:endParaRPr lang="zh-CN" altLang="en-US" sz="2000" dirty="0"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1562100" y="1820396"/>
            <a:ext cx="1447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572000" y="2667120"/>
            <a:ext cx="147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同主族元素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2039" y="3716992"/>
            <a:ext cx="5498361" cy="1126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答案：根据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Mg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Sr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Ba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的质子数，得知它们为同主族元素，同主族元素，从上到下，最外层电子数相同，电子层数逐渐增大，原子半径逐渐增大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489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2" grpId="0"/>
      <p:bldP spid="26" grpId="0"/>
      <p:bldP spid="28" grpId="0" animBg="1"/>
      <p:bldP spid="30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228600"/>
            <a:ext cx="707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5.</a:t>
            </a:r>
            <a:r>
              <a:rPr lang="en-US" altLang="zh-CN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从原子结构的角度解释</a:t>
            </a:r>
            <a:r>
              <a:rPr lang="en-US" altLang="zh-CN" sz="2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ICl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中碘元素的化合价为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+1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价的原因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</a:t>
            </a:r>
          </a:p>
          <a:p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____________________________________________________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-1818" y="1039589"/>
            <a:ext cx="91440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74700" y="582543"/>
            <a:ext cx="1447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765800" y="582543"/>
            <a:ext cx="889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72400" y="1168520"/>
            <a:ext cx="1231900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元素性质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600" y="1149410"/>
            <a:ext cx="1397000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原子结构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0" y="1639810"/>
            <a:ext cx="1231900" cy="70788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元素化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pPr algn="ctr"/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合价</a:t>
            </a: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+1</a:t>
            </a:r>
            <a:endParaRPr lang="zh-CN" altLang="en-US" sz="20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4700" y="2884099"/>
            <a:ext cx="4527550" cy="1831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答案：</a:t>
            </a:r>
            <a:r>
              <a:rPr lang="zh-CN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碘元素和氯元素处于同一主族（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VIIA</a:t>
            </a:r>
            <a:r>
              <a:rPr lang="zh-CN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），二者最外层电子数均为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7</a:t>
            </a:r>
            <a:r>
              <a:rPr lang="zh-CN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，</a:t>
            </a:r>
            <a:r>
              <a:rPr lang="en-US" altLang="zh-CN" dirty="0" err="1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ICl</a:t>
            </a:r>
            <a:r>
              <a:rPr lang="zh-CN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中共用一对电子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; </a:t>
            </a:r>
          </a:p>
          <a:p>
            <a:pPr>
              <a:spcBef>
                <a:spcPts val="600"/>
              </a:spcBef>
            </a:pPr>
            <a:r>
              <a:rPr lang="zh-CN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电子层数</a:t>
            </a:r>
            <a:r>
              <a:rPr lang="zh-CN" altLang="en-US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：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I</a:t>
            </a:r>
            <a:r>
              <a:rPr lang="zh-CN" altLang="en-US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＞</a:t>
            </a:r>
            <a:r>
              <a:rPr lang="en-US" altLang="zh-CN" dirty="0" err="1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Cl</a:t>
            </a:r>
            <a:r>
              <a:rPr lang="zh-CN" altLang="en-US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，原子半径：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I</a:t>
            </a:r>
            <a:r>
              <a:rPr lang="zh-CN" altLang="en-US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＞</a:t>
            </a:r>
            <a:r>
              <a:rPr lang="en-US" altLang="zh-CN" dirty="0" err="1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Cl</a:t>
            </a:r>
            <a:r>
              <a:rPr lang="zh-CN" altLang="en-US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对电子吸引力：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I</a:t>
            </a:r>
            <a:r>
              <a:rPr lang="zh-CN" altLang="en-US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＜</a:t>
            </a:r>
            <a:r>
              <a:rPr lang="en-US" altLang="zh-CN" dirty="0" err="1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Cl</a:t>
            </a:r>
            <a:r>
              <a:rPr lang="zh-CN" altLang="en-US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，</a:t>
            </a:r>
            <a:r>
              <a:rPr lang="zh-CN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故共用电子对偏离碘原子，使得碘元素显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+1</a:t>
            </a:r>
            <a:r>
              <a:rPr lang="zh-CN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价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zh-CN" altLang="en-US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</a:p>
        </p:txBody>
      </p:sp>
      <p:sp>
        <p:nvSpPr>
          <p:cNvPr id="12" name="左大括号 11"/>
          <p:cNvSpPr/>
          <p:nvPr/>
        </p:nvSpPr>
        <p:spPr>
          <a:xfrm flipH="1" flipV="1">
            <a:off x="7502525" y="1510648"/>
            <a:ext cx="260350" cy="74962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518150" y="1360766"/>
            <a:ext cx="2114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为什么价态是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18150" y="2060219"/>
            <a:ext cx="231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为什么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显正价？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22500" y="1134021"/>
            <a:ext cx="2705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最外层电子数均为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7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endParaRPr lang="en-US" altLang="zh-CN" sz="2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共用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对电子。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6532" y="2028643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 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对电子对的吸引弱于</a:t>
            </a:r>
            <a:r>
              <a:rPr lang="en-US" altLang="zh-CN" sz="2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Cl</a:t>
            </a:r>
            <a:endParaRPr lang="zh-CN" altLang="en-US" sz="2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3880" y="2884099"/>
            <a:ext cx="2536371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同主族元素：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最外层电子数相同，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/>
                <a:ea typeface="宋体"/>
              </a:rPr>
              <a:t>电子层数→原子半径</a:t>
            </a:r>
            <a:endParaRPr lang="en-US" altLang="zh-CN" sz="2000" dirty="0">
              <a:latin typeface="宋体"/>
              <a:ea typeface="宋体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/>
                <a:ea typeface="宋体"/>
              </a:rPr>
              <a:t>→得失电子能力→</a:t>
            </a:r>
            <a:endParaRPr lang="en-US" altLang="zh-CN" sz="2000" dirty="0">
              <a:latin typeface="宋体"/>
              <a:ea typeface="宋体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/>
                <a:ea typeface="宋体"/>
              </a:rPr>
              <a:t>元素递变性。</a:t>
            </a:r>
            <a:endParaRPr lang="zh-CN" altLang="en-US" sz="2000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9" y="1779982"/>
            <a:ext cx="1603081" cy="305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89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1967" y="207199"/>
            <a:ext cx="6721712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66675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6.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在温度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和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下，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）和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反应生成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HX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的平衡常数如下表：</a:t>
            </a:r>
            <a:endParaRPr lang="en-US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lvl="0" indent="66675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）共价键的极性随共用电子对偏移程度的增大而增强，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lvl="0" indent="66675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HX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共价的极性由强到弱的顺序是</a:t>
            </a:r>
            <a:r>
              <a:rPr kumimoji="0" lang="zh-CN" alt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             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</a:p>
          <a:p>
            <a:pPr marL="0" marR="0" lvl="0" indent="666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都能与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反应生成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HX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，用原子结构解释原因：</a:t>
            </a:r>
            <a:r>
              <a:rPr kumimoji="0" lang="zh-CN" alt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</a:t>
            </a:r>
            <a:r>
              <a:rPr kumimoji="0" lang="zh-CN" altLang="en-US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lvl="0" indent="66675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用原子结构解释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变化的原因：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___________________  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349136"/>
            <a:ext cx="26479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接连接符 10"/>
          <p:cNvCxnSpPr/>
          <p:nvPr/>
        </p:nvCxnSpPr>
        <p:spPr>
          <a:xfrm>
            <a:off x="-1818" y="2529120"/>
            <a:ext cx="91440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62000" y="1052443"/>
            <a:ext cx="15022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361868" y="1910600"/>
            <a:ext cx="15022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09467" y="2969346"/>
            <a:ext cx="15893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>
                <a:latin typeface="Times New Roman" pitchFamily="18" charset="0"/>
                <a:ea typeface="宋体" pitchFamily="2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共价键的极性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6325" y="2969347"/>
            <a:ext cx="23204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>
                <a:latin typeface="Times New Roman" pitchFamily="18" charset="0"/>
                <a:ea typeface="宋体" pitchFamily="2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共用电子对偏移程度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97457" y="2935034"/>
            <a:ext cx="20356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原子得电子能力</a:t>
            </a:r>
          </a:p>
        </p:txBody>
      </p:sp>
      <p:sp>
        <p:nvSpPr>
          <p:cNvPr id="10" name="矩形 9"/>
          <p:cNvSpPr/>
          <p:nvPr/>
        </p:nvSpPr>
        <p:spPr>
          <a:xfrm>
            <a:off x="43814" y="2913652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68241" y="3728906"/>
            <a:ext cx="1649131" cy="874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得电子能力</a:t>
            </a:r>
            <a:endParaRPr lang="en-US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＞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＞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＞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9122" y="3760300"/>
            <a:ext cx="2383972" cy="870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共用电子对偏移程度</a:t>
            </a:r>
            <a:endParaRPr lang="en-US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HF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＞</a:t>
            </a:r>
            <a:r>
              <a:rPr lang="en-US" altLang="zh-CN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HCl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＞</a:t>
            </a:r>
            <a:r>
              <a:rPr lang="en-US" altLang="zh-CN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HBr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＞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25558" y="3739924"/>
            <a:ext cx="2198914" cy="870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共价键的极性</a:t>
            </a:r>
            <a:endParaRPr lang="en-US" altLang="zh-CN" dirty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HF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＞</a:t>
            </a:r>
            <a:r>
              <a:rPr lang="en-US" altLang="zh-CN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HCl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＞</a:t>
            </a:r>
            <a:r>
              <a:rPr lang="en-US" altLang="zh-CN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HBr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＞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</a:t>
            </a:r>
            <a:endParaRPr lang="zh-CN" altLang="en-US" dirty="0"/>
          </a:p>
        </p:txBody>
      </p:sp>
      <p:cxnSp>
        <p:nvCxnSpPr>
          <p:cNvPr id="40" name="直接箭头连接符 39"/>
          <p:cNvCxnSpPr/>
          <p:nvPr/>
        </p:nvCxnSpPr>
        <p:spPr>
          <a:xfrm rot="-5400000" flipH="1">
            <a:off x="3502468" y="2884014"/>
            <a:ext cx="1" cy="54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rot="-5400000" flipH="1">
            <a:off x="6452633" y="2884011"/>
            <a:ext cx="1" cy="54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2653422" y="1916200"/>
            <a:ext cx="566964" cy="71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037771" y="2304186"/>
            <a:ext cx="15022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89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10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1967" y="25797"/>
            <a:ext cx="6721712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66675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6.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在温度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和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下，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）和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反应生成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HX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的平衡常数如下表：</a:t>
            </a:r>
            <a:endParaRPr lang="en-US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666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都能与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反应生成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HX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，用原子结构解释原因：</a:t>
            </a:r>
            <a:r>
              <a:rPr kumimoji="0" lang="zh-CN" alt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lvl="0" indent="66675" eaLnBrk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用原子结构解释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变化的原因：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___________________  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228557"/>
            <a:ext cx="26479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接连接符 10"/>
          <p:cNvCxnSpPr/>
          <p:nvPr/>
        </p:nvCxnSpPr>
        <p:spPr>
          <a:xfrm>
            <a:off x="31967" y="1462320"/>
            <a:ext cx="6464083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683356" y="912743"/>
            <a:ext cx="15022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392823" y="943743"/>
            <a:ext cx="15022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030212" y="1264870"/>
            <a:ext cx="15022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62922" y="1556850"/>
            <a:ext cx="794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629152" y="1556850"/>
            <a:ext cx="165508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共价键：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个</a:t>
            </a:r>
          </a:p>
        </p:txBody>
      </p:sp>
      <p:sp>
        <p:nvSpPr>
          <p:cNvPr id="14" name="矩形 13"/>
          <p:cNvSpPr/>
          <p:nvPr/>
        </p:nvSpPr>
        <p:spPr>
          <a:xfrm>
            <a:off x="62922" y="2945806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8445500" y="253957"/>
            <a:ext cx="25400" cy="1993943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84951" y="2139273"/>
            <a:ext cx="253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从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到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逐渐减小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2621" y="4394016"/>
            <a:ext cx="84079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答案：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F</a:t>
            </a:r>
            <a:r>
              <a:rPr lang="en-US" altLang="zh-CN" dirty="0">
                <a:latin typeface="宋体"/>
                <a:ea typeface="宋体"/>
                <a:cs typeface="Times New Roman" pitchFamily="18" charset="0"/>
              </a:rPr>
              <a:t>→</a:t>
            </a:r>
            <a:r>
              <a:rPr lang="en-US" altLang="zh-CN" dirty="0">
                <a:latin typeface="Times New Roman" pitchFamily="18" charset="0"/>
                <a:ea typeface="宋体"/>
                <a:cs typeface="Times New Roman" pitchFamily="18" charset="0"/>
              </a:rPr>
              <a:t>I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最外层电子数相同，电子层数逐渐增大，原子半径逐渐增大，非金属性逐渐减弱，所以</a:t>
            </a:r>
            <a:r>
              <a:rPr lang="zh-CN" altLang="en-US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单质与氢气化合逐渐变难，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HX </a:t>
            </a:r>
            <a:r>
              <a:rPr lang="zh-CN" altLang="en-US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稳定性逐渐减弱，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K</a:t>
            </a:r>
            <a:r>
              <a:rPr lang="zh-CN" altLang="en-US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逐渐减小。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0560" y="2844206"/>
            <a:ext cx="12055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原子结构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94000" y="2869263"/>
            <a:ext cx="12354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元素性质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40051" y="3378638"/>
            <a:ext cx="3506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>
                <a:latin typeface="宋体"/>
                <a:ea typeface="宋体"/>
                <a:cs typeface="Times New Roman" pitchFamily="18" charset="0"/>
              </a:rPr>
              <a:t>→</a:t>
            </a:r>
            <a:r>
              <a:rPr lang="en-US" altLang="zh-CN" dirty="0">
                <a:latin typeface="Times New Roman" pitchFamily="18" charset="0"/>
                <a:ea typeface="宋体"/>
                <a:cs typeface="Times New Roman" pitchFamily="18" charset="0"/>
              </a:rPr>
              <a:t>I</a:t>
            </a:r>
            <a:r>
              <a:rPr lang="en-US" altLang="zh-CN" baseline="-25000" dirty="0">
                <a:latin typeface="Times New Roman" pitchFamily="18" charset="0"/>
                <a:ea typeface="宋体"/>
                <a:cs typeface="Times New Roman" pitchFamily="18" charset="0"/>
              </a:rPr>
              <a:t>2</a:t>
            </a:r>
          </a:p>
          <a:p>
            <a:pPr algn="ctr"/>
            <a:r>
              <a:rPr lang="en-US" altLang="zh-CN" dirty="0">
                <a:latin typeface="Times New Roman" pitchFamily="18" charset="0"/>
                <a:ea typeface="宋体"/>
                <a:cs typeface="Times New Roman" pitchFamily="18" charset="0"/>
              </a:rPr>
              <a:t>X</a:t>
            </a:r>
            <a:r>
              <a:rPr lang="en-US" altLang="zh-CN" baseline="-25000" dirty="0">
                <a:latin typeface="Times New Roman" pitchFamily="18" charset="0"/>
                <a:ea typeface="宋体"/>
                <a:cs typeface="Times New Roman" pitchFamily="18" charset="0"/>
              </a:rPr>
              <a:t>2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与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化合反应逐渐变难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</a:p>
          <a:p>
            <a:pPr algn="ctr"/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HX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热稳定性逐渐减弱，易分解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47710" y="3302876"/>
            <a:ext cx="1483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</a:t>
            </a:r>
          </a:p>
          <a:p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逐渐减小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</a:p>
          <a:p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1/K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逐渐增大</a:t>
            </a:r>
          </a:p>
        </p:txBody>
      </p:sp>
      <p:cxnSp>
        <p:nvCxnSpPr>
          <p:cNvPr id="37" name="直接箭头连接符 36"/>
          <p:cNvCxnSpPr/>
          <p:nvPr/>
        </p:nvCxnSpPr>
        <p:spPr>
          <a:xfrm rot="-5400000" flipH="1">
            <a:off x="2324249" y="2796974"/>
            <a:ext cx="1" cy="54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62923" y="2040482"/>
            <a:ext cx="622131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答案：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X</a:t>
            </a:r>
            <a:r>
              <a:rPr lang="zh-CN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原子的最外层电子数均为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7</a:t>
            </a:r>
            <a:r>
              <a:rPr lang="zh-CN" altLang="en-US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H</a:t>
            </a:r>
            <a:r>
              <a:rPr lang="zh-CN" altLang="en-US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原子为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1</a:t>
            </a:r>
            <a:r>
              <a:rPr lang="zh-CN" altLang="en-US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可以形成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1</a:t>
            </a:r>
            <a:r>
              <a:rPr lang="zh-CN" altLang="en-US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个共用电子对，生成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HX</a:t>
            </a:r>
            <a:r>
              <a:rPr lang="zh-CN" altLang="en-US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2802626" y="3363604"/>
            <a:ext cx="11079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</a:t>
            </a:r>
            <a:r>
              <a:rPr lang="en-US" altLang="zh-CN" dirty="0">
                <a:latin typeface="宋体"/>
                <a:ea typeface="宋体"/>
                <a:cs typeface="Times New Roman" pitchFamily="18" charset="0"/>
              </a:rPr>
              <a:t>→</a:t>
            </a:r>
            <a:r>
              <a:rPr lang="en-US" altLang="zh-CN" dirty="0">
                <a:latin typeface="Times New Roman" pitchFamily="18" charset="0"/>
                <a:ea typeface="宋体"/>
                <a:cs typeface="Times New Roman" pitchFamily="18" charset="0"/>
              </a:rPr>
              <a:t>I</a:t>
            </a:r>
          </a:p>
          <a:p>
            <a:pPr lvl="0"/>
            <a:r>
              <a:rPr lang="zh-CN" altLang="en-US" dirty="0">
                <a:latin typeface="宋体" pitchFamily="2" charset="-122"/>
                <a:ea typeface="宋体" pitchFamily="2" charset="-122"/>
              </a:rPr>
              <a:t>非金属性</a:t>
            </a:r>
            <a:endParaRPr lang="en-US" altLang="zh-CN" dirty="0">
              <a:latin typeface="宋体" pitchFamily="2" charset="-122"/>
              <a:ea typeface="宋体" pitchFamily="2" charset="-122"/>
            </a:endParaRPr>
          </a:p>
          <a:p>
            <a:pPr lvl="0"/>
            <a:r>
              <a:rPr lang="zh-CN" altLang="en-US" dirty="0">
                <a:latin typeface="宋体" pitchFamily="2" charset="-122"/>
                <a:ea typeface="宋体" pitchFamily="2" charset="-122"/>
              </a:rPr>
              <a:t>逐渐减弱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31921" y="2882306"/>
            <a:ext cx="16641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宋体" pitchFamily="2" charset="-122"/>
                <a:ea typeface="宋体" pitchFamily="2" charset="-122"/>
              </a:rPr>
              <a:t>物质性质</a:t>
            </a:r>
          </a:p>
        </p:txBody>
      </p:sp>
      <p:cxnSp>
        <p:nvCxnSpPr>
          <p:cNvPr id="45" name="直接箭头连接符 44"/>
          <p:cNvCxnSpPr/>
          <p:nvPr/>
        </p:nvCxnSpPr>
        <p:spPr>
          <a:xfrm rot="-5400000" flipH="1">
            <a:off x="4359151" y="2803247"/>
            <a:ext cx="1" cy="54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126695" y="3378638"/>
            <a:ext cx="2503079" cy="92333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</a:t>
            </a:r>
            <a:r>
              <a:rPr lang="en-US" altLang="zh-CN" dirty="0">
                <a:latin typeface="宋体"/>
                <a:ea typeface="宋体"/>
                <a:cs typeface="Times New Roman" pitchFamily="18" charset="0"/>
              </a:rPr>
              <a:t>→</a:t>
            </a:r>
            <a:r>
              <a:rPr lang="en-US" altLang="zh-CN" dirty="0">
                <a:latin typeface="Times New Roman" pitchFamily="18" charset="0"/>
                <a:ea typeface="宋体"/>
                <a:cs typeface="Times New Roman" pitchFamily="18" charset="0"/>
              </a:rPr>
              <a:t>I</a:t>
            </a:r>
            <a:r>
              <a:rPr lang="zh-CN" altLang="en-US" dirty="0">
                <a:latin typeface="Times New Roman" pitchFamily="18" charset="0"/>
                <a:ea typeface="宋体"/>
                <a:cs typeface="Times New Roman" pitchFamily="18" charset="0"/>
              </a:rPr>
              <a:t>最外层电子数相同，电子层数逐渐增大，</a:t>
            </a:r>
            <a:endParaRPr lang="en-US" altLang="zh-CN" dirty="0"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lvl="0"/>
            <a:r>
              <a:rPr lang="zh-CN" altLang="en-US" dirty="0">
                <a:latin typeface="Times New Roman" pitchFamily="18" charset="0"/>
                <a:ea typeface="宋体"/>
                <a:cs typeface="Times New Roman" pitchFamily="18" charset="0"/>
              </a:rPr>
              <a:t>原子半径逐渐增大。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08669" y="2888582"/>
            <a:ext cx="11082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宋体" pitchFamily="2" charset="-122"/>
                <a:ea typeface="宋体" pitchFamily="2" charset="-122"/>
              </a:rPr>
              <a:t>数据表征</a:t>
            </a:r>
          </a:p>
        </p:txBody>
      </p:sp>
      <p:cxnSp>
        <p:nvCxnSpPr>
          <p:cNvPr id="48" name="直接箭头连接符 47"/>
          <p:cNvCxnSpPr/>
          <p:nvPr/>
        </p:nvCxnSpPr>
        <p:spPr>
          <a:xfrm rot="-5400000" flipH="1">
            <a:off x="6835899" y="2809523"/>
            <a:ext cx="1" cy="54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6745" y="1530454"/>
            <a:ext cx="3273877" cy="374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宋体" pitchFamily="2" charset="-122"/>
                <a:ea typeface="宋体" pitchFamily="2" charset="-122"/>
              </a:rPr>
              <a:t>原子结构：最外层电子数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7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rot="-5400000" flipH="1">
            <a:off x="4244876" y="1454492"/>
            <a:ext cx="1" cy="54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33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 animBg="1"/>
      <p:bldP spid="14" grpId="0"/>
      <p:bldP spid="30" grpId="0"/>
      <p:bldP spid="31" grpId="0" animBg="1"/>
      <p:bldP spid="33" grpId="0" animBg="1"/>
      <p:bldP spid="34" grpId="0" animBg="1"/>
      <p:bldP spid="35" grpId="0"/>
      <p:bldP spid="36" grpId="0"/>
      <p:bldP spid="2" grpId="0" animBg="1"/>
      <p:bldP spid="4" grpId="0"/>
      <p:bldP spid="43" grpId="0" animBg="1"/>
      <p:bldP spid="46" grpId="0"/>
      <p:bldP spid="47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3400" y="153085"/>
            <a:ext cx="8039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【类型四】基于原子结构、元素周期律表的推论预测问题，并设计实验验证</a:t>
            </a:r>
            <a:endParaRPr lang="zh-CN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177800" y="508000"/>
            <a:ext cx="85979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1. 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为纪念门捷列夫发表第一张元素周期表（部分如下）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150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周年，联合国宣布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2019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年为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“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国际化学元素周期表年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”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。关于下表的说法正确的是</a:t>
            </a:r>
          </a:p>
        </p:txBody>
      </p:sp>
      <p:pic>
        <p:nvPicPr>
          <p:cNvPr id="9" name="图片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1241415"/>
            <a:ext cx="5499100" cy="3376719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H="1">
            <a:off x="3835400" y="2739965"/>
            <a:ext cx="12700" cy="1079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92165" y="1379629"/>
            <a:ext cx="310650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A. 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表中数字代表元素的原子序数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B. 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表中元素的排列依据是元素的原子结构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C. 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推测表中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“?=70”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指代的元素的最高化合价为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+4</a:t>
            </a:r>
            <a:endParaRPr lang="zh-CN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D. 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每一纵行（列）都对应现在常用的元素周期表中的一族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769" y="3993314"/>
            <a:ext cx="346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×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0300" y="2990730"/>
            <a:ext cx="346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2200" y="1616258"/>
            <a:ext cx="346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×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0231" y="2314339"/>
            <a:ext cx="346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×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93920" y="2921590"/>
            <a:ext cx="2926080" cy="8978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808220" y="2690235"/>
            <a:ext cx="2004060" cy="3740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4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098" y="304800"/>
            <a:ext cx="76390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【学习目标】</a:t>
            </a:r>
            <a:endParaRPr lang="zh-CN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1.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能说出元素周期表每一行的周期数、每一列的族序数，能说出前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号元素、第Ⅰ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、Ⅶ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族元素，能说出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组元素的原子序数，能说出元素周期表某一区域的元素相关物质的用途。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能说出元素位置、原子结构、元素性质的要素，能熟练运用位、构、性三者关系，比较、解释、推论、预测某些元素位置、原子结构或元素、物质性质的相似性、递变性，并能设计实验验证物质性质的递变性。</a:t>
            </a:r>
            <a:endParaRPr lang="en-US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3.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能辨认物质中的化学键类型，了解氢键对物质性质的影响，并写出一些常见物质的电子式。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8078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>
            <a:off x="1409700" y="600015"/>
            <a:ext cx="22733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781050"/>
            <a:ext cx="4711700" cy="2393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7571"/>
            <a:ext cx="927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为验证卤素单质氧化性的相对强弱，某小组用下图所示装置进行实验</a:t>
            </a:r>
            <a:endParaRPr lang="en-US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（夹持仪器已略去，气密性已检验）。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实验过程：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Ⅰ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打开弹簧夹，打开活塞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，滴加浓盐酸。</a:t>
            </a:r>
          </a:p>
          <a:p>
            <a:pPr>
              <a:lnSpc>
                <a:spcPct val="150000"/>
              </a:lnSpc>
            </a:pPr>
            <a:endParaRPr lang="en-US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Ⅱ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当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和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中的溶液都变为黄色时，夹紧弹簧夹。</a:t>
            </a:r>
          </a:p>
          <a:p>
            <a:pPr>
              <a:lnSpc>
                <a:spcPct val="150000"/>
              </a:lnSpc>
            </a:pPr>
            <a:endParaRPr lang="en-US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Ⅲ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当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中溶液由黄色变为棕红色时，关闭活塞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endParaRPr lang="en-US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Ⅳ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.……</a:t>
            </a:r>
            <a:endParaRPr lang="zh-CN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56150" y="2626360"/>
            <a:ext cx="7747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276850" y="876300"/>
            <a:ext cx="7747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788150" y="2322830"/>
            <a:ext cx="7747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242300" y="2475230"/>
            <a:ext cx="7747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1813797"/>
            <a:ext cx="170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目的：制备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Cl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endParaRPr lang="zh-CN" altLang="en-US" baseline="-25000" dirty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400" y="2650172"/>
            <a:ext cx="439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目的：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发生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+2Br</a:t>
            </a:r>
            <a:r>
              <a:rPr lang="zh-CN" altLang="zh-CN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Br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+2 </a:t>
            </a:r>
            <a:r>
              <a:rPr lang="en-US" altLang="zh-CN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zh-CN" altLang="zh-CN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zh-CN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baseline="-25000" dirty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52900" y="2221229"/>
            <a:ext cx="65405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850062" y="914400"/>
            <a:ext cx="650875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3526254"/>
            <a:ext cx="4806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直接目的：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继续发生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+2Br</a:t>
            </a:r>
            <a:r>
              <a:rPr lang="zh-CN" altLang="zh-CN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Br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+2 </a:t>
            </a:r>
            <a:r>
              <a:rPr lang="en-US" altLang="zh-CN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zh-CN" altLang="zh-CN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zh-CN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baseline="-25000" dirty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00" y="4244776"/>
            <a:ext cx="356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直接目的：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中的溶液流入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中，</a:t>
            </a:r>
            <a:endParaRPr lang="en-US" altLang="zh-CN" dirty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发生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+2I</a:t>
            </a:r>
            <a:r>
              <a:rPr lang="zh-CN" altLang="zh-CN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=I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+2 Br</a:t>
            </a:r>
            <a:r>
              <a:rPr lang="zh-CN" altLang="zh-CN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73499" y="4344888"/>
            <a:ext cx="409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最终目的：只发生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+2I</a:t>
            </a:r>
            <a:r>
              <a:rPr lang="zh-CN" altLang="zh-CN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=I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+2 Br</a:t>
            </a:r>
            <a:r>
              <a:rPr lang="zh-CN" altLang="zh-CN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endParaRPr lang="en-US" altLang="zh-CN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验证氧化性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Br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＞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lang="en-US" altLang="zh-CN" baseline="-25000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56150" y="3527454"/>
            <a:ext cx="4342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最终目的：通过与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 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对比，</a:t>
            </a:r>
            <a:r>
              <a:rPr lang="zh-CN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确认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中无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Cl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，排除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Cl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对溴置换碘实验的干扰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lang="zh-CN" altLang="en-US" baseline="-25000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629" y="272984"/>
            <a:ext cx="3856041" cy="26868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总结：</a:t>
            </a:r>
            <a:endParaRPr lang="en-US" altLang="zh-CN" sz="20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宋体" pitchFamily="2" charset="-122"/>
                <a:ea typeface="宋体" pitchFamily="2" charset="-122"/>
              </a:rPr>
              <a:t>利用连续反应验证元素周期律，</a:t>
            </a:r>
            <a:endParaRPr lang="en-US" altLang="zh-CN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宋体" pitchFamily="2" charset="-122"/>
                <a:ea typeface="宋体" pitchFamily="2" charset="-122"/>
              </a:rPr>
              <a:t>关注干扰问题。</a:t>
            </a:r>
            <a:endParaRPr lang="en-US" altLang="zh-CN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>
                <a:latin typeface="宋体" pitchFamily="2" charset="-122"/>
                <a:ea typeface="宋体" pitchFamily="2" charset="-122"/>
              </a:rPr>
              <a:t>干扰的来源：环境、过量的反应物、</a:t>
            </a:r>
            <a:endParaRPr lang="en-US" altLang="zh-CN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宋体" pitchFamily="2" charset="-122"/>
                <a:ea typeface="宋体" pitchFamily="2" charset="-122"/>
              </a:rPr>
              <a:t>副反应、挥发性物质。</a:t>
            </a:r>
            <a:endParaRPr lang="en-US" altLang="zh-CN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排除干扰的方法：</a:t>
            </a:r>
            <a:endParaRPr lang="en-US" altLang="zh-CN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除干扰物、对比实验。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87801" y="200203"/>
            <a:ext cx="32511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也可换成元素非金属性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34350" y="200203"/>
            <a:ext cx="963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有没有过量的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Cl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?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如何保证没有？</a:t>
            </a:r>
            <a:endParaRPr lang="zh-CN" altLang="en-US" baseline="-25000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0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4" grpId="0" animBg="1"/>
      <p:bldP spid="16" grpId="0" animBg="1"/>
      <p:bldP spid="17" grpId="0"/>
      <p:bldP spid="18" grpId="0"/>
      <p:bldP spid="20" grpId="0"/>
      <p:bldP spid="21" grpId="0"/>
      <p:bldP spid="22" grpId="0" animBg="1"/>
      <p:bldP spid="25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2" y="635000"/>
            <a:ext cx="895612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521037" y="5028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/>
              <a:t>【类型五】化学键</a:t>
            </a:r>
            <a:endParaRPr lang="zh-CN" altLang="en-US" dirty="0"/>
          </a:p>
        </p:txBody>
      </p:sp>
      <p:sp>
        <p:nvSpPr>
          <p:cNvPr id="20" name="椭圆 19"/>
          <p:cNvSpPr/>
          <p:nvPr/>
        </p:nvSpPr>
        <p:spPr>
          <a:xfrm>
            <a:off x="3628118" y="1079500"/>
            <a:ext cx="393700" cy="203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637348" y="1612900"/>
            <a:ext cx="549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注意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N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原子的孤对电子，熟练书写常见物质的电子式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46362" y="3556000"/>
            <a:ext cx="278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辨认极性键、非极性键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41187" y="4077732"/>
            <a:ext cx="334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氢键对物质的物理性质有影响</a:t>
            </a:r>
          </a:p>
        </p:txBody>
      </p:sp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5955030" y="1041022"/>
            <a:ext cx="2320290" cy="48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0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30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773" y="544103"/>
            <a:ext cx="6654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近年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原子结构、元素周期律表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相关的北京高考真题回顾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2038"/>
            <a:ext cx="66865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66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周期表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3" y="559316"/>
            <a:ext cx="9017694" cy="43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1270000" y="2193131"/>
            <a:ext cx="4310063" cy="1620441"/>
          </a:xfrm>
          <a:prstGeom prst="rect">
            <a:avLst/>
          </a:prstGeom>
          <a:solidFill>
            <a:srgbClr val="FF00FF">
              <a:alpha val="25882"/>
            </a:srgbClr>
          </a:solidFill>
          <a:ln w="38100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2195513" y="3003948"/>
            <a:ext cx="2519362" cy="638297"/>
          </a:xfrm>
          <a:prstGeom prst="rect">
            <a:avLst/>
          </a:prstGeom>
          <a:solidFill>
            <a:srgbClr val="CC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85" tIns="41742" rIns="83485" bIns="41742">
            <a:spAutoFit/>
          </a:bodyPr>
          <a:lstStyle>
            <a:lvl1pPr defTabSz="8350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8350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b="1" dirty="0">
                <a:solidFill>
                  <a:schemeClr val="bg1"/>
                </a:solidFill>
                <a:latin typeface="Times New Roman" pitchFamily="18" charset="0"/>
                <a:ea typeface="楷体_GB2312" pitchFamily="49" charset="-122"/>
              </a:rPr>
              <a:t>寻找催化剂、耐高温</a:t>
            </a:r>
          </a:p>
          <a:p>
            <a:pPr eaLnBrk="1" hangingPunct="1"/>
            <a:r>
              <a:rPr kumimoji="1" lang="zh-CN" altLang="en-US" b="1" dirty="0">
                <a:solidFill>
                  <a:schemeClr val="bg1"/>
                </a:solidFill>
                <a:latin typeface="Times New Roman" pitchFamily="18" charset="0"/>
                <a:ea typeface="楷体_GB2312" pitchFamily="49" charset="-122"/>
              </a:rPr>
              <a:t>耐腐蚀的合金材料</a:t>
            </a:r>
          </a:p>
        </p:txBody>
      </p:sp>
      <p:sp>
        <p:nvSpPr>
          <p:cNvPr id="172040" name="Freeform 8"/>
          <p:cNvSpPr>
            <a:spLocks/>
          </p:cNvSpPr>
          <p:nvPr/>
        </p:nvSpPr>
        <p:spPr bwMode="auto">
          <a:xfrm>
            <a:off x="5580064" y="1459707"/>
            <a:ext cx="1728787" cy="1997869"/>
          </a:xfrm>
          <a:custGeom>
            <a:avLst/>
            <a:gdLst>
              <a:gd name="T0" fmla="*/ 0 w 1306"/>
              <a:gd name="T1" fmla="*/ 0 h 2291"/>
              <a:gd name="T2" fmla="*/ 0 w 1306"/>
              <a:gd name="T3" fmla="*/ 2147483647 h 2291"/>
              <a:gd name="T4" fmla="*/ 2147483647 w 1306"/>
              <a:gd name="T5" fmla="*/ 2147483647 h 2291"/>
              <a:gd name="T6" fmla="*/ 2147483647 w 1306"/>
              <a:gd name="T7" fmla="*/ 2147483647 h 2291"/>
              <a:gd name="T8" fmla="*/ 2147483647 w 1306"/>
              <a:gd name="T9" fmla="*/ 2147483647 h 2291"/>
              <a:gd name="T10" fmla="*/ 2147483647 w 1306"/>
              <a:gd name="T11" fmla="*/ 2147483647 h 2291"/>
              <a:gd name="T12" fmla="*/ 2147483647 w 1306"/>
              <a:gd name="T13" fmla="*/ 2147483647 h 2291"/>
              <a:gd name="T14" fmla="*/ 2147483647 w 1306"/>
              <a:gd name="T15" fmla="*/ 2147483647 h 2291"/>
              <a:gd name="T16" fmla="*/ 2147483647 w 1306"/>
              <a:gd name="T17" fmla="*/ 2147483647 h 2291"/>
              <a:gd name="T18" fmla="*/ 2147483647 w 1306"/>
              <a:gd name="T19" fmla="*/ 2147483647 h 229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06" h="2291">
                <a:moveTo>
                  <a:pt x="0" y="0"/>
                </a:moveTo>
                <a:lnTo>
                  <a:pt x="0" y="363"/>
                </a:lnTo>
                <a:lnTo>
                  <a:pt x="298" y="371"/>
                </a:lnTo>
                <a:lnTo>
                  <a:pt x="298" y="851"/>
                </a:lnTo>
                <a:lnTo>
                  <a:pt x="632" y="833"/>
                </a:lnTo>
                <a:lnTo>
                  <a:pt x="632" y="1273"/>
                </a:lnTo>
                <a:lnTo>
                  <a:pt x="922" y="1283"/>
                </a:lnTo>
                <a:lnTo>
                  <a:pt x="925" y="1773"/>
                </a:lnTo>
                <a:lnTo>
                  <a:pt x="1283" y="1803"/>
                </a:lnTo>
                <a:lnTo>
                  <a:pt x="1306" y="2291"/>
                </a:lnTo>
              </a:path>
            </a:pathLst>
          </a:custGeom>
          <a:noFill/>
          <a:ln w="76200" cap="flat" cmpd="sng">
            <a:solidFill>
              <a:srgbClr val="CC00C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2041" name="Text Box 9"/>
          <p:cNvSpPr txBox="1">
            <a:spLocks noChangeArrowheads="1"/>
          </p:cNvSpPr>
          <p:nvPr/>
        </p:nvSpPr>
        <p:spPr bwMode="auto">
          <a:xfrm>
            <a:off x="5875338" y="3096736"/>
            <a:ext cx="1320800" cy="699852"/>
          </a:xfrm>
          <a:prstGeom prst="rect">
            <a:avLst/>
          </a:prstGeom>
          <a:solidFill>
            <a:srgbClr val="CC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485" tIns="41742" rIns="83485" bIns="41742">
            <a:spAutoFit/>
          </a:bodyPr>
          <a:lstStyle>
            <a:lvl1pPr defTabSz="8350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8350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solidFill>
                  <a:schemeClr val="bg1"/>
                </a:solidFill>
                <a:latin typeface="Times New Roman" pitchFamily="18" charset="0"/>
                <a:ea typeface="楷体_GB2312" pitchFamily="49" charset="-122"/>
              </a:rPr>
              <a:t>寻找半导体材料</a:t>
            </a:r>
          </a:p>
        </p:txBody>
      </p:sp>
      <p:sp>
        <p:nvSpPr>
          <p:cNvPr id="172042" name="Rectangle 10"/>
          <p:cNvSpPr>
            <a:spLocks noChangeArrowheads="1"/>
          </p:cNvSpPr>
          <p:nvPr/>
        </p:nvSpPr>
        <p:spPr bwMode="auto">
          <a:xfrm>
            <a:off x="6384926" y="1762125"/>
            <a:ext cx="492125" cy="46315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2043" name="Rectangle 11"/>
          <p:cNvSpPr>
            <a:spLocks noChangeArrowheads="1"/>
          </p:cNvSpPr>
          <p:nvPr/>
        </p:nvSpPr>
        <p:spPr bwMode="auto">
          <a:xfrm>
            <a:off x="7250114" y="1768079"/>
            <a:ext cx="492125" cy="46315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6384926" y="2216944"/>
            <a:ext cx="492125" cy="40838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2045" name="Rectangle 13"/>
          <p:cNvSpPr>
            <a:spLocks noChangeArrowheads="1"/>
          </p:cNvSpPr>
          <p:nvPr/>
        </p:nvSpPr>
        <p:spPr bwMode="auto">
          <a:xfrm>
            <a:off x="7250114" y="1329928"/>
            <a:ext cx="492125" cy="46196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2046" name="Rectangle 14"/>
          <p:cNvSpPr>
            <a:spLocks noChangeArrowheads="1"/>
          </p:cNvSpPr>
          <p:nvPr/>
        </p:nvSpPr>
        <p:spPr bwMode="auto">
          <a:xfrm>
            <a:off x="6877050" y="1762125"/>
            <a:ext cx="349250" cy="46315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2047" name="Text Box 15"/>
          <p:cNvSpPr txBox="1">
            <a:spLocks noChangeArrowheads="1"/>
          </p:cNvSpPr>
          <p:nvPr/>
        </p:nvSpPr>
        <p:spPr bwMode="auto">
          <a:xfrm>
            <a:off x="5655417" y="980002"/>
            <a:ext cx="1459018" cy="699852"/>
          </a:xfrm>
          <a:prstGeom prst="rect">
            <a:avLst/>
          </a:prstGeom>
          <a:solidFill>
            <a:srgbClr val="CC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85" tIns="41742" rIns="83485" bIns="41742">
            <a:spAutoFit/>
          </a:bodyPr>
          <a:lstStyle>
            <a:lvl1pPr defTabSz="8350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8350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8350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solidFill>
                  <a:schemeClr val="bg1"/>
                </a:solidFill>
                <a:latin typeface="Times New Roman" pitchFamily="18" charset="0"/>
                <a:ea typeface="楷体_GB2312" pitchFamily="49" charset="-122"/>
              </a:rPr>
              <a:t>寻找制取</a:t>
            </a:r>
          </a:p>
          <a:p>
            <a:pPr eaLnBrk="1" hangingPunct="1"/>
            <a:r>
              <a:rPr kumimoji="1" lang="zh-CN" altLang="en-US" sz="2000" b="1" dirty="0">
                <a:solidFill>
                  <a:schemeClr val="bg1"/>
                </a:solidFill>
                <a:latin typeface="Times New Roman" pitchFamily="18" charset="0"/>
                <a:ea typeface="楷体_GB2312" pitchFamily="49" charset="-122"/>
              </a:rPr>
              <a:t>农药的元素</a:t>
            </a:r>
          </a:p>
        </p:txBody>
      </p:sp>
      <p:sp>
        <p:nvSpPr>
          <p:cNvPr id="14" name="矩形 13"/>
          <p:cNvSpPr/>
          <p:nvPr/>
        </p:nvSpPr>
        <p:spPr>
          <a:xfrm>
            <a:off x="326839" y="189984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/>
              <a:t>【类型一】元素周期表的结构、用途</a:t>
            </a:r>
            <a:endParaRPr lang="zh-CN" altLang="zh-CN" dirty="0"/>
          </a:p>
        </p:txBody>
      </p:sp>
      <p:sp>
        <p:nvSpPr>
          <p:cNvPr id="2" name="矩形 1"/>
          <p:cNvSpPr/>
          <p:nvPr/>
        </p:nvSpPr>
        <p:spPr>
          <a:xfrm>
            <a:off x="364939" y="901700"/>
            <a:ext cx="447861" cy="26828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308851" y="1290377"/>
            <a:ext cx="447861" cy="22615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445500" y="846046"/>
            <a:ext cx="316008" cy="26568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97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8" grpId="0" animBg="1"/>
      <p:bldP spid="172039" grpId="0" animBg="1"/>
      <p:bldP spid="172040" grpId="0" animBg="1"/>
      <p:bldP spid="172041" grpId="0" animBg="1"/>
      <p:bldP spid="172042" grpId="0" animBg="1"/>
      <p:bldP spid="172043" grpId="0" animBg="1"/>
      <p:bldP spid="172044" grpId="0" animBg="1"/>
      <p:bldP spid="172045" grpId="0" animBg="1"/>
      <p:bldP spid="172046" grpId="0" animBg="1"/>
      <p:bldP spid="172047" grpId="0" animBg="1"/>
      <p:bldP spid="2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6839" y="189984"/>
            <a:ext cx="549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/>
              <a:t>【类型</a:t>
            </a:r>
            <a:r>
              <a:rPr lang="zh-CN" altLang="en-US" b="1" dirty="0"/>
              <a:t>二</a:t>
            </a:r>
            <a:r>
              <a:rPr lang="zh-CN" altLang="zh-CN" b="1" dirty="0"/>
              <a:t>】基于原子结构、元素周期律表的比较问题</a:t>
            </a:r>
            <a:endParaRPr lang="zh-CN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406399" y="1308100"/>
            <a:ext cx="82042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．2019年是元素周期表发表150周年，期间科学家为完善周期表做出了不懈努力。中国科学院院士张青莲教授曾主持测定了铟（</a:t>
            </a:r>
            <a:r>
              <a:rPr lang="zh-CN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49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In）等9种元素相对原子质量的新值，被采用为国际新标准。铟与铷（</a:t>
            </a:r>
            <a:r>
              <a:rPr lang="zh-CN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37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Rb）同周期。下列说法不正确的是</a:t>
            </a:r>
          </a:p>
        </p:txBody>
      </p:sp>
      <p:sp>
        <p:nvSpPr>
          <p:cNvPr id="7" name="椭圆 6"/>
          <p:cNvSpPr/>
          <p:nvPr/>
        </p:nvSpPr>
        <p:spPr>
          <a:xfrm>
            <a:off x="5194959" y="2161865"/>
            <a:ext cx="776266" cy="445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490509" y="1981655"/>
            <a:ext cx="235966" cy="167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522849" y="2368499"/>
            <a:ext cx="235966" cy="167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630704" y="2814587"/>
            <a:ext cx="1181098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元素位置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0832" y="3498007"/>
            <a:ext cx="1108254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原子结构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0832" y="4134786"/>
            <a:ext cx="1108254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物质性质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399" y="838200"/>
            <a:ext cx="604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审题：审关键信息、审考查角度。</a:t>
            </a:r>
          </a:p>
        </p:txBody>
      </p:sp>
      <p:sp>
        <p:nvSpPr>
          <p:cNvPr id="2" name="矩形 1"/>
          <p:cNvSpPr/>
          <p:nvPr/>
        </p:nvSpPr>
        <p:spPr>
          <a:xfrm>
            <a:off x="482597" y="274675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．In是第五周期第ⅢA族元素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      </a:t>
            </a:r>
          </a:p>
          <a:p>
            <a:pPr fontAlgn="ctr"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115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49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In的中子数与电子数的差值为17 </a:t>
            </a:r>
          </a:p>
          <a:p>
            <a:pPr fontAlgn="ctr"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．原子半径：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In&gt;Al                                               </a:t>
            </a:r>
          </a:p>
          <a:p>
            <a:pPr fontAlgn="ctr"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．碱性：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In(OH)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&gt;</a:t>
            </a:r>
            <a:r>
              <a:rPr lang="en-US" altLang="zh-CN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RbOH</a:t>
            </a:r>
            <a:endParaRPr lang="zh-CN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2746750"/>
            <a:ext cx="91440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0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538535"/>
            <a:ext cx="7117148" cy="312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1692060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3436855"/>
            <a:ext cx="407613" cy="26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039" y="3414331"/>
            <a:ext cx="384926" cy="25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72" y="3414331"/>
            <a:ext cx="421715" cy="28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966" y="1700321"/>
            <a:ext cx="393700" cy="25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190498" y="1381751"/>
            <a:ext cx="12065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．In是</a:t>
            </a:r>
            <a:endParaRPr lang="en-US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第五周期</a:t>
            </a:r>
            <a:endParaRPr lang="en-US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第ⅢA族元素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90498" y="139700"/>
            <a:ext cx="8826501" cy="1289115"/>
            <a:chOff x="190498" y="139700"/>
            <a:chExt cx="8826501" cy="1289115"/>
          </a:xfrm>
        </p:grpSpPr>
        <p:sp>
          <p:nvSpPr>
            <p:cNvPr id="2" name="TextBox 1"/>
            <p:cNvSpPr txBox="1"/>
            <p:nvPr/>
          </p:nvSpPr>
          <p:spPr>
            <a:xfrm>
              <a:off x="190498" y="139700"/>
              <a:ext cx="8826501" cy="1286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．2019年是元素周期表发表150周年，期间科学家为完善周期表做出了不懈努力。中国科学院院士张青莲教授曾主持测定了铟（</a:t>
              </a:r>
              <a:r>
                <a:rPr lang="zh-CN" altLang="zh-CN" baseline="-25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49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In）等9种元素相对原子质量的新值，被采用为国际新标准。铟与铷（</a:t>
              </a:r>
              <a:r>
                <a:rPr lang="zh-CN" altLang="zh-CN" baseline="-25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37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Rb）同周期。下列说法不正确的是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3864566" y="983747"/>
              <a:ext cx="776266" cy="4450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541116" y="790837"/>
              <a:ext cx="235966" cy="1672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192456" y="1203081"/>
              <a:ext cx="235966" cy="1672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5563" y="3152721"/>
            <a:ext cx="69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√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-1801" y="1445065"/>
            <a:ext cx="91440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89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699" y="139700"/>
            <a:ext cx="7683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．2019年是元素周期表发表150周年，期间科学家为完善周期表做出了不懈努力。中国科学院院士张青莲教授曾主持测定了铟（</a:t>
            </a:r>
            <a:r>
              <a:rPr lang="zh-CN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49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In）等9种元素相对原子质量的新值，被采用为国际新标准。铟与铷（</a:t>
            </a:r>
            <a:r>
              <a:rPr lang="zh-CN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37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Rb）同周期。下列说法不正确的是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0898" y="2640967"/>
            <a:ext cx="5854702" cy="495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质子数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核电荷数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原子核外电子数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原子序数</a:t>
            </a:r>
            <a:endParaRPr lang="en-US" altLang="zh-CN" sz="2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898" y="3825624"/>
            <a:ext cx="7137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中子数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=115-49=66               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中子数与电子数之差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 66-49 =17</a:t>
            </a:r>
            <a:endParaRPr lang="zh-CN" altLang="en-US" sz="2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0898" y="2197616"/>
            <a:ext cx="4724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000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115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49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In的中子数与电子数的差值为17 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6179276" y="2905719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aseline="30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904153" y="3178093"/>
            <a:ext cx="351570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质子数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(Z)+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中子数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(N)= 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质量数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(A)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7613" y="2120868"/>
            <a:ext cx="69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√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0" y="2078692"/>
            <a:ext cx="91440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89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699" y="25400"/>
            <a:ext cx="7683502" cy="1649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．2019年是元素周期表发表150周年，期间科学家为完善周期表做出了不懈努力。中国科学院院士张青莲教授曾主持测定了铟（</a:t>
            </a:r>
            <a:r>
              <a:rPr lang="zh-CN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49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In）等9种元素相对原子质量的新值，被采用为国际新标准。铟与铷（</a:t>
            </a:r>
            <a:r>
              <a:rPr lang="zh-CN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37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Rb）同周期。下列说法不正确的是</a:t>
            </a:r>
          </a:p>
        </p:txBody>
      </p:sp>
      <p:sp>
        <p:nvSpPr>
          <p:cNvPr id="3" name="矩形 2"/>
          <p:cNvSpPr/>
          <p:nvPr/>
        </p:nvSpPr>
        <p:spPr>
          <a:xfrm>
            <a:off x="5080001" y="1082165"/>
            <a:ext cx="24944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．原子半径：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In&gt;Al                     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199" y="1816100"/>
            <a:ext cx="544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同主族元素的原子半径，从上到下依次增大。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500" y="2328684"/>
            <a:ext cx="4965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拓展：微粒半径的比较方法：看微粒结构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5638" y="3711763"/>
            <a:ext cx="3463562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三看核外电子数：</a:t>
            </a:r>
            <a:endParaRPr lang="en-US" altLang="zh-CN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当电子层和核电荷数均相同时，</a:t>
            </a:r>
            <a:endParaRPr lang="en-US" altLang="zh-CN" b="1" dirty="0">
              <a:solidFill>
                <a:srgbClr val="0000CC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核外电子数越多，半径越大</a:t>
            </a:r>
            <a:r>
              <a:rPr lang="zh-CN" altLang="en-US" b="1" dirty="0">
                <a:latin typeface="宋体" pitchFamily="2" charset="-122"/>
                <a:ea typeface="宋体" pitchFamily="2" charset="-122"/>
              </a:rPr>
              <a:t>。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30199" y="2728794"/>
            <a:ext cx="4600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一看电子层数：</a:t>
            </a:r>
            <a:r>
              <a:rPr lang="zh-CN" altLang="en-US" b="1" dirty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电子层数越多，半径越大。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48131" y="3098126"/>
            <a:ext cx="45830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二看核电荷数：</a:t>
            </a:r>
            <a:endParaRPr lang="en-US" altLang="zh-CN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b="1" dirty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电子层数相同，核电荷数大，半径反而小。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00832" y="1140456"/>
            <a:ext cx="69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√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91" y="2383954"/>
            <a:ext cx="1608160" cy="104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5917909" y="3792856"/>
            <a:ext cx="2621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离子半径  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Al</a:t>
            </a:r>
            <a:r>
              <a:rPr lang="en-US" altLang="zh-CN" sz="2000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3+</a:t>
            </a:r>
            <a:r>
              <a:rPr lang="en-US" altLang="zh-CN" sz="2000" u="sng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</a:t>
            </a:r>
            <a:r>
              <a:rPr lang="en-US" altLang="zh-CN" sz="2000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endParaRPr lang="zh-CN" altLang="en-US" sz="2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80171" y="1893082"/>
            <a:ext cx="2747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离子半径  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</a:t>
            </a:r>
            <a:r>
              <a:rPr lang="en-US" altLang="zh-CN" sz="2000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3+</a:t>
            </a:r>
            <a:r>
              <a:rPr lang="en-US" altLang="zh-CN" sz="2000" u="sng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Al</a:t>
            </a:r>
            <a:r>
              <a:rPr lang="en-US" altLang="zh-CN" sz="2000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3+</a:t>
            </a:r>
            <a:endParaRPr lang="zh-CN" altLang="en-US" sz="2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93" y="2423900"/>
            <a:ext cx="1908138" cy="61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17742" y="3744120"/>
            <a:ext cx="607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&lt;</a:t>
            </a:r>
            <a:endParaRPr lang="zh-CN" altLang="en-US" sz="2800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93" y="3154770"/>
            <a:ext cx="1329384" cy="4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558024" y="1805464"/>
            <a:ext cx="607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&gt;</a:t>
            </a:r>
            <a:endParaRPr lang="zh-CN" altLang="en-US" sz="2800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0" y="1729497"/>
            <a:ext cx="91440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93" y="4324976"/>
            <a:ext cx="1262200" cy="46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89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3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699" y="-38100"/>
            <a:ext cx="7683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．2019年是元素周期表发表150周年，期间科学家为完善周期表做出了不懈努力。中国科学院院士张青莲教授曾主持测定了铟（</a:t>
            </a:r>
            <a:r>
              <a:rPr lang="zh-CN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49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In）等9种元素相对原子质量的新值，被采用为国际新标准。铟与铷（</a:t>
            </a:r>
            <a:r>
              <a:rPr lang="zh-CN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37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Rb）同周期。下列说法不正确的是</a:t>
            </a:r>
          </a:p>
        </p:txBody>
      </p:sp>
      <p:sp>
        <p:nvSpPr>
          <p:cNvPr id="4" name="矩形 3"/>
          <p:cNvSpPr/>
          <p:nvPr/>
        </p:nvSpPr>
        <p:spPr>
          <a:xfrm>
            <a:off x="5209350" y="1278761"/>
            <a:ext cx="31218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．碱性：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In(OH)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&gt;</a:t>
            </a:r>
            <a:r>
              <a:rPr lang="en-US" altLang="zh-CN" sz="2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RbOH</a:t>
            </a:r>
            <a:endParaRPr lang="zh-CN" altLang="zh-CN" sz="2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1831097"/>
            <a:ext cx="91440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0800" y="1964114"/>
            <a:ext cx="935228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9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同周期元素从左往右，金属性逐渐减弱，最高价氧化物对应的水化物碱性逐渐减弱。</a:t>
            </a:r>
            <a:endParaRPr lang="en-US" altLang="zh-CN" sz="1900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0070" y="1318256"/>
            <a:ext cx="69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×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960" y="2442379"/>
            <a:ext cx="6719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拓展：还可以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比较哪些元素、物质性质方面的内容呢？</a:t>
            </a:r>
            <a:endParaRPr lang="zh-CN" altLang="en-US" sz="20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600" y="2910840"/>
            <a:ext cx="519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元素性质：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金属性：</a:t>
            </a:r>
            <a:r>
              <a:rPr lang="en-US" altLang="zh-CN" sz="2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Rb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&gt; In &gt; Al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en-US" altLang="zh-CN" sz="2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599" y="3342640"/>
            <a:ext cx="160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物质性质：</a:t>
            </a:r>
          </a:p>
        </p:txBody>
      </p:sp>
      <p:sp>
        <p:nvSpPr>
          <p:cNvPr id="12" name="矩形 11"/>
          <p:cNvSpPr/>
          <p:nvPr/>
        </p:nvSpPr>
        <p:spPr>
          <a:xfrm>
            <a:off x="1460500" y="3291156"/>
            <a:ext cx="3441700" cy="849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还原性：</a:t>
            </a:r>
            <a:r>
              <a:rPr lang="en-US" altLang="zh-CN" sz="2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Rb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&gt; In &gt; Al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 </a:t>
            </a:r>
            <a:endParaRPr lang="en-US" altLang="zh-CN" sz="2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氧化性：</a:t>
            </a:r>
            <a:r>
              <a:rPr lang="en-US" altLang="zh-CN" sz="2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Rb</a:t>
            </a:r>
            <a:r>
              <a:rPr lang="en-US" altLang="zh-CN" sz="2000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 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＜ 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</a:t>
            </a:r>
            <a:r>
              <a:rPr lang="en-US" altLang="zh-CN" sz="2000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3+ 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＜ 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Al</a:t>
            </a:r>
            <a:r>
              <a:rPr lang="en-US" altLang="zh-CN" sz="2000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3+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zh-CN" altLang="en-US" sz="2000" dirty="0"/>
          </a:p>
        </p:txBody>
      </p:sp>
      <p:sp>
        <p:nvSpPr>
          <p:cNvPr id="14" name="矩形 13"/>
          <p:cNvSpPr/>
          <p:nvPr/>
        </p:nvSpPr>
        <p:spPr>
          <a:xfrm>
            <a:off x="4902200" y="3345017"/>
            <a:ext cx="3035300" cy="795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单质与水或酸反应置换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由易到难：</a:t>
            </a:r>
            <a:r>
              <a:rPr lang="en-US" altLang="zh-CN" sz="2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Rb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In   Al</a:t>
            </a:r>
            <a:endParaRPr lang="zh-CN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36320" y="4331183"/>
            <a:ext cx="642248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位构型关系、金属性判断依据</a:t>
            </a:r>
          </a:p>
        </p:txBody>
      </p:sp>
      <p:sp>
        <p:nvSpPr>
          <p:cNvPr id="16" name="矩形 15"/>
          <p:cNvSpPr/>
          <p:nvPr/>
        </p:nvSpPr>
        <p:spPr>
          <a:xfrm>
            <a:off x="4230660" y="2817019"/>
            <a:ext cx="3797490" cy="449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最高化合价：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Rb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+1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价，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 +3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价</a:t>
            </a:r>
            <a:endParaRPr lang="en-US" altLang="zh-CN" sz="2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0295" y="2817019"/>
            <a:ext cx="87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InCl</a:t>
            </a:r>
            <a:r>
              <a:rPr lang="en-US" altLang="zh-CN" sz="2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51539" y="3004827"/>
            <a:ext cx="69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×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9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2" grpId="0"/>
      <p:bldP spid="14" grpId="0"/>
      <p:bldP spid="15" grpId="0" animBg="1"/>
      <p:bldP spid="16" grpId="0"/>
      <p:bldP spid="8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3450</TotalTime>
  <Words>6551</Words>
  <Application>Microsoft Office PowerPoint</Application>
  <PresentationFormat>全屏显示(16:9)</PresentationFormat>
  <Paragraphs>310</Paragraphs>
  <Slides>22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黑体</vt:lpstr>
      <vt:lpstr>华文楷体</vt:lpstr>
      <vt:lpstr>楷体</vt:lpstr>
      <vt:lpstr>宋体</vt:lpstr>
      <vt:lpstr>微软雅黑</vt:lpstr>
      <vt:lpstr>Arial</vt:lpstr>
      <vt:lpstr>Calibri</vt:lpstr>
      <vt:lpstr>Times New Roman</vt:lpstr>
      <vt:lpstr>1_Office 主题​​</vt:lpstr>
      <vt:lpstr>选择题专题3：物质结构、元素周期律、表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chen ruixue</cp:lastModifiedBy>
  <cp:revision>220</cp:revision>
  <dcterms:created xsi:type="dcterms:W3CDTF">2020-02-01T11:21:51Z</dcterms:created>
  <dcterms:modified xsi:type="dcterms:W3CDTF">2020-03-12T05:04:08Z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