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heme/theme3.xml" ContentType="application/vnd.openxmlformats-officedocument.theme+xml"/>
  <Override PartName="/ppt/tags/tag212.xml" ContentType="application/vnd.openxmlformats-officedocument.presentationml.tags+xml"/>
  <Override PartName="/ppt/notesSlides/notesSlide1.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2"/>
  </p:sldMasterIdLst>
  <p:notesMasterIdLst>
    <p:notesMasterId r:id="rId22"/>
  </p:notesMasterIdLst>
  <p:sldIdLst>
    <p:sldId id="265" r:id="rId3"/>
    <p:sldId id="291" r:id="rId4"/>
    <p:sldId id="292" r:id="rId5"/>
    <p:sldId id="293" r:id="rId6"/>
    <p:sldId id="294" r:id="rId7"/>
    <p:sldId id="295" r:id="rId8"/>
    <p:sldId id="298" r:id="rId9"/>
    <p:sldId id="296" r:id="rId10"/>
    <p:sldId id="301" r:id="rId11"/>
    <p:sldId id="302" r:id="rId12"/>
    <p:sldId id="299" r:id="rId13"/>
    <p:sldId id="303" r:id="rId14"/>
    <p:sldId id="297" r:id="rId15"/>
    <p:sldId id="304" r:id="rId16"/>
    <p:sldId id="300" r:id="rId17"/>
    <p:sldId id="305" r:id="rId18"/>
    <p:sldId id="306" r:id="rId19"/>
    <p:sldId id="307" r:id="rId20"/>
    <p:sldId id="271" r:id="rId21"/>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p15:guide id="1" orient="horz" pos="161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8"/>
      </p:cViewPr>
      <p:guideLst>
        <p:guide orient="horz" pos="161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000" y="685800"/>
            <a:ext cx="6096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38256799"/>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slideMaster" Target="../slideMasters/slideMaster2.xml"/><Relationship Id="rId5" Type="http://schemas.openxmlformats.org/officeDocument/2006/relationships/tags" Target="../tags/tag161.xml"/><Relationship Id="rId4" Type="http://schemas.openxmlformats.org/officeDocument/2006/relationships/tags" Target="../tags/tag160.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slideMaster" Target="../slideMasters/slideMaster2.xml"/><Relationship Id="rId5" Type="http://schemas.openxmlformats.org/officeDocument/2006/relationships/tags" Target="../tags/tag166.xml"/><Relationship Id="rId4" Type="http://schemas.openxmlformats.org/officeDocument/2006/relationships/tags" Target="../tags/tag165.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slideMaster" Target="../slideMasters/slideMaster2.xml"/><Relationship Id="rId5" Type="http://schemas.openxmlformats.org/officeDocument/2006/relationships/tags" Target="../tags/tag171.xml"/><Relationship Id="rId4" Type="http://schemas.openxmlformats.org/officeDocument/2006/relationships/tags" Target="../tags/tag170.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74.xml"/><Relationship Id="rId7" Type="http://schemas.openxmlformats.org/officeDocument/2006/relationships/slideMaster" Target="../slideMasters/slideMaster2.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85.xml"/><Relationship Id="rId3" Type="http://schemas.openxmlformats.org/officeDocument/2006/relationships/tags" Target="../tags/tag180.xml"/><Relationship Id="rId7" Type="http://schemas.openxmlformats.org/officeDocument/2006/relationships/tags" Target="../tags/tag184.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9"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5" Type="http://schemas.openxmlformats.org/officeDocument/2006/relationships/slideMaster" Target="../slideMasters/slideMaster2.xml"/><Relationship Id="rId4" Type="http://schemas.openxmlformats.org/officeDocument/2006/relationships/tags" Target="../tags/tag189.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4"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slideMaster" Target="../slideMasters/slideMaster2.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slideMaster" Target="../slideMasters/slideMaster2.xml"/><Relationship Id="rId5" Type="http://schemas.openxmlformats.org/officeDocument/2006/relationships/tags" Target="../tags/tag203.xml"/><Relationship Id="rId4" Type="http://schemas.openxmlformats.org/officeDocument/2006/relationships/tags" Target="../tags/tag20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slideMaster" Target="../slideMasters/slideMaster2.xml"/><Relationship Id="rId4" Type="http://schemas.openxmlformats.org/officeDocument/2006/relationships/tags" Target="../tags/tag207.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5" Type="http://schemas.openxmlformats.org/officeDocument/2006/relationships/slideMaster" Target="../slideMasters/slideMaster2.xml"/><Relationship Id="rId4" Type="http://schemas.openxmlformats.org/officeDocument/2006/relationships/tags" Target="../tags/tag21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17" name="页脚占位符 16"/>
          <p:cNvSpPr>
            <a:spLocks noGrp="1"/>
          </p:cNvSpPr>
          <p:nvPr>
            <p:ph type="ftr" sz="quarter" idx="11"/>
            <p:custDataLst>
              <p:tags r:id="rId2"/>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6"/>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40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9" y="1509823"/>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10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4" name="页脚占位符 3"/>
          <p:cNvSpPr>
            <a:spLocks noGrp="1"/>
          </p:cNvSpPr>
          <p:nvPr>
            <p:ph type="ftr" sz="quarter" idx="11"/>
            <p:custDataLst>
              <p:tags r:id="rId3"/>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9" y="714470"/>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cstate="print"/>
          <a:stretch>
            <a:fillRect/>
          </a:stretch>
        </p:blipFill>
        <p:spPr>
          <a:xfrm>
            <a:off x="0" y="1"/>
            <a:ext cx="9144000" cy="5144135"/>
          </a:xfrm>
          <a:prstGeom prst="rect">
            <a:avLst/>
          </a:prstGeom>
        </p:spPr>
      </p:pic>
      <p:sp>
        <p:nvSpPr>
          <p:cNvPr id="3" name="日期占位符 2"/>
          <p:cNvSpPr>
            <a:spLocks noGrp="1"/>
          </p:cNvSpPr>
          <p:nvPr>
            <p:ph type="dt" sz="half" idx="10"/>
            <p:custDataLst>
              <p:tags r:id="rId2"/>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4" name="页脚占位符 3"/>
          <p:cNvSpPr>
            <a:spLocks noGrp="1"/>
          </p:cNvSpPr>
          <p:nvPr>
            <p:ph type="ftr" sz="quarter" idx="11"/>
            <p:custDataLst>
              <p:tags r:id="rId3"/>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5"/>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40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2"/>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500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3"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4" name="页脚占位符 3"/>
          <p:cNvSpPr>
            <a:spLocks noGrp="1"/>
          </p:cNvSpPr>
          <p:nvPr>
            <p:ph type="ftr" sz="quarter" idx="11"/>
            <p:custDataLst>
              <p:tags r:id="rId4"/>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7" y="227886"/>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7"/>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1"/>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4" name="页脚占位符 3"/>
          <p:cNvSpPr>
            <a:spLocks noGrp="1"/>
          </p:cNvSpPr>
          <p:nvPr>
            <p:ph type="ftr" sz="quarter" idx="11"/>
            <p:custDataLst>
              <p:tags r:id="rId6"/>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1" y="1"/>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pic>
        <p:nvPicPr>
          <p:cNvPr id="8" name="图片 7"/>
          <p:cNvPicPr/>
          <p:nvPr>
            <p:custDataLst>
              <p:tags r:id="rId2"/>
            </p:custDataLst>
          </p:nvPr>
        </p:nvPicPr>
        <p:blipFill>
          <a:blip r:embed="rId10" r:link="rId11" cstate="screen"/>
          <a:stretch>
            <a:fillRect/>
          </a:stretch>
        </p:blipFill>
        <p:spPr>
          <a:xfrm>
            <a:off x="8603934" y="0"/>
            <a:ext cx="540068" cy="441630"/>
          </a:xfrm>
          <a:prstGeom prst="rect">
            <a:avLst/>
          </a:prstGeom>
        </p:spPr>
      </p:pic>
      <p:sp>
        <p:nvSpPr>
          <p:cNvPr id="2" name="标题 1"/>
          <p:cNvSpPr>
            <a:spLocks noGrp="1"/>
          </p:cNvSpPr>
          <p:nvPr>
            <p:ph type="title" hasCustomPrompt="1"/>
            <p:custDataLst>
              <p:tags r:id="rId3"/>
            </p:custDataLst>
          </p:nvPr>
        </p:nvSpPr>
        <p:spPr>
          <a:xfrm>
            <a:off x="437400" y="577872"/>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4"/>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6"/>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5"/>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5"/>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3"/>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7"/>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1"/>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5"/>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5"/>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8"/>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2"/>
            </p:custDataLst>
          </p:nvPr>
        </p:nvGrpSpPr>
        <p:grpSpPr>
          <a:xfrm>
            <a:off x="1"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5"/>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9"/>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2020/3/8</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3" y="332467"/>
            <a:ext cx="8139178" cy="331514"/>
          </a:xfrm>
        </p:spPr>
        <p:txBody>
          <a:bodyPr vert="horz" wrap="square" lIns="90168" tIns="46989" rIns="90168" bIns="46989"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3" y="714470"/>
            <a:ext cx="8139178" cy="4042179"/>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5" name="页脚占位符 4"/>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502412" y="1941211"/>
            <a:ext cx="8139178" cy="674375"/>
          </a:xfrm>
        </p:spPr>
        <p:txBody>
          <a:bodyPr lIns="76200" tIns="28575" rIns="19050" bIns="28575" anchor="t" anchorCtr="0">
            <a:noAutofit/>
          </a:bodyPr>
          <a:lstStyle>
            <a:lvl1pPr algn="ctr">
              <a:defRPr sz="4100" b="0" spc="45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502412" y="2674620"/>
            <a:ext cx="8139178" cy="713238"/>
          </a:xfrm>
        </p:spPr>
        <p:txBody>
          <a:bodyPr lIns="76200" tIns="28575" rIns="57150" bIns="28575">
            <a:noAutofit/>
          </a:bodyPr>
          <a:lstStyle>
            <a:lvl1pPr marL="0" indent="0" algn="ctr" eaLnBrk="1" fontAlgn="auto" latinLnBrk="0" hangingPunct="1">
              <a:lnSpc>
                <a:spcPct val="100000"/>
              </a:lnSpc>
              <a:buNone/>
              <a:defRPr sz="1800" u="none" strike="noStrike" kern="1200" cap="none" spc="150" normalizeH="0" baseline="0">
                <a:solidFill>
                  <a:schemeClr val="tx1"/>
                </a:solidFill>
                <a:uFillTx/>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17" name="页脚占位符 16"/>
          <p:cNvSpPr>
            <a:spLocks noGrp="1"/>
          </p:cNvSpPr>
          <p:nvPr>
            <p:ph type="ftr" sz="quarter" idx="11"/>
            <p:custDataLst>
              <p:tags r:id="rId4"/>
            </p:custDataLst>
          </p:nvPr>
        </p:nvSpPr>
        <p:spPr/>
        <p:txBody>
          <a:bodyPr/>
          <a:lstStyle/>
          <a:p>
            <a:endParaRPr lang="zh-CN" altLang="en-US" dirty="0">
              <a:solidFill>
                <a:prstClr val="black">
                  <a:tint val="75000"/>
                </a:prstClr>
              </a:solidFill>
            </a:endParaRPr>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t>‹#›</a:t>
            </a:fld>
            <a:endParaRPr lang="zh-CN" alt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76200" tIns="28575" rIns="57150" bIns="28575" rtlCol="0" anchor="ctr" anchorCtr="0">
            <a:noAutofit/>
          </a:bodyPr>
          <a:lstStyle>
            <a:lvl1pPr marL="0" marR="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502412" y="972000"/>
            <a:ext cx="8139178" cy="3781016"/>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2856548"/>
            <a:ext cx="8139178" cy="468634"/>
          </a:xfrm>
        </p:spPr>
        <p:txBody>
          <a:bodyPr lIns="76200" tIns="28575" rIns="47625" bIns="28575" anchor="t" anchorCtr="0">
            <a:noAutofit/>
          </a:bodyPr>
          <a:lstStyle>
            <a:lvl1pPr>
              <a:defRPr sz="2700" b="0" u="none" strike="noStrike" kern="1200" cap="none" spc="225"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502444" y="3383757"/>
            <a:ext cx="8139178" cy="808489"/>
          </a:xfrm>
        </p:spPr>
        <p:txBody>
          <a:bodyPr lIns="76200" tIns="28575" rIns="57150" bIns="28575">
            <a:noAutofit/>
          </a:bodyPr>
          <a:lstStyle>
            <a:lvl1pPr marL="0" indent="0" eaLnBrk="1" fontAlgn="auto" latinLnBrk="0" hangingPunct="1">
              <a:buNone/>
              <a:defRPr kumimoji="0" lang="zh-CN" altLang="en-US" sz="1200" b="0" i="0" u="none" strike="noStrike" kern="1200" cap="none" spc="113"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76200" tIns="28575" rIns="57150" bIns="28575"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502447" y="972000"/>
            <a:ext cx="3962432" cy="3780000"/>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679158" y="972000"/>
            <a:ext cx="3962432" cy="3780000"/>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6" name="页脚占位符 5"/>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76200" tIns="28575" rIns="57150" bIns="28575"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502447" y="972001"/>
            <a:ext cx="3962432" cy="285752"/>
          </a:xfrm>
        </p:spPr>
        <p:txBody>
          <a:bodyPr lIns="76200" tIns="28575" rIns="57150" bIns="28575" anchor="t" anchorCtr="0">
            <a:noAutofit/>
          </a:bodyPr>
          <a:lstStyle>
            <a:lvl1pPr marL="0" indent="0" eaLnBrk="1" fontAlgn="auto" latinLnBrk="0" hangingPunct="1">
              <a:lnSpc>
                <a:spcPct val="100000"/>
              </a:lnSpc>
              <a:spcAft>
                <a:spcPts val="0"/>
              </a:spcAft>
              <a:buNone/>
              <a:defRPr sz="1500" b="1" u="none" strike="noStrike" kern="1200" cap="none" spc="150" normalizeH="0" baseline="0">
                <a:solidFill>
                  <a:schemeClr val="tx1"/>
                </a:solidFill>
                <a:uFillTx/>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502444" y="1341782"/>
            <a:ext cx="3962400" cy="3414176"/>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2" y="972001"/>
            <a:ext cx="3962432" cy="285752"/>
          </a:xfrm>
        </p:spPr>
        <p:txBody>
          <a:bodyPr vert="horz" lIns="76200" tIns="28575" rIns="57150" bIns="28575" rtlCol="0" anchor="t" anchorCtr="0">
            <a:noAutofit/>
          </a:bodyPr>
          <a:lstStyle>
            <a:lvl1pPr marL="0" marR="0" lvl="0" indent="0" algn="l" defTabSz="6858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15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2" y="1341782"/>
            <a:ext cx="3962432" cy="3414176"/>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8" name="页脚占位符 7"/>
          <p:cNvSpPr>
            <a:spLocks noGrp="1"/>
          </p:cNvSpPr>
          <p:nvPr>
            <p:ph type="ftr" sz="quarter" idx="11"/>
            <p:custDataLst>
              <p:tags r:id="rId7"/>
            </p:custDataLst>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76200" tIns="28575" rIns="57150" bIns="28575"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3" name="页脚占位符 2"/>
          <p:cNvSpPr>
            <a:spLocks noGrp="1"/>
          </p:cNvSpPr>
          <p:nvPr>
            <p:ph type="ftr" sz="quarter" idx="11"/>
            <p:custDataLst>
              <p:tags r:id="rId2"/>
            </p:custDataLst>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502447" y="972000"/>
            <a:ext cx="3962432" cy="3780000"/>
          </a:xfrm>
        </p:spPr>
        <p:txBody>
          <a:bodyPr vert="horz" lIns="76200" tIns="0" rIns="61913" bIns="0" rtlCol="0">
            <a:noAutofit/>
          </a:bodyPr>
          <a:lstStyle>
            <a:lvl1pPr marL="0" marR="0" lvl="0" indent="0" algn="l" defTabSz="685800" rtl="0" eaLnBrk="1" fontAlgn="auto" latinLnBrk="0" hangingPunct="1">
              <a:lnSpc>
                <a:spcPct val="130000"/>
              </a:lnSpc>
              <a:spcBef>
                <a:spcPts val="0"/>
              </a:spcBef>
              <a:spcAft>
                <a:spcPts val="750"/>
              </a:spcAft>
              <a:buFont typeface="Arial" panose="020B0604020202020204" pitchFamily="34" charset="0"/>
              <a:buNone/>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679194" y="972000"/>
            <a:ext cx="3962432" cy="3780000"/>
          </a:xfrm>
        </p:spPr>
        <p:txBody>
          <a:bodyPr vert="horz" lIns="76200" tIns="0" rIns="61913" bIns="0" rtlCol="0">
            <a:norm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solidFill>
                  <a:prstClr val="black">
                    <a:tint val="75000"/>
                  </a:prstClr>
                </a:solidFill>
              </a:rPr>
              <a:t>2020/3/8</a:t>
            </a:fld>
            <a:endParaRPr lang="zh-CN" altLang="en-US" dirty="0">
              <a:solidFill>
                <a:prstClr val="black">
                  <a:tint val="75000"/>
                </a:prstClr>
              </a:solidFill>
            </a:endParaRPr>
          </a:p>
        </p:txBody>
      </p:sp>
      <p:sp>
        <p:nvSpPr>
          <p:cNvPr id="6" name="页脚占位符 5"/>
          <p:cNvSpPr>
            <a:spLocks noGrp="1"/>
          </p:cNvSpPr>
          <p:nvPr>
            <p:ph type="ftr" sz="quarter" idx="11"/>
            <p:custDataLst>
              <p:tags r:id="rId4"/>
            </p:custDataLst>
          </p:nvPr>
        </p:nvSpPr>
        <p:spPr/>
        <p:txBody>
          <a:bodyPr/>
          <a:lstStyle/>
          <a:p>
            <a:endParaRPr lang="zh-CN" altLang="en-US" dirty="0">
              <a:solidFill>
                <a:prstClr val="black">
                  <a:tint val="75000"/>
                </a:prstClr>
              </a:solidFill>
            </a:endParaRPr>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solidFill>
                  <a:prstClr val="black">
                    <a:tint val="75000"/>
                  </a:prstClr>
                </a:solidFill>
              </a:rPr>
              <a:t>‹#›</a:t>
            </a:fld>
            <a:endParaRPr lang="zh-CN" altLang="en-US">
              <a:solidFill>
                <a:prstClr val="black">
                  <a:tint val="75000"/>
                </a:prstClr>
              </a:solidFill>
            </a:endParaRPr>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714382"/>
            <a:ext cx="713238" cy="4041680"/>
          </a:xfrm>
        </p:spPr>
        <p:txBody>
          <a:bodyPr vert="eaVert" lIns="76200" tIns="28575" rIns="57150" bIns="28575" rtlCol="0" anchor="ctr" anchorCtr="0">
            <a:noAutofit/>
          </a:bodyPr>
          <a:lstStyle>
            <a:lvl1pPr marL="0" marR="0" lvl="0" algn="l" defTabSz="685800" rtl="0" eaLnBrk="1" fontAlgn="auto" latinLnBrk="0" hangingPunct="1">
              <a:lnSpc>
                <a:spcPct val="100000"/>
              </a:lnSpc>
              <a:spcAft>
                <a:spcPts val="0"/>
              </a:spcAft>
              <a:buNone/>
              <a:defRPr kumimoji="0" lang="zh-CN" altLang="en-US" sz="1800" b="1" i="0" u="none" strike="noStrike" kern="1200" cap="none" spc="15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502444" y="714376"/>
            <a:ext cx="7371076" cy="4041680"/>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
        <p:nvSpPr>
          <p:cNvPr id="7" name="内容占位符 6"/>
          <p:cNvSpPr>
            <a:spLocks noGrp="1"/>
          </p:cNvSpPr>
          <p:nvPr>
            <p:ph sz="quarter" idx="13"/>
            <p:custDataLst>
              <p:tags r:id="rId4"/>
            </p:custDataLst>
          </p:nvPr>
        </p:nvSpPr>
        <p:spPr>
          <a:xfrm>
            <a:off x="502448" y="714381"/>
            <a:ext cx="8139178" cy="37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2"/>
            <a:ext cx="3048000" cy="856594"/>
          </a:xfrm>
          <a:prstGeom prst="rect">
            <a:avLst/>
          </a:prstGeom>
        </p:spPr>
      </p:pic>
      <p:sp>
        <p:nvSpPr>
          <p:cNvPr id="4" name="日期占位符 3"/>
          <p:cNvSpPr>
            <a:spLocks noGrp="1"/>
          </p:cNvSpPr>
          <p:nvPr>
            <p:ph type="dt" sz="half" idx="10"/>
            <p:custDataLst>
              <p:tags r:id="rId2"/>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5" name="页脚占位符 4"/>
          <p:cNvSpPr>
            <a:spLocks noGrp="1"/>
          </p:cNvSpPr>
          <p:nvPr>
            <p:ph type="ftr" sz="quarter" idx="11"/>
            <p:custDataLst>
              <p:tags r:id="rId3"/>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1"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
        <p:nvSpPr>
          <p:cNvPr id="2" name="标题 1"/>
          <p:cNvSpPr>
            <a:spLocks noGrp="1"/>
          </p:cNvSpPr>
          <p:nvPr>
            <p:ph type="title" hasCustomPrompt="1"/>
            <p:custDataLst>
              <p:tags r:id="rId4"/>
            </p:custDataLst>
          </p:nvPr>
        </p:nvSpPr>
        <p:spPr>
          <a:xfrm>
            <a:off x="502412" y="1941211"/>
            <a:ext cx="8139178" cy="674375"/>
          </a:xfrm>
        </p:spPr>
        <p:txBody>
          <a:bodyPr vert="horz" lIns="76200" tIns="28575" rIns="19050" bIns="28575" rtlCol="0" anchor="t" anchorCtr="0">
            <a:noAutofit/>
          </a:bodyPr>
          <a:lstStyle>
            <a:lvl1pPr marL="0" marR="0" algn="ctr" defTabSz="685800" rtl="0" eaLnBrk="1" fontAlgn="auto" latinLnBrk="0" hangingPunct="1">
              <a:lnSpc>
                <a:spcPct val="100000"/>
              </a:lnSpc>
              <a:buNone/>
              <a:defRPr kumimoji="0" lang="zh-CN" altLang="en-US" sz="4100" b="0" i="0" u="none" strike="noStrike" kern="1200" cap="none" spc="45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3" y="332467"/>
            <a:ext cx="8139178" cy="331514"/>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70"/>
            <a:ext cx="3962432" cy="4042179"/>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70"/>
            <a:ext cx="3962432" cy="4042179"/>
          </a:xfrm>
        </p:spPr>
        <p:txBody>
          <a:bodyPr wrap="square" lIns="90168" tIns="46989" rIns="90168" bIns="46989">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6" name="页脚占位符 5"/>
          <p:cNvSpPr>
            <a:spLocks noGrp="1"/>
          </p:cNvSpPr>
          <p:nvPr>
            <p:ph type="ftr" sz="quarter" idx="11"/>
            <p:custDataLst>
              <p:tags r:id="rId6"/>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3" y="332467"/>
            <a:ext cx="8139178" cy="331514"/>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68" tIns="46989" rIns="90168" bIns="46989"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5"/>
            <a:ext cx="3962400" cy="3701521"/>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4" y="714469"/>
            <a:ext cx="3962432" cy="285788"/>
          </a:xfrm>
        </p:spPr>
        <p:txBody>
          <a:bodyPr vert="horz" wrap="square" lIns="90168" tIns="46989" rIns="90168" bIns="46989"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4" y="1055025"/>
            <a:ext cx="3962432" cy="3701521"/>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8" name="页脚占位符 7"/>
          <p:cNvSpPr>
            <a:spLocks noGrp="1"/>
          </p:cNvSpPr>
          <p:nvPr>
            <p:ph type="ftr" sz="quarter" idx="11"/>
            <p:custDataLst>
              <p:tags r:id="rId8"/>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4"/>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1" y="4702505"/>
            <a:ext cx="540068" cy="441630"/>
          </a:xfrm>
          <a:prstGeom prst="rect">
            <a:avLst/>
          </a:prstGeom>
        </p:spPr>
      </p:pic>
      <p:sp>
        <p:nvSpPr>
          <p:cNvPr id="2" name="标题 1"/>
          <p:cNvSpPr>
            <a:spLocks noGrp="1"/>
          </p:cNvSpPr>
          <p:nvPr>
            <p:ph type="title"/>
            <p:custDataLst>
              <p:tags r:id="rId3"/>
            </p:custDataLst>
          </p:nvPr>
        </p:nvSpPr>
        <p:spPr>
          <a:xfrm>
            <a:off x="502413" y="332464"/>
            <a:ext cx="8139178" cy="331514"/>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3" name="页脚占位符 2"/>
          <p:cNvSpPr>
            <a:spLocks noGrp="1"/>
          </p:cNvSpPr>
          <p:nvPr>
            <p:ph type="ftr" sz="quarter" idx="11"/>
            <p:custDataLst>
              <p:tags r:id="rId2"/>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9" y="332467"/>
            <a:ext cx="8139178" cy="331514"/>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70"/>
            <a:ext cx="3962432" cy="4042179"/>
          </a:xfrm>
        </p:spPr>
        <p:txBody>
          <a:bodyPr vert="horz" lIns="90168" tIns="46989" rIns="90168" bIns="46989"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70"/>
            <a:ext cx="3962432" cy="4042179"/>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2020/3/8</a:t>
            </a:fld>
            <a:endParaRPr lang="zh-CN" altLang="en-US" dirty="0"/>
          </a:p>
        </p:txBody>
      </p:sp>
      <p:sp>
        <p:nvSpPr>
          <p:cNvPr id="6" name="页脚占位符 5"/>
          <p:cNvSpPr>
            <a:spLocks noGrp="1"/>
          </p:cNvSpPr>
          <p:nvPr>
            <p:ph type="ftr" sz="quarter" idx="11"/>
            <p:custDataLst>
              <p:tags r:id="rId6"/>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70"/>
            <a:ext cx="713238" cy="4042179"/>
          </a:xfrm>
        </p:spPr>
        <p:txBody>
          <a:bodyPr vert="eaVert" wrap="square" lIns="90168" tIns="46989" rIns="90168" bIns="46989"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5" y="714464"/>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5" name="页脚占位符 4"/>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ags" Target="../tags/tag151.xml"/><Relationship Id="rId18" Type="http://schemas.openxmlformats.org/officeDocument/2006/relationships/tags" Target="../tags/tag156.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17" Type="http://schemas.openxmlformats.org/officeDocument/2006/relationships/tags" Target="../tags/tag155.xml"/><Relationship Id="rId2" Type="http://schemas.openxmlformats.org/officeDocument/2006/relationships/slideLayout" Target="../slideLayouts/slideLayout21.xml"/><Relationship Id="rId16" Type="http://schemas.openxmlformats.org/officeDocument/2006/relationships/tags" Target="../tags/tag154.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ags" Target="../tags/tag153.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ags" Target="../tags/tag1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3" y="332464"/>
            <a:ext cx="8139178" cy="331514"/>
          </a:xfrm>
          <a:prstGeom prst="rect">
            <a:avLst/>
          </a:prstGeom>
        </p:spPr>
        <p:txBody>
          <a:bodyPr vert="horz" wrap="square" lIns="90168" tIns="46989" rIns="90168" bIns="46989"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3" y="721139"/>
            <a:ext cx="8139178" cy="4042179"/>
          </a:xfrm>
          <a:prstGeom prst="rect">
            <a:avLst/>
          </a:prstGeom>
        </p:spPr>
        <p:txBody>
          <a:bodyPr vert="horz" wrap="square" lIns="90168" tIns="46989" rIns="90168" bIns="46989"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4"/>
            <a:ext cx="2025000" cy="237629"/>
          </a:xfrm>
          <a:prstGeom prst="rect">
            <a:avLst/>
          </a:prstGeom>
        </p:spPr>
        <p:txBody>
          <a:bodyPr vert="horz" wrap="square" lIns="91438" tIns="45719" rIns="91438" bIns="45719"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5" name="页脚占位符 4"/>
          <p:cNvSpPr>
            <a:spLocks noGrp="1"/>
          </p:cNvSpPr>
          <p:nvPr>
            <p:ph type="ftr" sz="quarter" idx="3"/>
            <p:custDataLst>
              <p:tags r:id="rId24"/>
            </p:custDataLst>
          </p:nvPr>
        </p:nvSpPr>
        <p:spPr>
          <a:xfrm>
            <a:off x="3087000" y="4762964"/>
            <a:ext cx="2970000" cy="237629"/>
          </a:xfrm>
          <a:prstGeom prst="rect">
            <a:avLst/>
          </a:prstGeom>
        </p:spPr>
        <p:txBody>
          <a:bodyPr vert="horz" wrap="square" lIns="91438" tIns="45719" rIns="91438" bIns="45719"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4"/>
            <a:ext cx="2025000" cy="237629"/>
          </a:xfrm>
          <a:prstGeom prst="rect">
            <a:avLst/>
          </a:prstGeom>
        </p:spPr>
        <p:txBody>
          <a:bodyPr vert="horz" wrap="square" lIns="91438" tIns="45719" rIns="91438" bIns="45719"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6500"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502412" y="324000"/>
            <a:ext cx="8139178" cy="486000"/>
          </a:xfrm>
          <a:prstGeom prst="rect">
            <a:avLst/>
          </a:prstGeom>
        </p:spPr>
        <p:txBody>
          <a:bodyPr vert="horz" lIns="76200" tIns="28575" rIns="57150" bIns="28575"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502412" y="972000"/>
            <a:ext cx="8139178" cy="3780000"/>
          </a:xfrm>
          <a:prstGeom prst="rect">
            <a:avLst/>
          </a:prstGeom>
        </p:spPr>
        <p:txBody>
          <a:bodyPr vert="horz" lIns="76200" tIns="0" rIns="61913"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59807" y="4762375"/>
            <a:ext cx="2025000" cy="237600"/>
          </a:xfrm>
          <a:prstGeom prst="rect">
            <a:avLst/>
          </a:prstGeom>
        </p:spPr>
        <p:txBody>
          <a:bodyPr vert="horz" lIns="68580" tIns="34290" rIns="68580" bIns="34290" rtlCol="0" anchor="ctr">
            <a:normAutofit/>
          </a:bodyPr>
          <a:lstStyle>
            <a:lvl1pPr algn="l">
              <a:defRPr sz="900">
                <a:solidFill>
                  <a:schemeClr val="tx1">
                    <a:tint val="75000"/>
                  </a:schemeClr>
                </a:solidFill>
              </a:defRPr>
            </a:lvl1pPr>
          </a:lstStyle>
          <a:p>
            <a:pPr defTabSz="685800" hangingPunct="1"/>
            <a:fld id="{760FBDFE-C587-4B4C-A407-44438C67B59E}" type="datetimeFigureOut">
              <a:rPr lang="zh-CN" altLang="en-US" kern="1200" smtClean="0">
                <a:solidFill>
                  <a:prstClr val="black">
                    <a:tint val="75000"/>
                  </a:prstClr>
                </a:solidFill>
                <a:cs typeface="+mn-cs"/>
              </a:rPr>
              <a:t>2020/3/8</a:t>
            </a:fld>
            <a:endParaRPr lang="zh-CN" altLang="en-US" kern="1200">
              <a:solidFill>
                <a:prstClr val="black">
                  <a:tint val="75000"/>
                </a:prstClr>
              </a:solidFill>
              <a:cs typeface="+mn-cs"/>
            </a:endParaRPr>
          </a:p>
        </p:txBody>
      </p:sp>
      <p:sp>
        <p:nvSpPr>
          <p:cNvPr id="5" name="页脚占位符 4"/>
          <p:cNvSpPr>
            <a:spLocks noGrp="1"/>
          </p:cNvSpPr>
          <p:nvPr>
            <p:ph type="ftr" sz="quarter" idx="3"/>
            <p:custDataLst>
              <p:tags r:id="rId16"/>
            </p:custDataLst>
          </p:nvPr>
        </p:nvSpPr>
        <p:spPr>
          <a:xfrm>
            <a:off x="3087000" y="4762375"/>
            <a:ext cx="2970000" cy="237600"/>
          </a:xfrm>
          <a:prstGeom prst="rect">
            <a:avLst/>
          </a:prstGeom>
        </p:spPr>
        <p:txBody>
          <a:bodyPr vert="horz" lIns="68580" tIns="34290" rIns="68580" bIns="34290" rtlCol="0" anchor="ctr">
            <a:normAutofit/>
          </a:bodyPr>
          <a:lstStyle>
            <a:lvl1pPr algn="ctr">
              <a:defRPr sz="900">
                <a:solidFill>
                  <a:schemeClr val="tx1">
                    <a:tint val="75000"/>
                  </a:schemeClr>
                </a:solidFill>
              </a:defRPr>
            </a:lvl1pPr>
          </a:lstStyle>
          <a:p>
            <a:pPr defTabSz="685800" hangingPunct="1"/>
            <a:endParaRPr lang="zh-CN" altLang="en-US" kern="1200" dirty="0">
              <a:solidFill>
                <a:prstClr val="black">
                  <a:tint val="75000"/>
                </a:prstClr>
              </a:solidFill>
              <a:cs typeface="+mn-cs"/>
            </a:endParaRPr>
          </a:p>
        </p:txBody>
      </p:sp>
      <p:sp>
        <p:nvSpPr>
          <p:cNvPr id="6" name="灯片编号占位符 5"/>
          <p:cNvSpPr>
            <a:spLocks noGrp="1"/>
          </p:cNvSpPr>
          <p:nvPr>
            <p:ph type="sldNum" sz="quarter" idx="4"/>
            <p:custDataLst>
              <p:tags r:id="rId17"/>
            </p:custDataLst>
          </p:nvPr>
        </p:nvSpPr>
        <p:spPr>
          <a:xfrm>
            <a:off x="6457950" y="4762375"/>
            <a:ext cx="2025000" cy="237600"/>
          </a:xfrm>
          <a:prstGeom prst="rect">
            <a:avLst/>
          </a:prstGeom>
        </p:spPr>
        <p:txBody>
          <a:bodyPr vert="horz" lIns="68580" tIns="34290" rIns="68580" bIns="34290" rtlCol="0" anchor="ctr">
            <a:normAutofit/>
          </a:bodyPr>
          <a:lstStyle>
            <a:lvl1pPr algn="r">
              <a:defRPr sz="900">
                <a:solidFill>
                  <a:schemeClr val="tx1">
                    <a:tint val="75000"/>
                  </a:schemeClr>
                </a:solidFill>
              </a:defRPr>
            </a:lvl1pPr>
          </a:lstStyle>
          <a:p>
            <a:pPr defTabSz="685800" hangingPunct="1"/>
            <a:fld id="{49AE70B2-8BF9-45C0-BB95-33D1B9D3A854}" type="slidenum">
              <a:rPr lang="zh-CN" altLang="en-US" kern="1200" smtClean="0">
                <a:solidFill>
                  <a:prstClr val="black">
                    <a:tint val="75000"/>
                  </a:prstClr>
                </a:solidFill>
                <a:cs typeface="+mn-cs"/>
              </a:rPr>
              <a:t>‹#›</a:t>
            </a:fld>
            <a:endParaRPr lang="zh-CN" altLang="en-US" kern="1200" dirty="0">
              <a:solidFill>
                <a:prstClr val="black">
                  <a:tint val="75000"/>
                </a:prstClr>
              </a:solidFill>
              <a:cs typeface="+mn-cs"/>
            </a:endParaRPr>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hangingPunct="1"/>
            <a:endParaRPr lang="zh-CN" altLang="en-US" sz="1400" kern="1200">
              <a:solidFill>
                <a:prstClr val="white"/>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685800" rtl="0" eaLnBrk="1" fontAlgn="auto" latinLnBrk="0" hangingPunct="1">
        <a:lnSpc>
          <a:spcPct val="100000"/>
        </a:lnSpc>
        <a:spcBef>
          <a:spcPct val="0"/>
        </a:spcBef>
        <a:buNone/>
        <a:defRPr sz="2100" b="1" u="none" strike="noStrike" kern="1200" cap="none" spc="15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sz="1200" u="none" strike="noStrike" kern="1200" cap="none" spc="113"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1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19.xml"/><Relationship Id="rId1" Type="http://schemas.openxmlformats.org/officeDocument/2006/relationships/tags" Target="../tags/tag218.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13.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14.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15.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16.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1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srcRect r="531"/>
          <a:stretch>
            <a:fillRect/>
          </a:stretch>
        </p:blipFill>
        <p:spPr>
          <a:xfrm>
            <a:off x="0" y="0"/>
            <a:ext cx="9144000" cy="5143500"/>
          </a:xfrm>
          <a:prstGeom prst="rect">
            <a:avLst/>
          </a:prstGeom>
        </p:spPr>
      </p:pic>
      <p:sp>
        <p:nvSpPr>
          <p:cNvPr id="15" name="标题 14"/>
          <p:cNvSpPr>
            <a:spLocks noGrp="1"/>
          </p:cNvSpPr>
          <p:nvPr>
            <p:ph type="ctrTitle" idx="13"/>
          </p:nvPr>
        </p:nvSpPr>
        <p:spPr>
          <a:xfrm>
            <a:off x="3528114" y="2322843"/>
            <a:ext cx="5412105" cy="728345"/>
          </a:xfrm>
        </p:spPr>
        <p:txBody>
          <a:bodyPr>
            <a:noAutofit/>
          </a:bodyPr>
          <a:lstStyle/>
          <a:p>
            <a:pPr algn="ctr"/>
            <a:r>
              <a:rPr lang="en-US" altLang="zh-CN" sz="3200" b="1" spc="300" dirty="0">
                <a:latin typeface="微软雅黑" panose="020B0503020204020204" charset="-122"/>
                <a:ea typeface="微软雅黑" panose="020B0503020204020204" charset="-122"/>
                <a:sym typeface="+mn-ea"/>
              </a:rPr>
              <a:t>2020</a:t>
            </a:r>
            <a:r>
              <a:rPr lang="zh-CN" altLang="en-US" sz="3200" b="1" spc="300" dirty="0">
                <a:latin typeface="微软雅黑" panose="020B0503020204020204" charset="-122"/>
                <a:ea typeface="微软雅黑" panose="020B0503020204020204" charset="-122"/>
                <a:sym typeface="+mn-ea"/>
              </a:rPr>
              <a:t>年北京市适应性测试</a:t>
            </a:r>
            <a:br>
              <a:rPr lang="en-US" altLang="zh-CN" sz="3200" b="1" spc="300" dirty="0">
                <a:latin typeface="微软雅黑" panose="020B0503020204020204" charset="-122"/>
                <a:ea typeface="微软雅黑" panose="020B0503020204020204" charset="-122"/>
                <a:sym typeface="+mn-ea"/>
              </a:rPr>
            </a:br>
            <a:br>
              <a:rPr lang="en-US" altLang="zh-CN" sz="3200" b="1" spc="300" dirty="0">
                <a:latin typeface="微软雅黑" panose="020B0503020204020204" charset="-122"/>
                <a:ea typeface="微软雅黑" panose="020B0503020204020204" charset="-122"/>
                <a:sym typeface="+mn-ea"/>
              </a:rPr>
            </a:br>
            <a:r>
              <a:rPr lang="zh-CN" altLang="en-US" sz="3200" b="1" spc="300" dirty="0">
                <a:latin typeface="微软雅黑" panose="020B0503020204020204" charset="-122"/>
                <a:ea typeface="微软雅黑" panose="020B0503020204020204" charset="-122"/>
                <a:sym typeface="+mn-ea"/>
              </a:rPr>
              <a:t>阅读理解</a:t>
            </a:r>
            <a:r>
              <a:rPr lang="en-US" altLang="zh-CN" sz="3200" b="1" spc="300" dirty="0">
                <a:latin typeface="微软雅黑" panose="020B0503020204020204" charset="-122"/>
                <a:ea typeface="微软雅黑" panose="020B0503020204020204" charset="-122"/>
                <a:sym typeface="+mn-ea"/>
              </a:rPr>
              <a:t>C</a:t>
            </a:r>
            <a:r>
              <a:rPr lang="zh-CN" altLang="en-US" sz="3200" b="1" spc="300" dirty="0">
                <a:latin typeface="微软雅黑" panose="020B0503020204020204" charset="-122"/>
                <a:ea typeface="微软雅黑" panose="020B0503020204020204" charset="-122"/>
                <a:sym typeface="+mn-ea"/>
              </a:rPr>
              <a:t>篇</a:t>
            </a:r>
            <a:endParaRPr lang="zh-CN" altLang="en-US" sz="3200" dirty="0"/>
          </a:p>
        </p:txBody>
      </p:sp>
      <p:sp>
        <p:nvSpPr>
          <p:cNvPr id="10" name="矩形 9"/>
          <p:cNvSpPr/>
          <p:nvPr/>
        </p:nvSpPr>
        <p:spPr>
          <a:xfrm>
            <a:off x="4871085" y="3635375"/>
            <a:ext cx="3601720" cy="559766"/>
          </a:xfrm>
          <a:prstGeom prst="rect">
            <a:avLst/>
          </a:prstGeom>
        </p:spPr>
        <p:txBody>
          <a:bodyPr wrap="square" lIns="91438" tIns="45719" rIns="91438" bIns="45719">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00110"/>
          </a:xfrm>
          <a:prstGeom prst="rect">
            <a:avLst/>
          </a:prstGeom>
          <a:noFill/>
        </p:spPr>
        <p:txBody>
          <a:bodyPr wrap="square" lIns="91438" tIns="45719" rIns="91438" bIns="45719" rtlCol="0">
            <a:spAutoFit/>
          </a:bodyPr>
          <a:lstStyle/>
          <a:p>
            <a:pPr algn="ct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0" b="1" spc="226"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高三英语</a:t>
            </a:r>
            <a:endPar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endParaRPr>
          </a:p>
        </p:txBody>
      </p:sp>
      <p:sp>
        <p:nvSpPr>
          <p:cNvPr id="9" name="文本框 8"/>
          <p:cNvSpPr txBox="1"/>
          <p:nvPr/>
        </p:nvSpPr>
        <p:spPr>
          <a:xfrm>
            <a:off x="3324224" y="3699565"/>
            <a:ext cx="4836240" cy="499622"/>
          </a:xfrm>
          <a:prstGeom prst="rect">
            <a:avLst/>
          </a:prstGeom>
          <a:noFill/>
        </p:spPr>
        <p:txBody>
          <a:bodyPr wrap="square" lIns="91438" tIns="45719" rIns="91438" bIns="45719" rtlCol="0">
            <a:spAutoFit/>
          </a:bodyPr>
          <a:lstStyle/>
          <a:p>
            <a:pPr algn="ct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北京市第八十中学    林 斌</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E216CA-9868-42F2-BFE8-397E11794FEE}"/>
              </a:ext>
            </a:extLst>
          </p:cNvPr>
          <p:cNvSpPr>
            <a:spLocks noGrp="1"/>
          </p:cNvSpPr>
          <p:nvPr>
            <p:ph type="title"/>
          </p:nvPr>
        </p:nvSpPr>
        <p:spPr/>
        <p:txBody>
          <a:bodyPr/>
          <a:lstStyle/>
          <a:p>
            <a:r>
              <a:rPr lang="zh-CN" altLang="en-US" dirty="0"/>
              <a:t>北京市适应性训练</a:t>
            </a:r>
            <a:r>
              <a:rPr lang="en-US" altLang="zh-CN" dirty="0"/>
              <a:t>-</a:t>
            </a:r>
            <a:r>
              <a:rPr lang="zh-CN" altLang="en-US" dirty="0"/>
              <a:t>阅读理解</a:t>
            </a:r>
            <a:r>
              <a:rPr lang="en-US" altLang="zh-CN" dirty="0"/>
              <a:t>C</a:t>
            </a:r>
            <a:r>
              <a:rPr lang="zh-CN" altLang="en-US" dirty="0"/>
              <a:t>篇</a:t>
            </a:r>
          </a:p>
        </p:txBody>
      </p:sp>
      <p:sp>
        <p:nvSpPr>
          <p:cNvPr id="3" name="矩形 2">
            <a:extLst>
              <a:ext uri="{FF2B5EF4-FFF2-40B4-BE49-F238E27FC236}">
                <a16:creationId xmlns:a16="http://schemas.microsoft.com/office/drawing/2014/main" id="{D76F4D95-0795-41AA-A40B-DF6A95D1E232}"/>
              </a:ext>
            </a:extLst>
          </p:cNvPr>
          <p:cNvSpPr/>
          <p:nvPr/>
        </p:nvSpPr>
        <p:spPr>
          <a:xfrm>
            <a:off x="306593" y="1088913"/>
            <a:ext cx="4265407" cy="3816429"/>
          </a:xfrm>
          <a:prstGeom prst="rect">
            <a:avLst/>
          </a:prstGeom>
        </p:spPr>
        <p:txBody>
          <a:bodyPr wrap="square">
            <a:spAutoFit/>
          </a:bodyPr>
          <a:lstStyle/>
          <a:p>
            <a:r>
              <a:rPr lang="en-US" altLang="zh-CN" sz="2200" dirty="0">
                <a:solidFill>
                  <a:srgbClr val="FF0000"/>
                </a:solidFill>
                <a:latin typeface="Times New Roman" panose="02020603050405020304" pitchFamily="18" charset="0"/>
                <a:cs typeface="Times New Roman" panose="02020603050405020304" pitchFamily="18" charset="0"/>
              </a:rPr>
              <a:t>A new study</a:t>
            </a:r>
            <a:r>
              <a:rPr lang="en-US" altLang="zh-CN" sz="2200" dirty="0">
                <a:latin typeface="Times New Roman" panose="02020603050405020304" pitchFamily="18" charset="0"/>
                <a:cs typeface="Times New Roman" panose="02020603050405020304" pitchFamily="18" charset="0"/>
              </a:rPr>
              <a:t>, led by Damien </a:t>
            </a:r>
            <a:r>
              <a:rPr lang="en-US" altLang="zh-CN" sz="2200" dirty="0" err="1">
                <a:latin typeface="Times New Roman" panose="02020603050405020304" pitchFamily="18" charset="0"/>
                <a:cs typeface="Times New Roman" panose="02020603050405020304" pitchFamily="18" charset="0"/>
              </a:rPr>
              <a:t>Farine</a:t>
            </a:r>
            <a:r>
              <a:rPr lang="en-US" altLang="zh-CN" sz="2200" dirty="0">
                <a:latin typeface="Times New Roman" panose="02020603050405020304" pitchFamily="18" charset="0"/>
                <a:cs typeface="Times New Roman" panose="02020603050405020304" pitchFamily="18" charset="0"/>
              </a:rPr>
              <a:t>, an ornithologist who </a:t>
            </a:r>
            <a:r>
              <a:rPr lang="en-US" altLang="zh-CN" sz="2200" dirty="0">
                <a:solidFill>
                  <a:srgbClr val="FF0000"/>
                </a:solidFill>
                <a:latin typeface="Times New Roman" panose="02020603050405020304" pitchFamily="18" charset="0"/>
                <a:cs typeface="Times New Roman" panose="02020603050405020304" pitchFamily="18" charset="0"/>
              </a:rPr>
              <a:t>studies collective </a:t>
            </a:r>
            <a:r>
              <a:rPr lang="en-US" altLang="zh-CN" sz="2200" dirty="0" err="1">
                <a:solidFill>
                  <a:srgbClr val="FF0000"/>
                </a:solidFill>
                <a:latin typeface="Times New Roman" panose="02020603050405020304" pitchFamily="18" charset="0"/>
                <a:cs typeface="Times New Roman" panose="02020603050405020304" pitchFamily="18" charset="0"/>
              </a:rPr>
              <a:t>behaviour</a:t>
            </a:r>
            <a:r>
              <a:rPr lang="en-US" altLang="zh-CN" sz="2200" dirty="0">
                <a:latin typeface="Times New Roman" panose="02020603050405020304" pitchFamily="18" charset="0"/>
                <a:cs typeface="Times New Roman" panose="02020603050405020304" pitchFamily="18" charset="0"/>
              </a:rPr>
              <a:t>, shows that </a:t>
            </a:r>
            <a:r>
              <a:rPr lang="en-US" altLang="zh-CN" sz="2200" dirty="0">
                <a:solidFill>
                  <a:srgbClr val="FF0000"/>
                </a:solidFill>
                <a:latin typeface="Times New Roman" panose="02020603050405020304" pitchFamily="18" charset="0"/>
                <a:cs typeface="Times New Roman" panose="02020603050405020304" pitchFamily="18" charset="0"/>
              </a:rPr>
              <a:t>the vulture guineafowl </a:t>
            </a:r>
            <a:r>
              <a:rPr lang="en-US" altLang="zh-CN" sz="2200" dirty="0">
                <a:latin typeface="Times New Roman" panose="02020603050405020304" pitchFamily="18" charset="0"/>
                <a:cs typeface="Times New Roman" panose="02020603050405020304" pitchFamily="18" charset="0"/>
              </a:rPr>
              <a:t>of eastern Africa, like humans, have </a:t>
            </a:r>
            <a:r>
              <a:rPr lang="en-US" altLang="zh-CN" sz="2200" dirty="0">
                <a:solidFill>
                  <a:srgbClr val="FF0000"/>
                </a:solidFill>
                <a:latin typeface="Times New Roman" panose="02020603050405020304" pitchFamily="18" charset="0"/>
                <a:cs typeface="Times New Roman" panose="02020603050405020304" pitchFamily="18" charset="0"/>
              </a:rPr>
              <a:t>multilevel societies</a:t>
            </a:r>
            <a:r>
              <a:rPr lang="en-US" altLang="zh-CN" sz="2200" dirty="0">
                <a:latin typeface="Times New Roman" panose="02020603050405020304" pitchFamily="18" charset="0"/>
                <a:cs typeface="Times New Roman" panose="02020603050405020304" pitchFamily="18" charset="0"/>
              </a:rPr>
              <a:t>. In the past, scientists assumed such social structures required a lot of brainpower. </a:t>
            </a:r>
            <a:r>
              <a:rPr lang="en-US" altLang="zh-CN" sz="2200" dirty="0">
                <a:solidFill>
                  <a:srgbClr val="FF0000"/>
                </a:solidFill>
                <a:latin typeface="Times New Roman" panose="02020603050405020304" pitchFamily="18" charset="0"/>
                <a:cs typeface="Times New Roman" panose="02020603050405020304" pitchFamily="18" charset="0"/>
              </a:rPr>
              <a:t>But</a:t>
            </a:r>
            <a:r>
              <a:rPr lang="en-US" altLang="zh-CN" sz="2200" dirty="0">
                <a:latin typeface="Times New Roman" panose="02020603050405020304" pitchFamily="18" charset="0"/>
                <a:cs typeface="Times New Roman" panose="02020603050405020304" pitchFamily="18" charset="0"/>
              </a:rPr>
              <a:t> the pea-brained guineafowl are </a:t>
            </a:r>
            <a:r>
              <a:rPr lang="en-US" altLang="zh-CN" sz="2200" dirty="0">
                <a:solidFill>
                  <a:srgbClr val="FF0000"/>
                </a:solidFill>
                <a:latin typeface="Times New Roman" panose="02020603050405020304" pitchFamily="18" charset="0"/>
                <a:cs typeface="Times New Roman" panose="02020603050405020304" pitchFamily="18" charset="0"/>
              </a:rPr>
              <a:t>revealing the faults </a:t>
            </a:r>
            <a:r>
              <a:rPr lang="en-US" altLang="zh-CN" sz="2200" dirty="0">
                <a:latin typeface="Times New Roman" panose="02020603050405020304" pitchFamily="18" charset="0"/>
                <a:cs typeface="Times New Roman" panose="02020603050405020304" pitchFamily="18" charset="0"/>
              </a:rPr>
              <a:t>in that assumption.</a:t>
            </a:r>
            <a:endParaRPr lang="zh-CN" altLang="en-US" sz="2200" dirty="0"/>
          </a:p>
        </p:txBody>
      </p:sp>
      <p:sp>
        <p:nvSpPr>
          <p:cNvPr id="4" name="圆角矩形 6">
            <a:extLst>
              <a:ext uri="{FF2B5EF4-FFF2-40B4-BE49-F238E27FC236}">
                <a16:creationId xmlns:a16="http://schemas.microsoft.com/office/drawing/2014/main" id="{23C3AB5E-7516-4A68-817A-7D844C721227}"/>
              </a:ext>
            </a:extLst>
          </p:cNvPr>
          <p:cNvSpPr/>
          <p:nvPr/>
        </p:nvSpPr>
        <p:spPr>
          <a:xfrm>
            <a:off x="4754880" y="155864"/>
            <a:ext cx="4265407" cy="5028391"/>
          </a:xfrm>
          <a:prstGeom prst="roundRect">
            <a:avLst/>
          </a:prstGeom>
          <a:solidFill>
            <a:srgbClr val="FFFF99"/>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1600" dirty="0">
              <a:solidFill>
                <a:schemeClr val="tx1"/>
              </a:solidFill>
            </a:endParaRPr>
          </a:p>
          <a:p>
            <a:endParaRPr lang="en-US" altLang="zh-CN" dirty="0">
              <a:solidFill>
                <a:schemeClr val="tx1"/>
              </a:solidFill>
            </a:endParaRPr>
          </a:p>
          <a:p>
            <a:endParaRPr lang="en-US" altLang="zh-CN" dirty="0">
              <a:solidFill>
                <a:schemeClr val="tx1"/>
              </a:solidFill>
            </a:endParaRPr>
          </a:p>
          <a:p>
            <a:r>
              <a:rPr lang="zh-CN" altLang="zh-CN" dirty="0">
                <a:solidFill>
                  <a:schemeClr val="tx1"/>
                </a:solidFill>
              </a:rPr>
              <a:t>【</a:t>
            </a:r>
            <a:r>
              <a:rPr lang="zh-CN" altLang="zh-CN" sz="1600" dirty="0">
                <a:solidFill>
                  <a:schemeClr val="tx1"/>
                </a:solidFill>
              </a:rPr>
              <a:t>解析】本道题为细节题。本篇文章主要讲的是研究珍珠鸡的社会性行为。</a:t>
            </a:r>
            <a:r>
              <a:rPr lang="en-US" altLang="zh-CN" sz="1600" dirty="0">
                <a:solidFill>
                  <a:schemeClr val="tx1"/>
                </a:solidFill>
              </a:rPr>
              <a:t>B</a:t>
            </a:r>
            <a:r>
              <a:rPr lang="zh-CN" altLang="zh-CN" sz="1600" dirty="0">
                <a:solidFill>
                  <a:schemeClr val="tx1"/>
                </a:solidFill>
              </a:rPr>
              <a:t>选项说的是以前的关于鸟类的假设。</a:t>
            </a:r>
            <a:r>
              <a:rPr lang="en-US" altLang="zh-CN" sz="1600" dirty="0">
                <a:solidFill>
                  <a:schemeClr val="tx1"/>
                </a:solidFill>
              </a:rPr>
              <a:t>C</a:t>
            </a:r>
            <a:r>
              <a:rPr lang="zh-CN" altLang="zh-CN" sz="1600" dirty="0">
                <a:solidFill>
                  <a:schemeClr val="tx1"/>
                </a:solidFill>
              </a:rPr>
              <a:t>选项说的是</a:t>
            </a:r>
            <a:r>
              <a:rPr lang="en-US" altLang="zh-CN" sz="1600" dirty="0">
                <a:solidFill>
                  <a:schemeClr val="tx1"/>
                </a:solidFill>
              </a:rPr>
              <a:t>Dr. </a:t>
            </a:r>
            <a:r>
              <a:rPr lang="en-US" altLang="zh-CN" sz="1600" dirty="0" err="1">
                <a:solidFill>
                  <a:schemeClr val="tx1"/>
                </a:solidFill>
              </a:rPr>
              <a:t>Farine</a:t>
            </a:r>
            <a:r>
              <a:rPr lang="zh-CN" altLang="zh-CN" sz="1600" dirty="0">
                <a:solidFill>
                  <a:schemeClr val="tx1"/>
                </a:solidFill>
              </a:rPr>
              <a:t>对动物大脑能量的兴趣。</a:t>
            </a:r>
            <a:r>
              <a:rPr lang="en-US" altLang="zh-CN" sz="1600" dirty="0">
                <a:solidFill>
                  <a:schemeClr val="tx1"/>
                </a:solidFill>
              </a:rPr>
              <a:t>D</a:t>
            </a:r>
            <a:r>
              <a:rPr lang="zh-CN" altLang="zh-CN" sz="1600" dirty="0">
                <a:solidFill>
                  <a:schemeClr val="tx1"/>
                </a:solidFill>
              </a:rPr>
              <a:t>选项说的是早期研究的错误。题目问的是什么激励了</a:t>
            </a:r>
            <a:r>
              <a:rPr lang="en-US" altLang="zh-CN" sz="1600" dirty="0">
                <a:solidFill>
                  <a:schemeClr val="tx1"/>
                </a:solidFill>
              </a:rPr>
              <a:t>Dr. </a:t>
            </a:r>
            <a:r>
              <a:rPr lang="en-US" altLang="zh-CN" sz="1600" dirty="0" err="1">
                <a:solidFill>
                  <a:schemeClr val="tx1"/>
                </a:solidFill>
              </a:rPr>
              <a:t>Farine</a:t>
            </a:r>
            <a:r>
              <a:rPr lang="zh-CN" altLang="zh-CN" sz="1600" dirty="0">
                <a:solidFill>
                  <a:schemeClr val="tx1"/>
                </a:solidFill>
              </a:rPr>
              <a:t>去进行研究。第四自然段的第一句话是答案的提示。</a:t>
            </a:r>
            <a:r>
              <a:rPr lang="en-US" altLang="zh-CN" sz="1600" dirty="0">
                <a:solidFill>
                  <a:schemeClr val="tx1"/>
                </a:solidFill>
              </a:rPr>
              <a:t>Suspecting the guineafowl might have a social structure, Dr. </a:t>
            </a:r>
            <a:r>
              <a:rPr lang="en-US" altLang="zh-CN" sz="1600" dirty="0" err="1">
                <a:solidFill>
                  <a:schemeClr val="tx1"/>
                </a:solidFill>
              </a:rPr>
              <a:t>Farine</a:t>
            </a:r>
            <a:r>
              <a:rPr lang="en-US" altLang="zh-CN" sz="1600" dirty="0">
                <a:solidFill>
                  <a:schemeClr val="tx1"/>
                </a:solidFill>
              </a:rPr>
              <a:t> and his colleagues began a thorough study of their society. </a:t>
            </a:r>
            <a:r>
              <a:rPr lang="zh-CN" altLang="zh-CN" sz="1600" dirty="0">
                <a:solidFill>
                  <a:schemeClr val="tx1"/>
                </a:solidFill>
              </a:rPr>
              <a:t>所以正确答案为</a:t>
            </a:r>
            <a:r>
              <a:rPr lang="en-US" altLang="zh-CN" sz="1600" dirty="0">
                <a:solidFill>
                  <a:schemeClr val="tx1"/>
                </a:solidFill>
              </a:rPr>
              <a:t>A</a:t>
            </a:r>
            <a:r>
              <a:rPr lang="zh-CN" altLang="zh-CN" sz="1600" dirty="0">
                <a:solidFill>
                  <a:schemeClr val="tx1"/>
                </a:solidFill>
              </a:rPr>
              <a:t>选项。是珍珠鸡的社会行为激励了</a:t>
            </a:r>
            <a:r>
              <a:rPr lang="en-US" altLang="zh-CN" sz="1600" dirty="0">
                <a:solidFill>
                  <a:schemeClr val="tx1"/>
                </a:solidFill>
              </a:rPr>
              <a:t>Dr. </a:t>
            </a:r>
            <a:r>
              <a:rPr lang="en-US" altLang="zh-CN" sz="1600" dirty="0" err="1">
                <a:solidFill>
                  <a:schemeClr val="tx1"/>
                </a:solidFill>
              </a:rPr>
              <a:t>Farine</a:t>
            </a:r>
            <a:r>
              <a:rPr lang="zh-CN" altLang="zh-CN" sz="1600" dirty="0">
                <a:solidFill>
                  <a:schemeClr val="tx1"/>
                </a:solidFill>
              </a:rPr>
              <a:t>去进行这项研究。有些学生会选择第四个选项，确实在文章里第二自然段最后一句出现了。但最主要的激励的原因还应该是珍珠鸡的社会行为。可能也会有学生会选择第二个选项，但这个选项太宽泛。所有鸟类的以前的假设，也不是正确答案。</a:t>
            </a:r>
          </a:p>
          <a:p>
            <a:pPr>
              <a:lnSpc>
                <a:spcPts val="3300"/>
              </a:lnSpc>
            </a:pPr>
            <a:endParaRPr lang="zh-CN" altLang="zh-CN" sz="2000" dirty="0">
              <a:solidFill>
                <a:schemeClr val="tx1"/>
              </a:solidFill>
            </a:endParaRPr>
          </a:p>
          <a:p>
            <a:pPr algn="ctr">
              <a:lnSpc>
                <a:spcPts val="3300"/>
              </a:lnSpc>
            </a:pPr>
            <a:endParaRPr lang="zh-CN" altLang="en-US" dirty="0">
              <a:solidFill>
                <a:schemeClr val="tx1"/>
              </a:solidFill>
            </a:endParaRPr>
          </a:p>
        </p:txBody>
      </p:sp>
    </p:spTree>
    <p:extLst>
      <p:ext uri="{BB962C8B-B14F-4D97-AF65-F5344CB8AC3E}">
        <p14:creationId xmlns:p14="http://schemas.microsoft.com/office/powerpoint/2010/main" val="114328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80F55C-AEAD-403B-88C6-CB02FE54E2AE}"/>
              </a:ext>
            </a:extLst>
          </p:cNvPr>
          <p:cNvSpPr>
            <a:spLocks noGrp="1"/>
          </p:cNvSpPr>
          <p:nvPr>
            <p:ph type="title"/>
          </p:nvPr>
        </p:nvSpPr>
        <p:spPr/>
        <p:txBody>
          <a:bodyPr/>
          <a:lstStyle/>
          <a:p>
            <a:r>
              <a:rPr lang="zh-CN" altLang="en-US" dirty="0"/>
              <a:t>北京市适应性训练</a:t>
            </a:r>
            <a:r>
              <a:rPr lang="en-US" altLang="zh-CN" dirty="0"/>
              <a:t>-</a:t>
            </a:r>
            <a:r>
              <a:rPr lang="zh-CN" altLang="en-US" dirty="0"/>
              <a:t>阅读理解</a:t>
            </a:r>
            <a:r>
              <a:rPr lang="en-US" altLang="zh-CN" dirty="0"/>
              <a:t>C</a:t>
            </a:r>
            <a:r>
              <a:rPr lang="zh-CN" altLang="en-US" dirty="0"/>
              <a:t>篇</a:t>
            </a:r>
          </a:p>
        </p:txBody>
      </p:sp>
      <p:sp>
        <p:nvSpPr>
          <p:cNvPr id="3" name="矩形 2">
            <a:extLst>
              <a:ext uri="{FF2B5EF4-FFF2-40B4-BE49-F238E27FC236}">
                <a16:creationId xmlns:a16="http://schemas.microsoft.com/office/drawing/2014/main" id="{D0AA116D-17D5-4C5F-950E-7BDA68B1256A}"/>
              </a:ext>
            </a:extLst>
          </p:cNvPr>
          <p:cNvSpPr/>
          <p:nvPr/>
        </p:nvSpPr>
        <p:spPr>
          <a:xfrm>
            <a:off x="105622" y="760632"/>
            <a:ext cx="6194082" cy="4058868"/>
          </a:xfrm>
          <a:prstGeom prst="rect">
            <a:avLst/>
          </a:prstGeom>
        </p:spPr>
        <p:txBody>
          <a:bodyPr wrap="square">
            <a:spAutoFit/>
          </a:bodyPr>
          <a:lstStyle/>
          <a:p>
            <a:pPr marL="64770" marR="32385" indent="299085" algn="just">
              <a:lnSpc>
                <a:spcPct val="130000"/>
              </a:lnSpc>
              <a:spcBef>
                <a:spcPts val="80"/>
              </a:spcBef>
            </a:pP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These large birds wander across the landscape in packs, often walking so closely that their bodies touch. They may fight each other to maintain their strict hierarchies (</a:t>
            </a:r>
            <a:r>
              <a:rPr lang="zh-CN" altLang="zh-CN" kern="100" spc="-15" dirty="0">
                <a:latin typeface="等线" panose="02010600030101010101" pitchFamily="2" charset="-122"/>
                <a:ea typeface="宋体" panose="02010600030101010101" pitchFamily="2" charset="-122"/>
                <a:cs typeface="宋体" panose="02010600030101010101" pitchFamily="2" charset="-122"/>
              </a:rPr>
              <a:t>等级制度</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but at other times they engage in friendly </a:t>
            </a:r>
            <a:r>
              <a:rPr lang="en-US" altLang="zh-CN" kern="100" spc="-15" dirty="0" err="1">
                <a:latin typeface="Times New Roman" panose="02020603050405020304" pitchFamily="18" charset="0"/>
                <a:ea typeface="Times New Roman" panose="02020603050405020304" pitchFamily="18" charset="0"/>
                <a:cs typeface="Times New Roman" panose="02020603050405020304" pitchFamily="18" charset="0"/>
              </a:rPr>
              <a:t>behaviours</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like sharing food.</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a:p>
            <a:pPr marL="64770" marR="36195" indent="299085" algn="just">
              <a:lnSpc>
                <a:spcPct val="130000"/>
              </a:lnSpc>
              <a:spcBef>
                <a:spcPts val="290"/>
              </a:spcBef>
            </a:pP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usp</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ec</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ng</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th</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25"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ui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w</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v</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 s</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ial</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st</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100" spc="-9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5" dirty="0" err="1">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kern="100" spc="-15" dirty="0" err="1">
                <a:latin typeface="Times New Roman" panose="02020603050405020304" pitchFamily="18" charset="0"/>
                <a:ea typeface="Times New Roman" panose="02020603050405020304" pitchFamily="18" charset="0"/>
                <a:cs typeface="Times New Roman" panose="02020603050405020304" pitchFamily="18" charset="0"/>
              </a:rPr>
              <a:t>ar</a:t>
            </a:r>
            <a:r>
              <a:rPr lang="en-US" altLang="zh-CN" kern="100" spc="-10"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dirty="0" err="1">
                <a:latin typeface="Times New Roman" panose="02020603050405020304" pitchFamily="18" charset="0"/>
                <a:ea typeface="Times New Roman" panose="02020603050405020304" pitchFamily="18" charset="0"/>
                <a:cs typeface="Times New Roman" panose="02020603050405020304" pitchFamily="18" charset="0"/>
              </a:rPr>
              <a:t>ne</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hi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oll</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ea</a:t>
            </a:r>
            <a:r>
              <a:rPr lang="en-US" altLang="zh-CN" kern="100" spc="-25"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15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kern="100" spc="15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5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th</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ug</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15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stu</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y</a:t>
            </a:r>
            <a:r>
              <a:rPr lang="en-US" altLang="zh-CN" kern="100" spc="13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kern="100" spc="15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th</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ir</a:t>
            </a:r>
            <a:r>
              <a:rPr lang="en-US" altLang="zh-CN" kern="100" spc="15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so</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spc="-105" dirty="0">
                <a:latin typeface="Times New Roman" panose="02020603050405020304" pitchFamily="18" charset="0"/>
                <a:ea typeface="Times New Roman" panose="02020603050405020304" pitchFamily="18" charset="0"/>
                <a:cs typeface="Times New Roman" panose="02020603050405020304" pitchFamily="18" charset="0"/>
              </a:rPr>
              <a:t>y</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spc="16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5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5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w</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ol</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7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35" dirty="0">
                <a:latin typeface="Times New Roman" panose="02020603050405020304" pitchFamily="18" charset="0"/>
                <a:ea typeface="Times New Roman" panose="02020603050405020304" pitchFamily="18" charset="0"/>
                <a:cs typeface="Times New Roman" panose="02020603050405020304" pitchFamily="18" charset="0"/>
              </a:rPr>
              <a:t>y</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ea</a:t>
            </a:r>
            <a:r>
              <a:rPr lang="en-US" altLang="zh-CN" kern="100" spc="-6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spc="15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th</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y</a:t>
            </a:r>
            <a:r>
              <a:rPr lang="en-US" altLang="zh-CN" kern="100" spc="14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5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y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obs</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va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tion</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3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44</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1</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err="1">
                <a:latin typeface="Times New Roman" panose="02020603050405020304" pitchFamily="18" charset="0"/>
                <a:ea typeface="Times New Roman" panose="02020603050405020304" pitchFamily="18" charset="0"/>
                <a:cs typeface="Times New Roman" panose="02020603050405020304" pitchFamily="18" charset="0"/>
              </a:rPr>
              <a:t>Colou</a:t>
            </a:r>
            <a:r>
              <a:rPr lang="en-US" altLang="zh-CN" kern="100" dirty="0" err="1">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20" dirty="0" err="1">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err="1">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leg b</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nd</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niqu</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ombi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tion</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es</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rc</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er</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3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l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th</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ac</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k</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nd</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bi</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3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ap</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Th</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y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so</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ta</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P</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vi</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th</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ks</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5</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8</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ds</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w</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hi</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x</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ac</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ly</a:t>
            </a:r>
            <a:r>
              <a:rPr lang="en-US" altLang="zh-CN" kern="100" spc="-3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w</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v</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y</a:t>
            </a:r>
            <a:r>
              <a:rPr lang="en-US" altLang="zh-CN" kern="100" spc="-3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p</a:t>
            </a:r>
            <a:r>
              <a:rPr lang="en-US" altLang="zh-CN"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w</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2</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4</a:t>
            </a:r>
            <a:r>
              <a:rPr lang="en-US" altLang="zh-CN"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ho</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3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10" dirty="0">
                <a:latin typeface="Times New Roman" panose="02020603050405020304" pitchFamily="18" charset="0"/>
                <a:ea typeface="Times New Roman" panose="02020603050405020304" pitchFamily="18" charset="0"/>
                <a:cs typeface="Times New Roman" panose="02020603050405020304" pitchFamily="18" charset="0"/>
              </a:rPr>
              <a:t>y</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kern="100" dirty="0">
                <a:latin typeface="Times New Roman" panose="02020603050405020304" pitchFamily="18" charset="0"/>
                <a:ea typeface="Times New Roman" panose="02020603050405020304" pitchFamily="18" charset="0"/>
                <a:cs typeface="Times New Roman" panose="02020603050405020304" pitchFamily="18" charset="0"/>
              </a:rPr>
              <a:t>（第四自然段）</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4" name="圆角矩形 6">
            <a:extLst>
              <a:ext uri="{FF2B5EF4-FFF2-40B4-BE49-F238E27FC236}">
                <a16:creationId xmlns:a16="http://schemas.microsoft.com/office/drawing/2014/main" id="{8441E525-4E3C-4DEE-AEE2-B728F1C6BB96}"/>
              </a:ext>
            </a:extLst>
          </p:cNvPr>
          <p:cNvSpPr/>
          <p:nvPr/>
        </p:nvSpPr>
        <p:spPr>
          <a:xfrm>
            <a:off x="6465346" y="472113"/>
            <a:ext cx="2495773" cy="4199274"/>
          </a:xfrm>
          <a:prstGeom prst="roundRect">
            <a:avLst/>
          </a:prstGeom>
          <a:solidFill>
            <a:srgbClr val="FFFF99"/>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      </a:t>
            </a:r>
            <a:endParaRPr lang="en-US" altLang="zh-CN" dirty="0"/>
          </a:p>
          <a:p>
            <a:r>
              <a:rPr lang="zh-CN" altLang="en-US" sz="2000" dirty="0">
                <a:solidFill>
                  <a:schemeClr val="tx1"/>
                </a:solidFill>
              </a:rPr>
              <a:t>然后我们关注第二题的题干部分：</a:t>
            </a:r>
            <a:endParaRPr lang="en-US" altLang="zh-CN" sz="2000" dirty="0">
              <a:solidFill>
                <a:schemeClr val="tx1"/>
              </a:solidFill>
            </a:endParaRPr>
          </a:p>
          <a:p>
            <a:r>
              <a:rPr lang="en-US" altLang="zh-CN" dirty="0">
                <a:solidFill>
                  <a:schemeClr val="tx1"/>
                </a:solidFill>
              </a:rPr>
              <a:t>39. What is </a:t>
            </a:r>
            <a:r>
              <a:rPr lang="en-US" altLang="zh-CN" dirty="0">
                <a:solidFill>
                  <a:srgbClr val="FF0000"/>
                </a:solidFill>
              </a:rPr>
              <a:t>Paragraph 4 mainly about</a:t>
            </a:r>
            <a:r>
              <a:rPr lang="en-US" altLang="zh-CN" dirty="0">
                <a:solidFill>
                  <a:schemeClr val="tx1"/>
                </a:solidFill>
              </a:rPr>
              <a:t>?</a:t>
            </a:r>
            <a:endParaRPr lang="zh-CN" altLang="zh-CN" dirty="0">
              <a:solidFill>
                <a:schemeClr val="tx1"/>
              </a:solidFill>
            </a:endParaRPr>
          </a:p>
          <a:p>
            <a:r>
              <a:rPr lang="en-US" altLang="zh-CN" dirty="0">
                <a:solidFill>
                  <a:schemeClr val="tx1"/>
                </a:solidFill>
              </a:rPr>
              <a:t>A. The research subjects.	</a:t>
            </a:r>
          </a:p>
          <a:p>
            <a:r>
              <a:rPr lang="en-US" altLang="zh-CN" dirty="0">
                <a:solidFill>
                  <a:schemeClr val="tx1"/>
                </a:solidFill>
              </a:rPr>
              <a:t>B. The research methods. </a:t>
            </a:r>
            <a:endParaRPr lang="zh-CN" altLang="zh-CN" dirty="0">
              <a:solidFill>
                <a:schemeClr val="tx1"/>
              </a:solidFill>
            </a:endParaRPr>
          </a:p>
          <a:p>
            <a:r>
              <a:rPr lang="en-US" altLang="zh-CN" dirty="0">
                <a:solidFill>
                  <a:schemeClr val="tx1"/>
                </a:solidFill>
              </a:rPr>
              <a:t>C. The research findings.	</a:t>
            </a:r>
          </a:p>
          <a:p>
            <a:r>
              <a:rPr lang="en-US" altLang="zh-CN" dirty="0">
                <a:solidFill>
                  <a:schemeClr val="tx1"/>
                </a:solidFill>
              </a:rPr>
              <a:t>D. The research equipment.</a:t>
            </a:r>
            <a:endParaRPr lang="zh-CN" altLang="zh-CN" dirty="0">
              <a:solidFill>
                <a:schemeClr val="tx1"/>
              </a:solidFill>
            </a:endParaRPr>
          </a:p>
          <a:p>
            <a:pPr>
              <a:lnSpc>
                <a:spcPts val="3300"/>
              </a:lnSpc>
            </a:pPr>
            <a:endParaRPr lang="zh-CN" altLang="en-US" dirty="0">
              <a:solidFill>
                <a:schemeClr val="tx1"/>
              </a:solidFill>
            </a:endParaRPr>
          </a:p>
        </p:txBody>
      </p:sp>
    </p:spTree>
    <p:extLst>
      <p:ext uri="{BB962C8B-B14F-4D97-AF65-F5344CB8AC3E}">
        <p14:creationId xmlns:p14="http://schemas.microsoft.com/office/powerpoint/2010/main" val="247316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0741C-BC24-4D2A-9C0B-8E9EE5C7AAE4}"/>
              </a:ext>
            </a:extLst>
          </p:cNvPr>
          <p:cNvSpPr>
            <a:spLocks noGrp="1"/>
          </p:cNvSpPr>
          <p:nvPr>
            <p:ph type="title"/>
          </p:nvPr>
        </p:nvSpPr>
        <p:spPr/>
        <p:txBody>
          <a:bodyPr/>
          <a:lstStyle/>
          <a:p>
            <a:r>
              <a:rPr lang="zh-CN" altLang="en-US" dirty="0"/>
              <a:t>北京市适应性训练</a:t>
            </a:r>
            <a:r>
              <a:rPr lang="en-US" altLang="zh-CN" dirty="0"/>
              <a:t>-</a:t>
            </a:r>
            <a:r>
              <a:rPr lang="zh-CN" altLang="en-US" dirty="0"/>
              <a:t>阅读理解</a:t>
            </a:r>
            <a:r>
              <a:rPr lang="en-US" altLang="zh-CN" dirty="0"/>
              <a:t>C</a:t>
            </a:r>
            <a:r>
              <a:rPr lang="zh-CN" altLang="en-US" dirty="0"/>
              <a:t>篇</a:t>
            </a:r>
          </a:p>
        </p:txBody>
      </p:sp>
      <p:sp>
        <p:nvSpPr>
          <p:cNvPr id="3" name="矩形 2">
            <a:extLst>
              <a:ext uri="{FF2B5EF4-FFF2-40B4-BE49-F238E27FC236}">
                <a16:creationId xmlns:a16="http://schemas.microsoft.com/office/drawing/2014/main" id="{8CF5DF75-AE59-439A-B127-F0C79F79B861}"/>
              </a:ext>
            </a:extLst>
          </p:cNvPr>
          <p:cNvSpPr/>
          <p:nvPr/>
        </p:nvSpPr>
        <p:spPr>
          <a:xfrm>
            <a:off x="238991" y="1032548"/>
            <a:ext cx="4572000" cy="3660297"/>
          </a:xfrm>
          <a:prstGeom prst="rect">
            <a:avLst/>
          </a:prstGeom>
        </p:spPr>
        <p:txBody>
          <a:bodyPr>
            <a:spAutoFit/>
          </a:bodyPr>
          <a:lstStyle/>
          <a:p>
            <a:pPr marL="64770" marR="36195" lvl="0" indent="299085" algn="just">
              <a:lnSpc>
                <a:spcPct val="130000"/>
              </a:lnSpc>
              <a:spcBef>
                <a:spcPts val="290"/>
              </a:spcBef>
            </a:pPr>
            <a:r>
              <a:rPr lang="en-US" altLang="zh-CN" kern="1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usp</a:t>
            </a:r>
            <a:r>
              <a:rPr lang="en-US" altLang="zh-CN"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ec</a:t>
            </a:r>
            <a:r>
              <a:rPr lang="en-US" altLang="zh-CN"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a:t>
            </a:r>
            <a:r>
              <a:rPr lang="en-US" altLang="zh-CN"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th</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25"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ui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w</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v</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 s</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ial</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st</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100" spc="-9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5" dirty="0" err="1">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kern="100" spc="-15" dirty="0" err="1">
                <a:latin typeface="Times New Roman" panose="02020603050405020304" pitchFamily="18" charset="0"/>
                <a:ea typeface="Times New Roman" panose="02020603050405020304" pitchFamily="18" charset="0"/>
                <a:cs typeface="Times New Roman" panose="02020603050405020304" pitchFamily="18" charset="0"/>
              </a:rPr>
              <a:t>ar</a:t>
            </a:r>
            <a:r>
              <a:rPr lang="en-US" altLang="zh-CN" kern="100" spc="-10"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dirty="0" err="1">
                <a:latin typeface="Times New Roman" panose="02020603050405020304" pitchFamily="18" charset="0"/>
                <a:ea typeface="Times New Roman" panose="02020603050405020304" pitchFamily="18" charset="0"/>
                <a:cs typeface="Times New Roman" panose="02020603050405020304" pitchFamily="18" charset="0"/>
              </a:rPr>
              <a:t>ne</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hi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oll</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ea</a:t>
            </a:r>
            <a:r>
              <a:rPr lang="en-US" altLang="zh-CN" kern="100" spc="-25"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15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kern="100" spc="15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5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a:t>
            </a:r>
            <a:r>
              <a:rPr lang="en-US" altLang="zh-CN"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ug</a:t>
            </a:r>
            <a:r>
              <a:rPr lang="en-US" altLang="zh-CN"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15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stu</a:t>
            </a:r>
            <a:r>
              <a:rPr lang="en-US" altLang="zh-CN"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a:t>
            </a:r>
            <a:r>
              <a:rPr lang="en-US" altLang="zh-CN" kern="100" spc="13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kern="100" spc="15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th</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ir</a:t>
            </a:r>
            <a:r>
              <a:rPr lang="en-US" altLang="zh-CN" kern="100" spc="15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so</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spc="-105" dirty="0">
                <a:latin typeface="Times New Roman" panose="02020603050405020304" pitchFamily="18" charset="0"/>
                <a:ea typeface="Times New Roman" panose="02020603050405020304" pitchFamily="18" charset="0"/>
                <a:cs typeface="Times New Roman" panose="02020603050405020304" pitchFamily="18" charset="0"/>
              </a:rPr>
              <a:t>y</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spc="16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5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5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w</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ol</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7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35" dirty="0">
                <a:latin typeface="Times New Roman" panose="02020603050405020304" pitchFamily="18" charset="0"/>
                <a:ea typeface="Times New Roman" panose="02020603050405020304" pitchFamily="18" charset="0"/>
                <a:cs typeface="Times New Roman" panose="02020603050405020304" pitchFamily="18" charset="0"/>
              </a:rPr>
              <a:t>y</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ea</a:t>
            </a:r>
            <a:r>
              <a:rPr lang="en-US" altLang="zh-CN" kern="100" spc="-6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spc="15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th</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y</a:t>
            </a:r>
            <a:r>
              <a:rPr lang="en-US" altLang="zh-CN" kern="100" spc="14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kern="1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5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 </a:t>
            </a:r>
            <a:r>
              <a:rPr lang="en-US" altLang="zh-CN"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obs</a:t>
            </a:r>
            <a:r>
              <a:rPr lang="en-US" altLang="zh-CN"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va</a:t>
            </a:r>
            <a:r>
              <a:rPr lang="en-US" altLang="zh-CN"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tion</a:t>
            </a:r>
            <a:r>
              <a:rPr lang="en-US" altLang="zh-CN"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3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44</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1</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Colou</a:t>
            </a:r>
            <a:r>
              <a:rPr lang="en-US" altLang="zh-CN"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2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leg b</a:t>
            </a:r>
            <a:r>
              <a:rPr lang="en-US" altLang="zh-CN"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nd</a:t>
            </a:r>
            <a:r>
              <a:rPr lang="en-US" altLang="zh-CN"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niqu</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ombi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tion</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es</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rc</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er</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3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th</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ac</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k</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nd</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bi</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3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ap</a:t>
            </a:r>
            <a:r>
              <a:rPr lang="en-US" altLang="zh-CN" kern="1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Th</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y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so</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ta</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kern="1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a:t>
            </a:r>
            <a:r>
              <a:rPr lang="en-US" altLang="zh-CN"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1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a:t>
            </a:r>
            <a:r>
              <a:rPr lang="en-US" altLang="zh-CN" kern="1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th</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ks</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5</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8</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ds</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w</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hi</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e</a:t>
            </a:r>
            <a:r>
              <a:rPr lang="en-US" altLang="zh-CN"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a:t>
            </a:r>
            <a:r>
              <a:rPr lang="en-US" altLang="zh-CN"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ac</a:t>
            </a:r>
            <a:r>
              <a:rPr lang="en-US" altLang="zh-CN"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ly</a:t>
            </a:r>
            <a:r>
              <a:rPr lang="en-US" altLang="zh-CN" kern="100" spc="-3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w</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v</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y</a:t>
            </a:r>
            <a:r>
              <a:rPr lang="en-US" altLang="zh-CN" kern="100" spc="-3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p</a:t>
            </a:r>
            <a:r>
              <a:rPr lang="en-US" altLang="zh-CN"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w</a:t>
            </a:r>
            <a:r>
              <a:rPr lang="en-US" altLang="zh-CN" kern="100" spc="-2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2</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4</a:t>
            </a:r>
            <a:r>
              <a:rPr lang="en-US" altLang="zh-CN"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ho</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3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10" dirty="0">
                <a:latin typeface="Times New Roman" panose="02020603050405020304" pitchFamily="18" charset="0"/>
                <a:ea typeface="Times New Roman" panose="02020603050405020304" pitchFamily="18" charset="0"/>
                <a:cs typeface="Times New Roman" panose="02020603050405020304" pitchFamily="18" charset="0"/>
              </a:rPr>
              <a:t>y</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kern="100" dirty="0">
                <a:latin typeface="Times New Roman" panose="02020603050405020304" pitchFamily="18" charset="0"/>
                <a:ea typeface="Times New Roman" panose="02020603050405020304" pitchFamily="18" charset="0"/>
                <a:cs typeface="Times New Roman" panose="02020603050405020304" pitchFamily="18" charset="0"/>
              </a:rPr>
              <a:t>（第四自然段）</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4" name="圆角矩形 6">
            <a:extLst>
              <a:ext uri="{FF2B5EF4-FFF2-40B4-BE49-F238E27FC236}">
                <a16:creationId xmlns:a16="http://schemas.microsoft.com/office/drawing/2014/main" id="{E5F19453-1D27-452E-9156-201DFDBB84B7}"/>
              </a:ext>
            </a:extLst>
          </p:cNvPr>
          <p:cNvSpPr/>
          <p:nvPr/>
        </p:nvSpPr>
        <p:spPr>
          <a:xfrm>
            <a:off x="4946073" y="124691"/>
            <a:ext cx="4083627" cy="5018809"/>
          </a:xfrm>
          <a:prstGeom prst="roundRect">
            <a:avLst/>
          </a:prstGeom>
          <a:solidFill>
            <a:srgbClr val="FFFF99"/>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1600" dirty="0">
              <a:solidFill>
                <a:schemeClr val="tx1"/>
              </a:solidFill>
            </a:endParaRPr>
          </a:p>
          <a:p>
            <a:endParaRPr lang="en-US" altLang="zh-CN" dirty="0">
              <a:solidFill>
                <a:schemeClr val="tx1"/>
              </a:solidFill>
            </a:endParaRPr>
          </a:p>
          <a:p>
            <a:endParaRPr lang="en-US" altLang="zh-CN" dirty="0">
              <a:solidFill>
                <a:schemeClr val="tx1"/>
              </a:solidFill>
            </a:endParaRPr>
          </a:p>
          <a:p>
            <a:r>
              <a:rPr lang="zh-CN" altLang="zh-CN" dirty="0">
                <a:solidFill>
                  <a:schemeClr val="tx1"/>
                </a:solidFill>
              </a:rPr>
              <a:t>【解析】本题为段落主旨题，需要学生要有概括总结的能力。文章题干的意思是第四自然段主要是关于什么方面的东西。</a:t>
            </a:r>
            <a:r>
              <a:rPr lang="en-US" altLang="zh-CN" dirty="0">
                <a:solidFill>
                  <a:schemeClr val="tx1"/>
                </a:solidFill>
              </a:rPr>
              <a:t>A</a:t>
            </a:r>
            <a:r>
              <a:rPr lang="zh-CN" altLang="zh-CN" dirty="0">
                <a:solidFill>
                  <a:schemeClr val="tx1"/>
                </a:solidFill>
              </a:rPr>
              <a:t>选项是研究的主题，</a:t>
            </a:r>
            <a:r>
              <a:rPr lang="en-US" altLang="zh-CN" dirty="0">
                <a:solidFill>
                  <a:schemeClr val="tx1"/>
                </a:solidFill>
              </a:rPr>
              <a:t>B</a:t>
            </a:r>
            <a:r>
              <a:rPr lang="zh-CN" altLang="zh-CN" dirty="0">
                <a:solidFill>
                  <a:schemeClr val="tx1"/>
                </a:solidFill>
              </a:rPr>
              <a:t>选项为研究的方法，</a:t>
            </a:r>
            <a:r>
              <a:rPr lang="en-US" altLang="zh-CN" dirty="0">
                <a:solidFill>
                  <a:schemeClr val="tx1"/>
                </a:solidFill>
              </a:rPr>
              <a:t>C</a:t>
            </a:r>
            <a:r>
              <a:rPr lang="zh-CN" altLang="zh-CN" dirty="0">
                <a:solidFill>
                  <a:schemeClr val="tx1"/>
                </a:solidFill>
              </a:rPr>
              <a:t>选项为研究的发现，</a:t>
            </a:r>
            <a:r>
              <a:rPr lang="en-US" altLang="zh-CN" dirty="0">
                <a:solidFill>
                  <a:schemeClr val="tx1"/>
                </a:solidFill>
              </a:rPr>
              <a:t>D</a:t>
            </a:r>
            <a:r>
              <a:rPr lang="zh-CN" altLang="zh-CN" dirty="0">
                <a:solidFill>
                  <a:schemeClr val="tx1"/>
                </a:solidFill>
              </a:rPr>
              <a:t>选项为研究的设备装备。在第四自然段有这样一句话</a:t>
            </a:r>
            <a:r>
              <a:rPr lang="en-US" altLang="zh-CN" dirty="0">
                <a:solidFill>
                  <a:schemeClr val="tx1"/>
                </a:solidFill>
              </a:rPr>
              <a:t>For a whole year, they made daily observations of 441 birds.</a:t>
            </a:r>
            <a:r>
              <a:rPr lang="zh-CN" altLang="zh-CN" dirty="0">
                <a:solidFill>
                  <a:schemeClr val="tx1"/>
                </a:solidFill>
              </a:rPr>
              <a:t>是通过观察法来研究珍珠鸡的社会性的。有的学生很容易选择</a:t>
            </a:r>
            <a:r>
              <a:rPr lang="en-US" altLang="zh-CN" dirty="0">
                <a:solidFill>
                  <a:schemeClr val="tx1"/>
                </a:solidFill>
              </a:rPr>
              <a:t>D</a:t>
            </a:r>
            <a:r>
              <a:rPr lang="zh-CN" altLang="zh-CN" dirty="0">
                <a:solidFill>
                  <a:schemeClr val="tx1"/>
                </a:solidFill>
              </a:rPr>
              <a:t>选项。研究的设备。学生看到了</a:t>
            </a:r>
            <a:r>
              <a:rPr lang="en-US" altLang="zh-CN" dirty="0">
                <a:solidFill>
                  <a:schemeClr val="tx1"/>
                </a:solidFill>
              </a:rPr>
              <a:t>GPS</a:t>
            </a:r>
            <a:r>
              <a:rPr lang="zh-CN" altLang="zh-CN" dirty="0">
                <a:solidFill>
                  <a:schemeClr val="tx1"/>
                </a:solidFill>
              </a:rPr>
              <a:t>和</a:t>
            </a:r>
            <a:r>
              <a:rPr lang="en-US" altLang="zh-CN" dirty="0">
                <a:solidFill>
                  <a:schemeClr val="tx1"/>
                </a:solidFill>
              </a:rPr>
              <a:t>colored leg bands</a:t>
            </a:r>
            <a:r>
              <a:rPr lang="zh-CN" altLang="zh-CN" dirty="0">
                <a:solidFill>
                  <a:schemeClr val="tx1"/>
                </a:solidFill>
              </a:rPr>
              <a:t>就认为是装备。这是错误的，实际上是研究的方法，跟踪</a:t>
            </a:r>
            <a:r>
              <a:rPr lang="en-US" altLang="zh-CN" dirty="0">
                <a:solidFill>
                  <a:schemeClr val="tx1"/>
                </a:solidFill>
              </a:rPr>
              <a:t>441</a:t>
            </a:r>
            <a:r>
              <a:rPr lang="zh-CN" altLang="zh-CN" dirty="0">
                <a:solidFill>
                  <a:schemeClr val="tx1"/>
                </a:solidFill>
              </a:rPr>
              <a:t>只鸟的日常行为。</a:t>
            </a:r>
            <a:r>
              <a:rPr lang="en-US" altLang="zh-CN" dirty="0">
                <a:solidFill>
                  <a:schemeClr val="tx1"/>
                </a:solidFill>
              </a:rPr>
              <a:t>GPS</a:t>
            </a:r>
            <a:r>
              <a:rPr lang="zh-CN" altLang="zh-CN" dirty="0">
                <a:solidFill>
                  <a:schemeClr val="tx1"/>
                </a:solidFill>
              </a:rPr>
              <a:t>和</a:t>
            </a:r>
            <a:r>
              <a:rPr lang="en-US" altLang="zh-CN" dirty="0">
                <a:solidFill>
                  <a:schemeClr val="tx1"/>
                </a:solidFill>
              </a:rPr>
              <a:t>colored leg bands</a:t>
            </a:r>
            <a:r>
              <a:rPr lang="zh-CN" altLang="zh-CN" dirty="0">
                <a:solidFill>
                  <a:schemeClr val="tx1"/>
                </a:solidFill>
              </a:rPr>
              <a:t>只是辅助的手段协助观察方法的实现。</a:t>
            </a:r>
          </a:p>
          <a:p>
            <a:pPr>
              <a:lnSpc>
                <a:spcPts val="3300"/>
              </a:lnSpc>
            </a:pPr>
            <a:endParaRPr lang="zh-CN" altLang="zh-CN" sz="2000" dirty="0">
              <a:solidFill>
                <a:schemeClr val="tx1"/>
              </a:solidFill>
            </a:endParaRPr>
          </a:p>
          <a:p>
            <a:pPr algn="ctr">
              <a:lnSpc>
                <a:spcPts val="3300"/>
              </a:lnSpc>
            </a:pPr>
            <a:endParaRPr lang="zh-CN" altLang="en-US" dirty="0">
              <a:solidFill>
                <a:schemeClr val="tx1"/>
              </a:solidFill>
            </a:endParaRPr>
          </a:p>
        </p:txBody>
      </p:sp>
    </p:spTree>
    <p:extLst>
      <p:ext uri="{BB962C8B-B14F-4D97-AF65-F5344CB8AC3E}">
        <p14:creationId xmlns:p14="http://schemas.microsoft.com/office/powerpoint/2010/main" val="304428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492E80-880A-4EEB-A245-82EB5185EF85}"/>
              </a:ext>
            </a:extLst>
          </p:cNvPr>
          <p:cNvSpPr>
            <a:spLocks noGrp="1"/>
          </p:cNvSpPr>
          <p:nvPr>
            <p:ph type="title"/>
          </p:nvPr>
        </p:nvSpPr>
        <p:spPr/>
        <p:txBody>
          <a:bodyPr/>
          <a:lstStyle/>
          <a:p>
            <a:r>
              <a:rPr lang="zh-CN" altLang="en-US" dirty="0"/>
              <a:t>北京市适应性训练</a:t>
            </a:r>
            <a:r>
              <a:rPr lang="en-US" altLang="zh-CN" dirty="0"/>
              <a:t>-</a:t>
            </a:r>
            <a:r>
              <a:rPr lang="zh-CN" altLang="en-US" dirty="0"/>
              <a:t>阅读理解</a:t>
            </a:r>
            <a:r>
              <a:rPr lang="en-US" altLang="zh-CN" dirty="0"/>
              <a:t>C</a:t>
            </a:r>
            <a:r>
              <a:rPr lang="zh-CN" altLang="en-US" dirty="0"/>
              <a:t>篇</a:t>
            </a:r>
          </a:p>
        </p:txBody>
      </p:sp>
      <p:sp>
        <p:nvSpPr>
          <p:cNvPr id="3" name="矩形 2">
            <a:extLst>
              <a:ext uri="{FF2B5EF4-FFF2-40B4-BE49-F238E27FC236}">
                <a16:creationId xmlns:a16="http://schemas.microsoft.com/office/drawing/2014/main" id="{C446CDBB-D5FB-4731-AB9E-B21D8AA90848}"/>
              </a:ext>
            </a:extLst>
          </p:cNvPr>
          <p:cNvSpPr/>
          <p:nvPr/>
        </p:nvSpPr>
        <p:spPr>
          <a:xfrm>
            <a:off x="0" y="970424"/>
            <a:ext cx="5455227" cy="3596754"/>
          </a:xfrm>
          <a:prstGeom prst="rect">
            <a:avLst/>
          </a:prstGeom>
        </p:spPr>
        <p:txBody>
          <a:bodyPr wrap="square">
            <a:spAutoFit/>
          </a:bodyPr>
          <a:lstStyle/>
          <a:p>
            <a:pPr marL="64770" marR="37465" indent="300355" algn="just">
              <a:lnSpc>
                <a:spcPct val="126000"/>
              </a:lnSpc>
              <a:spcBef>
                <a:spcPts val="15"/>
              </a:spcBef>
            </a:pP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indi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kern="100" spc="-25"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th</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ea</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rc</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gg</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he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vult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in</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guin</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ow</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ve</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 m</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ultil</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v</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l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so</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spc="-110" dirty="0">
                <a:latin typeface="Times New Roman" panose="02020603050405020304" pitchFamily="18" charset="0"/>
                <a:ea typeface="Times New Roman" panose="02020603050405020304" pitchFamily="18" charset="0"/>
                <a:cs typeface="Times New Roman" panose="02020603050405020304" pitchFamily="18" charset="0"/>
              </a:rPr>
              <a:t>y</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re</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ou</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ps</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w</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ithi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25"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up</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w</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ithi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popu</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tio</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w</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ho</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re </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v</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n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be</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25"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p</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f f</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nd</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w</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ithi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he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sm</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ups</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hi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th</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kern="100" spc="-35" dirty="0">
                <a:latin typeface="Times New Roman" panose="02020603050405020304" pitchFamily="18" charset="0"/>
                <a:ea typeface="Times New Roman" panose="02020603050405020304" pitchFamily="18" charset="0"/>
                <a:cs typeface="Times New Roman" panose="02020603050405020304" pitchFamily="18" charset="0"/>
              </a:rPr>
              <a:t>y</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 h</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obs</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ve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su</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3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y</a:t>
            </a:r>
            <a:r>
              <a:rPr lang="en-US" altLang="zh-CN" kern="100" spc="-5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in</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3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kern="100" dirty="0">
                <a:latin typeface="Times New Roman" panose="02020603050405020304" pitchFamily="18" charset="0"/>
                <a:ea typeface="Times New Roman" panose="02020603050405020304" pitchFamily="18" charset="0"/>
                <a:cs typeface="Times New Roman" panose="02020603050405020304" pitchFamily="18" charset="0"/>
              </a:rPr>
              <a:t>第五自然段</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a:p>
            <a:pPr marL="64770" marR="28575" indent="299085" algn="just">
              <a:lnSpc>
                <a:spcPct val="130000"/>
              </a:lnSpc>
            </a:pP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100" spc="14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100" spc="-9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spc="15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20" dirty="0" err="1">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kern="100" spc="-5" dirty="0" err="1">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5" dirty="0" err="1">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0"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dirty="0" err="1">
                <a:latin typeface="Times New Roman" panose="02020603050405020304" pitchFamily="18" charset="0"/>
                <a:ea typeface="Times New Roman" panose="02020603050405020304" pitchFamily="18" charset="0"/>
                <a:cs typeface="Times New Roman" panose="02020603050405020304" pitchFamily="18" charset="0"/>
              </a:rPr>
              <a:t>ne</a:t>
            </a:r>
            <a:r>
              <a:rPr lang="en-US" altLang="zh-CN" kern="100" spc="14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mp</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iz</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14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thi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14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p</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ar</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ul</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4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bi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rd</a:t>
            </a:r>
            <a:r>
              <a:rPr lang="en-US" altLang="zh-CN" kern="100" spc="-9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15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ny</a:t>
            </a:r>
            <a:r>
              <a:rPr lang="en-US" altLang="zh-CN" kern="100" spc="1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kern="100" spc="14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si</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z</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5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y</a:t>
            </a:r>
            <a:r>
              <a:rPr lang="en-US" altLang="zh-CN" kern="100" spc="1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on</a:t>
            </a:r>
            <a:r>
              <a:rPr lang="en-US" altLang="zh-CN" kern="100" spc="-4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spc="14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on</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y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v</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in</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v</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mm</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kern="100" spc="-25" dirty="0">
                <a:latin typeface="Times New Roman" panose="02020603050405020304" pitchFamily="18" charset="0"/>
                <a:ea typeface="宋体" panose="02010600030101010101" pitchFamily="2" charset="-122"/>
                <a:cs typeface="Times New Roman" panose="02020603050405020304" pitchFamily="18" charset="0"/>
              </a:rPr>
              <a:t>哺乳动</a:t>
            </a:r>
            <a:r>
              <a:rPr lang="zh-CN" altLang="zh-CN" kern="100" spc="-20" dirty="0">
                <a:latin typeface="Times New Roman" panose="02020603050405020304" pitchFamily="18" charset="0"/>
                <a:ea typeface="宋体" panose="02010600030101010101" pitchFamily="2" charset="-122"/>
                <a:cs typeface="Times New Roman" panose="02020603050405020304" pitchFamily="18" charset="0"/>
              </a:rPr>
              <a:t>物</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th</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y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ls</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ve</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qui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te</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sm</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in</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tiv</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3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oth</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3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ds</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spc="-3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he</a:t>
            </a:r>
            <a:r>
              <a:rPr lang="en-US" altLang="zh-CN" kern="100" spc="-3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d.</a:t>
            </a:r>
            <a:r>
              <a:rPr lang="zh-CN" altLang="en-US" kern="100" dirty="0">
                <a:latin typeface="Times New Roman" panose="02020603050405020304" pitchFamily="18" charset="0"/>
                <a:ea typeface="Times New Roman" panose="02020603050405020304" pitchFamily="18" charset="0"/>
                <a:cs typeface="Times New Roman" panose="02020603050405020304" pitchFamily="18" charset="0"/>
              </a:rPr>
              <a:t>（第六自然段）</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5" name="圆角矩形 6">
            <a:extLst>
              <a:ext uri="{FF2B5EF4-FFF2-40B4-BE49-F238E27FC236}">
                <a16:creationId xmlns:a16="http://schemas.microsoft.com/office/drawing/2014/main" id="{846093FB-268B-4285-AE8F-0CE0A87D30F3}"/>
              </a:ext>
            </a:extLst>
          </p:cNvPr>
          <p:cNvSpPr/>
          <p:nvPr/>
        </p:nvSpPr>
        <p:spPr>
          <a:xfrm>
            <a:off x="5455228" y="249382"/>
            <a:ext cx="3543300" cy="4570118"/>
          </a:xfrm>
          <a:prstGeom prst="roundRect">
            <a:avLst/>
          </a:prstGeom>
          <a:solidFill>
            <a:srgbClr val="FFFF99"/>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      </a:t>
            </a:r>
            <a:endParaRPr lang="en-US" altLang="zh-CN" dirty="0"/>
          </a:p>
          <a:p>
            <a:r>
              <a:rPr lang="zh-CN" altLang="en-US" sz="2000" dirty="0">
                <a:solidFill>
                  <a:schemeClr val="tx1"/>
                </a:solidFill>
              </a:rPr>
              <a:t>然后我们关注第三题的题干部分：</a:t>
            </a:r>
            <a:endParaRPr lang="en-US" altLang="zh-CN" sz="2000" dirty="0">
              <a:solidFill>
                <a:schemeClr val="tx1"/>
              </a:solidFill>
            </a:endParaRPr>
          </a:p>
          <a:p>
            <a:r>
              <a:rPr lang="en-US" altLang="zh-CN" dirty="0">
                <a:solidFill>
                  <a:schemeClr val="tx1"/>
                </a:solidFill>
              </a:rPr>
              <a:t>40. </a:t>
            </a:r>
            <a:r>
              <a:rPr lang="en-US" altLang="zh-CN" dirty="0">
                <a:solidFill>
                  <a:srgbClr val="FF0000"/>
                </a:solidFill>
              </a:rPr>
              <a:t>What can be learned from the passage</a:t>
            </a:r>
            <a:r>
              <a:rPr lang="en-US" altLang="zh-CN" dirty="0">
                <a:solidFill>
                  <a:schemeClr val="tx1"/>
                </a:solidFill>
              </a:rPr>
              <a:t>?</a:t>
            </a:r>
            <a:endParaRPr lang="zh-CN" altLang="zh-CN" dirty="0">
              <a:solidFill>
                <a:schemeClr val="tx1"/>
              </a:solidFill>
            </a:endParaRPr>
          </a:p>
          <a:p>
            <a:pPr lvl="0"/>
            <a:r>
              <a:rPr lang="en-US" altLang="zh-CN" dirty="0">
                <a:solidFill>
                  <a:schemeClr val="tx1"/>
                </a:solidFill>
              </a:rPr>
              <a:t>A. Complex social systems can be a disadvantage to the guineafowl.</a:t>
            </a:r>
            <a:endParaRPr lang="zh-CN" altLang="zh-CN" dirty="0">
              <a:solidFill>
                <a:schemeClr val="tx1"/>
              </a:solidFill>
            </a:endParaRPr>
          </a:p>
          <a:p>
            <a:pPr lvl="0"/>
            <a:r>
              <a:rPr lang="en-US" altLang="zh-CN" dirty="0">
                <a:solidFill>
                  <a:schemeClr val="tx1"/>
                </a:solidFill>
              </a:rPr>
              <a:t>B. The guineafowl are good at recognizing individuals in a group</a:t>
            </a:r>
            <a:r>
              <a:rPr lang="zh-CN" altLang="zh-CN" dirty="0">
                <a:solidFill>
                  <a:schemeClr val="tx1"/>
                </a:solidFill>
              </a:rPr>
              <a:t>、</a:t>
            </a:r>
          </a:p>
          <a:p>
            <a:pPr lvl="0"/>
            <a:r>
              <a:rPr lang="en-US" altLang="zh-CN" dirty="0">
                <a:solidFill>
                  <a:schemeClr val="tx1"/>
                </a:solidFill>
              </a:rPr>
              <a:t>C. Birds maintain social order by travelling in combined groups.</a:t>
            </a:r>
            <a:endParaRPr lang="zh-CN" altLang="zh-CN" dirty="0">
              <a:solidFill>
                <a:schemeClr val="tx1"/>
              </a:solidFill>
            </a:endParaRPr>
          </a:p>
          <a:p>
            <a:pPr lvl="0"/>
            <a:r>
              <a:rPr lang="en-US" altLang="zh-CN" dirty="0">
                <a:solidFill>
                  <a:schemeClr val="tx1"/>
                </a:solidFill>
              </a:rPr>
              <a:t>D. Small-brained animals can form multilevel societies.</a:t>
            </a:r>
            <a:endParaRPr lang="zh-CN" altLang="zh-CN" dirty="0">
              <a:solidFill>
                <a:schemeClr val="tx1"/>
              </a:solidFill>
            </a:endParaRPr>
          </a:p>
          <a:p>
            <a:pPr>
              <a:lnSpc>
                <a:spcPts val="3300"/>
              </a:lnSpc>
            </a:pPr>
            <a:endParaRPr lang="zh-CN" altLang="en-US" dirty="0">
              <a:solidFill>
                <a:schemeClr val="tx1"/>
              </a:solidFill>
            </a:endParaRPr>
          </a:p>
        </p:txBody>
      </p:sp>
    </p:spTree>
    <p:extLst>
      <p:ext uri="{BB962C8B-B14F-4D97-AF65-F5344CB8AC3E}">
        <p14:creationId xmlns:p14="http://schemas.microsoft.com/office/powerpoint/2010/main" val="260014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3968D8-CD06-45D9-BA04-D56BE3081B74}"/>
              </a:ext>
            </a:extLst>
          </p:cNvPr>
          <p:cNvSpPr>
            <a:spLocks noGrp="1"/>
          </p:cNvSpPr>
          <p:nvPr>
            <p:ph type="title"/>
          </p:nvPr>
        </p:nvSpPr>
        <p:spPr/>
        <p:txBody>
          <a:bodyPr/>
          <a:lstStyle/>
          <a:p>
            <a:r>
              <a:rPr lang="zh-CN" altLang="en-US" dirty="0"/>
              <a:t>北京市适应性训练</a:t>
            </a:r>
            <a:r>
              <a:rPr lang="en-US" altLang="zh-CN" dirty="0"/>
              <a:t>-</a:t>
            </a:r>
            <a:r>
              <a:rPr lang="zh-CN" altLang="en-US" dirty="0"/>
              <a:t>阅读理解</a:t>
            </a:r>
            <a:r>
              <a:rPr lang="en-US" altLang="zh-CN" dirty="0"/>
              <a:t>C</a:t>
            </a:r>
            <a:r>
              <a:rPr lang="zh-CN" altLang="en-US" dirty="0"/>
              <a:t>篇</a:t>
            </a:r>
          </a:p>
        </p:txBody>
      </p:sp>
      <p:sp>
        <p:nvSpPr>
          <p:cNvPr id="3" name="矩形 2">
            <a:extLst>
              <a:ext uri="{FF2B5EF4-FFF2-40B4-BE49-F238E27FC236}">
                <a16:creationId xmlns:a16="http://schemas.microsoft.com/office/drawing/2014/main" id="{EB5E088C-0A52-4C21-B40D-333C507475FF}"/>
              </a:ext>
            </a:extLst>
          </p:cNvPr>
          <p:cNvSpPr/>
          <p:nvPr/>
        </p:nvSpPr>
        <p:spPr>
          <a:xfrm>
            <a:off x="176646" y="840655"/>
            <a:ext cx="4572000" cy="4302845"/>
          </a:xfrm>
          <a:prstGeom prst="rect">
            <a:avLst/>
          </a:prstGeom>
        </p:spPr>
        <p:txBody>
          <a:bodyPr>
            <a:spAutoFit/>
          </a:bodyPr>
          <a:lstStyle/>
          <a:p>
            <a:pPr marL="64770" marR="37465" lvl="0" indent="300355" algn="just">
              <a:lnSpc>
                <a:spcPct val="126000"/>
              </a:lnSpc>
              <a:spcBef>
                <a:spcPts val="15"/>
              </a:spcBef>
            </a:pP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indi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kern="100" spc="-25"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th</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ea</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rc</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gg</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he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vult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in</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guin</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ow</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ve</a:t>
            </a:r>
            <a:r>
              <a:rPr lang="en-US" altLang="zh-CN"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m</a:t>
            </a:r>
            <a:r>
              <a:rPr lang="en-US" altLang="zh-CN"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ultil</a:t>
            </a:r>
            <a:r>
              <a:rPr lang="en-US" altLang="zh-CN"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a:t>
            </a:r>
            <a:r>
              <a:rPr lang="en-US" altLang="zh-CN"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 </a:t>
            </a:r>
            <a:r>
              <a:rPr lang="en-US" altLang="zh-CN"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so</a:t>
            </a:r>
            <a:r>
              <a:rPr lang="en-US" altLang="zh-CN"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spc="-1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re</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ou</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ps</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w</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ithi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25"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up</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w</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ithi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popu</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tio</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w</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ho</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re </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v</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n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be</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25"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p</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f f</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nd</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w</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ithi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he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sm</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ups</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hi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th</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kern="100" spc="-35" dirty="0">
                <a:latin typeface="Times New Roman" panose="02020603050405020304" pitchFamily="18" charset="0"/>
                <a:ea typeface="Times New Roman" panose="02020603050405020304" pitchFamily="18" charset="0"/>
                <a:cs typeface="Times New Roman" panose="02020603050405020304" pitchFamily="18" charset="0"/>
              </a:rPr>
              <a:t>y</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 h</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obs</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ve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su</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3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y</a:t>
            </a:r>
            <a:r>
              <a:rPr lang="en-US" altLang="zh-CN" kern="100" spc="-5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in</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3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kern="100" dirty="0">
                <a:latin typeface="Times New Roman" panose="02020603050405020304" pitchFamily="18" charset="0"/>
                <a:ea typeface="Times New Roman" panose="02020603050405020304" pitchFamily="18" charset="0"/>
                <a:cs typeface="Times New Roman" panose="02020603050405020304" pitchFamily="18" charset="0"/>
              </a:rPr>
              <a:t>第五自然段</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a:p>
            <a:pPr marL="64770" marR="28575" lvl="0" indent="299085" algn="just">
              <a:lnSpc>
                <a:spcPct val="130000"/>
              </a:lnSpc>
            </a:pP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100" spc="14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100" spc="-9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spc="15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20" dirty="0" err="1">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kern="100" spc="-5" dirty="0" err="1">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5" dirty="0" err="1">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0"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dirty="0" err="1">
                <a:latin typeface="Times New Roman" panose="02020603050405020304" pitchFamily="18" charset="0"/>
                <a:ea typeface="Times New Roman" panose="02020603050405020304" pitchFamily="18" charset="0"/>
                <a:cs typeface="Times New Roman" panose="02020603050405020304" pitchFamily="18" charset="0"/>
              </a:rPr>
              <a:t>ne</a:t>
            </a:r>
            <a:r>
              <a:rPr lang="en-US" altLang="zh-CN" kern="100" spc="14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mp</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iz</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14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thi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14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p</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ar</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ul</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4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bi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rd</a:t>
            </a:r>
            <a:r>
              <a:rPr lang="en-US" altLang="zh-CN" kern="100" spc="-9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15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ny</a:t>
            </a:r>
            <a:r>
              <a:rPr lang="en-US" altLang="zh-CN" kern="100" spc="1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kern="100" spc="14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si</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z</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5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y</a:t>
            </a:r>
            <a:r>
              <a:rPr lang="en-US" altLang="zh-CN" kern="100" spc="1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on</a:t>
            </a:r>
            <a:r>
              <a:rPr lang="en-US" altLang="zh-CN" kern="100" spc="-4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spc="14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on</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y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v</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in</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v</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mm</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kern="100" spc="-25" dirty="0">
                <a:latin typeface="Times New Roman" panose="02020603050405020304" pitchFamily="18" charset="0"/>
                <a:ea typeface="宋体" panose="02010600030101010101" pitchFamily="2" charset="-122"/>
                <a:cs typeface="Times New Roman" panose="02020603050405020304" pitchFamily="18" charset="0"/>
              </a:rPr>
              <a:t>哺乳动</a:t>
            </a:r>
            <a:r>
              <a:rPr lang="zh-CN" altLang="zh-CN" kern="100" spc="-20" dirty="0">
                <a:latin typeface="Times New Roman" panose="02020603050405020304" pitchFamily="18" charset="0"/>
                <a:ea typeface="宋体" panose="02010600030101010101" pitchFamily="2" charset="-122"/>
                <a:cs typeface="Times New Roman" panose="02020603050405020304" pitchFamily="18" charset="0"/>
              </a:rPr>
              <a:t>物</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th</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y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ls</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ve</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qui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te</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sm</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20"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in</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s </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tiv</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spc="-3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 oth</a:t>
            </a:r>
            <a:r>
              <a:rPr lang="en-US" altLang="zh-CN" kern="100" spc="-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3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ds</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100" spc="-3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he</a:t>
            </a:r>
            <a:r>
              <a:rPr lang="en-US" altLang="zh-CN" kern="100" spc="-3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kern="100" spc="-1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kern="100" dirty="0">
                <a:latin typeface="Times New Roman" panose="02020603050405020304" pitchFamily="18" charset="0"/>
                <a:ea typeface="Times New Roman" panose="02020603050405020304" pitchFamily="18" charset="0"/>
                <a:cs typeface="Times New Roman" panose="02020603050405020304" pitchFamily="18" charset="0"/>
              </a:rPr>
              <a:t>d.</a:t>
            </a:r>
            <a:r>
              <a:rPr lang="zh-CN" altLang="en-US" kern="100" dirty="0">
                <a:latin typeface="Times New Roman" panose="02020603050405020304" pitchFamily="18" charset="0"/>
                <a:ea typeface="Times New Roman" panose="02020603050405020304" pitchFamily="18" charset="0"/>
                <a:cs typeface="Times New Roman" panose="02020603050405020304" pitchFamily="18" charset="0"/>
              </a:rPr>
              <a:t>（第六自然段）</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4" name="圆角矩形 6">
            <a:extLst>
              <a:ext uri="{FF2B5EF4-FFF2-40B4-BE49-F238E27FC236}">
                <a16:creationId xmlns:a16="http://schemas.microsoft.com/office/drawing/2014/main" id="{8761BE5E-DB83-43F3-95E1-BE734C9AE8C7}"/>
              </a:ext>
            </a:extLst>
          </p:cNvPr>
          <p:cNvSpPr/>
          <p:nvPr/>
        </p:nvSpPr>
        <p:spPr>
          <a:xfrm>
            <a:off x="4946073" y="124691"/>
            <a:ext cx="4083627" cy="5018809"/>
          </a:xfrm>
          <a:prstGeom prst="roundRect">
            <a:avLst/>
          </a:prstGeom>
          <a:solidFill>
            <a:srgbClr val="FFFF99"/>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1600" dirty="0">
              <a:solidFill>
                <a:schemeClr val="tx1"/>
              </a:solidFill>
            </a:endParaRPr>
          </a:p>
          <a:p>
            <a:endParaRPr lang="en-US" altLang="zh-CN" dirty="0">
              <a:solidFill>
                <a:schemeClr val="tx1"/>
              </a:solidFill>
            </a:endParaRPr>
          </a:p>
          <a:p>
            <a:endParaRPr lang="en-US" altLang="zh-CN" dirty="0">
              <a:solidFill>
                <a:schemeClr val="tx1"/>
              </a:solidFill>
            </a:endParaRPr>
          </a:p>
          <a:p>
            <a:r>
              <a:rPr lang="zh-CN" altLang="zh-CN" sz="1400" dirty="0">
                <a:solidFill>
                  <a:schemeClr val="tx1"/>
                </a:solidFill>
              </a:rPr>
              <a:t>【解析】本题为概括总结题。本题的正确答案是</a:t>
            </a:r>
            <a:r>
              <a:rPr lang="en-US" altLang="zh-CN" sz="1400" dirty="0">
                <a:solidFill>
                  <a:schemeClr val="tx1"/>
                </a:solidFill>
              </a:rPr>
              <a:t>D</a:t>
            </a:r>
            <a:r>
              <a:rPr lang="zh-CN" altLang="zh-CN" sz="1400" dirty="0">
                <a:solidFill>
                  <a:schemeClr val="tx1"/>
                </a:solidFill>
              </a:rPr>
              <a:t>选项。意思是小脑袋的动物也就是珍珠鸡有可能形成多元的社会。</a:t>
            </a:r>
            <a:r>
              <a:rPr lang="en-US" altLang="zh-CN" sz="1400" dirty="0">
                <a:solidFill>
                  <a:schemeClr val="tx1"/>
                </a:solidFill>
              </a:rPr>
              <a:t>A</a:t>
            </a:r>
            <a:r>
              <a:rPr lang="zh-CN" altLang="zh-CN" sz="1400" dirty="0">
                <a:solidFill>
                  <a:schemeClr val="tx1"/>
                </a:solidFill>
              </a:rPr>
              <a:t>选项的意思是复杂的社会体系有可能对珍珠鸡是一个劣势。</a:t>
            </a:r>
            <a:r>
              <a:rPr lang="en-US" altLang="zh-CN" sz="1400" dirty="0">
                <a:solidFill>
                  <a:schemeClr val="tx1"/>
                </a:solidFill>
              </a:rPr>
              <a:t>B</a:t>
            </a:r>
            <a:r>
              <a:rPr lang="zh-CN" altLang="zh-CN" sz="1400" dirty="0">
                <a:solidFill>
                  <a:schemeClr val="tx1"/>
                </a:solidFill>
              </a:rPr>
              <a:t>选项的意思为珍珠鸡擅长识别团队中的个体。</a:t>
            </a:r>
            <a:r>
              <a:rPr lang="en-US" altLang="zh-CN" sz="1400" dirty="0">
                <a:solidFill>
                  <a:schemeClr val="tx1"/>
                </a:solidFill>
              </a:rPr>
              <a:t>C</a:t>
            </a:r>
            <a:r>
              <a:rPr lang="zh-CN" altLang="zh-CN" sz="1400" dirty="0">
                <a:solidFill>
                  <a:schemeClr val="tx1"/>
                </a:solidFill>
              </a:rPr>
              <a:t>选项的意思是鸟类是通过团队组合的方式旅行来维持社会秩序。</a:t>
            </a:r>
            <a:r>
              <a:rPr lang="en-US" altLang="zh-CN" sz="1400" dirty="0">
                <a:solidFill>
                  <a:schemeClr val="tx1"/>
                </a:solidFill>
              </a:rPr>
              <a:t>A</a:t>
            </a:r>
            <a:r>
              <a:rPr lang="zh-CN" altLang="zh-CN" sz="1400" dirty="0">
                <a:solidFill>
                  <a:schemeClr val="tx1"/>
                </a:solidFill>
              </a:rPr>
              <a:t>选项明显是错误的，不应该是劣势，通过第七自然段第一句能够明白是优势。第二个选项说珍珠鸡擅长识别团队中的个体。实际上文章倒数第二自然段明确指出只能识别一两个个体。第三个选项的定位也在倒数第二自然段最后部分。</a:t>
            </a:r>
            <a:r>
              <a:rPr lang="en-US" altLang="zh-CN" sz="1400" dirty="0">
                <a:solidFill>
                  <a:schemeClr val="tx1"/>
                </a:solidFill>
              </a:rPr>
              <a:t>Depending on what enemies or resources are around, it might make sense to travel in a combined group rather than a smaller one.</a:t>
            </a:r>
            <a:r>
              <a:rPr lang="zh-CN" altLang="zh-CN" sz="1400" dirty="0">
                <a:solidFill>
                  <a:schemeClr val="tx1"/>
                </a:solidFill>
              </a:rPr>
              <a:t>这句话的意思是取决于周围的敌人和资源的情况而定，珍珠鸡以一个组合团队的方式飞行而不是以一个小团队的方式飞行是非常有意义的。这种团队组合的方式飞行不是为了维持社会秩序。</a:t>
            </a:r>
          </a:p>
          <a:p>
            <a:pPr>
              <a:lnSpc>
                <a:spcPts val="3300"/>
              </a:lnSpc>
            </a:pPr>
            <a:endParaRPr lang="zh-CN" altLang="zh-CN" sz="1400" dirty="0">
              <a:solidFill>
                <a:schemeClr val="tx1"/>
              </a:solidFill>
            </a:endParaRPr>
          </a:p>
          <a:p>
            <a:pPr algn="ctr">
              <a:lnSpc>
                <a:spcPts val="3300"/>
              </a:lnSpc>
            </a:pPr>
            <a:endParaRPr lang="zh-CN" altLang="en-US" dirty="0">
              <a:solidFill>
                <a:schemeClr val="tx1"/>
              </a:solidFill>
            </a:endParaRPr>
          </a:p>
        </p:txBody>
      </p:sp>
    </p:spTree>
    <p:extLst>
      <p:ext uri="{BB962C8B-B14F-4D97-AF65-F5344CB8AC3E}">
        <p14:creationId xmlns:p14="http://schemas.microsoft.com/office/powerpoint/2010/main" val="267466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40AC87-BEF2-46FA-B405-80B717D97AAD}"/>
              </a:ext>
            </a:extLst>
          </p:cNvPr>
          <p:cNvSpPr>
            <a:spLocks noGrp="1"/>
          </p:cNvSpPr>
          <p:nvPr>
            <p:ph type="title"/>
          </p:nvPr>
        </p:nvSpPr>
        <p:spPr/>
        <p:txBody>
          <a:bodyPr/>
          <a:lstStyle/>
          <a:p>
            <a:r>
              <a:rPr lang="zh-CN" altLang="en-US" dirty="0"/>
              <a:t>北京市适应性训练</a:t>
            </a:r>
            <a:r>
              <a:rPr lang="en-US" altLang="zh-CN" dirty="0"/>
              <a:t>-</a:t>
            </a:r>
            <a:r>
              <a:rPr lang="zh-CN" altLang="en-US" dirty="0"/>
              <a:t>阅读理解</a:t>
            </a:r>
            <a:r>
              <a:rPr lang="en-US" altLang="zh-CN" dirty="0"/>
              <a:t>C</a:t>
            </a:r>
            <a:r>
              <a:rPr lang="zh-CN" altLang="en-US" dirty="0"/>
              <a:t>篇</a:t>
            </a:r>
          </a:p>
        </p:txBody>
      </p:sp>
      <p:sp>
        <p:nvSpPr>
          <p:cNvPr id="3" name="矩形 2">
            <a:extLst>
              <a:ext uri="{FF2B5EF4-FFF2-40B4-BE49-F238E27FC236}">
                <a16:creationId xmlns:a16="http://schemas.microsoft.com/office/drawing/2014/main" id="{59CE5B45-CCDD-4FFE-A066-49E2F1CF1461}"/>
              </a:ext>
            </a:extLst>
          </p:cNvPr>
          <p:cNvSpPr/>
          <p:nvPr/>
        </p:nvSpPr>
        <p:spPr>
          <a:xfrm>
            <a:off x="145472" y="903135"/>
            <a:ext cx="5777346" cy="4224105"/>
          </a:xfrm>
          <a:prstGeom prst="rect">
            <a:avLst/>
          </a:prstGeom>
        </p:spPr>
        <p:txBody>
          <a:bodyPr wrap="square">
            <a:spAutoFit/>
          </a:bodyPr>
          <a:lstStyle/>
          <a:p>
            <a:pPr marL="64770" marR="35560" indent="299085" algn="just">
              <a:lnSpc>
                <a:spcPct val="130000"/>
              </a:lnSpc>
              <a:spcBef>
                <a:spcPts val="180"/>
              </a:spcBef>
            </a:pP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Ac</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di</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ng</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him</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livi</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ng</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thi</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kin</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y</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spc="-20"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ac</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y</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k</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ier</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k</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p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k</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he</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7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20" dirty="0">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x</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mpl</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if</a:t>
            </a:r>
            <a:r>
              <a:rPr lang="en-US" altLang="zh-CN" sz="1600"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up</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re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st</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le</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nd</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nti</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y</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jus</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e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w</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individ</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w</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ithi</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oup</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kn</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w</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w</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p</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spc="-85"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looki</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ng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no</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ra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spc="3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ni</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z</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3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v</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y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si</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le</a:t>
            </a:r>
            <a:r>
              <a:rPr lang="en-US" altLang="zh-CN" sz="1600"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ni</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Mu</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il</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v</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so</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spc="3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nim</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dj</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th</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ou</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p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si</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z</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n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w</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v</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th</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35" dirty="0">
                <a:latin typeface="Times New Roman" panose="02020603050405020304" pitchFamily="18" charset="0"/>
                <a:ea typeface="Times New Roman" panose="02020603050405020304" pitchFamily="18" charset="0"/>
                <a:cs typeface="Times New Roman" panose="02020603050405020304" pitchFamily="18" charset="0"/>
              </a:rPr>
              <a:t>y</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600" kern="100" spc="-2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De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p</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din</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g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n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w</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or</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re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ou</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20"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 a</a:t>
            </a:r>
            <a:r>
              <a:rPr lang="en-US" altLang="zh-CN" sz="1600" kern="100" spc="-2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ar</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nd</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i</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t </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spc="-20"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k</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se</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o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20"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v</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l </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n a</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ombi</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d </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p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ra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r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th</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3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sm</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on</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1600" kern="100" dirty="0">
                <a:latin typeface="Times New Roman" panose="02020603050405020304" pitchFamily="18" charset="0"/>
                <a:ea typeface="Times New Roman" panose="02020603050405020304" pitchFamily="18" charset="0"/>
                <a:cs typeface="Times New Roman" panose="02020603050405020304" pitchFamily="18" charset="0"/>
              </a:rPr>
              <a:t>（第七自然段）</a:t>
            </a:r>
            <a:endParaRPr lang="zh-CN" altLang="zh-CN" sz="1600" kern="100" dirty="0">
              <a:latin typeface="等线" panose="02010600030101010101" pitchFamily="2" charset="-122"/>
              <a:ea typeface="等线" panose="02010600030101010101" pitchFamily="2" charset="-122"/>
              <a:cs typeface="Times New Roman" panose="02020603050405020304" pitchFamily="18" charset="0"/>
            </a:endParaRPr>
          </a:p>
          <a:p>
            <a:pPr marL="64770" marR="36195" indent="299085" algn="just">
              <a:lnSpc>
                <a:spcPct val="130000"/>
              </a:lnSpc>
              <a:spcBef>
                <a:spcPts val="15"/>
              </a:spcBef>
            </a:pP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vi</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ng</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multi</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v</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l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st</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tu</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re</a:t>
            </a:r>
            <a:r>
              <a:rPr lang="en-US" altLang="zh-CN" sz="1600"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y</a:t>
            </a:r>
            <a:r>
              <a:rPr lang="en-US" altLang="zh-CN" sz="1600" kern="100" spc="-3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no</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t r</a:t>
            </a:r>
            <a:r>
              <a:rPr lang="en-US" altLang="zh-CN" sz="1600" kern="100" spc="-2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qu</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v</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in</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3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ra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in</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sz="1600" kern="100" spc="-9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5" dirty="0" err="1">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sz="1600" kern="100" spc="-15" dirty="0" err="1">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dirty="0" err="1">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15"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spc="-10" dirty="0" err="1">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dirty="0" err="1">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id</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re m</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y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mo</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re</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bi</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ot</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ni</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re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spc="2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ltho</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ra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v</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e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so</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spc="-35" dirty="0">
                <a:latin typeface="Times New Roman" panose="02020603050405020304" pitchFamily="18" charset="0"/>
                <a:ea typeface="Times New Roman" panose="02020603050405020304" pitchFamily="18" charset="0"/>
                <a:cs typeface="Times New Roman" panose="02020603050405020304" pitchFamily="18" charset="0"/>
              </a:rPr>
              <a:t>y</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v</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ur</a:t>
            </a:r>
            <a:r>
              <a:rPr lang="en-US" altLang="zh-CN" sz="1600" kern="100" spc="-3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w</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1600" kern="100" dirty="0">
                <a:latin typeface="Times New Roman" panose="02020603050405020304" pitchFamily="18" charset="0"/>
                <a:ea typeface="Times New Roman" panose="02020603050405020304" pitchFamily="18" charset="0"/>
                <a:cs typeface="Times New Roman" panose="02020603050405020304" pitchFamily="18" charset="0"/>
              </a:rPr>
              <a:t>（第八自然段）</a:t>
            </a:r>
            <a:endParaRPr lang="zh-CN" altLang="zh-CN" sz="16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4" name="圆角矩形 6">
            <a:extLst>
              <a:ext uri="{FF2B5EF4-FFF2-40B4-BE49-F238E27FC236}">
                <a16:creationId xmlns:a16="http://schemas.microsoft.com/office/drawing/2014/main" id="{2D273C63-D0BF-4AF0-AECA-41F9A7B9362E}"/>
              </a:ext>
            </a:extLst>
          </p:cNvPr>
          <p:cNvSpPr/>
          <p:nvPr/>
        </p:nvSpPr>
        <p:spPr>
          <a:xfrm>
            <a:off x="5922818" y="170130"/>
            <a:ext cx="3075710" cy="4803240"/>
          </a:xfrm>
          <a:prstGeom prst="roundRect">
            <a:avLst/>
          </a:prstGeom>
          <a:solidFill>
            <a:srgbClr val="FFFF99"/>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      </a:t>
            </a:r>
            <a:endParaRPr lang="en-US" altLang="zh-CN" dirty="0"/>
          </a:p>
          <a:p>
            <a:r>
              <a:rPr lang="zh-CN" altLang="en-US" sz="1900" dirty="0">
                <a:solidFill>
                  <a:schemeClr val="tx1"/>
                </a:solidFill>
              </a:rPr>
              <a:t>然后我们关注第四题的题干部分：</a:t>
            </a:r>
            <a:endParaRPr lang="en-US" altLang="zh-CN" sz="1900" dirty="0">
              <a:solidFill>
                <a:schemeClr val="tx1"/>
              </a:solidFill>
            </a:endParaRPr>
          </a:p>
          <a:p>
            <a:r>
              <a:rPr lang="en-US" altLang="zh-CN" dirty="0">
                <a:solidFill>
                  <a:schemeClr val="tx1"/>
                </a:solidFill>
              </a:rPr>
              <a:t>41. What is </a:t>
            </a:r>
            <a:r>
              <a:rPr lang="en-US" altLang="zh-CN" dirty="0">
                <a:solidFill>
                  <a:srgbClr val="FF0000"/>
                </a:solidFill>
              </a:rPr>
              <a:t>the main purpose of the passage</a:t>
            </a:r>
            <a:r>
              <a:rPr lang="en-US" altLang="zh-CN" dirty="0">
                <a:solidFill>
                  <a:schemeClr val="tx1"/>
                </a:solidFill>
              </a:rPr>
              <a:t>?</a:t>
            </a:r>
            <a:endParaRPr lang="zh-CN" altLang="zh-CN" dirty="0">
              <a:solidFill>
                <a:schemeClr val="tx1"/>
              </a:solidFill>
            </a:endParaRPr>
          </a:p>
          <a:p>
            <a:r>
              <a:rPr lang="en-US" altLang="zh-CN" dirty="0">
                <a:solidFill>
                  <a:schemeClr val="tx1"/>
                </a:solidFill>
              </a:rPr>
              <a:t>A</a:t>
            </a:r>
            <a:r>
              <a:rPr lang="zh-CN" altLang="zh-CN" dirty="0">
                <a:solidFill>
                  <a:schemeClr val="tx1"/>
                </a:solidFill>
              </a:rPr>
              <a:t>．</a:t>
            </a:r>
            <a:r>
              <a:rPr lang="en-US" altLang="zh-CN" dirty="0">
                <a:solidFill>
                  <a:srgbClr val="FF0000"/>
                </a:solidFill>
              </a:rPr>
              <a:t>To present </a:t>
            </a:r>
            <a:r>
              <a:rPr lang="en-US" altLang="zh-CN" dirty="0">
                <a:solidFill>
                  <a:schemeClr val="tx1"/>
                </a:solidFill>
              </a:rPr>
              <a:t>the findings of a study of the guineafowl.</a:t>
            </a:r>
            <a:endParaRPr lang="zh-CN" altLang="zh-CN" dirty="0">
              <a:solidFill>
                <a:schemeClr val="tx1"/>
              </a:solidFill>
            </a:endParaRPr>
          </a:p>
          <a:p>
            <a:r>
              <a:rPr lang="en-US" altLang="zh-CN" dirty="0">
                <a:solidFill>
                  <a:schemeClr val="tx1"/>
                </a:solidFill>
              </a:rPr>
              <a:t>B</a:t>
            </a:r>
            <a:r>
              <a:rPr lang="zh-CN" altLang="zh-CN" dirty="0">
                <a:solidFill>
                  <a:schemeClr val="tx1"/>
                </a:solidFill>
              </a:rPr>
              <a:t>．</a:t>
            </a:r>
            <a:r>
              <a:rPr lang="en-US" altLang="zh-CN" dirty="0">
                <a:solidFill>
                  <a:srgbClr val="FF0000"/>
                </a:solidFill>
              </a:rPr>
              <a:t>To explain </a:t>
            </a:r>
            <a:r>
              <a:rPr lang="en-US" altLang="zh-CN" dirty="0">
                <a:solidFill>
                  <a:schemeClr val="tx1"/>
                </a:solidFill>
              </a:rPr>
              <a:t>the interaction patterns in multilevel societies. C</a:t>
            </a:r>
            <a:r>
              <a:rPr lang="zh-CN" altLang="zh-CN" dirty="0">
                <a:solidFill>
                  <a:schemeClr val="tx1"/>
                </a:solidFill>
              </a:rPr>
              <a:t>．</a:t>
            </a:r>
            <a:r>
              <a:rPr lang="en-US" altLang="zh-CN" dirty="0">
                <a:solidFill>
                  <a:srgbClr val="FF0000"/>
                </a:solidFill>
              </a:rPr>
              <a:t>To introduce </a:t>
            </a:r>
            <a:r>
              <a:rPr lang="en-US" altLang="zh-CN" dirty="0">
                <a:solidFill>
                  <a:schemeClr val="tx1"/>
                </a:solidFill>
              </a:rPr>
              <a:t>a new approach to observing the guineafowl. </a:t>
            </a:r>
          </a:p>
          <a:p>
            <a:r>
              <a:rPr lang="en-US" altLang="zh-CN" dirty="0">
                <a:solidFill>
                  <a:schemeClr val="tx1"/>
                </a:solidFill>
              </a:rPr>
              <a:t>D</a:t>
            </a:r>
            <a:r>
              <a:rPr lang="zh-CN" altLang="zh-CN" dirty="0">
                <a:solidFill>
                  <a:schemeClr val="tx1"/>
                </a:solidFill>
              </a:rPr>
              <a:t>．</a:t>
            </a:r>
            <a:r>
              <a:rPr lang="en-US" altLang="zh-CN" dirty="0">
                <a:solidFill>
                  <a:srgbClr val="FF0000"/>
                </a:solidFill>
              </a:rPr>
              <a:t>To uncover </a:t>
            </a:r>
            <a:r>
              <a:rPr lang="en-US" altLang="zh-CN" dirty="0">
                <a:solidFill>
                  <a:schemeClr val="tx1"/>
                </a:solidFill>
              </a:rPr>
              <a:t>clues about how complex societies are formed.</a:t>
            </a:r>
            <a:endParaRPr lang="zh-CN" altLang="zh-CN" dirty="0">
              <a:solidFill>
                <a:schemeClr val="tx1"/>
              </a:solidFill>
            </a:endParaRPr>
          </a:p>
          <a:p>
            <a:pPr>
              <a:lnSpc>
                <a:spcPts val="3300"/>
              </a:lnSpc>
            </a:pPr>
            <a:endParaRPr lang="zh-CN" altLang="en-US" dirty="0">
              <a:solidFill>
                <a:schemeClr val="tx1"/>
              </a:solidFill>
            </a:endParaRPr>
          </a:p>
        </p:txBody>
      </p:sp>
    </p:spTree>
    <p:extLst>
      <p:ext uri="{BB962C8B-B14F-4D97-AF65-F5344CB8AC3E}">
        <p14:creationId xmlns:p14="http://schemas.microsoft.com/office/powerpoint/2010/main" val="168000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C26A9C-0B43-4969-B864-EE8EE7BCF883}"/>
              </a:ext>
            </a:extLst>
          </p:cNvPr>
          <p:cNvSpPr>
            <a:spLocks noGrp="1"/>
          </p:cNvSpPr>
          <p:nvPr>
            <p:ph type="title"/>
          </p:nvPr>
        </p:nvSpPr>
        <p:spPr/>
        <p:txBody>
          <a:bodyPr/>
          <a:lstStyle/>
          <a:p>
            <a:r>
              <a:rPr lang="zh-CN" altLang="en-US" dirty="0"/>
              <a:t>北京市适应性训练</a:t>
            </a:r>
            <a:r>
              <a:rPr lang="en-US" altLang="zh-CN" dirty="0"/>
              <a:t>-</a:t>
            </a:r>
            <a:r>
              <a:rPr lang="zh-CN" altLang="en-US" dirty="0"/>
              <a:t>阅读理解</a:t>
            </a:r>
            <a:r>
              <a:rPr lang="en-US" altLang="zh-CN" dirty="0"/>
              <a:t>C</a:t>
            </a:r>
            <a:r>
              <a:rPr lang="zh-CN" altLang="en-US" dirty="0"/>
              <a:t>篇</a:t>
            </a:r>
          </a:p>
        </p:txBody>
      </p:sp>
      <p:sp>
        <p:nvSpPr>
          <p:cNvPr id="3" name="矩形 2">
            <a:extLst>
              <a:ext uri="{FF2B5EF4-FFF2-40B4-BE49-F238E27FC236}">
                <a16:creationId xmlns:a16="http://schemas.microsoft.com/office/drawing/2014/main" id="{12F440DD-6C12-4FEE-89C0-898479C3FF08}"/>
              </a:ext>
            </a:extLst>
          </p:cNvPr>
          <p:cNvSpPr/>
          <p:nvPr/>
        </p:nvSpPr>
        <p:spPr>
          <a:xfrm>
            <a:off x="0" y="810000"/>
            <a:ext cx="5642263" cy="4224105"/>
          </a:xfrm>
          <a:prstGeom prst="rect">
            <a:avLst/>
          </a:prstGeom>
        </p:spPr>
        <p:txBody>
          <a:bodyPr wrap="square">
            <a:spAutoFit/>
          </a:bodyPr>
          <a:lstStyle/>
          <a:p>
            <a:pPr marL="64770" marR="35560" lvl="0" indent="299085" algn="just">
              <a:lnSpc>
                <a:spcPct val="130000"/>
              </a:lnSpc>
              <a:spcBef>
                <a:spcPts val="180"/>
              </a:spcBef>
            </a:pP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Ac</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di</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ng</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him</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livi</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kin</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sz="1600" kern="1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spc="-2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spc="2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ac</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spc="2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ier</a:t>
            </a:r>
            <a:r>
              <a:rPr lang="en-US" altLang="zh-CN" sz="1600" kern="1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a:t>
            </a:r>
            <a:r>
              <a:rPr lang="en-US" altLang="zh-CN" sz="1600" kern="1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sz="1600" kern="1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he</a:t>
            </a:r>
            <a:r>
              <a:rPr lang="en-US" altLang="zh-CN" sz="1600" kern="1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sz="1600" kern="1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7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20" dirty="0">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x</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mpl</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if</a:t>
            </a:r>
            <a:r>
              <a:rPr lang="en-US" altLang="zh-CN" sz="1600"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up</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re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st</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le</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nd</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nti</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y</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jus</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e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w</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individ</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w</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ithi</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oup</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kn</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w</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w</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p</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spc="-85"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looki</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ng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no</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ee</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sz="1600" kern="100" spc="2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2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spc="2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spc="2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spc="3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spc="-2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ni</a:t>
            </a:r>
            <a:r>
              <a:rPr lang="en-US" altLang="zh-CN" sz="1600" kern="1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z</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3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a:t>
            </a:r>
            <a:r>
              <a:rPr lang="en-US" altLang="zh-CN" sz="1600" kern="1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spc="-2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le</a:t>
            </a:r>
            <a:r>
              <a:rPr lang="en-US" altLang="zh-CN" sz="1600" kern="100" spc="2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ni</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Mu</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il</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v</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so</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spc="3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nim</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dj</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ou</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a:t>
            </a:r>
            <a:r>
              <a:rPr lang="en-US" altLang="zh-CN" sz="1600" kern="1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z</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n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w</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v</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th</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35" dirty="0">
                <a:latin typeface="Times New Roman" panose="02020603050405020304" pitchFamily="18" charset="0"/>
                <a:ea typeface="Times New Roman" panose="02020603050405020304" pitchFamily="18" charset="0"/>
                <a:cs typeface="Times New Roman" panose="02020603050405020304" pitchFamily="18" charset="0"/>
              </a:rPr>
              <a:t>y</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600" kern="100" spc="-2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De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p</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din</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g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n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w</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or</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re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ou</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20"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 a</a:t>
            </a:r>
            <a:r>
              <a:rPr lang="en-US" altLang="zh-CN" sz="1600" kern="100" spc="-2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ar</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nd</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 </a:t>
            </a:r>
            <a:r>
              <a:rPr lang="en-US" altLang="zh-CN" sz="1600" kern="1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spc="-2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se</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2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 </a:t>
            </a:r>
            <a:r>
              <a:rPr lang="en-US" altLang="zh-CN" sz="1600" kern="1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 a</a:t>
            </a:r>
            <a:r>
              <a:rPr lang="en-US" altLang="zh-CN" sz="1600" kern="1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ombi</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altLang="zh-CN" sz="1600" kern="100" spc="-2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 </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3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sm</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on</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1600" kern="100" dirty="0">
                <a:latin typeface="Times New Roman" panose="02020603050405020304" pitchFamily="18" charset="0"/>
                <a:ea typeface="Times New Roman" panose="02020603050405020304" pitchFamily="18" charset="0"/>
                <a:cs typeface="Times New Roman" panose="02020603050405020304" pitchFamily="18" charset="0"/>
              </a:rPr>
              <a:t>（第七自然段）</a:t>
            </a:r>
            <a:endParaRPr lang="zh-CN" altLang="zh-CN" sz="1600" kern="100" dirty="0">
              <a:latin typeface="等线" panose="02010600030101010101" pitchFamily="2" charset="-122"/>
              <a:ea typeface="等线" panose="02010600030101010101" pitchFamily="2" charset="-122"/>
              <a:cs typeface="Times New Roman" panose="02020603050405020304" pitchFamily="18" charset="0"/>
            </a:endParaRPr>
          </a:p>
          <a:p>
            <a:pPr marL="64770" marR="36195" lvl="0" indent="299085" algn="just">
              <a:lnSpc>
                <a:spcPct val="130000"/>
              </a:lnSpc>
              <a:spcBef>
                <a:spcPts val="15"/>
              </a:spcBef>
            </a:pP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multi</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st</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re</a:t>
            </a:r>
            <a:r>
              <a:rPr lang="en-US" altLang="zh-CN" sz="1600" kern="100" spc="-2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y</a:t>
            </a:r>
            <a:r>
              <a:rPr lang="en-US" altLang="zh-CN" sz="1600" kern="100" spc="-3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no</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t r</a:t>
            </a:r>
            <a:r>
              <a:rPr lang="en-US" altLang="zh-CN" sz="1600" kern="100" spc="-2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qu</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v</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in</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3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ra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in</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sz="1600" kern="100" spc="-9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5" dirty="0" err="1">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sz="1600" kern="100" spc="-15" dirty="0" err="1">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dirty="0" err="1">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15"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spc="-10" dirty="0" err="1">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dirty="0" err="1">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id</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re m</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y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mo</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re</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bi</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ot</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sz="1600" kern="1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ni</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re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spc="2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ltho</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u</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spc="-5" dirty="0">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ra</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spc="-1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0" dirty="0">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600" kern="1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sz="1600" kern="1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so</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2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sz="1600" kern="1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spc="-3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1600" kern="100" spc="-2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ur</a:t>
            </a:r>
            <a:r>
              <a:rPr lang="en-US" altLang="zh-CN" sz="1600" kern="100" spc="-3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600" kern="1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w</a:t>
            </a:r>
            <a:r>
              <a:rPr lang="en-US" altLang="zh-CN" sz="1600" kern="100" spc="-1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1600" kern="100" dirty="0">
                <a:latin typeface="Times New Roman" panose="02020603050405020304" pitchFamily="18" charset="0"/>
                <a:ea typeface="Times New Roman" panose="02020603050405020304" pitchFamily="18" charset="0"/>
                <a:cs typeface="Times New Roman" panose="02020603050405020304" pitchFamily="18" charset="0"/>
              </a:rPr>
              <a:t>（第八自然段）</a:t>
            </a:r>
            <a:endParaRPr lang="zh-CN" altLang="zh-CN" sz="16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4" name="圆角矩形 6">
            <a:extLst>
              <a:ext uri="{FF2B5EF4-FFF2-40B4-BE49-F238E27FC236}">
                <a16:creationId xmlns:a16="http://schemas.microsoft.com/office/drawing/2014/main" id="{D52FE628-BC4A-45E1-B068-020F5EE19699}"/>
              </a:ext>
            </a:extLst>
          </p:cNvPr>
          <p:cNvSpPr/>
          <p:nvPr/>
        </p:nvSpPr>
        <p:spPr>
          <a:xfrm>
            <a:off x="5881255" y="324000"/>
            <a:ext cx="3148445" cy="4819500"/>
          </a:xfrm>
          <a:prstGeom prst="roundRect">
            <a:avLst/>
          </a:prstGeom>
          <a:solidFill>
            <a:srgbClr val="FFFF99"/>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1600" dirty="0">
              <a:solidFill>
                <a:schemeClr val="tx1"/>
              </a:solidFill>
            </a:endParaRPr>
          </a:p>
          <a:p>
            <a:endParaRPr lang="en-US" altLang="zh-CN" dirty="0">
              <a:solidFill>
                <a:schemeClr val="tx1"/>
              </a:solidFill>
            </a:endParaRPr>
          </a:p>
          <a:p>
            <a:endParaRPr lang="en-US" altLang="zh-CN" dirty="0">
              <a:solidFill>
                <a:schemeClr val="tx1"/>
              </a:solidFill>
            </a:endParaRPr>
          </a:p>
          <a:p>
            <a:r>
              <a:rPr lang="zh-CN" altLang="zh-CN" dirty="0">
                <a:solidFill>
                  <a:schemeClr val="tx1"/>
                </a:solidFill>
              </a:rPr>
              <a:t>【解析】本道题是写作的目的。统揽全篇，可以看到本篇文章的写作目的是为了呈现珍珠鸡研究的某些发现。</a:t>
            </a:r>
            <a:r>
              <a:rPr lang="en-US" altLang="zh-CN" dirty="0">
                <a:solidFill>
                  <a:schemeClr val="tx1"/>
                </a:solidFill>
              </a:rPr>
              <a:t>B</a:t>
            </a:r>
            <a:r>
              <a:rPr lang="zh-CN" altLang="zh-CN" dirty="0">
                <a:solidFill>
                  <a:schemeClr val="tx1"/>
                </a:solidFill>
              </a:rPr>
              <a:t>选项是为了解释多元社会中的互动模式。</a:t>
            </a:r>
            <a:r>
              <a:rPr lang="en-US" altLang="zh-CN" dirty="0">
                <a:solidFill>
                  <a:schemeClr val="tx1"/>
                </a:solidFill>
              </a:rPr>
              <a:t>C</a:t>
            </a:r>
            <a:r>
              <a:rPr lang="zh-CN" altLang="zh-CN" dirty="0">
                <a:solidFill>
                  <a:schemeClr val="tx1"/>
                </a:solidFill>
              </a:rPr>
              <a:t>选项是为了介绍观察珍珠鸡的一个新的方法。</a:t>
            </a:r>
            <a:r>
              <a:rPr lang="en-US" altLang="zh-CN" dirty="0">
                <a:solidFill>
                  <a:schemeClr val="tx1"/>
                </a:solidFill>
              </a:rPr>
              <a:t>D</a:t>
            </a:r>
            <a:r>
              <a:rPr lang="zh-CN" altLang="zh-CN" dirty="0">
                <a:solidFill>
                  <a:schemeClr val="tx1"/>
                </a:solidFill>
              </a:rPr>
              <a:t>选项是为了揭开复杂社会形成的线索。第二个和第四个选项显而易见与本文写作目的没有任何关系。第三个选项学生容易选择，但它的关键词是观察珍珠鸡，与本文的主旨不符。</a:t>
            </a:r>
          </a:p>
          <a:p>
            <a:pPr>
              <a:lnSpc>
                <a:spcPts val="3300"/>
              </a:lnSpc>
            </a:pPr>
            <a:endParaRPr lang="zh-CN" altLang="zh-CN" sz="1400" dirty="0">
              <a:solidFill>
                <a:schemeClr val="tx1"/>
              </a:solidFill>
            </a:endParaRPr>
          </a:p>
          <a:p>
            <a:pPr algn="ctr">
              <a:lnSpc>
                <a:spcPts val="3300"/>
              </a:lnSpc>
            </a:pPr>
            <a:endParaRPr lang="zh-CN" altLang="en-US" dirty="0">
              <a:solidFill>
                <a:schemeClr val="tx1"/>
              </a:solidFill>
            </a:endParaRPr>
          </a:p>
        </p:txBody>
      </p:sp>
    </p:spTree>
    <p:extLst>
      <p:ext uri="{BB962C8B-B14F-4D97-AF65-F5344CB8AC3E}">
        <p14:creationId xmlns:p14="http://schemas.microsoft.com/office/powerpoint/2010/main" val="94851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570115-5048-4772-8A54-D039068C5915}"/>
              </a:ext>
            </a:extLst>
          </p:cNvPr>
          <p:cNvSpPr>
            <a:spLocks noGrp="1"/>
          </p:cNvSpPr>
          <p:nvPr>
            <p:ph type="title"/>
          </p:nvPr>
        </p:nvSpPr>
        <p:spPr/>
        <p:txBody>
          <a:bodyPr/>
          <a:lstStyle/>
          <a:p>
            <a:r>
              <a:rPr lang="zh-CN" altLang="en-US" dirty="0"/>
              <a:t>北京市适应性训练</a:t>
            </a:r>
            <a:r>
              <a:rPr lang="en-US" altLang="zh-CN" dirty="0"/>
              <a:t>-</a:t>
            </a:r>
            <a:r>
              <a:rPr lang="zh-CN" altLang="en-US" dirty="0"/>
              <a:t>阅读理解</a:t>
            </a:r>
            <a:r>
              <a:rPr lang="en-US" altLang="zh-CN" dirty="0"/>
              <a:t>C</a:t>
            </a:r>
            <a:r>
              <a:rPr lang="zh-CN" altLang="en-US" dirty="0"/>
              <a:t>篇</a:t>
            </a:r>
          </a:p>
        </p:txBody>
      </p:sp>
      <p:sp>
        <p:nvSpPr>
          <p:cNvPr id="4" name="矩形 3">
            <a:extLst>
              <a:ext uri="{FF2B5EF4-FFF2-40B4-BE49-F238E27FC236}">
                <a16:creationId xmlns:a16="http://schemas.microsoft.com/office/drawing/2014/main" id="{1AD4619B-CD42-4F80-9058-D11AE3F8B2DD}"/>
              </a:ext>
            </a:extLst>
          </p:cNvPr>
          <p:cNvSpPr/>
          <p:nvPr/>
        </p:nvSpPr>
        <p:spPr>
          <a:xfrm>
            <a:off x="419283" y="1296000"/>
            <a:ext cx="4572000" cy="2831544"/>
          </a:xfrm>
          <a:prstGeom prst="rect">
            <a:avLst/>
          </a:prstGeom>
        </p:spPr>
        <p:txBody>
          <a:bodyPr>
            <a:spAutoFit/>
          </a:bodyPr>
          <a:lstStyle/>
          <a:p>
            <a:r>
              <a:rPr lang="en-US" altLang="zh-CN" sz="2000" dirty="0"/>
              <a:t>1.</a:t>
            </a:r>
            <a:r>
              <a:rPr lang="zh-CN" altLang="en-US" sz="2000" dirty="0"/>
              <a:t> </a:t>
            </a:r>
            <a:r>
              <a:rPr lang="en-US" altLang="zh-CN" sz="2000" dirty="0"/>
              <a:t>schoolers</a:t>
            </a:r>
          </a:p>
          <a:p>
            <a:r>
              <a:rPr lang="en-US" altLang="zh-CN" sz="2000" dirty="0"/>
              <a:t>2.</a:t>
            </a:r>
            <a:r>
              <a:rPr lang="zh-CN" altLang="en-US" sz="2000" dirty="0"/>
              <a:t> </a:t>
            </a:r>
            <a:r>
              <a:rPr lang="en-US" altLang="zh-CN" sz="2000" dirty="0"/>
              <a:t>multilevel</a:t>
            </a:r>
          </a:p>
          <a:p>
            <a:r>
              <a:rPr lang="en-US" altLang="zh-CN" sz="2000" dirty="0"/>
              <a:t>3.</a:t>
            </a:r>
            <a:r>
              <a:rPr lang="zh-CN" altLang="en-US" sz="2000" dirty="0"/>
              <a:t> </a:t>
            </a:r>
            <a:r>
              <a:rPr lang="en-US" altLang="zh-CN" sz="2000" dirty="0"/>
              <a:t>reveal</a:t>
            </a:r>
          </a:p>
          <a:p>
            <a:r>
              <a:rPr lang="en-US" altLang="zh-CN" sz="2000" dirty="0"/>
              <a:t>4.</a:t>
            </a:r>
            <a:r>
              <a:rPr lang="zh-CN" altLang="en-US" sz="2000" dirty="0"/>
              <a:t> </a:t>
            </a:r>
            <a:r>
              <a:rPr lang="en-US" altLang="zh-CN" sz="2000" dirty="0"/>
              <a:t>assumption</a:t>
            </a:r>
          </a:p>
          <a:p>
            <a:r>
              <a:rPr lang="en-US" altLang="zh-CN" sz="2000" dirty="0"/>
              <a:t>5.</a:t>
            </a:r>
            <a:r>
              <a:rPr lang="zh-CN" altLang="en-US" sz="2000" dirty="0"/>
              <a:t> </a:t>
            </a:r>
            <a:r>
              <a:rPr lang="en-US" altLang="zh-CN" sz="2000" dirty="0"/>
              <a:t>landscape</a:t>
            </a:r>
          </a:p>
          <a:p>
            <a:r>
              <a:rPr lang="en-US" altLang="zh-CN" sz="2000" dirty="0"/>
              <a:t>6.</a:t>
            </a:r>
            <a:r>
              <a:rPr lang="zh-CN" altLang="en-US" sz="2000" dirty="0"/>
              <a:t> </a:t>
            </a:r>
            <a:r>
              <a:rPr lang="en-US" altLang="zh-CN" sz="2000" dirty="0"/>
              <a:t>packs</a:t>
            </a:r>
          </a:p>
          <a:p>
            <a:r>
              <a:rPr lang="en-US" altLang="zh-CN" sz="2000" dirty="0"/>
              <a:t>7.</a:t>
            </a:r>
            <a:r>
              <a:rPr lang="zh-CN" altLang="en-US" sz="2000" dirty="0"/>
              <a:t> </a:t>
            </a:r>
            <a:r>
              <a:rPr lang="en-US" altLang="zh-CN" sz="2000" dirty="0"/>
              <a:t>maintain</a:t>
            </a:r>
          </a:p>
          <a:p>
            <a:r>
              <a:rPr lang="en-US" altLang="zh-CN" sz="2000" dirty="0"/>
              <a:t>8.</a:t>
            </a:r>
            <a:r>
              <a:rPr lang="zh-CN" altLang="en-US" sz="2000" dirty="0"/>
              <a:t> </a:t>
            </a:r>
            <a:r>
              <a:rPr lang="en-US" altLang="zh-CN" sz="2000" dirty="0"/>
              <a:t>engage</a:t>
            </a:r>
          </a:p>
          <a:p>
            <a:endParaRPr lang="zh-CN" altLang="en-US" dirty="0"/>
          </a:p>
        </p:txBody>
      </p:sp>
      <p:sp>
        <p:nvSpPr>
          <p:cNvPr id="5" name="圆角矩形 6">
            <a:extLst>
              <a:ext uri="{FF2B5EF4-FFF2-40B4-BE49-F238E27FC236}">
                <a16:creationId xmlns:a16="http://schemas.microsoft.com/office/drawing/2014/main" id="{E8E41678-59C7-4E27-B998-E4B21A680A71}"/>
              </a:ext>
            </a:extLst>
          </p:cNvPr>
          <p:cNvSpPr/>
          <p:nvPr/>
        </p:nvSpPr>
        <p:spPr>
          <a:xfrm>
            <a:off x="5808518" y="749895"/>
            <a:ext cx="2597728" cy="3643710"/>
          </a:xfrm>
          <a:prstGeom prst="roundRect">
            <a:avLst/>
          </a:prstGeom>
          <a:solidFill>
            <a:srgbClr val="FFFF99"/>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1600" dirty="0">
              <a:solidFill>
                <a:schemeClr val="tx1"/>
              </a:solidFill>
            </a:endParaRPr>
          </a:p>
          <a:p>
            <a:r>
              <a:rPr lang="zh-CN" altLang="en-US" sz="2000" dirty="0">
                <a:solidFill>
                  <a:srgbClr val="FF0000"/>
                </a:solidFill>
              </a:rPr>
              <a:t>阅读后我们应该做什么？</a:t>
            </a:r>
            <a:endParaRPr lang="en-US" altLang="zh-CN" sz="2000" dirty="0">
              <a:solidFill>
                <a:srgbClr val="FF0000"/>
              </a:solidFill>
            </a:endParaRPr>
          </a:p>
          <a:p>
            <a:endParaRPr lang="en-US" altLang="zh-CN" sz="2000" dirty="0">
              <a:solidFill>
                <a:schemeClr val="tx1"/>
              </a:solidFill>
            </a:endParaRPr>
          </a:p>
          <a:p>
            <a:r>
              <a:rPr lang="zh-CN" altLang="en-US" sz="2000" dirty="0">
                <a:solidFill>
                  <a:schemeClr val="tx1"/>
                </a:solidFill>
              </a:rPr>
              <a:t>一、我们应该把影响我们阅读的词汇总结出来。为今后的阅读打下坚实的基础。尤其是新课标</a:t>
            </a:r>
            <a:r>
              <a:rPr lang="en-US" altLang="zh-CN" sz="2000" dirty="0">
                <a:solidFill>
                  <a:schemeClr val="tx1"/>
                </a:solidFill>
              </a:rPr>
              <a:t>3000</a:t>
            </a:r>
            <a:r>
              <a:rPr lang="zh-CN" altLang="en-US" sz="2000" dirty="0">
                <a:solidFill>
                  <a:schemeClr val="tx1"/>
                </a:solidFill>
              </a:rPr>
              <a:t>词汇更要重点掌握。</a:t>
            </a:r>
            <a:endParaRPr lang="zh-CN" altLang="zh-CN" sz="2000" dirty="0">
              <a:solidFill>
                <a:schemeClr val="tx1"/>
              </a:solidFill>
            </a:endParaRPr>
          </a:p>
          <a:p>
            <a:pPr algn="ctr">
              <a:lnSpc>
                <a:spcPts val="3300"/>
              </a:lnSpc>
            </a:pPr>
            <a:endParaRPr lang="zh-CN" altLang="en-US" dirty="0">
              <a:solidFill>
                <a:schemeClr val="tx1"/>
              </a:solidFill>
            </a:endParaRPr>
          </a:p>
        </p:txBody>
      </p:sp>
      <p:sp>
        <p:nvSpPr>
          <p:cNvPr id="6" name="矩形 5">
            <a:extLst>
              <a:ext uri="{FF2B5EF4-FFF2-40B4-BE49-F238E27FC236}">
                <a16:creationId xmlns:a16="http://schemas.microsoft.com/office/drawing/2014/main" id="{55C27F50-7245-42AC-B58E-57129A0770B5}"/>
              </a:ext>
            </a:extLst>
          </p:cNvPr>
          <p:cNvSpPr/>
          <p:nvPr/>
        </p:nvSpPr>
        <p:spPr>
          <a:xfrm>
            <a:off x="2951018" y="1296000"/>
            <a:ext cx="4572000" cy="2554545"/>
          </a:xfrm>
          <a:prstGeom prst="rect">
            <a:avLst/>
          </a:prstGeom>
        </p:spPr>
        <p:txBody>
          <a:bodyPr>
            <a:spAutoFit/>
          </a:bodyPr>
          <a:lstStyle/>
          <a:p>
            <a:pPr lvl="0"/>
            <a:r>
              <a:rPr lang="en-US" altLang="zh-CN" sz="2000" dirty="0"/>
              <a:t>9.</a:t>
            </a:r>
            <a:r>
              <a:rPr lang="zh-CN" altLang="en-US" sz="2000" dirty="0"/>
              <a:t>   </a:t>
            </a:r>
            <a:r>
              <a:rPr lang="en-US" altLang="zh-CN" sz="2000" dirty="0"/>
              <a:t>suspect</a:t>
            </a:r>
          </a:p>
          <a:p>
            <a:pPr lvl="0"/>
            <a:r>
              <a:rPr lang="en-US" altLang="zh-CN" sz="2000" dirty="0"/>
              <a:t>10.</a:t>
            </a:r>
            <a:r>
              <a:rPr lang="zh-CN" altLang="en-US" sz="2000" dirty="0"/>
              <a:t> </a:t>
            </a:r>
            <a:r>
              <a:rPr lang="en-US" altLang="zh-CN" sz="2000" dirty="0"/>
              <a:t>structure</a:t>
            </a:r>
          </a:p>
          <a:p>
            <a:pPr lvl="0"/>
            <a:r>
              <a:rPr lang="en-US" altLang="zh-CN" sz="2000" dirty="0"/>
              <a:t>11.</a:t>
            </a:r>
            <a:r>
              <a:rPr lang="zh-CN" altLang="en-US" sz="2000" dirty="0"/>
              <a:t> </a:t>
            </a:r>
            <a:r>
              <a:rPr lang="en-US" altLang="zh-CN" sz="2000" dirty="0"/>
              <a:t>combinations</a:t>
            </a:r>
          </a:p>
          <a:p>
            <a:pPr lvl="0"/>
            <a:r>
              <a:rPr lang="en-US" altLang="zh-CN" sz="2000" dirty="0"/>
              <a:t>12.</a:t>
            </a:r>
            <a:r>
              <a:rPr lang="zh-CN" altLang="en-US" sz="2000" dirty="0"/>
              <a:t> </a:t>
            </a:r>
            <a:r>
              <a:rPr lang="en-US" altLang="zh-CN" sz="2000" dirty="0"/>
              <a:t>devices</a:t>
            </a:r>
          </a:p>
          <a:p>
            <a:pPr lvl="0"/>
            <a:r>
              <a:rPr lang="en-US" altLang="zh-CN" sz="2000" dirty="0"/>
              <a:t>13.</a:t>
            </a:r>
            <a:r>
              <a:rPr lang="zh-CN" altLang="en-US" sz="2000" dirty="0"/>
              <a:t> </a:t>
            </a:r>
            <a:r>
              <a:rPr lang="en-US" altLang="zh-CN" sz="2000" dirty="0"/>
              <a:t>relative</a:t>
            </a:r>
          </a:p>
          <a:p>
            <a:pPr lvl="0"/>
            <a:r>
              <a:rPr lang="en-US" altLang="zh-CN" sz="2000" dirty="0"/>
              <a:t>14.</a:t>
            </a:r>
            <a:r>
              <a:rPr lang="zh-CN" altLang="en-US" sz="2000" dirty="0"/>
              <a:t> </a:t>
            </a:r>
            <a:r>
              <a:rPr lang="en-US" altLang="zh-CN" sz="2000" dirty="0"/>
              <a:t>stable</a:t>
            </a:r>
          </a:p>
          <a:p>
            <a:pPr lvl="0"/>
            <a:r>
              <a:rPr lang="en-US" altLang="zh-CN" sz="2000" dirty="0"/>
              <a:t>15.</a:t>
            </a:r>
            <a:r>
              <a:rPr lang="zh-CN" altLang="en-US" sz="2000" dirty="0"/>
              <a:t> </a:t>
            </a:r>
            <a:r>
              <a:rPr lang="en-US" altLang="zh-CN" sz="2000" dirty="0"/>
              <a:t>identify</a:t>
            </a:r>
            <a:r>
              <a:rPr lang="zh-CN" altLang="en-US" sz="2000" dirty="0"/>
              <a:t>，</a:t>
            </a:r>
            <a:endParaRPr lang="en-US" altLang="zh-CN" sz="2000" dirty="0"/>
          </a:p>
          <a:p>
            <a:pPr lvl="0"/>
            <a:r>
              <a:rPr lang="en-US" altLang="zh-CN" sz="2000" dirty="0"/>
              <a:t>16.</a:t>
            </a:r>
            <a:r>
              <a:rPr lang="zh-CN" altLang="en-US" sz="2000" dirty="0"/>
              <a:t> </a:t>
            </a:r>
            <a:r>
              <a:rPr lang="en-US" altLang="zh-CN" sz="2000" dirty="0"/>
              <a:t>resources</a:t>
            </a:r>
            <a:endParaRPr lang="zh-CN" altLang="en-US" sz="2000" dirty="0"/>
          </a:p>
        </p:txBody>
      </p:sp>
    </p:spTree>
    <p:extLst>
      <p:ext uri="{BB962C8B-B14F-4D97-AF65-F5344CB8AC3E}">
        <p14:creationId xmlns:p14="http://schemas.microsoft.com/office/powerpoint/2010/main" val="216369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DF3B6E-6C07-4460-9B24-2F547588E483}"/>
              </a:ext>
            </a:extLst>
          </p:cNvPr>
          <p:cNvSpPr>
            <a:spLocks noGrp="1"/>
          </p:cNvSpPr>
          <p:nvPr>
            <p:ph type="title"/>
          </p:nvPr>
        </p:nvSpPr>
        <p:spPr/>
        <p:txBody>
          <a:bodyPr/>
          <a:lstStyle/>
          <a:p>
            <a:r>
              <a:rPr lang="zh-CN" altLang="en-US" dirty="0"/>
              <a:t>北京市适应性训练</a:t>
            </a:r>
            <a:r>
              <a:rPr lang="en-US" altLang="zh-CN" dirty="0"/>
              <a:t>-</a:t>
            </a:r>
            <a:r>
              <a:rPr lang="zh-CN" altLang="en-US" dirty="0"/>
              <a:t>阅读理解</a:t>
            </a:r>
            <a:r>
              <a:rPr lang="en-US" altLang="zh-CN" dirty="0"/>
              <a:t>C</a:t>
            </a:r>
            <a:r>
              <a:rPr lang="zh-CN" altLang="en-US" dirty="0"/>
              <a:t>篇</a:t>
            </a:r>
          </a:p>
        </p:txBody>
      </p:sp>
      <p:sp>
        <p:nvSpPr>
          <p:cNvPr id="3" name="圆角矩形 6">
            <a:extLst>
              <a:ext uri="{FF2B5EF4-FFF2-40B4-BE49-F238E27FC236}">
                <a16:creationId xmlns:a16="http://schemas.microsoft.com/office/drawing/2014/main" id="{AE6ACB2D-F8B6-4533-9D5C-18FD3567E4E4}"/>
              </a:ext>
            </a:extLst>
          </p:cNvPr>
          <p:cNvSpPr/>
          <p:nvPr/>
        </p:nvSpPr>
        <p:spPr>
          <a:xfrm>
            <a:off x="6109853" y="994812"/>
            <a:ext cx="2213263" cy="2395104"/>
          </a:xfrm>
          <a:prstGeom prst="roundRect">
            <a:avLst/>
          </a:prstGeom>
          <a:solidFill>
            <a:srgbClr val="FFFF99"/>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rgbClr val="FF0000"/>
                </a:solidFill>
              </a:rPr>
              <a:t>阅读后我们应该做什么？</a:t>
            </a:r>
            <a:endParaRPr lang="en-US" altLang="zh-CN" sz="2000" dirty="0">
              <a:solidFill>
                <a:srgbClr val="FF0000"/>
              </a:solidFill>
            </a:endParaRPr>
          </a:p>
          <a:p>
            <a:endParaRPr lang="en-US" altLang="zh-CN" sz="2000" dirty="0">
              <a:solidFill>
                <a:schemeClr val="tx1"/>
              </a:solidFill>
            </a:endParaRPr>
          </a:p>
          <a:p>
            <a:r>
              <a:rPr lang="zh-CN" altLang="en-US" sz="2000" dirty="0">
                <a:solidFill>
                  <a:schemeClr val="tx1"/>
                </a:solidFill>
              </a:rPr>
              <a:t>二、总结一下说明文阅读的技巧</a:t>
            </a:r>
            <a:endParaRPr lang="zh-CN" altLang="en-US" dirty="0">
              <a:solidFill>
                <a:schemeClr val="tx1"/>
              </a:solidFill>
            </a:endParaRPr>
          </a:p>
        </p:txBody>
      </p:sp>
      <p:sp>
        <p:nvSpPr>
          <p:cNvPr id="4" name="文本框 3">
            <a:extLst>
              <a:ext uri="{FF2B5EF4-FFF2-40B4-BE49-F238E27FC236}">
                <a16:creationId xmlns:a16="http://schemas.microsoft.com/office/drawing/2014/main" id="{A13279BA-93A5-4B02-AE2C-B5AB280BC620}"/>
              </a:ext>
            </a:extLst>
          </p:cNvPr>
          <p:cNvSpPr txBox="1"/>
          <p:nvPr/>
        </p:nvSpPr>
        <p:spPr>
          <a:xfrm>
            <a:off x="114300" y="994812"/>
            <a:ext cx="5382491" cy="3477875"/>
          </a:xfrm>
          <a:prstGeom prst="rect">
            <a:avLst/>
          </a:prstGeom>
          <a:noFill/>
        </p:spPr>
        <p:txBody>
          <a:bodyPr wrap="square" rtlCol="0">
            <a:spAutoFit/>
          </a:bodyPr>
          <a:lstStyle/>
          <a:p>
            <a:r>
              <a:rPr lang="en-US" altLang="zh-CN" sz="2400" dirty="0"/>
              <a:t>1</a:t>
            </a:r>
            <a:r>
              <a:rPr lang="zh-CN" altLang="en-US" sz="2400" dirty="0"/>
              <a:t>、第一步：看懂题目和题干的部分，划出要点。</a:t>
            </a:r>
            <a:endParaRPr lang="en-US" altLang="zh-CN" sz="2400" dirty="0"/>
          </a:p>
          <a:p>
            <a:r>
              <a:rPr lang="en-US" altLang="zh-CN" sz="2400" dirty="0"/>
              <a:t>2</a:t>
            </a:r>
            <a:r>
              <a:rPr lang="zh-CN" altLang="en-US" sz="2400" dirty="0"/>
              <a:t>、第二步：读懂前两自然段和最后一个自然段的内容和关键词汇。</a:t>
            </a:r>
            <a:endParaRPr lang="en-US" altLang="zh-CN" sz="2400" dirty="0"/>
          </a:p>
          <a:p>
            <a:r>
              <a:rPr lang="en-US" altLang="zh-CN" sz="2400" dirty="0"/>
              <a:t>3</a:t>
            </a:r>
            <a:r>
              <a:rPr lang="zh-CN" altLang="en-US" sz="2400" dirty="0"/>
              <a:t>、第三步：按照文章的顺序一步步解题。</a:t>
            </a:r>
            <a:endParaRPr lang="en-US" altLang="zh-CN" sz="2400" dirty="0"/>
          </a:p>
          <a:p>
            <a:r>
              <a:rPr lang="en-US" altLang="zh-CN" sz="2400" dirty="0"/>
              <a:t>4</a:t>
            </a:r>
            <a:r>
              <a:rPr lang="zh-CN" altLang="en-US" sz="2400" dirty="0"/>
              <a:t>、第四步：注意选项应该与本篇主题相关，不要太大不要太窄要合适。</a:t>
            </a:r>
            <a:endParaRPr lang="en-US" altLang="zh-CN" sz="2400" dirty="0"/>
          </a:p>
          <a:p>
            <a:endParaRPr lang="zh-CN" altLang="en-US" sz="2800" dirty="0"/>
          </a:p>
        </p:txBody>
      </p:sp>
    </p:spTree>
    <p:extLst>
      <p:ext uri="{BB962C8B-B14F-4D97-AF65-F5344CB8AC3E}">
        <p14:creationId xmlns:p14="http://schemas.microsoft.com/office/powerpoint/2010/main" val="423687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6" y="2360295"/>
            <a:ext cx="4658995" cy="922020"/>
          </a:xfrm>
          <a:prstGeom prst="rect">
            <a:avLst/>
          </a:prstGeom>
        </p:spPr>
        <p:txBody>
          <a:bodyPr wrap="square" lIns="91438" tIns="45719" rIns="91438" bIns="45719">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507828"/>
          </a:xfrm>
          <a:prstGeom prst="rect">
            <a:avLst/>
          </a:prstGeom>
        </p:spPr>
        <p:txBody>
          <a:bodyPr wrap="square" lIns="91438" tIns="45719" rIns="91438" bIns="45719">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cstate="print"/>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6" name="TextBox 6"/>
          <p:cNvSpPr txBox="1">
            <a:spLocks noChangeArrowheads="1"/>
          </p:cNvSpPr>
          <p:nvPr/>
        </p:nvSpPr>
        <p:spPr bwMode="auto">
          <a:xfrm>
            <a:off x="3428021" y="1218119"/>
            <a:ext cx="21437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000" b="1" spc="226" dirty="0">
                <a:solidFill>
                  <a:schemeClr val="tx1">
                    <a:lumMod val="95000"/>
                    <a:lumOff val="5000"/>
                  </a:schemeClr>
                </a:solidFill>
                <a:latin typeface="黑体" panose="02010609060101010101" pitchFamily="49" charset="-122"/>
                <a:ea typeface="黑体" panose="02010609060101010101" pitchFamily="49" charset="-122"/>
              </a:rPr>
              <a:t>教学内容</a:t>
            </a:r>
          </a:p>
        </p:txBody>
      </p:sp>
      <p:sp>
        <p:nvSpPr>
          <p:cNvPr id="3" name="TextBox 15"/>
          <p:cNvSpPr txBox="1"/>
          <p:nvPr/>
        </p:nvSpPr>
        <p:spPr>
          <a:xfrm>
            <a:off x="3640455" y="1945640"/>
            <a:ext cx="4329372" cy="1966051"/>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lvl="0" algn="ctr">
              <a:lnSpc>
                <a:spcPct val="150000"/>
              </a:lnSpc>
            </a:pPr>
            <a:r>
              <a:rPr lang="zh-CN" altLang="en-US" sz="3200" dirty="0">
                <a:solidFill>
                  <a:prstClr val="black"/>
                </a:solidFill>
                <a:latin typeface="Arial"/>
                <a:ea typeface="微软雅黑"/>
                <a:sym typeface="+mn-ea"/>
              </a:rPr>
              <a:t>北京市适应性训练</a:t>
            </a:r>
            <a:endParaRPr lang="en-US" altLang="zh-CN" sz="3200" dirty="0">
              <a:solidFill>
                <a:prstClr val="black"/>
              </a:solidFill>
              <a:latin typeface="Arial"/>
              <a:ea typeface="微软雅黑"/>
              <a:sym typeface="+mn-ea"/>
            </a:endParaRPr>
          </a:p>
          <a:p>
            <a:pPr lvl="0" algn="ctr">
              <a:lnSpc>
                <a:spcPct val="150000"/>
              </a:lnSpc>
            </a:pPr>
            <a:r>
              <a:rPr lang="zh-CN" altLang="en-US" sz="3200" dirty="0">
                <a:solidFill>
                  <a:prstClr val="black"/>
                </a:solidFill>
                <a:latin typeface="Arial"/>
                <a:ea typeface="微软雅黑"/>
                <a:sym typeface="+mn-ea"/>
              </a:rPr>
              <a:t>阅读理解</a:t>
            </a:r>
            <a:r>
              <a:rPr lang="en-US" altLang="zh-CN" sz="3200" dirty="0">
                <a:solidFill>
                  <a:prstClr val="black"/>
                </a:solidFill>
                <a:latin typeface="Arial"/>
                <a:ea typeface="微软雅黑"/>
                <a:sym typeface="+mn-ea"/>
              </a:rPr>
              <a:t>C</a:t>
            </a:r>
            <a:r>
              <a:rPr lang="zh-CN" altLang="en-US" sz="3200" dirty="0">
                <a:solidFill>
                  <a:prstClr val="black"/>
                </a:solidFill>
                <a:latin typeface="Arial"/>
                <a:ea typeface="微软雅黑"/>
                <a:sym typeface="+mn-ea"/>
              </a:rPr>
              <a:t>篇</a:t>
            </a:r>
            <a:endParaRPr lang="zh-CN" altLang="en-US" sz="3200" dirty="0">
              <a:solidFill>
                <a:prstClr val="black"/>
              </a:solidFill>
              <a:latin typeface="Arial"/>
              <a:ea typeface="微软雅黑"/>
            </a:endParaRPr>
          </a:p>
          <a:p>
            <a:pPr>
              <a:lnSpc>
                <a:spcPct val="150000"/>
              </a:lnSpc>
            </a:pPr>
            <a:endParaRPr lang="en-US" altLang="zh-CN" sz="2400" dirty="0">
              <a:solidFill>
                <a:schemeClr val="tx1">
                  <a:lumMod val="75000"/>
                  <a:lumOff val="25000"/>
                </a:schemeClr>
              </a:solidFill>
            </a:endParaRPr>
          </a:p>
        </p:txBody>
      </p:sp>
      <p:grpSp>
        <p:nvGrpSpPr>
          <p:cNvPr id="4" name="组合 3"/>
          <p:cNvGrpSpPr/>
          <p:nvPr/>
        </p:nvGrpSpPr>
        <p:grpSpPr>
          <a:xfrm>
            <a:off x="1806377" y="1006269"/>
            <a:ext cx="1553762" cy="1570775"/>
            <a:chOff x="2918306" y="1498847"/>
            <a:chExt cx="1553762" cy="1570775"/>
          </a:xfrm>
        </p:grpSpPr>
        <p:pic>
          <p:nvPicPr>
            <p:cNvPr id="10" name="图片 9"/>
            <p:cNvPicPr>
              <a:picLocks noChangeAspect="1"/>
            </p:cNvPicPr>
            <p:nvPr/>
          </p:nvPicPr>
          <p:blipFill rotWithShape="1">
            <a:blip r:embed="rId5"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1" name="矩形 10"/>
            <p:cNvSpPr/>
            <p:nvPr/>
          </p:nvSpPr>
          <p:spPr>
            <a:xfrm>
              <a:off x="3339961" y="1961069"/>
              <a:ext cx="710451" cy="669414"/>
            </a:xfrm>
            <a:prstGeom prst="rect">
              <a:avLst/>
            </a:prstGeom>
          </p:spPr>
          <p:txBody>
            <a:bodyPr wrap="none">
              <a:spAutoFit/>
            </a:bodyPr>
            <a:lstStyle/>
            <a:p>
              <a:pPr algn="ctr" defTabSz="685800">
                <a:defRPr/>
              </a:pPr>
              <a:r>
                <a:rPr lang="en-US" altLang="zh-CN" sz="3750" kern="0" dirty="0">
                  <a:solidFill>
                    <a:srgbClr val="96D02B"/>
                  </a:solidFill>
                  <a:latin typeface="Impact" panose="020B0806030902050204" pitchFamily="34" charset="0"/>
                  <a:ea typeface="宋体" panose="02010600030101010101" pitchFamily="2" charset="-122"/>
                </a:rPr>
                <a:t>0 1</a:t>
              </a:r>
              <a:endParaRPr lang="zh-CN" altLang="en-US" sz="3750" kern="0" dirty="0">
                <a:solidFill>
                  <a:srgbClr val="96D02B"/>
                </a:solidFill>
                <a:latin typeface="Impact" panose="020B0806030902050204" pitchFamily="34" charset="0"/>
                <a:ea typeface="宋体" panose="02010600030101010101" pitchFamily="2" charset="-122"/>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cstate="print"/>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6" name="TextBox 6"/>
          <p:cNvSpPr txBox="1">
            <a:spLocks noChangeArrowheads="1"/>
          </p:cNvSpPr>
          <p:nvPr/>
        </p:nvSpPr>
        <p:spPr bwMode="auto">
          <a:xfrm>
            <a:off x="3583141" y="1223109"/>
            <a:ext cx="21437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000" b="1" spc="226" dirty="0">
                <a:solidFill>
                  <a:schemeClr val="tx1">
                    <a:lumMod val="95000"/>
                    <a:lumOff val="5000"/>
                  </a:schemeClr>
                </a:solidFill>
                <a:latin typeface="黑体" panose="02010609060101010101" pitchFamily="49" charset="-122"/>
                <a:ea typeface="黑体" panose="02010609060101010101" pitchFamily="49" charset="-122"/>
              </a:rPr>
              <a:t>教学目标</a:t>
            </a:r>
          </a:p>
        </p:txBody>
      </p:sp>
      <p:sp>
        <p:nvSpPr>
          <p:cNvPr id="4" name="TextBox 15"/>
          <p:cNvSpPr txBox="1"/>
          <p:nvPr/>
        </p:nvSpPr>
        <p:spPr>
          <a:xfrm>
            <a:off x="3834764" y="1966595"/>
            <a:ext cx="4394835" cy="2335383"/>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a:lnSpc>
                <a:spcPct val="150000"/>
              </a:lnSpc>
            </a:pPr>
            <a:r>
              <a:rPr lang="en-US" altLang="zh-CN" sz="2800" dirty="0">
                <a:solidFill>
                  <a:schemeClr val="tx1"/>
                </a:solidFill>
                <a:sym typeface="+mn-ea"/>
              </a:rPr>
              <a:t>1. </a:t>
            </a:r>
            <a:r>
              <a:rPr lang="zh-CN" altLang="en-US" sz="2800" dirty="0">
                <a:solidFill>
                  <a:schemeClr val="tx1"/>
                </a:solidFill>
                <a:sym typeface="+mn-ea"/>
              </a:rPr>
              <a:t>明确阅读理解</a:t>
            </a:r>
            <a:r>
              <a:rPr lang="en-US" altLang="zh-CN" sz="2800" dirty="0">
                <a:solidFill>
                  <a:schemeClr val="tx1"/>
                </a:solidFill>
                <a:sym typeface="+mn-ea"/>
              </a:rPr>
              <a:t>C</a:t>
            </a:r>
            <a:r>
              <a:rPr lang="zh-CN" altLang="en-US" sz="2800" dirty="0">
                <a:solidFill>
                  <a:schemeClr val="tx1"/>
                </a:solidFill>
                <a:sym typeface="+mn-ea"/>
              </a:rPr>
              <a:t>篇的考点</a:t>
            </a:r>
            <a:endParaRPr lang="zh-CN" altLang="en-US" sz="2800" dirty="0">
              <a:solidFill>
                <a:schemeClr val="tx1"/>
              </a:solidFill>
            </a:endParaRPr>
          </a:p>
          <a:p>
            <a:pPr>
              <a:lnSpc>
                <a:spcPct val="150000"/>
              </a:lnSpc>
            </a:pPr>
            <a:r>
              <a:rPr lang="en-US" altLang="zh-CN" sz="2800" dirty="0">
                <a:solidFill>
                  <a:schemeClr val="tx1"/>
                </a:solidFill>
                <a:sym typeface="+mn-ea"/>
              </a:rPr>
              <a:t>2. </a:t>
            </a:r>
            <a:r>
              <a:rPr lang="zh-CN" altLang="en-US" sz="2800" dirty="0">
                <a:solidFill>
                  <a:schemeClr val="tx1"/>
                </a:solidFill>
                <a:sym typeface="+mn-ea"/>
              </a:rPr>
              <a:t>掌握解题方法和技巧</a:t>
            </a:r>
            <a:endParaRPr lang="zh-CN" altLang="en-US" sz="2800" dirty="0">
              <a:solidFill>
                <a:schemeClr val="tx1"/>
              </a:solidFill>
            </a:endParaRPr>
          </a:p>
          <a:p>
            <a:pPr>
              <a:lnSpc>
                <a:spcPct val="150000"/>
              </a:lnSpc>
            </a:pPr>
            <a:endParaRPr lang="zh-CN" altLang="en-US" sz="2400" dirty="0">
              <a:solidFill>
                <a:schemeClr val="tx1"/>
              </a:solidFill>
            </a:endParaRPr>
          </a:p>
          <a:p>
            <a:pPr>
              <a:lnSpc>
                <a:spcPct val="150000"/>
              </a:lnSpc>
            </a:pPr>
            <a:endParaRPr lang="en-US" altLang="zh-CN" sz="2400" dirty="0">
              <a:solidFill>
                <a:schemeClr val="bg1">
                  <a:lumMod val="65000"/>
                </a:schemeClr>
              </a:solidFill>
            </a:endParaRPr>
          </a:p>
        </p:txBody>
      </p:sp>
      <p:grpSp>
        <p:nvGrpSpPr>
          <p:cNvPr id="12" name="组合 11"/>
          <p:cNvGrpSpPr/>
          <p:nvPr/>
        </p:nvGrpSpPr>
        <p:grpSpPr>
          <a:xfrm>
            <a:off x="1939727" y="1034844"/>
            <a:ext cx="1553762" cy="1570775"/>
            <a:chOff x="2918306" y="1498847"/>
            <a:chExt cx="1553762" cy="1570775"/>
          </a:xfrm>
        </p:grpSpPr>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5" name="矩形 14"/>
            <p:cNvSpPr/>
            <p:nvPr/>
          </p:nvSpPr>
          <p:spPr>
            <a:xfrm>
              <a:off x="3310305" y="1961069"/>
              <a:ext cx="769763" cy="669414"/>
            </a:xfrm>
            <a:prstGeom prst="rect">
              <a:avLst/>
            </a:prstGeom>
          </p:spPr>
          <p:txBody>
            <a:bodyPr wrap="none">
              <a:spAutoFit/>
            </a:bodyPr>
            <a:lstStyle/>
            <a:p>
              <a:pPr algn="ctr" defTabSz="685800">
                <a:defRPr/>
              </a:pPr>
              <a:r>
                <a:rPr lang="en-US" altLang="zh-CN" sz="3750" kern="0" dirty="0">
                  <a:solidFill>
                    <a:srgbClr val="96D02B"/>
                  </a:solidFill>
                  <a:latin typeface="Impact" panose="020B0806030902050204" pitchFamily="34" charset="0"/>
                  <a:ea typeface="宋体" panose="02010600030101010101" pitchFamily="2" charset="-122"/>
                </a:rPr>
                <a:t>0 2</a:t>
              </a:r>
              <a:endParaRPr lang="zh-CN" altLang="en-US" sz="3750" kern="0" dirty="0">
                <a:solidFill>
                  <a:srgbClr val="96D02B"/>
                </a:solidFill>
                <a:latin typeface="Impact" panose="020B0806030902050204" pitchFamily="34" charset="0"/>
                <a:ea typeface="宋体" panose="02010600030101010101" pitchFamily="2" charset="-122"/>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up)">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up)">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cstate="print"/>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6" name="TextBox 6"/>
          <p:cNvSpPr txBox="1">
            <a:spLocks noChangeArrowheads="1"/>
          </p:cNvSpPr>
          <p:nvPr/>
        </p:nvSpPr>
        <p:spPr bwMode="auto">
          <a:xfrm>
            <a:off x="4059391" y="1145004"/>
            <a:ext cx="21437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000" b="1" spc="226" dirty="0">
                <a:solidFill>
                  <a:schemeClr val="tx1">
                    <a:lumMod val="95000"/>
                    <a:lumOff val="5000"/>
                  </a:schemeClr>
                </a:solidFill>
                <a:latin typeface="黑体" panose="02010609060101010101" pitchFamily="49" charset="-122"/>
                <a:ea typeface="黑体" panose="02010609060101010101" pitchFamily="49" charset="-122"/>
              </a:rPr>
              <a:t>教学准备</a:t>
            </a:r>
          </a:p>
        </p:txBody>
      </p:sp>
      <p:grpSp>
        <p:nvGrpSpPr>
          <p:cNvPr id="11" name="组合 10"/>
          <p:cNvGrpSpPr/>
          <p:nvPr/>
        </p:nvGrpSpPr>
        <p:grpSpPr>
          <a:xfrm>
            <a:off x="2135307" y="944674"/>
            <a:ext cx="1553762" cy="1570775"/>
            <a:chOff x="2918306" y="1498847"/>
            <a:chExt cx="1553762" cy="1570775"/>
          </a:xfrm>
        </p:grpSpPr>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4" name="矩形 13"/>
            <p:cNvSpPr/>
            <p:nvPr/>
          </p:nvSpPr>
          <p:spPr>
            <a:xfrm>
              <a:off x="3303893" y="1961069"/>
              <a:ext cx="782587" cy="669414"/>
            </a:xfrm>
            <a:prstGeom prst="rect">
              <a:avLst/>
            </a:prstGeom>
          </p:spPr>
          <p:txBody>
            <a:bodyPr wrap="none">
              <a:spAutoFit/>
            </a:bodyPr>
            <a:lstStyle/>
            <a:p>
              <a:pPr algn="ctr" defTabSz="685800">
                <a:defRPr/>
              </a:pPr>
              <a:r>
                <a:rPr lang="en-US" altLang="zh-CN" sz="3750" kern="0" dirty="0">
                  <a:solidFill>
                    <a:srgbClr val="96D02B"/>
                  </a:solidFill>
                  <a:latin typeface="Impact" panose="020B0806030902050204" pitchFamily="34" charset="0"/>
                  <a:ea typeface="宋体" panose="02010600030101010101" pitchFamily="2" charset="-122"/>
                </a:rPr>
                <a:t>0 3</a:t>
              </a:r>
              <a:endParaRPr lang="zh-CN" altLang="en-US" sz="3750" kern="0" dirty="0">
                <a:solidFill>
                  <a:srgbClr val="96D02B"/>
                </a:solidFill>
                <a:latin typeface="Impact" panose="020B0806030902050204" pitchFamily="34" charset="0"/>
                <a:ea typeface="宋体" panose="02010600030101010101" pitchFamily="2" charset="-122"/>
              </a:endParaRPr>
            </a:p>
          </p:txBody>
        </p:sp>
      </p:grpSp>
      <p:sp>
        <p:nvSpPr>
          <p:cNvPr id="3" name="TextBox 15"/>
          <p:cNvSpPr txBox="1"/>
          <p:nvPr/>
        </p:nvSpPr>
        <p:spPr>
          <a:xfrm>
            <a:off x="3689068" y="1825125"/>
            <a:ext cx="5176802" cy="2150717"/>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a:lnSpc>
                <a:spcPct val="150000"/>
              </a:lnSpc>
            </a:pPr>
            <a:r>
              <a:rPr lang="en-US" altLang="zh-CN" sz="2400" dirty="0">
                <a:solidFill>
                  <a:schemeClr val="tx1"/>
                </a:solidFill>
                <a:sym typeface="+mn-ea"/>
              </a:rPr>
              <a:t>1. </a:t>
            </a:r>
            <a:r>
              <a:rPr lang="zh-CN" altLang="zh-CN" sz="2400" dirty="0">
                <a:solidFill>
                  <a:schemeClr val="tx1"/>
                </a:solidFill>
                <a:sym typeface="+mn-ea"/>
              </a:rPr>
              <a:t>总结</a:t>
            </a:r>
            <a:r>
              <a:rPr lang="zh-CN" altLang="en-US" sz="2400" dirty="0">
                <a:solidFill>
                  <a:schemeClr val="tx1"/>
                </a:solidFill>
                <a:sym typeface="+mn-ea"/>
              </a:rPr>
              <a:t>北京市适应性训练阅读理解</a:t>
            </a:r>
            <a:r>
              <a:rPr lang="en-US" altLang="zh-CN" sz="2400" dirty="0">
                <a:solidFill>
                  <a:schemeClr val="tx1"/>
                </a:solidFill>
                <a:sym typeface="+mn-ea"/>
              </a:rPr>
              <a:t>C</a:t>
            </a:r>
            <a:r>
              <a:rPr lang="zh-CN" altLang="en-US" sz="2400" dirty="0">
                <a:solidFill>
                  <a:schemeClr val="tx1"/>
                </a:solidFill>
                <a:sym typeface="+mn-ea"/>
              </a:rPr>
              <a:t>篇的考点</a:t>
            </a:r>
            <a:endParaRPr lang="zh-CN" altLang="en-US" sz="2400" dirty="0">
              <a:solidFill>
                <a:schemeClr val="tx1"/>
              </a:solidFill>
            </a:endParaRPr>
          </a:p>
          <a:p>
            <a:pPr>
              <a:lnSpc>
                <a:spcPct val="150000"/>
              </a:lnSpc>
            </a:pPr>
            <a:r>
              <a:rPr lang="en-US" altLang="zh-CN" sz="2400" dirty="0">
                <a:solidFill>
                  <a:schemeClr val="tx1"/>
                </a:solidFill>
                <a:sym typeface="+mn-ea"/>
              </a:rPr>
              <a:t>2. </a:t>
            </a:r>
            <a:r>
              <a:rPr lang="zh-CN" altLang="en-US" sz="2400" dirty="0">
                <a:solidFill>
                  <a:schemeClr val="tx1"/>
                </a:solidFill>
                <a:sym typeface="+mn-ea"/>
              </a:rPr>
              <a:t>总结</a:t>
            </a:r>
            <a:r>
              <a:rPr lang="zh-CN" altLang="zh-CN" sz="2400" dirty="0">
                <a:solidFill>
                  <a:schemeClr val="tx1"/>
                </a:solidFill>
                <a:sym typeface="+mn-ea"/>
              </a:rPr>
              <a:t>学生</a:t>
            </a:r>
            <a:r>
              <a:rPr lang="zh-CN" altLang="en-US" sz="2400" dirty="0">
                <a:solidFill>
                  <a:schemeClr val="tx1"/>
                </a:solidFill>
                <a:sym typeface="+mn-ea"/>
              </a:rPr>
              <a:t>易错点</a:t>
            </a:r>
            <a:endParaRPr lang="zh-CN" altLang="en-US" sz="2400" dirty="0">
              <a:solidFill>
                <a:schemeClr val="tx1"/>
              </a:solidFill>
            </a:endParaRPr>
          </a:p>
          <a:p>
            <a:pPr>
              <a:lnSpc>
                <a:spcPct val="150000"/>
              </a:lnSpc>
            </a:pPr>
            <a:r>
              <a:rPr lang="en-US" altLang="zh-CN" sz="2400" dirty="0">
                <a:solidFill>
                  <a:schemeClr val="tx1"/>
                </a:solidFill>
                <a:sym typeface="+mn-ea"/>
              </a:rPr>
              <a:t>3. </a:t>
            </a:r>
            <a:r>
              <a:rPr lang="zh-CN" altLang="en-US" sz="2400" dirty="0">
                <a:solidFill>
                  <a:schemeClr val="tx1"/>
                </a:solidFill>
                <a:sym typeface="+mn-ea"/>
              </a:rPr>
              <a:t>总结解题方法</a:t>
            </a:r>
            <a:endParaRPr lang="en-US" altLang="zh-CN" sz="2400" dirty="0">
              <a:solidFill>
                <a:schemeClr val="bg1">
                  <a:lumMod val="65000"/>
                </a:schemeClr>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up)">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up)">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up)">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cstate="print"/>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6" name="TextBox 6"/>
          <p:cNvSpPr txBox="1">
            <a:spLocks noChangeArrowheads="1"/>
          </p:cNvSpPr>
          <p:nvPr/>
        </p:nvSpPr>
        <p:spPr bwMode="auto">
          <a:xfrm>
            <a:off x="3513926" y="744953"/>
            <a:ext cx="2143726"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000" b="1" spc="226" dirty="0">
                <a:solidFill>
                  <a:schemeClr val="tx1">
                    <a:lumMod val="95000"/>
                    <a:lumOff val="5000"/>
                  </a:schemeClr>
                </a:solidFill>
                <a:latin typeface="黑体" panose="02010609060101010101" pitchFamily="49" charset="-122"/>
                <a:ea typeface="黑体" panose="02010609060101010101" pitchFamily="49" charset="-122"/>
              </a:rPr>
              <a:t>教学过程</a:t>
            </a:r>
          </a:p>
        </p:txBody>
      </p:sp>
      <p:grpSp>
        <p:nvGrpSpPr>
          <p:cNvPr id="11" name="组合 10"/>
          <p:cNvGrpSpPr/>
          <p:nvPr/>
        </p:nvGrpSpPr>
        <p:grpSpPr>
          <a:xfrm>
            <a:off x="1815902" y="911019"/>
            <a:ext cx="1553762" cy="1570775"/>
            <a:chOff x="2918306" y="1498847"/>
            <a:chExt cx="1553762" cy="1570775"/>
          </a:xfrm>
        </p:grpSpPr>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4" name="矩形 13"/>
            <p:cNvSpPr/>
            <p:nvPr/>
          </p:nvSpPr>
          <p:spPr>
            <a:xfrm>
              <a:off x="3315139" y="1961069"/>
              <a:ext cx="760095" cy="668020"/>
            </a:xfrm>
            <a:prstGeom prst="rect">
              <a:avLst/>
            </a:prstGeom>
          </p:spPr>
          <p:txBody>
            <a:bodyPr wrap="none">
              <a:spAutoFit/>
            </a:bodyPr>
            <a:lstStyle/>
            <a:p>
              <a:pPr algn="ctr" defTabSz="685800">
                <a:defRPr/>
              </a:pPr>
              <a:r>
                <a:rPr lang="en-US" altLang="zh-CN" sz="3750" kern="0" dirty="0">
                  <a:solidFill>
                    <a:srgbClr val="96D02B"/>
                  </a:solidFill>
                  <a:latin typeface="Impact" panose="020B0806030902050204" pitchFamily="34" charset="0"/>
                  <a:ea typeface="宋体" panose="02010600030101010101" pitchFamily="2" charset="-122"/>
                </a:rPr>
                <a:t>0 4</a:t>
              </a:r>
              <a:endParaRPr lang="zh-CN" altLang="en-US" sz="3750" kern="0" dirty="0">
                <a:solidFill>
                  <a:srgbClr val="96D02B"/>
                </a:solidFill>
                <a:latin typeface="Impact" panose="020B0806030902050204" pitchFamily="34" charset="0"/>
                <a:ea typeface="宋体" panose="02010600030101010101" pitchFamily="2" charset="-122"/>
              </a:endParaRPr>
            </a:p>
          </p:txBody>
        </p:sp>
      </p:grpSp>
      <p:sp>
        <p:nvSpPr>
          <p:cNvPr id="3" name="TextBox 15"/>
          <p:cNvSpPr txBox="1"/>
          <p:nvPr/>
        </p:nvSpPr>
        <p:spPr>
          <a:xfrm>
            <a:off x="3369664" y="1640205"/>
            <a:ext cx="5660036" cy="2704715"/>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lvl="0" algn="l">
              <a:lnSpc>
                <a:spcPct val="150000"/>
              </a:lnSpc>
            </a:pPr>
            <a:r>
              <a:rPr lang="en-US" altLang="zh-CN" sz="2400" dirty="0">
                <a:solidFill>
                  <a:prstClr val="black"/>
                </a:solidFill>
                <a:latin typeface="Arial"/>
                <a:ea typeface="微软雅黑"/>
                <a:sym typeface="+mn-ea"/>
              </a:rPr>
              <a:t>1. </a:t>
            </a:r>
            <a:r>
              <a:rPr lang="zh-CN" altLang="en-US" sz="2400" dirty="0">
                <a:solidFill>
                  <a:prstClr val="black"/>
                </a:solidFill>
                <a:latin typeface="Arial"/>
                <a:ea typeface="微软雅黑"/>
                <a:sym typeface="+mn-ea"/>
              </a:rPr>
              <a:t>分析北京市适应性训练阅读理解</a:t>
            </a:r>
            <a:r>
              <a:rPr lang="en-US" altLang="zh-CN" sz="2400" dirty="0">
                <a:solidFill>
                  <a:prstClr val="black"/>
                </a:solidFill>
                <a:latin typeface="Arial"/>
                <a:ea typeface="微软雅黑"/>
                <a:sym typeface="+mn-ea"/>
              </a:rPr>
              <a:t>C</a:t>
            </a:r>
            <a:r>
              <a:rPr lang="zh-CN" altLang="en-US" sz="2400" dirty="0">
                <a:solidFill>
                  <a:prstClr val="black"/>
                </a:solidFill>
                <a:latin typeface="Arial"/>
                <a:ea typeface="微软雅黑"/>
                <a:sym typeface="+mn-ea"/>
              </a:rPr>
              <a:t>篇的考点</a:t>
            </a:r>
          </a:p>
          <a:p>
            <a:pPr lvl="0" algn="l">
              <a:lnSpc>
                <a:spcPct val="150000"/>
              </a:lnSpc>
            </a:pPr>
            <a:r>
              <a:rPr lang="en-US" altLang="zh-CN" sz="2400" dirty="0">
                <a:solidFill>
                  <a:prstClr val="black"/>
                </a:solidFill>
                <a:latin typeface="Arial"/>
                <a:ea typeface="微软雅黑"/>
                <a:sym typeface="+mn-ea"/>
              </a:rPr>
              <a:t>2.  </a:t>
            </a:r>
            <a:r>
              <a:rPr lang="zh-CN" altLang="en-US" sz="2400" dirty="0">
                <a:solidFill>
                  <a:prstClr val="black"/>
                </a:solidFill>
                <a:latin typeface="Arial"/>
                <a:ea typeface="微软雅黑"/>
                <a:sym typeface="+mn-ea"/>
              </a:rPr>
              <a:t>阅读理解</a:t>
            </a:r>
            <a:r>
              <a:rPr lang="en-US" altLang="zh-CN" sz="2400" dirty="0">
                <a:solidFill>
                  <a:prstClr val="black"/>
                </a:solidFill>
                <a:latin typeface="Arial"/>
                <a:ea typeface="微软雅黑"/>
                <a:sym typeface="+mn-ea"/>
              </a:rPr>
              <a:t>C</a:t>
            </a:r>
            <a:r>
              <a:rPr lang="zh-CN" altLang="en-US" sz="2400" dirty="0">
                <a:solidFill>
                  <a:prstClr val="black"/>
                </a:solidFill>
                <a:latin typeface="Arial"/>
                <a:ea typeface="微软雅黑"/>
                <a:sym typeface="+mn-ea"/>
              </a:rPr>
              <a:t>篇解题方法</a:t>
            </a:r>
          </a:p>
          <a:p>
            <a:pPr lvl="0" algn="l">
              <a:lnSpc>
                <a:spcPct val="150000"/>
              </a:lnSpc>
            </a:pPr>
            <a:r>
              <a:rPr lang="en-US" altLang="zh-CN" sz="2400" dirty="0">
                <a:solidFill>
                  <a:prstClr val="black"/>
                </a:solidFill>
                <a:latin typeface="Arial"/>
                <a:ea typeface="微软雅黑"/>
                <a:sym typeface="+mn-ea"/>
              </a:rPr>
              <a:t>3.</a:t>
            </a:r>
            <a:r>
              <a:rPr lang="zh-CN" altLang="en-US" sz="2400" dirty="0">
                <a:solidFill>
                  <a:prstClr val="black"/>
                </a:solidFill>
                <a:latin typeface="Arial"/>
                <a:ea typeface="微软雅黑"/>
                <a:sym typeface="+mn-ea"/>
              </a:rPr>
              <a:t> 通过本篇小结说明文阅读理解的技巧与方法</a:t>
            </a:r>
            <a:endParaRPr lang="en-US" altLang="zh-CN" sz="2400" dirty="0">
              <a:solidFill>
                <a:schemeClr val="bg1">
                  <a:lumMod val="65000"/>
                </a:schemeClr>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up)">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up)">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up)">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cstate="print"/>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6" name="TextBox 6"/>
          <p:cNvSpPr txBox="1">
            <a:spLocks noChangeArrowheads="1"/>
          </p:cNvSpPr>
          <p:nvPr/>
        </p:nvSpPr>
        <p:spPr bwMode="auto">
          <a:xfrm>
            <a:off x="3482752" y="1488657"/>
            <a:ext cx="476733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000" b="1" spc="226" dirty="0">
                <a:solidFill>
                  <a:schemeClr val="tx1">
                    <a:lumMod val="95000"/>
                    <a:lumOff val="5000"/>
                  </a:schemeClr>
                </a:solidFill>
                <a:latin typeface="黑体" panose="02010609060101010101" pitchFamily="49" charset="-122"/>
                <a:ea typeface="黑体" panose="02010609060101010101" pitchFamily="49" charset="-122"/>
              </a:rPr>
              <a:t>试题分析</a:t>
            </a:r>
            <a:endParaRPr lang="en-US" altLang="zh-CN" sz="3000" b="1" spc="226" dirty="0">
              <a:solidFill>
                <a:schemeClr val="tx1">
                  <a:lumMod val="95000"/>
                  <a:lumOff val="5000"/>
                </a:schemeClr>
              </a:solidFill>
              <a:latin typeface="黑体" panose="02010609060101010101" pitchFamily="49" charset="-122"/>
              <a:ea typeface="黑体" panose="02010609060101010101" pitchFamily="49" charset="-122"/>
            </a:endParaRPr>
          </a:p>
        </p:txBody>
      </p:sp>
      <p:grpSp>
        <p:nvGrpSpPr>
          <p:cNvPr id="11" name="组合 10"/>
          <p:cNvGrpSpPr/>
          <p:nvPr/>
        </p:nvGrpSpPr>
        <p:grpSpPr>
          <a:xfrm>
            <a:off x="1815902" y="911019"/>
            <a:ext cx="1553762" cy="1570775"/>
            <a:chOff x="2918306" y="1498847"/>
            <a:chExt cx="1553762" cy="1570775"/>
          </a:xfrm>
        </p:grpSpPr>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4" name="矩形 13"/>
            <p:cNvSpPr/>
            <p:nvPr/>
          </p:nvSpPr>
          <p:spPr>
            <a:xfrm>
              <a:off x="3302290" y="1961069"/>
              <a:ext cx="785793" cy="669414"/>
            </a:xfrm>
            <a:prstGeom prst="rect">
              <a:avLst/>
            </a:prstGeom>
          </p:spPr>
          <p:txBody>
            <a:bodyPr wrap="none">
              <a:spAutoFit/>
            </a:bodyPr>
            <a:lstStyle/>
            <a:p>
              <a:pPr algn="ctr" defTabSz="685800">
                <a:defRPr/>
              </a:pPr>
              <a:r>
                <a:rPr lang="en-US" altLang="zh-CN" sz="3750" kern="0" dirty="0">
                  <a:solidFill>
                    <a:srgbClr val="96D02B"/>
                  </a:solidFill>
                  <a:latin typeface="Impact" panose="020B0806030902050204" pitchFamily="34" charset="0"/>
                  <a:ea typeface="宋体" panose="02010600030101010101" pitchFamily="2" charset="-122"/>
                </a:rPr>
                <a:t>0 5</a:t>
              </a:r>
              <a:endParaRPr lang="zh-CN" altLang="en-US" sz="3750" kern="0" dirty="0">
                <a:solidFill>
                  <a:srgbClr val="96D02B"/>
                </a:solidFill>
                <a:latin typeface="Impact" panose="020B0806030902050204" pitchFamily="34" charset="0"/>
                <a:ea typeface="宋体" panose="02010600030101010101" pitchFamily="2" charset="-122"/>
              </a:endParaRPr>
            </a:p>
          </p:txBody>
        </p:sp>
      </p:grpSp>
    </p:spTree>
    <p:custDataLst>
      <p:tags r:id="rId1"/>
    </p:custDataLst>
    <p:extLst>
      <p:ext uri="{BB962C8B-B14F-4D97-AF65-F5344CB8AC3E}">
        <p14:creationId xmlns:p14="http://schemas.microsoft.com/office/powerpoint/2010/main" val="95970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C1DCEC-1515-493F-B5C0-F07DDCAFE086}"/>
              </a:ext>
            </a:extLst>
          </p:cNvPr>
          <p:cNvSpPr>
            <a:spLocks noGrp="1"/>
          </p:cNvSpPr>
          <p:nvPr>
            <p:ph type="title"/>
          </p:nvPr>
        </p:nvSpPr>
        <p:spPr/>
        <p:txBody>
          <a:bodyPr/>
          <a:lstStyle/>
          <a:p>
            <a:r>
              <a:rPr lang="zh-CN" altLang="en-US" dirty="0"/>
              <a:t>北京市适应性训练</a:t>
            </a:r>
            <a:r>
              <a:rPr lang="en-US" altLang="zh-CN" dirty="0"/>
              <a:t>-</a:t>
            </a:r>
            <a:r>
              <a:rPr lang="zh-CN" altLang="en-US" dirty="0"/>
              <a:t>阅读理解</a:t>
            </a:r>
            <a:r>
              <a:rPr lang="en-US" altLang="zh-CN" dirty="0"/>
              <a:t>C</a:t>
            </a:r>
            <a:r>
              <a:rPr lang="zh-CN" altLang="en-US" dirty="0"/>
              <a:t>篇</a:t>
            </a:r>
          </a:p>
        </p:txBody>
      </p:sp>
      <p:pic>
        <p:nvPicPr>
          <p:cNvPr id="3" name="图片 2">
            <a:extLst>
              <a:ext uri="{FF2B5EF4-FFF2-40B4-BE49-F238E27FC236}">
                <a16:creationId xmlns:a16="http://schemas.microsoft.com/office/drawing/2014/main" id="{3A33E6D3-66CB-4998-802D-AEDC7A66D326}"/>
              </a:ext>
            </a:extLst>
          </p:cNvPr>
          <p:cNvPicPr>
            <a:picLocks noChangeAspect="1"/>
          </p:cNvPicPr>
          <p:nvPr/>
        </p:nvPicPr>
        <p:blipFill>
          <a:blip r:embed="rId2"/>
          <a:stretch>
            <a:fillRect/>
          </a:stretch>
        </p:blipFill>
        <p:spPr>
          <a:xfrm>
            <a:off x="6235847" y="928965"/>
            <a:ext cx="2615411" cy="1865538"/>
          </a:xfrm>
          <a:prstGeom prst="rect">
            <a:avLst/>
          </a:prstGeom>
        </p:spPr>
      </p:pic>
      <p:sp>
        <p:nvSpPr>
          <p:cNvPr id="5" name="矩形 4">
            <a:extLst>
              <a:ext uri="{FF2B5EF4-FFF2-40B4-BE49-F238E27FC236}">
                <a16:creationId xmlns:a16="http://schemas.microsoft.com/office/drawing/2014/main" id="{C87C36FA-C3E8-4E32-967C-050CDB18AA41}"/>
              </a:ext>
            </a:extLst>
          </p:cNvPr>
          <p:cNvSpPr/>
          <p:nvPr/>
        </p:nvSpPr>
        <p:spPr>
          <a:xfrm>
            <a:off x="386012" y="928965"/>
            <a:ext cx="5619933" cy="4062651"/>
          </a:xfrm>
          <a:prstGeom prst="rect">
            <a:avLst/>
          </a:prstGeom>
        </p:spPr>
        <p:txBody>
          <a:bodyPr wrap="square">
            <a:spAutoFit/>
          </a:bodyPr>
          <a:lstStyle/>
          <a:p>
            <a:r>
              <a:rPr lang="zh-CN" altLang="en-US" sz="2000" dirty="0"/>
              <a:t>综合评述：本篇文章为说明文，文章字数</a:t>
            </a:r>
            <a:r>
              <a:rPr lang="en-US" altLang="zh-CN" sz="2000" dirty="0"/>
              <a:t>409</a:t>
            </a:r>
            <a:r>
              <a:rPr lang="zh-CN" altLang="en-US" sz="2000" dirty="0"/>
              <a:t>个字，题目字数</a:t>
            </a:r>
            <a:r>
              <a:rPr lang="en-US" altLang="zh-CN" sz="2000" dirty="0"/>
              <a:t>175</a:t>
            </a:r>
            <a:r>
              <a:rPr lang="zh-CN" altLang="en-US" sz="2000" dirty="0"/>
              <a:t>个字，总字数</a:t>
            </a:r>
            <a:r>
              <a:rPr lang="en-US" altLang="zh-CN" sz="2000" dirty="0"/>
              <a:t>584</a:t>
            </a:r>
            <a:r>
              <a:rPr lang="zh-CN" altLang="en-US" sz="2000" dirty="0"/>
              <a:t>个字。需要学生阅读的速度要加强，否则会影响全卷的完成质量。本次北京市适应性测试</a:t>
            </a:r>
            <a:r>
              <a:rPr lang="en-US" altLang="zh-CN" sz="2000" dirty="0"/>
              <a:t>C</a:t>
            </a:r>
            <a:r>
              <a:rPr lang="zh-CN" altLang="en-US" sz="2000" dirty="0"/>
              <a:t>篇中的词汇也是增强了很多。例如，</a:t>
            </a:r>
            <a:r>
              <a:rPr lang="en-US" altLang="zh-CN" sz="2000" dirty="0"/>
              <a:t>schoolers, multilevel, reveal, assumption, landscape, packs, maintain, engage, suspect, structure, combinations, devices, relative, stable</a:t>
            </a:r>
            <a:r>
              <a:rPr lang="zh-CN" altLang="en-US" sz="2000" dirty="0"/>
              <a:t>，</a:t>
            </a:r>
            <a:r>
              <a:rPr lang="en-US" altLang="zh-CN" sz="2000" dirty="0"/>
              <a:t>identify</a:t>
            </a:r>
            <a:r>
              <a:rPr lang="zh-CN" altLang="en-US" sz="2000" dirty="0"/>
              <a:t>，</a:t>
            </a:r>
            <a:r>
              <a:rPr lang="en-US" altLang="zh-CN" sz="2000" dirty="0"/>
              <a:t>resources</a:t>
            </a:r>
            <a:r>
              <a:rPr lang="zh-CN" altLang="en-US" sz="2000" dirty="0"/>
              <a:t>。面对这样的字数多，较难词汇多的文章，中等或以下水平的学生做起来还是有一定难度。所以需要我们平时在词汇上下功夫，在提高阅读速度上下功夫。当然，我们也需要一些阅读解题技巧。</a:t>
            </a:r>
          </a:p>
          <a:p>
            <a:endParaRPr lang="zh-CN" altLang="en-US" dirty="0"/>
          </a:p>
        </p:txBody>
      </p:sp>
      <p:sp>
        <p:nvSpPr>
          <p:cNvPr id="6" name="矩形 5">
            <a:extLst>
              <a:ext uri="{FF2B5EF4-FFF2-40B4-BE49-F238E27FC236}">
                <a16:creationId xmlns:a16="http://schemas.microsoft.com/office/drawing/2014/main" id="{4D8B7BA6-0941-4C0F-B695-9DC49F2F63FC}"/>
              </a:ext>
            </a:extLst>
          </p:cNvPr>
          <p:cNvSpPr/>
          <p:nvPr/>
        </p:nvSpPr>
        <p:spPr>
          <a:xfrm>
            <a:off x="6329118" y="3139306"/>
            <a:ext cx="2428870" cy="923330"/>
          </a:xfrm>
          <a:prstGeom prst="rect">
            <a:avLst/>
          </a:prstGeom>
        </p:spPr>
        <p:txBody>
          <a:bodyPr wrap="none">
            <a:spAutoFit/>
          </a:bodyPr>
          <a:lstStyle/>
          <a:p>
            <a:r>
              <a:rPr lang="en-US" altLang="zh-CN" dirty="0"/>
              <a:t>the vulture guineafowl</a:t>
            </a:r>
          </a:p>
          <a:p>
            <a:pPr algn="ctr"/>
            <a:endParaRPr lang="en-US" altLang="zh-CN" dirty="0"/>
          </a:p>
          <a:p>
            <a:pPr algn="ctr"/>
            <a:r>
              <a:rPr lang="zh-CN" altLang="en-US" dirty="0"/>
              <a:t>珍珠鸡</a:t>
            </a:r>
            <a:r>
              <a:rPr lang="en-US" altLang="zh-CN" dirty="0"/>
              <a:t> </a:t>
            </a:r>
            <a:endParaRPr lang="zh-CN" altLang="en-US" dirty="0"/>
          </a:p>
        </p:txBody>
      </p:sp>
    </p:spTree>
    <p:extLst>
      <p:ext uri="{BB962C8B-B14F-4D97-AF65-F5344CB8AC3E}">
        <p14:creationId xmlns:p14="http://schemas.microsoft.com/office/powerpoint/2010/main" val="3841284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49D712-A9AA-4FE3-97C6-BC6BE1FDEB66}"/>
              </a:ext>
            </a:extLst>
          </p:cNvPr>
          <p:cNvSpPr>
            <a:spLocks noGrp="1"/>
          </p:cNvSpPr>
          <p:nvPr>
            <p:ph type="title"/>
          </p:nvPr>
        </p:nvSpPr>
        <p:spPr/>
        <p:txBody>
          <a:bodyPr/>
          <a:lstStyle/>
          <a:p>
            <a:r>
              <a:rPr lang="zh-CN" altLang="en-US" dirty="0"/>
              <a:t>北京市适应性训练</a:t>
            </a:r>
            <a:r>
              <a:rPr lang="en-US" altLang="zh-CN" dirty="0"/>
              <a:t>-</a:t>
            </a:r>
            <a:r>
              <a:rPr lang="zh-CN" altLang="en-US" dirty="0"/>
              <a:t>阅读理解</a:t>
            </a:r>
            <a:r>
              <a:rPr lang="en-US" altLang="zh-CN" dirty="0"/>
              <a:t>C</a:t>
            </a:r>
            <a:r>
              <a:rPr lang="zh-CN" altLang="en-US" dirty="0"/>
              <a:t>篇</a:t>
            </a:r>
          </a:p>
        </p:txBody>
      </p:sp>
      <p:sp>
        <p:nvSpPr>
          <p:cNvPr id="5" name="矩形 4">
            <a:extLst>
              <a:ext uri="{FF2B5EF4-FFF2-40B4-BE49-F238E27FC236}">
                <a16:creationId xmlns:a16="http://schemas.microsoft.com/office/drawing/2014/main" id="{ABCA0569-627D-4E33-9298-7B0A0D1AB145}"/>
              </a:ext>
            </a:extLst>
          </p:cNvPr>
          <p:cNvSpPr/>
          <p:nvPr/>
        </p:nvSpPr>
        <p:spPr>
          <a:xfrm>
            <a:off x="247427" y="963109"/>
            <a:ext cx="5368066" cy="4093428"/>
          </a:xfrm>
          <a:prstGeom prst="rect">
            <a:avLst/>
          </a:prstGeom>
        </p:spPr>
        <p:txBody>
          <a:bodyPr wrap="square">
            <a:spAutoFit/>
          </a:bodyPr>
          <a:lstStyle/>
          <a:p>
            <a:r>
              <a:rPr lang="en-US" altLang="zh-CN" sz="2000" dirty="0">
                <a:latin typeface="Times New Roman" panose="02020603050405020304" pitchFamily="18" charset="0"/>
                <a:cs typeface="Times New Roman" panose="02020603050405020304" pitchFamily="18" charset="0"/>
              </a:rPr>
              <a:t>    A group of blue-faced </a:t>
            </a:r>
            <a:r>
              <a:rPr lang="en-US" altLang="zh-CN" sz="2000" dirty="0">
                <a:solidFill>
                  <a:srgbClr val="FF0000"/>
                </a:solidFill>
                <a:latin typeface="Times New Roman" panose="02020603050405020304" pitchFamily="18" charset="0"/>
                <a:cs typeface="Times New Roman" panose="02020603050405020304" pitchFamily="18" charset="0"/>
              </a:rPr>
              <a:t>birds</a:t>
            </a:r>
            <a:r>
              <a:rPr lang="en-US" altLang="zh-CN" sz="2000" dirty="0">
                <a:latin typeface="Times New Roman" panose="02020603050405020304" pitchFamily="18" charset="0"/>
                <a:cs typeface="Times New Roman" panose="02020603050405020304" pitchFamily="18" charset="0"/>
              </a:rPr>
              <a:t> step through the grass shoulder to shoulder, red eyes looking around. They look like middle schoolers seeking a cafeteria table at lunchtime. Perhaps they’re not so different.</a:t>
            </a:r>
          </a:p>
          <a:p>
            <a:r>
              <a:rPr lang="en-US" altLang="zh-CN" sz="2000" dirty="0">
                <a:latin typeface="Times New Roman" panose="02020603050405020304" pitchFamily="18" charset="0"/>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A new study</a:t>
            </a:r>
            <a:r>
              <a:rPr lang="en-US" altLang="zh-CN" sz="2000" dirty="0">
                <a:latin typeface="Times New Roman" panose="02020603050405020304" pitchFamily="18" charset="0"/>
                <a:cs typeface="Times New Roman" panose="02020603050405020304" pitchFamily="18" charset="0"/>
              </a:rPr>
              <a:t>, led by Damien </a:t>
            </a:r>
            <a:r>
              <a:rPr lang="en-US" altLang="zh-CN" sz="2000" dirty="0" err="1">
                <a:latin typeface="Times New Roman" panose="02020603050405020304" pitchFamily="18" charset="0"/>
                <a:cs typeface="Times New Roman" panose="02020603050405020304" pitchFamily="18" charset="0"/>
              </a:rPr>
              <a:t>Farine</a:t>
            </a:r>
            <a:r>
              <a:rPr lang="en-US" altLang="zh-CN" sz="2000" dirty="0">
                <a:latin typeface="Times New Roman" panose="02020603050405020304" pitchFamily="18" charset="0"/>
                <a:cs typeface="Times New Roman" panose="02020603050405020304" pitchFamily="18" charset="0"/>
              </a:rPr>
              <a:t>, an ornithologist who </a:t>
            </a:r>
            <a:r>
              <a:rPr lang="en-US" altLang="zh-CN" sz="2000" dirty="0">
                <a:solidFill>
                  <a:srgbClr val="FF0000"/>
                </a:solidFill>
                <a:latin typeface="Times New Roman" panose="02020603050405020304" pitchFamily="18" charset="0"/>
                <a:cs typeface="Times New Roman" panose="02020603050405020304" pitchFamily="18" charset="0"/>
              </a:rPr>
              <a:t>studies collective </a:t>
            </a:r>
            <a:r>
              <a:rPr lang="en-US" altLang="zh-CN" sz="2000" dirty="0" err="1">
                <a:solidFill>
                  <a:srgbClr val="FF0000"/>
                </a:solidFill>
                <a:latin typeface="Times New Roman" panose="02020603050405020304" pitchFamily="18" charset="0"/>
                <a:cs typeface="Times New Roman" panose="02020603050405020304" pitchFamily="18" charset="0"/>
              </a:rPr>
              <a:t>behaviour</a:t>
            </a:r>
            <a:r>
              <a:rPr lang="en-US" altLang="zh-CN" sz="2000" dirty="0">
                <a:latin typeface="Times New Roman" panose="02020603050405020304" pitchFamily="18" charset="0"/>
                <a:cs typeface="Times New Roman" panose="02020603050405020304" pitchFamily="18" charset="0"/>
              </a:rPr>
              <a:t>, shows that </a:t>
            </a:r>
            <a:r>
              <a:rPr lang="en-US" altLang="zh-CN" sz="2000" dirty="0">
                <a:solidFill>
                  <a:srgbClr val="FF0000"/>
                </a:solidFill>
                <a:latin typeface="Times New Roman" panose="02020603050405020304" pitchFamily="18" charset="0"/>
                <a:cs typeface="Times New Roman" panose="02020603050405020304" pitchFamily="18" charset="0"/>
              </a:rPr>
              <a:t>the vulture guineafowl </a:t>
            </a:r>
            <a:r>
              <a:rPr lang="en-US" altLang="zh-CN" sz="2000" dirty="0">
                <a:latin typeface="Times New Roman" panose="02020603050405020304" pitchFamily="18" charset="0"/>
                <a:cs typeface="Times New Roman" panose="02020603050405020304" pitchFamily="18" charset="0"/>
              </a:rPr>
              <a:t>of eastern Africa, like humans, have </a:t>
            </a:r>
            <a:r>
              <a:rPr lang="en-US" altLang="zh-CN" sz="2000" dirty="0">
                <a:solidFill>
                  <a:srgbClr val="FF0000"/>
                </a:solidFill>
                <a:latin typeface="Times New Roman" panose="02020603050405020304" pitchFamily="18" charset="0"/>
                <a:cs typeface="Times New Roman" panose="02020603050405020304" pitchFamily="18" charset="0"/>
              </a:rPr>
              <a:t>multilevel societies</a:t>
            </a:r>
            <a:r>
              <a:rPr lang="en-US" altLang="zh-CN" sz="2000" dirty="0">
                <a:latin typeface="Times New Roman" panose="02020603050405020304" pitchFamily="18" charset="0"/>
                <a:cs typeface="Times New Roman" panose="02020603050405020304" pitchFamily="18" charset="0"/>
              </a:rPr>
              <a:t>. In the past, scientists assumed such social structures required a lot of brainpower. </a:t>
            </a:r>
            <a:r>
              <a:rPr lang="en-US" altLang="zh-CN" sz="2000" dirty="0">
                <a:solidFill>
                  <a:srgbClr val="FF0000"/>
                </a:solidFill>
                <a:latin typeface="Times New Roman" panose="02020603050405020304" pitchFamily="18" charset="0"/>
                <a:cs typeface="Times New Roman" panose="02020603050405020304" pitchFamily="18" charset="0"/>
              </a:rPr>
              <a:t>But</a:t>
            </a:r>
            <a:r>
              <a:rPr lang="en-US" altLang="zh-CN" sz="2000" dirty="0">
                <a:latin typeface="Times New Roman" panose="02020603050405020304" pitchFamily="18" charset="0"/>
                <a:cs typeface="Times New Roman" panose="02020603050405020304" pitchFamily="18" charset="0"/>
              </a:rPr>
              <a:t> the pea-brained guineafowl are </a:t>
            </a:r>
            <a:r>
              <a:rPr lang="en-US" altLang="zh-CN" sz="2000" dirty="0">
                <a:solidFill>
                  <a:srgbClr val="FF0000"/>
                </a:solidFill>
                <a:latin typeface="Times New Roman" panose="02020603050405020304" pitchFamily="18" charset="0"/>
                <a:cs typeface="Times New Roman" panose="02020603050405020304" pitchFamily="18" charset="0"/>
              </a:rPr>
              <a:t>revealing the faults </a:t>
            </a:r>
            <a:r>
              <a:rPr lang="en-US" altLang="zh-CN" sz="2000" dirty="0">
                <a:latin typeface="Times New Roman" panose="02020603050405020304" pitchFamily="18" charset="0"/>
                <a:cs typeface="Times New Roman" panose="02020603050405020304" pitchFamily="18" charset="0"/>
              </a:rPr>
              <a:t>in that assumption.</a:t>
            </a:r>
          </a:p>
        </p:txBody>
      </p:sp>
      <p:sp>
        <p:nvSpPr>
          <p:cNvPr id="6" name="圆角矩形 6">
            <a:extLst>
              <a:ext uri="{FF2B5EF4-FFF2-40B4-BE49-F238E27FC236}">
                <a16:creationId xmlns:a16="http://schemas.microsoft.com/office/drawing/2014/main" id="{005A7BE5-84D1-4953-8126-A89E3D9C1A30}"/>
              </a:ext>
            </a:extLst>
          </p:cNvPr>
          <p:cNvSpPr/>
          <p:nvPr/>
        </p:nvSpPr>
        <p:spPr>
          <a:xfrm>
            <a:off x="5941338" y="1077709"/>
            <a:ext cx="2955235" cy="3445565"/>
          </a:xfrm>
          <a:prstGeom prst="roundRect">
            <a:avLst/>
          </a:prstGeom>
          <a:solidFill>
            <a:srgbClr val="FFFF99"/>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300"/>
              </a:lnSpc>
            </a:pPr>
            <a:r>
              <a:rPr lang="zh-CN" altLang="en-US" dirty="0"/>
              <a:t>      </a:t>
            </a:r>
            <a:r>
              <a:rPr lang="zh-CN" altLang="en-US" sz="2000" dirty="0">
                <a:solidFill>
                  <a:schemeClr val="tx1"/>
                </a:solidFill>
              </a:rPr>
              <a:t>本文是一篇说明文，同学们应该首先关注的是前两个自然段的内容。确定本文的主体对象是什么，本文的关键词是什么。</a:t>
            </a:r>
            <a:endParaRPr lang="zh-CN" altLang="zh-CN" sz="2000" dirty="0">
              <a:solidFill>
                <a:schemeClr val="tx1"/>
              </a:solidFill>
            </a:endParaRPr>
          </a:p>
          <a:p>
            <a:pPr algn="ctr">
              <a:lnSpc>
                <a:spcPts val="3300"/>
              </a:lnSpc>
            </a:pPr>
            <a:endParaRPr lang="zh-CN" altLang="en-US" dirty="0">
              <a:solidFill>
                <a:schemeClr val="tx1"/>
              </a:solidFill>
            </a:endParaRPr>
          </a:p>
        </p:txBody>
      </p:sp>
    </p:spTree>
    <p:extLst>
      <p:ext uri="{BB962C8B-B14F-4D97-AF65-F5344CB8AC3E}">
        <p14:creationId xmlns:p14="http://schemas.microsoft.com/office/powerpoint/2010/main" val="57233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96192E-50E0-47E5-9C92-C1F949BEDF4C}"/>
              </a:ext>
            </a:extLst>
          </p:cNvPr>
          <p:cNvSpPr>
            <a:spLocks noGrp="1"/>
          </p:cNvSpPr>
          <p:nvPr>
            <p:ph type="title"/>
          </p:nvPr>
        </p:nvSpPr>
        <p:spPr/>
        <p:txBody>
          <a:bodyPr/>
          <a:lstStyle/>
          <a:p>
            <a:r>
              <a:rPr lang="zh-CN" altLang="en-US" dirty="0"/>
              <a:t>北京市适应性训练</a:t>
            </a:r>
            <a:r>
              <a:rPr lang="en-US" altLang="zh-CN" dirty="0"/>
              <a:t>-</a:t>
            </a:r>
            <a:r>
              <a:rPr lang="zh-CN" altLang="en-US" dirty="0"/>
              <a:t>阅读理解</a:t>
            </a:r>
            <a:r>
              <a:rPr lang="en-US" altLang="zh-CN" dirty="0"/>
              <a:t>C</a:t>
            </a:r>
            <a:r>
              <a:rPr lang="zh-CN" altLang="en-US" dirty="0"/>
              <a:t>篇</a:t>
            </a:r>
          </a:p>
        </p:txBody>
      </p:sp>
      <p:sp>
        <p:nvSpPr>
          <p:cNvPr id="3" name="矩形 2">
            <a:extLst>
              <a:ext uri="{FF2B5EF4-FFF2-40B4-BE49-F238E27FC236}">
                <a16:creationId xmlns:a16="http://schemas.microsoft.com/office/drawing/2014/main" id="{62D7C1A1-0B9D-441B-9002-803C6A6E733F}"/>
              </a:ext>
            </a:extLst>
          </p:cNvPr>
          <p:cNvSpPr/>
          <p:nvPr/>
        </p:nvSpPr>
        <p:spPr>
          <a:xfrm>
            <a:off x="381896" y="1474076"/>
            <a:ext cx="4572000" cy="2862322"/>
          </a:xfrm>
          <a:prstGeom prst="rect">
            <a:avLst/>
          </a:prstGeom>
        </p:spPr>
        <p:txBody>
          <a:bodyPr>
            <a:spAutoFit/>
          </a:bodyPr>
          <a:lstStyle/>
          <a:p>
            <a:r>
              <a:rPr lang="en-US" altLang="zh-CN" sz="2000" dirty="0">
                <a:latin typeface="Times New Roman" panose="02020603050405020304" pitchFamily="18" charset="0"/>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A new study</a:t>
            </a:r>
            <a:r>
              <a:rPr lang="en-US" altLang="zh-CN" sz="2000" dirty="0">
                <a:latin typeface="Times New Roman" panose="02020603050405020304" pitchFamily="18" charset="0"/>
                <a:cs typeface="Times New Roman" panose="02020603050405020304" pitchFamily="18" charset="0"/>
              </a:rPr>
              <a:t>, led by Damien </a:t>
            </a:r>
            <a:r>
              <a:rPr lang="en-US" altLang="zh-CN" sz="2000" dirty="0" err="1">
                <a:latin typeface="Times New Roman" panose="02020603050405020304" pitchFamily="18" charset="0"/>
                <a:cs typeface="Times New Roman" panose="02020603050405020304" pitchFamily="18" charset="0"/>
              </a:rPr>
              <a:t>Farine</a:t>
            </a:r>
            <a:r>
              <a:rPr lang="en-US" altLang="zh-CN" sz="2000" dirty="0">
                <a:latin typeface="Times New Roman" panose="02020603050405020304" pitchFamily="18" charset="0"/>
                <a:cs typeface="Times New Roman" panose="02020603050405020304" pitchFamily="18" charset="0"/>
              </a:rPr>
              <a:t>, an ornithologist who </a:t>
            </a:r>
            <a:r>
              <a:rPr lang="en-US" altLang="zh-CN" sz="2000" dirty="0">
                <a:solidFill>
                  <a:srgbClr val="FF0000"/>
                </a:solidFill>
                <a:latin typeface="Times New Roman" panose="02020603050405020304" pitchFamily="18" charset="0"/>
                <a:cs typeface="Times New Roman" panose="02020603050405020304" pitchFamily="18" charset="0"/>
              </a:rPr>
              <a:t>studies collective </a:t>
            </a:r>
            <a:r>
              <a:rPr lang="en-US" altLang="zh-CN" sz="2000" dirty="0" err="1">
                <a:solidFill>
                  <a:srgbClr val="FF0000"/>
                </a:solidFill>
                <a:latin typeface="Times New Roman" panose="02020603050405020304" pitchFamily="18" charset="0"/>
                <a:cs typeface="Times New Roman" panose="02020603050405020304" pitchFamily="18" charset="0"/>
              </a:rPr>
              <a:t>behaviour</a:t>
            </a:r>
            <a:r>
              <a:rPr lang="en-US" altLang="zh-CN" sz="2000" dirty="0">
                <a:latin typeface="Times New Roman" panose="02020603050405020304" pitchFamily="18" charset="0"/>
                <a:cs typeface="Times New Roman" panose="02020603050405020304" pitchFamily="18" charset="0"/>
              </a:rPr>
              <a:t>, shows that </a:t>
            </a:r>
            <a:r>
              <a:rPr lang="en-US" altLang="zh-CN" sz="2000" dirty="0">
                <a:solidFill>
                  <a:srgbClr val="FF0000"/>
                </a:solidFill>
                <a:latin typeface="Times New Roman" panose="02020603050405020304" pitchFamily="18" charset="0"/>
                <a:cs typeface="Times New Roman" panose="02020603050405020304" pitchFamily="18" charset="0"/>
              </a:rPr>
              <a:t>the vulture guineafowl </a:t>
            </a:r>
            <a:r>
              <a:rPr lang="en-US" altLang="zh-CN" sz="2000" dirty="0">
                <a:latin typeface="Times New Roman" panose="02020603050405020304" pitchFamily="18" charset="0"/>
                <a:cs typeface="Times New Roman" panose="02020603050405020304" pitchFamily="18" charset="0"/>
              </a:rPr>
              <a:t>of eastern Africa, like humans, have </a:t>
            </a:r>
            <a:r>
              <a:rPr lang="en-US" altLang="zh-CN" sz="2000" dirty="0">
                <a:solidFill>
                  <a:srgbClr val="FF0000"/>
                </a:solidFill>
                <a:latin typeface="Times New Roman" panose="02020603050405020304" pitchFamily="18" charset="0"/>
                <a:cs typeface="Times New Roman" panose="02020603050405020304" pitchFamily="18" charset="0"/>
              </a:rPr>
              <a:t>multilevel societies</a:t>
            </a:r>
            <a:r>
              <a:rPr lang="en-US" altLang="zh-CN" sz="2000" dirty="0">
                <a:latin typeface="Times New Roman" panose="02020603050405020304" pitchFamily="18" charset="0"/>
                <a:cs typeface="Times New Roman" panose="02020603050405020304" pitchFamily="18" charset="0"/>
              </a:rPr>
              <a:t>. In the past, scientists assumed such social structures required a lot of brainpower. </a:t>
            </a:r>
            <a:r>
              <a:rPr lang="en-US" altLang="zh-CN" sz="2000" dirty="0">
                <a:solidFill>
                  <a:srgbClr val="FF0000"/>
                </a:solidFill>
                <a:latin typeface="Times New Roman" panose="02020603050405020304" pitchFamily="18" charset="0"/>
                <a:cs typeface="Times New Roman" panose="02020603050405020304" pitchFamily="18" charset="0"/>
              </a:rPr>
              <a:t>But</a:t>
            </a:r>
            <a:r>
              <a:rPr lang="en-US" altLang="zh-CN" sz="2000" dirty="0">
                <a:latin typeface="Times New Roman" panose="02020603050405020304" pitchFamily="18" charset="0"/>
                <a:cs typeface="Times New Roman" panose="02020603050405020304" pitchFamily="18" charset="0"/>
              </a:rPr>
              <a:t> the pea-brained guineafowl are </a:t>
            </a:r>
            <a:r>
              <a:rPr lang="en-US" altLang="zh-CN" sz="2000" dirty="0">
                <a:solidFill>
                  <a:srgbClr val="FF0000"/>
                </a:solidFill>
                <a:latin typeface="Times New Roman" panose="02020603050405020304" pitchFamily="18" charset="0"/>
                <a:cs typeface="Times New Roman" panose="02020603050405020304" pitchFamily="18" charset="0"/>
              </a:rPr>
              <a:t>revealing the faults </a:t>
            </a:r>
            <a:r>
              <a:rPr lang="en-US" altLang="zh-CN" sz="2000" dirty="0">
                <a:latin typeface="Times New Roman" panose="02020603050405020304" pitchFamily="18" charset="0"/>
                <a:cs typeface="Times New Roman" panose="02020603050405020304" pitchFamily="18" charset="0"/>
              </a:rPr>
              <a:t>in that assumption.</a:t>
            </a:r>
            <a:endParaRPr lang="zh-CN" altLang="en-US" dirty="0"/>
          </a:p>
        </p:txBody>
      </p:sp>
      <p:sp>
        <p:nvSpPr>
          <p:cNvPr id="4" name="圆角矩形 6">
            <a:extLst>
              <a:ext uri="{FF2B5EF4-FFF2-40B4-BE49-F238E27FC236}">
                <a16:creationId xmlns:a16="http://schemas.microsoft.com/office/drawing/2014/main" id="{8414E854-FCC6-491C-BB52-DAB94E1FCC33}"/>
              </a:ext>
            </a:extLst>
          </p:cNvPr>
          <p:cNvSpPr/>
          <p:nvPr/>
        </p:nvSpPr>
        <p:spPr>
          <a:xfrm>
            <a:off x="4953896" y="567000"/>
            <a:ext cx="3964194" cy="4318879"/>
          </a:xfrm>
          <a:prstGeom prst="roundRect">
            <a:avLst/>
          </a:prstGeom>
          <a:solidFill>
            <a:srgbClr val="FFFF99"/>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300"/>
              </a:lnSpc>
            </a:pPr>
            <a:r>
              <a:rPr lang="zh-CN" altLang="en-US" sz="1600" dirty="0"/>
              <a:t>      </a:t>
            </a:r>
            <a:r>
              <a:rPr lang="zh-CN" altLang="en-US" sz="1600" dirty="0">
                <a:solidFill>
                  <a:schemeClr val="tx1"/>
                </a:solidFill>
              </a:rPr>
              <a:t>然后我们开始关注的是本篇第一道题的题干部分：</a:t>
            </a:r>
            <a:endParaRPr lang="en-US" altLang="zh-CN" sz="1600" dirty="0">
              <a:solidFill>
                <a:schemeClr val="tx1"/>
              </a:solidFill>
            </a:endParaRPr>
          </a:p>
          <a:p>
            <a:r>
              <a:rPr lang="zh-CN" altLang="zh-CN" sz="1600" dirty="0">
                <a:solidFill>
                  <a:schemeClr val="tx1"/>
                </a:solidFill>
              </a:rPr>
              <a:t>【试题】</a:t>
            </a:r>
            <a:r>
              <a:rPr lang="en-US" altLang="zh-CN" sz="1600" dirty="0">
                <a:solidFill>
                  <a:schemeClr val="tx1"/>
                </a:solidFill>
              </a:rPr>
              <a:t>38. According to the passage, </a:t>
            </a:r>
            <a:r>
              <a:rPr lang="en-US" altLang="zh-CN" sz="1600" dirty="0">
                <a:solidFill>
                  <a:srgbClr val="FF0000"/>
                </a:solidFill>
              </a:rPr>
              <a:t>what inspired Dr. </a:t>
            </a:r>
            <a:r>
              <a:rPr lang="en-US" altLang="zh-CN" sz="1600" dirty="0" err="1">
                <a:solidFill>
                  <a:srgbClr val="FF0000"/>
                </a:solidFill>
              </a:rPr>
              <a:t>Farine</a:t>
            </a:r>
            <a:r>
              <a:rPr lang="en-US" altLang="zh-CN" sz="1600" dirty="0">
                <a:solidFill>
                  <a:srgbClr val="FF0000"/>
                </a:solidFill>
              </a:rPr>
              <a:t> to carry out the study</a:t>
            </a:r>
            <a:r>
              <a:rPr lang="en-US" altLang="zh-CN" sz="1600" dirty="0">
                <a:solidFill>
                  <a:schemeClr val="tx1"/>
                </a:solidFill>
              </a:rPr>
              <a:t>?</a:t>
            </a:r>
          </a:p>
          <a:p>
            <a:endParaRPr lang="zh-CN" altLang="zh-CN" sz="1600" dirty="0">
              <a:solidFill>
                <a:schemeClr val="tx1"/>
              </a:solidFill>
            </a:endParaRPr>
          </a:p>
          <a:p>
            <a:r>
              <a:rPr lang="en-US" altLang="zh-CN" sz="1600" dirty="0">
                <a:solidFill>
                  <a:schemeClr val="tx1"/>
                </a:solidFill>
              </a:rPr>
              <a:t>A. The guineafowl’s social </a:t>
            </a:r>
            <a:r>
              <a:rPr lang="en-US" altLang="zh-CN" sz="1600" dirty="0" err="1">
                <a:solidFill>
                  <a:schemeClr val="tx1"/>
                </a:solidFill>
              </a:rPr>
              <a:t>behaviour</a:t>
            </a:r>
            <a:r>
              <a:rPr lang="en-US" altLang="zh-CN" sz="1600" dirty="0">
                <a:solidFill>
                  <a:schemeClr val="tx1"/>
                </a:solidFill>
              </a:rPr>
              <a:t>. </a:t>
            </a:r>
            <a:endParaRPr lang="zh-CN" altLang="zh-CN" sz="1600" dirty="0">
              <a:solidFill>
                <a:schemeClr val="tx1"/>
              </a:solidFill>
            </a:endParaRPr>
          </a:p>
          <a:p>
            <a:r>
              <a:rPr lang="en-US" altLang="zh-CN" sz="1600" dirty="0">
                <a:solidFill>
                  <a:schemeClr val="tx1"/>
                </a:solidFill>
              </a:rPr>
              <a:t>B. Previous assumptions about birds. </a:t>
            </a:r>
            <a:endParaRPr lang="zh-CN" altLang="zh-CN" sz="1600" dirty="0">
              <a:solidFill>
                <a:schemeClr val="tx1"/>
              </a:solidFill>
            </a:endParaRPr>
          </a:p>
          <a:p>
            <a:r>
              <a:rPr lang="en-US" altLang="zh-CN" sz="1600" dirty="0">
                <a:solidFill>
                  <a:schemeClr val="tx1"/>
                </a:solidFill>
              </a:rPr>
              <a:t>C. His interest in animal brainpower. </a:t>
            </a:r>
            <a:endParaRPr lang="zh-CN" altLang="zh-CN" sz="1600" dirty="0">
              <a:solidFill>
                <a:schemeClr val="tx1"/>
              </a:solidFill>
            </a:endParaRPr>
          </a:p>
          <a:p>
            <a:r>
              <a:rPr lang="en-US" altLang="zh-CN" sz="1600" dirty="0">
                <a:solidFill>
                  <a:schemeClr val="tx1"/>
                </a:solidFill>
              </a:rPr>
              <a:t>D. The faults in earlier research.</a:t>
            </a:r>
            <a:endParaRPr lang="zh-CN" altLang="zh-CN" sz="1600" dirty="0">
              <a:solidFill>
                <a:schemeClr val="tx1"/>
              </a:solidFill>
            </a:endParaRPr>
          </a:p>
          <a:p>
            <a:pPr>
              <a:lnSpc>
                <a:spcPts val="3300"/>
              </a:lnSpc>
            </a:pPr>
            <a:endParaRPr lang="zh-CN" altLang="zh-CN" sz="2000" dirty="0">
              <a:solidFill>
                <a:schemeClr val="tx1"/>
              </a:solidFill>
            </a:endParaRPr>
          </a:p>
          <a:p>
            <a:pPr algn="ctr">
              <a:lnSpc>
                <a:spcPts val="3300"/>
              </a:lnSpc>
            </a:pPr>
            <a:endParaRPr lang="zh-CN" altLang="en-US" dirty="0">
              <a:solidFill>
                <a:schemeClr val="tx1"/>
              </a:solidFill>
            </a:endParaRPr>
          </a:p>
        </p:txBody>
      </p:sp>
    </p:spTree>
    <p:extLst>
      <p:ext uri="{BB962C8B-B14F-4D97-AF65-F5344CB8AC3E}">
        <p14:creationId xmlns:p14="http://schemas.microsoft.com/office/powerpoint/2010/main" val="44711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21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2462</Words>
  <Application>Microsoft Office PowerPoint</Application>
  <PresentationFormat>全屏显示(16:9)</PresentationFormat>
  <Paragraphs>134</Paragraphs>
  <Slides>19</Slides>
  <Notes>1</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19</vt:i4>
      </vt:variant>
    </vt:vector>
  </HeadingPairs>
  <TitlesOfParts>
    <vt:vector size="30" baseType="lpstr">
      <vt:lpstr>等线</vt:lpstr>
      <vt:lpstr>黑体</vt:lpstr>
      <vt:lpstr>华文新魏</vt:lpstr>
      <vt:lpstr>楷体</vt:lpstr>
      <vt:lpstr>微软雅黑</vt:lpstr>
      <vt:lpstr>Arial</vt:lpstr>
      <vt:lpstr>Calibri</vt:lpstr>
      <vt:lpstr>Impact</vt:lpstr>
      <vt:lpstr>Times New Roman</vt:lpstr>
      <vt:lpstr>1_Office 主题​​</vt:lpstr>
      <vt:lpstr>Office 主题​​</vt:lpstr>
      <vt:lpstr>2020年北京市适应性测试  阅读理解C篇</vt:lpstr>
      <vt:lpstr>PowerPoint 演示文稿</vt:lpstr>
      <vt:lpstr>PowerPoint 演示文稿</vt:lpstr>
      <vt:lpstr>PowerPoint 演示文稿</vt:lpstr>
      <vt:lpstr>PowerPoint 演示文稿</vt:lpstr>
      <vt:lpstr>PowerPoint 演示文稿</vt:lpstr>
      <vt:lpstr>北京市适应性训练-阅读理解C篇</vt:lpstr>
      <vt:lpstr>北京市适应性训练-阅读理解C篇</vt:lpstr>
      <vt:lpstr>北京市适应性训练-阅读理解C篇</vt:lpstr>
      <vt:lpstr>北京市适应性训练-阅读理解C篇</vt:lpstr>
      <vt:lpstr>北京市适应性训练-阅读理解C篇</vt:lpstr>
      <vt:lpstr>北京市适应性训练-阅读理解C篇</vt:lpstr>
      <vt:lpstr>北京市适应性训练-阅读理解C篇</vt:lpstr>
      <vt:lpstr>北京市适应性训练-阅读理解C篇</vt:lpstr>
      <vt:lpstr>北京市适应性训练-阅读理解C篇</vt:lpstr>
      <vt:lpstr>北京市适应性训练-阅读理解C篇</vt:lpstr>
      <vt:lpstr>北京市适应性训练-阅读理解C篇</vt:lpstr>
      <vt:lpstr>北京市适应性训练-阅读理解C篇</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Lin Bin</cp:lastModifiedBy>
  <cp:revision>60</cp:revision>
  <dcterms:created xsi:type="dcterms:W3CDTF">2020-02-01T11:21:00Z</dcterms:created>
  <dcterms:modified xsi:type="dcterms:W3CDTF">2020-03-08T14:25:05Z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