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heme/theme3.xml" ContentType="application/vnd.openxmlformats-officedocument.theme+xml"/>
  <Override PartName="/ppt/tags/tag212.xml" ContentType="application/vnd.openxmlformats-officedocument.presentationml.tags+xml"/>
  <Override PartName="/ppt/notesSlides/notesSlide1.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18"/>
  </p:notesMasterIdLst>
  <p:sldIdLst>
    <p:sldId id="265" r:id="rId3"/>
    <p:sldId id="291" r:id="rId4"/>
    <p:sldId id="292" r:id="rId5"/>
    <p:sldId id="293" r:id="rId6"/>
    <p:sldId id="294" r:id="rId7"/>
    <p:sldId id="295" r:id="rId8"/>
    <p:sldId id="296" r:id="rId9"/>
    <p:sldId id="297" r:id="rId10"/>
    <p:sldId id="298" r:id="rId11"/>
    <p:sldId id="299" r:id="rId12"/>
    <p:sldId id="300" r:id="rId13"/>
    <p:sldId id="302" r:id="rId14"/>
    <p:sldId id="301" r:id="rId15"/>
    <p:sldId id="303" r:id="rId16"/>
    <p:sldId id="271" r:id="rId1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1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34" y="24"/>
      </p:cViewPr>
      <p:guideLst>
        <p:guide orient="horz" pos="161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382567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000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93597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2.xml"/><Relationship Id="rId5" Type="http://schemas.openxmlformats.org/officeDocument/2006/relationships/tags" Target="../tags/tag161.xml"/><Relationship Id="rId4" Type="http://schemas.openxmlformats.org/officeDocument/2006/relationships/tags" Target="../tags/tag16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2.xml"/><Relationship Id="rId5" Type="http://schemas.openxmlformats.org/officeDocument/2006/relationships/tags" Target="../tags/tag166.xml"/><Relationship Id="rId4" Type="http://schemas.openxmlformats.org/officeDocument/2006/relationships/tags" Target="../tags/tag16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2.xml"/><Relationship Id="rId5" Type="http://schemas.openxmlformats.org/officeDocument/2006/relationships/tags" Target="../tags/tag171.xml"/><Relationship Id="rId4" Type="http://schemas.openxmlformats.org/officeDocument/2006/relationships/tags" Target="../tags/tag17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slideMaster" Target="../slideMasters/slideMaster2.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Master" Target="../slideMasters/slideMaster2.xml"/><Relationship Id="rId4" Type="http://schemas.openxmlformats.org/officeDocument/2006/relationships/tags" Target="../tags/tag189.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Master" Target="../slideMasters/slideMaster2.xml"/><Relationship Id="rId5" Type="http://schemas.openxmlformats.org/officeDocument/2006/relationships/tags" Target="../tags/tag203.xml"/><Relationship Id="rId4" Type="http://schemas.openxmlformats.org/officeDocument/2006/relationships/tags" Target="../tags/tag20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2.xml"/><Relationship Id="rId4" Type="http://schemas.openxmlformats.org/officeDocument/2006/relationships/tags" Target="../tags/tag207.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Master" Target="../slideMasters/slideMaster2.xml"/><Relationship Id="rId4" Type="http://schemas.openxmlformats.org/officeDocument/2006/relationships/tags" Target="../tags/tag21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17" name="页脚占位符 16"/>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6"/>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9" y="1509823"/>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9" y="714470"/>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1"/>
            <a:ext cx="9144000" cy="5144135"/>
          </a:xfrm>
          <a:prstGeom prst="rect">
            <a:avLst/>
          </a:prstGeom>
        </p:spPr>
      </p:pic>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5"/>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2"/>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4"/>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7" y="227886"/>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7"/>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1"/>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1"/>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2"/>
            </p:custDataLst>
          </p:nvPr>
        </p:nvPicPr>
        <p:blipFill>
          <a:blip r:embed="rId10" r:link="rId11" cstate="screen"/>
          <a:stretch>
            <a:fillRect/>
          </a:stretch>
        </p:blipFill>
        <p:spPr>
          <a:xfrm>
            <a:off x="8603934" y="0"/>
            <a:ext cx="540068" cy="441630"/>
          </a:xfrm>
          <a:prstGeom prst="rect">
            <a:avLst/>
          </a:prstGeom>
        </p:spPr>
      </p:pic>
      <p:sp>
        <p:nvSpPr>
          <p:cNvPr id="2" name="标题 1"/>
          <p:cNvSpPr>
            <a:spLocks noGrp="1"/>
          </p:cNvSpPr>
          <p:nvPr>
            <p:ph type="title" hasCustomPrompt="1"/>
            <p:custDataLst>
              <p:tags r:id="rId3"/>
            </p:custDataLst>
          </p:nvPr>
        </p:nvSpPr>
        <p:spPr>
          <a:xfrm>
            <a:off x="437400" y="577872"/>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4"/>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6"/>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5"/>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5"/>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3"/>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7"/>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5"/>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5"/>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8"/>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1"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5"/>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9"/>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3" y="714470"/>
            <a:ext cx="8139178"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7"/>
            <a:ext cx="8139178" cy="808489"/>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7" y="972000"/>
            <a:ext cx="3962432" cy="3780000"/>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7" y="972001"/>
            <a:ext cx="3962432" cy="28575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2" y="972001"/>
            <a:ext cx="3962432" cy="28575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2" y="1341782"/>
            <a:ext cx="3962432"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7" y="972000"/>
            <a:ext cx="3962432" cy="3780000"/>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t>2020/3/8</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2"/>
            <a:ext cx="713238" cy="4041680"/>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6"/>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2"/>
            <a:ext cx="3048000" cy="856594"/>
          </a:xfrm>
          <a:prstGeom prst="rect">
            <a:avLst/>
          </a:prstGeom>
        </p:spPr>
      </p:pic>
      <p:sp>
        <p:nvSpPr>
          <p:cNvPr id="4" name="日期占位符 3"/>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5" name="页脚占位符 4"/>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1"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2020/3/8</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502412" y="1941211"/>
            <a:ext cx="8139178" cy="674375"/>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70"/>
            <a:ext cx="3962432"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70"/>
            <a:ext cx="3962432" cy="4042179"/>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5"/>
            <a:ext cx="3962400" cy="3701521"/>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4" y="714469"/>
            <a:ext cx="3962432" cy="28578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4" y="1055025"/>
            <a:ext cx="3962432" cy="3701521"/>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8" name="页脚占位符 7"/>
          <p:cNvSpPr>
            <a:spLocks noGrp="1"/>
          </p:cNvSpPr>
          <p:nvPr>
            <p:ph type="ftr" sz="quarter" idx="11"/>
            <p:custDataLst>
              <p:tags r:id="rId8"/>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4"/>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1" y="4702505"/>
            <a:ext cx="540068" cy="441630"/>
          </a:xfrm>
          <a:prstGeom prst="rect">
            <a:avLst/>
          </a:prstGeom>
        </p:spPr>
      </p:pic>
      <p:sp>
        <p:nvSpPr>
          <p:cNvPr id="2" name="标题 1"/>
          <p:cNvSpPr>
            <a:spLocks noGrp="1"/>
          </p:cNvSpPr>
          <p:nvPr>
            <p:ph type="title"/>
            <p:custDataLst>
              <p:tags r:id="rId3"/>
            </p:custDataLst>
          </p:nvPr>
        </p:nvSpPr>
        <p:spPr>
          <a:xfrm>
            <a:off x="502413" y="332464"/>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3" name="页脚占位符 2"/>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9"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70"/>
            <a:ext cx="3962432" cy="4042179"/>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70"/>
            <a:ext cx="3962432"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2020/3/8</a:t>
            </a:fld>
            <a:endParaRPr lang="zh-CN" altLang="en-US" dirty="0"/>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70"/>
            <a:ext cx="713238" cy="4042179"/>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5" y="714464"/>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51.xml"/><Relationship Id="rId18" Type="http://schemas.openxmlformats.org/officeDocument/2006/relationships/tags" Target="../tags/tag15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tags" Target="../tags/tag155.xml"/><Relationship Id="rId2" Type="http://schemas.openxmlformats.org/officeDocument/2006/relationships/slideLayout" Target="../slideLayouts/slideLayout21.xml"/><Relationship Id="rId16" Type="http://schemas.openxmlformats.org/officeDocument/2006/relationships/tags" Target="../tags/tag15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5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3" y="332464"/>
            <a:ext cx="8139178" cy="331514"/>
          </a:xfrm>
          <a:prstGeom prst="rect">
            <a:avLst/>
          </a:prstGeom>
        </p:spPr>
        <p:txBody>
          <a:bodyPr vert="horz" wrap="square" lIns="90168" tIns="46989" rIns="90168" bIns="46989"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3" y="721139"/>
            <a:ext cx="8139178" cy="4042179"/>
          </a:xfrm>
          <a:prstGeom prst="rect">
            <a:avLst/>
          </a:prstGeom>
        </p:spPr>
        <p:txBody>
          <a:bodyPr vert="horz" wrap="square" lIns="90168" tIns="46989" rIns="90168" bIns="469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4"/>
            <a:ext cx="2025000" cy="237629"/>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2020/3/8</a:t>
            </a:fld>
            <a:endParaRPr lang="zh-CN" altLang="en-US"/>
          </a:p>
        </p:txBody>
      </p:sp>
      <p:sp>
        <p:nvSpPr>
          <p:cNvPr id="5" name="页脚占位符 4"/>
          <p:cNvSpPr>
            <a:spLocks noGrp="1"/>
          </p:cNvSpPr>
          <p:nvPr>
            <p:ph type="ftr" sz="quarter" idx="3"/>
            <p:custDataLst>
              <p:tags r:id="rId24"/>
            </p:custDataLst>
          </p:nvPr>
        </p:nvSpPr>
        <p:spPr>
          <a:xfrm>
            <a:off x="3087000" y="4762964"/>
            <a:ext cx="2970000" cy="237629"/>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4"/>
            <a:ext cx="2025000" cy="237629"/>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76200" tIns="28575" rIns="57150" bIns="28575"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76200" tIns="0" rIns="61913"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t>2020/3/8</a:t>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t>‹#›</a:t>
            </a:fld>
            <a:endParaRPr lang="zh-CN" altLang="en-US" kern="1200" dirty="0">
              <a:solidFill>
                <a:prstClr val="black">
                  <a:tint val="75000"/>
                </a:prstClr>
              </a:solidFill>
              <a:cs typeface="+mn-cs"/>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2" y="1918981"/>
            <a:ext cx="5412105" cy="728345"/>
          </a:xfrm>
        </p:spPr>
        <p:txBody>
          <a:bodyPr>
            <a:noAutofit/>
          </a:bodyPr>
          <a:lstStyle/>
          <a:p>
            <a:pPr algn="ctr"/>
            <a:r>
              <a:rPr lang="zh-CN" altLang="en-US" sz="3200" b="1" spc="300">
                <a:latin typeface="微软雅黑" panose="020B0503020204020204" charset="-122"/>
                <a:ea typeface="微软雅黑" panose="020B0503020204020204" charset="-122"/>
                <a:sym typeface="+mn-ea"/>
              </a:rPr>
              <a:t>应用文</a:t>
            </a:r>
            <a:r>
              <a:rPr lang="zh-CN" altLang="en-US" sz="3200" b="1" spc="300" dirty="0">
                <a:latin typeface="微软雅黑" panose="020B0503020204020204" charset="-122"/>
                <a:ea typeface="微软雅黑" panose="020B0503020204020204" charset="-122"/>
                <a:sym typeface="+mn-ea"/>
              </a:rPr>
              <a:t>阅读</a:t>
            </a:r>
            <a:endParaRPr lang="zh-CN" altLang="en-US" sz="3200" dirty="0">
              <a:solidFill>
                <a:srgbClr val="FF0000"/>
              </a:solidFill>
            </a:endParaRPr>
          </a:p>
        </p:txBody>
      </p:sp>
      <p:sp>
        <p:nvSpPr>
          <p:cNvPr id="10" name="矩形 9"/>
          <p:cNvSpPr/>
          <p:nvPr/>
        </p:nvSpPr>
        <p:spPr>
          <a:xfrm>
            <a:off x="4871085" y="3635375"/>
            <a:ext cx="3601720" cy="559766"/>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lIns="91438" tIns="45719" rIns="91438" bIns="45719"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499622"/>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北京市东方德才学校    叶 航</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a:extLst>
              <a:ext uri="{FF2B5EF4-FFF2-40B4-BE49-F238E27FC236}">
                <a16:creationId xmlns:a16="http://schemas.microsoft.com/office/drawing/2014/main" id="{8C6DF429-62FF-48D4-9D9B-A8D4DF6D8CAD}"/>
              </a:ext>
            </a:extLst>
          </p:cNvPr>
          <p:cNvPicPr>
            <a:picLocks noChangeAspect="1"/>
          </p:cNvPicPr>
          <p:nvPr/>
        </p:nvPicPr>
        <p:blipFill>
          <a:blip r:embed="rId2"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4" name="文本框 3">
            <a:extLst>
              <a:ext uri="{FF2B5EF4-FFF2-40B4-BE49-F238E27FC236}">
                <a16:creationId xmlns:a16="http://schemas.microsoft.com/office/drawing/2014/main" id="{0C56497F-94B7-4BA5-8D38-8CA2D3450779}"/>
              </a:ext>
            </a:extLst>
          </p:cNvPr>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5" name="内容占位符 7">
            <a:extLst>
              <a:ext uri="{FF2B5EF4-FFF2-40B4-BE49-F238E27FC236}">
                <a16:creationId xmlns:a16="http://schemas.microsoft.com/office/drawing/2014/main" id="{C63CF74C-BA84-4431-8874-2567BC34923A}"/>
              </a:ext>
            </a:extLst>
          </p:cNvPr>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sp>
        <p:nvSpPr>
          <p:cNvPr id="6" name="文本框 5">
            <a:extLst>
              <a:ext uri="{FF2B5EF4-FFF2-40B4-BE49-F238E27FC236}">
                <a16:creationId xmlns:a16="http://schemas.microsoft.com/office/drawing/2014/main" id="{19DF089F-E5FB-4A00-A74E-09002EA25DA2}"/>
              </a:ext>
            </a:extLst>
          </p:cNvPr>
          <p:cNvSpPr txBox="1"/>
          <p:nvPr/>
        </p:nvSpPr>
        <p:spPr>
          <a:xfrm>
            <a:off x="1303587" y="204119"/>
            <a:ext cx="2755968" cy="461665"/>
          </a:xfrm>
          <a:prstGeom prst="rect">
            <a:avLst/>
          </a:prstGeom>
          <a:noFill/>
          <a:ln w="28575">
            <a:solidFill>
              <a:srgbClr val="C00000"/>
            </a:solidFill>
          </a:ln>
        </p:spPr>
        <p:txBody>
          <a:bodyPr wrap="square" rtlCol="0">
            <a:spAutoFit/>
          </a:bodyPr>
          <a:lstStyle/>
          <a:p>
            <a:pPr algn="ctr"/>
            <a:r>
              <a:rPr lang="zh-CN" altLang="en-US" sz="2400" dirty="0">
                <a:latin typeface="黑体" panose="02010609060101010101" pitchFamily="49" charset="-122"/>
                <a:ea typeface="黑体" panose="02010609060101010101" pitchFamily="49" charset="-122"/>
              </a:rPr>
              <a:t>试题分析</a:t>
            </a:r>
          </a:p>
        </p:txBody>
      </p:sp>
      <p:sp>
        <p:nvSpPr>
          <p:cNvPr id="7" name="文本框 6">
            <a:extLst>
              <a:ext uri="{FF2B5EF4-FFF2-40B4-BE49-F238E27FC236}">
                <a16:creationId xmlns:a16="http://schemas.microsoft.com/office/drawing/2014/main" id="{30E94AB1-CDC4-46EF-92BA-E97BEB42A81A}"/>
              </a:ext>
            </a:extLst>
          </p:cNvPr>
          <p:cNvSpPr txBox="1"/>
          <p:nvPr/>
        </p:nvSpPr>
        <p:spPr>
          <a:xfrm>
            <a:off x="2743200" y="758269"/>
            <a:ext cx="6060142" cy="960456"/>
          </a:xfrm>
          <a:prstGeom prst="rect">
            <a:avLst/>
          </a:prstGeom>
          <a:solidFill>
            <a:schemeClr val="accent6">
              <a:lumMod val="20000"/>
              <a:lumOff val="80000"/>
            </a:schemeClr>
          </a:solidFill>
          <a:ln w="28575">
            <a:solidFill>
              <a:srgbClr val="C00000"/>
            </a:solidFill>
          </a:ln>
        </p:spPr>
        <p:txBody>
          <a:bodyPr wrap="square" rtlCol="0">
            <a:spAutoFit/>
          </a:bodyPr>
          <a:lstStyle/>
          <a:p>
            <a:pPr marL="64770">
              <a:lnSpc>
                <a:spcPts val="2300"/>
              </a:lnSpc>
              <a:spcBef>
                <a:spcPts val="370"/>
              </a:spcBef>
              <a:tabLst>
                <a:tab pos="406400" algn="l"/>
                <a:tab pos="4051300" algn="l"/>
              </a:tabLst>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32.	A</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cc</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o</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di</a:t>
            </a:r>
            <a:r>
              <a:rPr lang="en-US" altLang="zh-CN" spc="15" dirty="0">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g</a:t>
            </a:r>
            <a:r>
              <a:rPr lang="en-US" altLang="zh-CN"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to t</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h</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p</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ssag</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hov</a:t>
            </a:r>
            <a:r>
              <a:rPr lang="en-US" altLang="zh-CN" b="1" spc="1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rbo</a:t>
            </a:r>
            <a:r>
              <a:rPr lang="en-US" altLang="zh-CN" b="1" spc="-1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rd</a:t>
            </a:r>
            <a:r>
              <a:rPr lang="en-US" altLang="zh-CN"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ca</a:t>
            </a:r>
            <a:r>
              <a:rPr lang="en-US" altLang="zh-C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b="1" spc="1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altLang="zh-CN"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used </a:t>
            </a:r>
            <a:r>
              <a:rPr lang="en-US" altLang="zh-CN" b="1" u="sng" dirty="0">
                <a:solidFill>
                  <a:srgbClr val="C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u="sng"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dirty="0">
              <a:latin typeface="Times New Roman" panose="02020603050405020304" pitchFamily="18" charset="0"/>
              <a:ea typeface="等线" panose="02010600030101010101" pitchFamily="2" charset="-122"/>
              <a:cs typeface="Times New Roman" panose="02020603050405020304" pitchFamily="18" charset="0"/>
            </a:endParaRPr>
          </a:p>
          <a:p>
            <a:pPr marL="369570">
              <a:lnSpc>
                <a:spcPts val="2300"/>
              </a:lnSpc>
              <a:tabLst>
                <a:tab pos="2463800" algn="l"/>
              </a:tabLst>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A</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on </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ca</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mpus	</a:t>
            </a:r>
            <a:r>
              <a:rPr lang="en-US" altLang="zh-CN" spc="-10" dirty="0">
                <a:latin typeface="Times New Roman" panose="02020603050405020304" pitchFamily="18" charset="0"/>
                <a:ea typeface="Times New Roman" panose="02020603050405020304" pitchFamily="18" charset="0"/>
                <a:cs typeface="Times New Roman" panose="02020603050405020304" pitchFamily="18" charset="0"/>
              </a:rPr>
              <a:t>B</a:t>
            </a:r>
            <a:r>
              <a:rPr lang="en-US" altLang="zh-CN"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in pa</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r</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ks</a:t>
            </a:r>
            <a:endParaRPr lang="zh-CN" altLang="zh-CN" dirty="0">
              <a:latin typeface="Times New Roman" panose="02020603050405020304" pitchFamily="18" charset="0"/>
              <a:ea typeface="等线" panose="02010600030101010101" pitchFamily="2" charset="-122"/>
              <a:cs typeface="Times New Roman" panose="02020603050405020304" pitchFamily="18" charset="0"/>
            </a:endParaRPr>
          </a:p>
          <a:p>
            <a:pPr marL="369570">
              <a:lnSpc>
                <a:spcPts val="2300"/>
              </a:lnSpc>
              <a:tabLst>
                <a:tab pos="2463800" algn="l"/>
              </a:tabLst>
            </a:pP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on bike p</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ths	D</a:t>
            </a:r>
            <a:r>
              <a:rPr lang="en-US" altLang="zh-CN"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in</a:t>
            </a:r>
            <a:r>
              <a:rPr lang="en-US" altLang="zh-CN"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shopping</a:t>
            </a:r>
            <a:r>
              <a:rPr lang="en-US" altLang="zh-CN"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malls</a:t>
            </a:r>
            <a:endParaRPr lang="zh-CN" altLang="zh-CN"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3E4D6254-E136-4858-9AF9-29F7FED08B16}"/>
              </a:ext>
            </a:extLst>
          </p:cNvPr>
          <p:cNvSpPr txBox="1"/>
          <p:nvPr/>
        </p:nvSpPr>
        <p:spPr>
          <a:xfrm>
            <a:off x="2681571" y="1718725"/>
            <a:ext cx="6350370" cy="3293209"/>
          </a:xfrm>
          <a:prstGeom prst="rect">
            <a:avLst/>
          </a:prstGeom>
          <a:noFill/>
        </p:spPr>
        <p:txBody>
          <a:bodyPr wrap="square" rtlCol="0">
            <a:spAutoFit/>
          </a:bodyPr>
          <a:lstStyle/>
          <a:p>
            <a:r>
              <a:rPr lang="en-US" altLang="zh-CN" sz="1600" b="1" dirty="0">
                <a:solidFill>
                  <a:srgbClr val="C00000"/>
                </a:solidFill>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解析</a:t>
            </a:r>
            <a:r>
              <a:rPr lang="en-US" altLang="zh-CN" sz="1600" b="1" dirty="0">
                <a:solidFill>
                  <a:srgbClr val="C00000"/>
                </a:solidFill>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细节题。</a:t>
            </a:r>
            <a:r>
              <a:rPr lang="zh-CN" altLang="en-US" sz="1600" dirty="0">
                <a:solidFill>
                  <a:schemeClr val="tx1"/>
                </a:solidFill>
                <a:latin typeface="华文楷体" panose="02010600040101010101" pitchFamily="2" charset="-122"/>
                <a:ea typeface="华文楷体" panose="02010600040101010101" pitchFamily="2" charset="-122"/>
              </a:rPr>
              <a:t>根据题干中</a:t>
            </a:r>
            <a:r>
              <a:rPr lang="en-US" altLang="zh-C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hov</a:t>
            </a:r>
            <a:r>
              <a:rPr lang="en-US" altLang="zh-CN" sz="1600" b="1" spc="1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altLang="zh-C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rbo</a:t>
            </a:r>
            <a:r>
              <a:rPr lang="en-US" altLang="zh-CN" sz="1600" b="1" spc="-1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rd</a:t>
            </a:r>
            <a:r>
              <a:rPr lang="en-US" altLang="zh-CN" sz="1600"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ca</a:t>
            </a:r>
            <a:r>
              <a:rPr lang="en-US" altLang="zh-C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altLang="zh-CN" sz="1600" b="1" spc="1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altLang="zh-CN" sz="1600" b="1" spc="-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used____,</a:t>
            </a:r>
            <a:r>
              <a:rPr lang="zh-CN" altLang="en-US"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定位信息</a:t>
            </a:r>
            <a:r>
              <a:rPr lang="zh-CN" altLang="en-US" sz="1600" dirty="0">
                <a:solidFill>
                  <a:schemeClr val="tx1"/>
                </a:solidFill>
                <a:latin typeface="华文楷体" panose="02010600040101010101" pitchFamily="2" charset="-122"/>
                <a:ea typeface="华文楷体" panose="02010600040101010101" pitchFamily="2" charset="-122"/>
              </a:rPr>
              <a:t>在</a:t>
            </a:r>
            <a:r>
              <a:rPr lang="en-US" altLang="zh-CN" sz="1600" b="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Where is a hoverboard legal</a:t>
            </a:r>
            <a:r>
              <a:rPr lang="en-US" altLang="zh-CN" sz="16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schemeClr val="tx1"/>
                </a:solidFill>
                <a:latin typeface="华文楷体" panose="02010600040101010101" pitchFamily="2" charset="-122"/>
                <a:ea typeface="华文楷体" panose="02010600040101010101" pitchFamily="2" charset="-122"/>
              </a:rPr>
              <a:t>平衡车合法使用的地点</a:t>
            </a:r>
            <a:r>
              <a:rPr lang="en-US" altLang="zh-CN" sz="1600" dirty="0">
                <a:solidFill>
                  <a:schemeClr val="tx1"/>
                </a:solidFill>
                <a:latin typeface="华文楷体" panose="02010600040101010101" pitchFamily="2" charset="-122"/>
                <a:ea typeface="华文楷体" panose="02010600040101010101" pitchFamily="2" charset="-122"/>
              </a:rPr>
              <a:t>)</a:t>
            </a:r>
          </a:p>
          <a:p>
            <a:r>
              <a:rPr lang="en-US" altLang="zh-CN" sz="1600" dirty="0">
                <a:solidFill>
                  <a:schemeClr val="tx1"/>
                </a:solidFill>
                <a:latin typeface="华文楷体" panose="02010600040101010101" pitchFamily="2" charset="-122"/>
                <a:ea typeface="华文楷体" panose="02010600040101010101" pitchFamily="2" charset="-122"/>
              </a:rPr>
              <a:t>      </a:t>
            </a:r>
            <a:r>
              <a:rPr lang="en-US" altLang="zh-CN" sz="16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Currently, some places prohibit anyone under 16 from using these devices, and hoverboards are banned in academic institutions and public places, like campus buildings, parks, shopping malls and subway stations. Some places have also put speed limits on the devices and restricted their use to bike paths.</a:t>
            </a:r>
            <a:r>
              <a:rPr lang="zh-CN" altLang="en-US" sz="1600" dirty="0">
                <a:solidFill>
                  <a:schemeClr val="tx1"/>
                </a:solidFill>
                <a:latin typeface="华文楷体" panose="02010600040101010101" pitchFamily="2" charset="-122"/>
                <a:ea typeface="华文楷体" panose="02010600040101010101" pitchFamily="2" charset="-122"/>
              </a:rPr>
              <a:t>现在有些地方禁止</a:t>
            </a:r>
            <a:r>
              <a:rPr lang="en-US" altLang="zh-CN" sz="1600" dirty="0">
                <a:solidFill>
                  <a:schemeClr val="tx1"/>
                </a:solidFill>
                <a:latin typeface="华文楷体" panose="02010600040101010101" pitchFamily="2" charset="-122"/>
                <a:ea typeface="华文楷体" panose="02010600040101010101" pitchFamily="2" charset="-122"/>
              </a:rPr>
              <a:t>16</a:t>
            </a:r>
            <a:r>
              <a:rPr lang="zh-CN" altLang="en-US" sz="1600" dirty="0">
                <a:solidFill>
                  <a:schemeClr val="tx1"/>
                </a:solidFill>
                <a:latin typeface="华文楷体" panose="02010600040101010101" pitchFamily="2" charset="-122"/>
                <a:ea typeface="华文楷体" panose="02010600040101010101" pitchFamily="2" charset="-122"/>
              </a:rPr>
              <a:t>岁以下的人使用平衡车，而且在学术机构和公共场所禁止使用平衡车，如校园内部建筑，公园，大型购物商场，地铁车站等。</a:t>
            </a:r>
            <a:r>
              <a:rPr lang="zh-CN" altLang="en-US" sz="1600" b="1" dirty="0">
                <a:solidFill>
                  <a:srgbClr val="C00000"/>
                </a:solidFill>
                <a:latin typeface="华文楷体" panose="02010600040101010101" pitchFamily="2" charset="-122"/>
                <a:ea typeface="华文楷体" panose="02010600040101010101" pitchFamily="2" charset="-122"/>
              </a:rPr>
              <a:t>有些地方会对平衡车限速，限定在自行车道上使用</a:t>
            </a:r>
            <a:r>
              <a:rPr lang="zh-CN" altLang="en-US" sz="1600" dirty="0">
                <a:solidFill>
                  <a:schemeClr val="tx1"/>
                </a:solidFill>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语言积累</a:t>
            </a:r>
            <a:r>
              <a:rPr lang="en-US" altLang="zh-CN" sz="1600" b="1" dirty="0">
                <a:solidFill>
                  <a:srgbClr val="C00000"/>
                </a:solidFill>
                <a:latin typeface="华文楷体" panose="02010600040101010101" pitchFamily="2" charset="-122"/>
                <a:ea typeface="华文楷体" panose="02010600040101010101" pitchFamily="2" charset="-122"/>
              </a:rPr>
              <a:t> </a:t>
            </a:r>
            <a:r>
              <a:rPr lang="en-US" altLang="zh-CN" sz="1600" b="1" dirty="0">
                <a:solidFill>
                  <a:srgbClr val="C00000"/>
                </a:solidFill>
                <a:latin typeface="Times New Roman" panose="02020603050405020304" pitchFamily="18" charset="0"/>
                <a:cs typeface="Times New Roman" panose="02020603050405020304" pitchFamily="18" charset="0"/>
              </a:rPr>
              <a:t>restrict sb. / </a:t>
            </a:r>
            <a:r>
              <a:rPr lang="en-US" altLang="zh-CN" sz="1600" b="1" dirty="0" err="1">
                <a:solidFill>
                  <a:srgbClr val="C00000"/>
                </a:solidFill>
                <a:latin typeface="Times New Roman" panose="02020603050405020304" pitchFamily="18" charset="0"/>
                <a:cs typeface="Times New Roman" panose="02020603050405020304" pitchFamily="18" charset="0"/>
              </a:rPr>
              <a:t>sth</a:t>
            </a:r>
            <a:r>
              <a:rPr lang="en-US" altLang="zh-CN" sz="1600" b="1" dirty="0">
                <a:solidFill>
                  <a:srgbClr val="C00000"/>
                </a:solidFill>
                <a:latin typeface="Times New Roman" panose="02020603050405020304" pitchFamily="18" charset="0"/>
                <a:cs typeface="Times New Roman" panose="02020603050405020304" pitchFamily="18" charset="0"/>
              </a:rPr>
              <a:t>. to a place  </a:t>
            </a:r>
            <a:r>
              <a:rPr lang="zh-CN" altLang="zh-CN" sz="16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限制（在某范围）</a:t>
            </a:r>
            <a:endParaRPr lang="en-US" altLang="zh-CN" sz="16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16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         Barbecues are restricted to the designated areas in the park.</a:t>
            </a:r>
          </a:p>
          <a:p>
            <a:r>
              <a:rPr lang="en-US" altLang="zh-CN" sz="1600" b="1" dirty="0">
                <a:solidFill>
                  <a:srgbClr val="C00000"/>
                </a:solidFill>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答案</a:t>
            </a:r>
            <a:r>
              <a:rPr lang="en-US" altLang="zh-CN" sz="1600" b="1" dirty="0">
                <a:solidFill>
                  <a:srgbClr val="C00000"/>
                </a:solidFill>
                <a:latin typeface="华文楷体" panose="02010600040101010101" pitchFamily="2" charset="-122"/>
                <a:ea typeface="华文楷体" panose="02010600040101010101" pitchFamily="2" charset="-122"/>
              </a:rPr>
              <a:t>】</a:t>
            </a:r>
            <a:r>
              <a:rPr lang="en-US" altLang="zh-CN" sz="16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C</a:t>
            </a:r>
          </a:p>
          <a:p>
            <a:endParaRPr lang="zh-CN" altLang="zh-CN" sz="1600" dirty="0">
              <a:latin typeface="华文楷体" panose="02010600040101010101" pitchFamily="2" charset="-122"/>
              <a:ea typeface="华文楷体" panose="02010600040101010101" pitchFamily="2" charset="-122"/>
            </a:endParaRPr>
          </a:p>
        </p:txBody>
      </p:sp>
      <p:pic>
        <p:nvPicPr>
          <p:cNvPr id="9" name="图片 8">
            <a:extLst>
              <a:ext uri="{FF2B5EF4-FFF2-40B4-BE49-F238E27FC236}">
                <a16:creationId xmlns:a16="http://schemas.microsoft.com/office/drawing/2014/main" id="{25D7DF71-5E7C-493C-AB70-84E670423449}"/>
              </a:ext>
            </a:extLst>
          </p:cNvPr>
          <p:cNvPicPr>
            <a:picLocks noChangeAspect="1"/>
          </p:cNvPicPr>
          <p:nvPr/>
        </p:nvPicPr>
        <p:blipFill>
          <a:blip r:embed="rId4"/>
          <a:stretch>
            <a:fillRect/>
          </a:stretch>
        </p:blipFill>
        <p:spPr>
          <a:xfrm>
            <a:off x="156234" y="1145309"/>
            <a:ext cx="2525337" cy="3875600"/>
          </a:xfrm>
          <a:prstGeom prst="rect">
            <a:avLst/>
          </a:prstGeom>
          <a:ln>
            <a:solidFill>
              <a:srgbClr val="C00000"/>
            </a:solidFill>
          </a:ln>
        </p:spPr>
      </p:pic>
    </p:spTree>
    <p:extLst>
      <p:ext uri="{BB962C8B-B14F-4D97-AF65-F5344CB8AC3E}">
        <p14:creationId xmlns:p14="http://schemas.microsoft.com/office/powerpoint/2010/main" val="2058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a:extLst>
              <a:ext uri="{FF2B5EF4-FFF2-40B4-BE49-F238E27FC236}">
                <a16:creationId xmlns:a16="http://schemas.microsoft.com/office/drawing/2014/main" id="{8C6DF429-62FF-48D4-9D9B-A8D4DF6D8CAD}"/>
              </a:ext>
            </a:extLst>
          </p:cNvPr>
          <p:cNvPicPr>
            <a:picLocks noChangeAspect="1"/>
          </p:cNvPicPr>
          <p:nvPr/>
        </p:nvPicPr>
        <p:blipFill>
          <a:blip r:embed="rId3"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4" name="文本框 3">
            <a:extLst>
              <a:ext uri="{FF2B5EF4-FFF2-40B4-BE49-F238E27FC236}">
                <a16:creationId xmlns:a16="http://schemas.microsoft.com/office/drawing/2014/main" id="{0C56497F-94B7-4BA5-8D38-8CA2D3450779}"/>
              </a:ext>
            </a:extLst>
          </p:cNvPr>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5" name="内容占位符 7">
            <a:extLst>
              <a:ext uri="{FF2B5EF4-FFF2-40B4-BE49-F238E27FC236}">
                <a16:creationId xmlns:a16="http://schemas.microsoft.com/office/drawing/2014/main" id="{C63CF74C-BA84-4431-8874-2567BC34923A}"/>
              </a:ext>
            </a:extLst>
          </p:cNvPr>
          <p:cNvPicPr>
            <a:picLocks noChangeAspect="1"/>
          </p:cNvPicPr>
          <p:nvPr/>
        </p:nvPicPr>
        <p:blipFill>
          <a:blip r:embed="rId4"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sp>
        <p:nvSpPr>
          <p:cNvPr id="6" name="文本框 5">
            <a:extLst>
              <a:ext uri="{FF2B5EF4-FFF2-40B4-BE49-F238E27FC236}">
                <a16:creationId xmlns:a16="http://schemas.microsoft.com/office/drawing/2014/main" id="{EE4FF2F3-5070-419A-B2F4-CFDD7D1CB6F0}"/>
              </a:ext>
            </a:extLst>
          </p:cNvPr>
          <p:cNvSpPr txBox="1"/>
          <p:nvPr/>
        </p:nvSpPr>
        <p:spPr>
          <a:xfrm>
            <a:off x="1303587" y="275831"/>
            <a:ext cx="2755968" cy="461665"/>
          </a:xfrm>
          <a:prstGeom prst="rect">
            <a:avLst/>
          </a:prstGeom>
          <a:noFill/>
          <a:ln w="28575">
            <a:solidFill>
              <a:srgbClr val="C00000"/>
            </a:solidFill>
          </a:ln>
        </p:spPr>
        <p:txBody>
          <a:bodyPr wrap="square" rtlCol="0">
            <a:spAutoFit/>
          </a:bodyPr>
          <a:lstStyle/>
          <a:p>
            <a:pPr algn="ctr"/>
            <a:r>
              <a:rPr lang="zh-CN" altLang="en-US" sz="2400" dirty="0">
                <a:latin typeface="黑体" panose="02010609060101010101" pitchFamily="49" charset="-122"/>
                <a:ea typeface="黑体" panose="02010609060101010101" pitchFamily="49" charset="-122"/>
              </a:rPr>
              <a:t>试题分析</a:t>
            </a:r>
          </a:p>
        </p:txBody>
      </p:sp>
      <p:sp>
        <p:nvSpPr>
          <p:cNvPr id="7" name="文本框 6">
            <a:extLst>
              <a:ext uri="{FF2B5EF4-FFF2-40B4-BE49-F238E27FC236}">
                <a16:creationId xmlns:a16="http://schemas.microsoft.com/office/drawing/2014/main" id="{123C13B8-F8E9-40A9-8DE0-523516BFD08F}"/>
              </a:ext>
            </a:extLst>
          </p:cNvPr>
          <p:cNvSpPr txBox="1"/>
          <p:nvPr/>
        </p:nvSpPr>
        <p:spPr>
          <a:xfrm>
            <a:off x="2868706" y="937557"/>
            <a:ext cx="5459506" cy="1477328"/>
          </a:xfrm>
          <a:prstGeom prst="rect">
            <a:avLst/>
          </a:prstGeom>
          <a:solidFill>
            <a:schemeClr val="accent6">
              <a:lumMod val="20000"/>
              <a:lumOff val="80000"/>
            </a:schemeClr>
          </a:solidFill>
          <a:ln w="28575">
            <a:solidFill>
              <a:srgbClr val="C00000"/>
            </a:solid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33. What is the main purpose of this passage?</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  To evaluate a gift’s quality.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  To recommend a gift choice.</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  To compare new hoverboard models.</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D.  To clarify functions of the latest hoverboards.</a:t>
            </a:r>
            <a:endParaRPr lang="zh-CN" altLang="zh-CN"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CD3DBBD2-48B7-48D2-A5C7-CA54AB820B66}"/>
              </a:ext>
            </a:extLst>
          </p:cNvPr>
          <p:cNvSpPr txBox="1"/>
          <p:nvPr/>
        </p:nvSpPr>
        <p:spPr>
          <a:xfrm>
            <a:off x="2788023" y="2636283"/>
            <a:ext cx="5691847" cy="2062103"/>
          </a:xfrm>
          <a:prstGeom prst="rect">
            <a:avLst/>
          </a:prstGeom>
          <a:noFill/>
        </p:spPr>
        <p:txBody>
          <a:bodyPr wrap="square" rtlCol="0">
            <a:spAutoFit/>
          </a:bodyPr>
          <a:lstStyle/>
          <a:p>
            <a:r>
              <a:rPr lang="en-US" altLang="zh-CN" sz="1600" b="1" dirty="0">
                <a:solidFill>
                  <a:srgbClr val="C00000"/>
                </a:solidFill>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解析</a:t>
            </a:r>
            <a:r>
              <a:rPr lang="en-US" altLang="zh-CN" sz="1600" b="1" dirty="0">
                <a:solidFill>
                  <a:srgbClr val="C00000"/>
                </a:solidFill>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主旨题。应用文的写作目的通常在首段和尾段。</a:t>
            </a:r>
            <a:endParaRPr lang="en-US" altLang="zh-CN" sz="1600" b="1" dirty="0">
              <a:solidFill>
                <a:srgbClr val="C00000"/>
              </a:solidFill>
              <a:latin typeface="华文楷体" panose="02010600040101010101" pitchFamily="2" charset="-122"/>
              <a:ea typeface="华文楷体" panose="02010600040101010101" pitchFamily="2" charset="-122"/>
            </a:endParaRPr>
          </a:p>
          <a:p>
            <a:r>
              <a:rPr lang="en-US" altLang="zh-CN" sz="16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Para.1</a:t>
            </a:r>
            <a:r>
              <a:rPr lang="zh-CN" altLang="en-US" sz="16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If you’re looking to </a:t>
            </a:r>
            <a:r>
              <a:rPr lang="en-US" altLang="zh-CN" sz="16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buy a gift </a:t>
            </a:r>
            <a:r>
              <a:rPr lang="en-US" altLang="zh-CN" sz="16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for your children, why not keep up with the trend and get the best hoverboard? </a:t>
            </a:r>
            <a:r>
              <a:rPr lang="zh-CN" altLang="en-US" sz="1600" dirty="0">
                <a:solidFill>
                  <a:schemeClr val="tx1"/>
                </a:solidFill>
                <a:latin typeface="华文楷体" panose="02010600040101010101" pitchFamily="2" charset="-122"/>
                <a:ea typeface="华文楷体" panose="02010600040101010101" pitchFamily="2" charset="-122"/>
              </a:rPr>
              <a:t>如果想给孩子买个礼物，何不赶潮流买个最时髦的平衡车呢？点明了文章的写作目的是推荐平衡车作为孩子的礼物。</a:t>
            </a:r>
            <a:endParaRPr lang="en-US" altLang="zh-CN" sz="1600" dirty="0">
              <a:solidFill>
                <a:srgbClr val="C00000"/>
              </a:solidFill>
              <a:latin typeface="华文楷体" panose="02010600040101010101" pitchFamily="2" charset="-122"/>
              <a:ea typeface="华文楷体" panose="02010600040101010101" pitchFamily="2" charset="-122"/>
            </a:endParaRPr>
          </a:p>
          <a:p>
            <a:endParaRPr lang="en-US" altLang="zh-CN" sz="1600" b="1" dirty="0">
              <a:solidFill>
                <a:srgbClr val="C00000"/>
              </a:solidFill>
              <a:latin typeface="华文楷体" panose="02010600040101010101" pitchFamily="2" charset="-122"/>
              <a:ea typeface="华文楷体" panose="02010600040101010101" pitchFamily="2" charset="-122"/>
            </a:endParaRPr>
          </a:p>
          <a:p>
            <a:r>
              <a:rPr lang="en-US" altLang="zh-CN" sz="1600" b="1" dirty="0">
                <a:solidFill>
                  <a:srgbClr val="C00000"/>
                </a:solidFill>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答案</a:t>
            </a:r>
            <a:r>
              <a:rPr lang="en-US" altLang="zh-CN" sz="1600" b="1" dirty="0">
                <a:solidFill>
                  <a:srgbClr val="C00000"/>
                </a:solidFill>
                <a:latin typeface="华文楷体" panose="02010600040101010101" pitchFamily="2" charset="-122"/>
                <a:ea typeface="华文楷体" panose="02010600040101010101" pitchFamily="2" charset="-122"/>
              </a:rPr>
              <a:t>】B</a:t>
            </a:r>
          </a:p>
          <a:p>
            <a:endParaRPr lang="zh-CN" altLang="zh-CN" sz="1600" dirty="0">
              <a:latin typeface="华文楷体" panose="02010600040101010101" pitchFamily="2" charset="-122"/>
              <a:ea typeface="华文楷体" panose="02010600040101010101" pitchFamily="2" charset="-122"/>
            </a:endParaRPr>
          </a:p>
        </p:txBody>
      </p:sp>
      <p:pic>
        <p:nvPicPr>
          <p:cNvPr id="9" name="图片 8">
            <a:extLst>
              <a:ext uri="{FF2B5EF4-FFF2-40B4-BE49-F238E27FC236}">
                <a16:creationId xmlns:a16="http://schemas.microsoft.com/office/drawing/2014/main" id="{F16D27EE-B530-4171-97C1-863729A14FB2}"/>
              </a:ext>
            </a:extLst>
          </p:cNvPr>
          <p:cNvPicPr>
            <a:picLocks noChangeAspect="1"/>
          </p:cNvPicPr>
          <p:nvPr/>
        </p:nvPicPr>
        <p:blipFill>
          <a:blip r:embed="rId5"/>
          <a:stretch>
            <a:fillRect/>
          </a:stretch>
        </p:blipFill>
        <p:spPr>
          <a:xfrm>
            <a:off x="257168" y="1145309"/>
            <a:ext cx="2525337" cy="3875600"/>
          </a:xfrm>
          <a:prstGeom prst="rect">
            <a:avLst/>
          </a:prstGeom>
          <a:ln>
            <a:solidFill>
              <a:srgbClr val="C00000"/>
            </a:solidFill>
          </a:ln>
        </p:spPr>
      </p:pic>
    </p:spTree>
    <p:extLst>
      <p:ext uri="{BB962C8B-B14F-4D97-AF65-F5344CB8AC3E}">
        <p14:creationId xmlns:p14="http://schemas.microsoft.com/office/powerpoint/2010/main" val="13831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a:extLst>
              <a:ext uri="{FF2B5EF4-FFF2-40B4-BE49-F238E27FC236}">
                <a16:creationId xmlns:a16="http://schemas.microsoft.com/office/drawing/2014/main" id="{8C6DF429-62FF-48D4-9D9B-A8D4DF6D8CAD}"/>
              </a:ext>
            </a:extLst>
          </p:cNvPr>
          <p:cNvPicPr>
            <a:picLocks noChangeAspect="1"/>
          </p:cNvPicPr>
          <p:nvPr/>
        </p:nvPicPr>
        <p:blipFill>
          <a:blip r:embed="rId2"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4" name="文本框 3">
            <a:extLst>
              <a:ext uri="{FF2B5EF4-FFF2-40B4-BE49-F238E27FC236}">
                <a16:creationId xmlns:a16="http://schemas.microsoft.com/office/drawing/2014/main" id="{0C56497F-94B7-4BA5-8D38-8CA2D3450779}"/>
              </a:ext>
            </a:extLst>
          </p:cNvPr>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5" name="内容占位符 7">
            <a:extLst>
              <a:ext uri="{FF2B5EF4-FFF2-40B4-BE49-F238E27FC236}">
                <a16:creationId xmlns:a16="http://schemas.microsoft.com/office/drawing/2014/main" id="{C63CF74C-BA84-4431-8874-2567BC34923A}"/>
              </a:ext>
            </a:extLst>
          </p:cNvPr>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sp>
        <p:nvSpPr>
          <p:cNvPr id="6" name="文本框 5">
            <a:extLst>
              <a:ext uri="{FF2B5EF4-FFF2-40B4-BE49-F238E27FC236}">
                <a16:creationId xmlns:a16="http://schemas.microsoft.com/office/drawing/2014/main" id="{D5BEB51F-014A-4B1A-99AD-B737AF5FCFCF}"/>
              </a:ext>
            </a:extLst>
          </p:cNvPr>
          <p:cNvSpPr txBox="1"/>
          <p:nvPr/>
        </p:nvSpPr>
        <p:spPr>
          <a:xfrm>
            <a:off x="1790006" y="278976"/>
            <a:ext cx="6175135" cy="461665"/>
          </a:xfrm>
          <a:prstGeom prst="rect">
            <a:avLst/>
          </a:prstGeom>
          <a:noFill/>
          <a:ln w="28575">
            <a:solidFill>
              <a:srgbClr val="C00000"/>
            </a:solidFill>
          </a:ln>
        </p:spPr>
        <p:txBody>
          <a:bodyPr wrap="square" rtlCol="0">
            <a:spAutoFit/>
          </a:bodyPr>
          <a:lstStyle/>
          <a:p>
            <a:pPr algn="ctr"/>
            <a:r>
              <a:rPr lang="zh-CN" altLang="en-US" sz="2400" dirty="0">
                <a:latin typeface="黑体" panose="02010609060101010101" pitchFamily="49" charset="-122"/>
                <a:ea typeface="黑体" panose="02010609060101010101" pitchFamily="49" charset="-122"/>
              </a:rPr>
              <a:t>近五年高考题应用文考点与适应性测试对比</a:t>
            </a:r>
          </a:p>
        </p:txBody>
      </p:sp>
      <p:graphicFrame>
        <p:nvGraphicFramePr>
          <p:cNvPr id="2" name="表格 6">
            <a:extLst>
              <a:ext uri="{FF2B5EF4-FFF2-40B4-BE49-F238E27FC236}">
                <a16:creationId xmlns:a16="http://schemas.microsoft.com/office/drawing/2014/main" id="{7ABFA342-86A7-4E5C-BE8F-DEE812705A37}"/>
              </a:ext>
            </a:extLst>
          </p:cNvPr>
          <p:cNvGraphicFramePr>
            <a:graphicFrameLocks noGrp="1"/>
          </p:cNvGraphicFramePr>
          <p:nvPr>
            <p:extLst>
              <p:ext uri="{D42A27DB-BD31-4B8C-83A1-F6EECF244321}">
                <p14:modId xmlns:p14="http://schemas.microsoft.com/office/powerpoint/2010/main" val="3302782823"/>
              </p:ext>
            </p:extLst>
          </p:nvPr>
        </p:nvGraphicFramePr>
        <p:xfrm>
          <a:off x="376516" y="993564"/>
          <a:ext cx="8659908" cy="3627120"/>
        </p:xfrm>
        <a:graphic>
          <a:graphicData uri="http://schemas.openxmlformats.org/drawingml/2006/table">
            <a:tbl>
              <a:tblPr firstRow="1" bandRow="1">
                <a:tableStyleId>{21E4AEA4-8DFA-4A89-87EB-49C32662AFE0}</a:tableStyleId>
              </a:tblPr>
              <a:tblGrid>
                <a:gridCol w="722243">
                  <a:extLst>
                    <a:ext uri="{9D8B030D-6E8A-4147-A177-3AD203B41FA5}">
                      <a16:colId xmlns:a16="http://schemas.microsoft.com/office/drawing/2014/main" val="1708337754"/>
                    </a:ext>
                  </a:extLst>
                </a:gridCol>
                <a:gridCol w="1160347">
                  <a:extLst>
                    <a:ext uri="{9D8B030D-6E8A-4147-A177-3AD203B41FA5}">
                      <a16:colId xmlns:a16="http://schemas.microsoft.com/office/drawing/2014/main" val="1310939901"/>
                    </a:ext>
                  </a:extLst>
                </a:gridCol>
                <a:gridCol w="1398494">
                  <a:extLst>
                    <a:ext uri="{9D8B030D-6E8A-4147-A177-3AD203B41FA5}">
                      <a16:colId xmlns:a16="http://schemas.microsoft.com/office/drawing/2014/main" val="2829648230"/>
                    </a:ext>
                  </a:extLst>
                </a:gridCol>
                <a:gridCol w="1344706">
                  <a:extLst>
                    <a:ext uri="{9D8B030D-6E8A-4147-A177-3AD203B41FA5}">
                      <a16:colId xmlns:a16="http://schemas.microsoft.com/office/drawing/2014/main" val="3070307757"/>
                    </a:ext>
                  </a:extLst>
                </a:gridCol>
                <a:gridCol w="1290918">
                  <a:extLst>
                    <a:ext uri="{9D8B030D-6E8A-4147-A177-3AD203B41FA5}">
                      <a16:colId xmlns:a16="http://schemas.microsoft.com/office/drawing/2014/main" val="640416861"/>
                    </a:ext>
                  </a:extLst>
                </a:gridCol>
                <a:gridCol w="1277470">
                  <a:extLst>
                    <a:ext uri="{9D8B030D-6E8A-4147-A177-3AD203B41FA5}">
                      <a16:colId xmlns:a16="http://schemas.microsoft.com/office/drawing/2014/main" val="3037269550"/>
                    </a:ext>
                  </a:extLst>
                </a:gridCol>
                <a:gridCol w="1465730">
                  <a:extLst>
                    <a:ext uri="{9D8B030D-6E8A-4147-A177-3AD203B41FA5}">
                      <a16:colId xmlns:a16="http://schemas.microsoft.com/office/drawing/2014/main" val="723184576"/>
                    </a:ext>
                  </a:extLst>
                </a:gridCol>
              </a:tblGrid>
              <a:tr h="327143">
                <a:tc>
                  <a:txBody>
                    <a:bodyPr/>
                    <a:lstStyle/>
                    <a:p>
                      <a:pPr algn="ctr"/>
                      <a:r>
                        <a:rPr lang="zh-CN" altLang="en-US" sz="1600" b="1" dirty="0">
                          <a:latin typeface="华文楷体" panose="02010600040101010101" pitchFamily="2" charset="-122"/>
                          <a:ea typeface="华文楷体" panose="02010600040101010101" pitchFamily="2" charset="-122"/>
                        </a:rPr>
                        <a:t>年份</a:t>
                      </a:r>
                    </a:p>
                  </a:txBody>
                  <a:tcPr anchor="ctr"/>
                </a:tc>
                <a:tc>
                  <a:txBody>
                    <a:bodyPr/>
                    <a:lstStyle/>
                    <a:p>
                      <a:pPr algn="ctr"/>
                      <a:r>
                        <a:rPr lang="en-US" altLang="zh-CN" sz="1600" b="1" dirty="0">
                          <a:latin typeface="华文楷体" panose="02010600040101010101" pitchFamily="2" charset="-122"/>
                          <a:ea typeface="华文楷体" panose="02010600040101010101" pitchFamily="2" charset="-122"/>
                        </a:rPr>
                        <a:t>2020</a:t>
                      </a: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600" b="1" dirty="0">
                          <a:latin typeface="华文楷体" panose="02010600040101010101" pitchFamily="2" charset="-122"/>
                          <a:ea typeface="华文楷体" panose="02010600040101010101" pitchFamily="2" charset="-122"/>
                        </a:rPr>
                        <a:t>2019</a:t>
                      </a: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600" b="1" dirty="0">
                          <a:latin typeface="华文楷体" panose="02010600040101010101" pitchFamily="2" charset="-122"/>
                          <a:ea typeface="华文楷体" panose="02010600040101010101" pitchFamily="2" charset="-122"/>
                        </a:rPr>
                        <a:t>2018</a:t>
                      </a: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600" b="1" dirty="0">
                          <a:latin typeface="华文楷体" panose="02010600040101010101" pitchFamily="2" charset="-122"/>
                          <a:ea typeface="华文楷体" panose="02010600040101010101" pitchFamily="2" charset="-122"/>
                        </a:rPr>
                        <a:t>2017</a:t>
                      </a: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600" b="1" dirty="0">
                          <a:latin typeface="华文楷体" panose="02010600040101010101" pitchFamily="2" charset="-122"/>
                          <a:ea typeface="华文楷体" panose="02010600040101010101" pitchFamily="2" charset="-122"/>
                        </a:rPr>
                        <a:t>2016</a:t>
                      </a: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600" b="1" dirty="0">
                          <a:latin typeface="华文楷体" panose="02010600040101010101" pitchFamily="2" charset="-122"/>
                          <a:ea typeface="华文楷体" panose="02010600040101010101" pitchFamily="2" charset="-122"/>
                        </a:rPr>
                        <a:t>2015</a:t>
                      </a:r>
                      <a:endParaRPr lang="zh-CN" altLang="en-US" sz="1600" b="1" dirty="0">
                        <a:latin typeface="华文楷体" panose="02010600040101010101" pitchFamily="2" charset="-122"/>
                        <a:ea typeface="华文楷体" panose="02010600040101010101" pitchFamily="2" charset="-122"/>
                      </a:endParaRPr>
                    </a:p>
                  </a:txBody>
                  <a:tcPr anchor="ctr"/>
                </a:tc>
                <a:extLst>
                  <a:ext uri="{0D108BD9-81ED-4DB2-BD59-A6C34878D82A}">
                    <a16:rowId xmlns:a16="http://schemas.microsoft.com/office/drawing/2014/main" val="886321712"/>
                  </a:ext>
                </a:extLst>
              </a:tr>
              <a:tr h="1040910">
                <a:tc>
                  <a:txBody>
                    <a:bodyPr/>
                    <a:lstStyle/>
                    <a:p>
                      <a:pPr algn="ct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主题</a:t>
                      </a:r>
                    </a:p>
                  </a:txBody>
                  <a:tcPr anchor="ctr"/>
                </a:tc>
                <a:tc>
                  <a:txBody>
                    <a:bodyPr/>
                    <a:lstStyle/>
                    <a:p>
                      <a:pPr algn="ct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平衡车</a:t>
                      </a:r>
                    </a:p>
                  </a:txBody>
                  <a:tcPr anchor="ctr"/>
                </a:tc>
                <a:tc>
                  <a:txBody>
                    <a:bodyPr/>
                    <a:lstStyle/>
                    <a:p>
                      <a:pPr algn="ct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志愿者组织</a:t>
                      </a:r>
                      <a:endParaRPr lang="en-US" altLang="zh-CN" sz="1600" b="1" dirty="0">
                        <a:latin typeface="Times New Roman" panose="02020603050405020304" pitchFamily="18" charset="0"/>
                        <a:ea typeface="华文楷体" panose="02010600040101010101" pitchFamily="2" charset="-122"/>
                        <a:cs typeface="Times New Roman" panose="02020603050405020304" pitchFamily="18" charset="0"/>
                      </a:endParaRPr>
                    </a:p>
                    <a:p>
                      <a:pPr algn="ct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Global Development Association</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广告</a:t>
                      </a:r>
                      <a:endParaRPr lang="en-US" altLang="zh-CN" sz="1600" b="1" dirty="0">
                        <a:latin typeface="Times New Roman" panose="02020603050405020304" pitchFamily="18" charset="0"/>
                        <a:ea typeface="华文楷体" panose="02010600040101010101" pitchFamily="2" charset="-122"/>
                        <a:cs typeface="Times New Roman" panose="02020603050405020304" pitchFamily="18" charset="0"/>
                      </a:endParaRPr>
                    </a:p>
                    <a:p>
                      <a:pPr algn="ct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The Space and Aviation Center</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杂志广告</a:t>
                      </a:r>
                      <a:endParaRPr lang="en-US" altLang="zh-CN" sz="1600" b="1" dirty="0">
                        <a:latin typeface="Times New Roman" panose="02020603050405020304" pitchFamily="18" charset="0"/>
                        <a:ea typeface="华文楷体" panose="02010600040101010101" pitchFamily="2" charset="-122"/>
                        <a:cs typeface="Times New Roman" panose="02020603050405020304" pitchFamily="18" charset="0"/>
                      </a:endParaRPr>
                    </a:p>
                    <a:p>
                      <a:pPr algn="ct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TOKNOW Magazine</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感谢信</a:t>
                      </a: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广告</a:t>
                      </a:r>
                      <a:endParaRPr lang="en-US" altLang="zh-CN" sz="1600" b="1" dirty="0">
                        <a:latin typeface="华文楷体" panose="02010600040101010101" pitchFamily="2" charset="-122"/>
                        <a:ea typeface="华文楷体" panose="02010600040101010101" pitchFamily="2" charset="-122"/>
                      </a:endParaRPr>
                    </a:p>
                    <a:p>
                      <a:pPr algn="ct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Revolutionary</a:t>
                      </a: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TV</a:t>
                      </a: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Ears</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extLst>
                  <a:ext uri="{0D108BD9-81ED-4DB2-BD59-A6C34878D82A}">
                    <a16:rowId xmlns:a16="http://schemas.microsoft.com/office/drawing/2014/main" val="1084204802"/>
                  </a:ext>
                </a:extLst>
              </a:tr>
              <a:tr h="327143">
                <a:tc>
                  <a:txBody>
                    <a:bodyPr/>
                    <a:lstStyle/>
                    <a:p>
                      <a:pPr algn="ctr"/>
                      <a:r>
                        <a:rPr lang="zh-CN" altLang="en-US" sz="1600" b="1" dirty="0">
                          <a:latin typeface="华文楷体" panose="02010600040101010101" pitchFamily="2" charset="-122"/>
                          <a:ea typeface="华文楷体" panose="02010600040101010101" pitchFamily="2" charset="-122"/>
                        </a:rPr>
                        <a:t>词数</a:t>
                      </a:r>
                    </a:p>
                  </a:txBody>
                  <a:tcPr anchor="ctr"/>
                </a:tc>
                <a:tc>
                  <a:txBody>
                    <a:bodyPr/>
                    <a:lstStyle/>
                    <a:p>
                      <a:pPr algn="ct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305</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263</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274</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241</a:t>
                      </a:r>
                      <a:endParaRPr lang="zh-CN" altLang="en-US" sz="1600" b="1"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en-US" altLang="zh-CN" sz="1600" b="1" i="0" dirty="0">
                          <a:latin typeface="Times New Roman" panose="02020603050405020304" pitchFamily="18" charset="0"/>
                          <a:ea typeface="华文楷体" panose="02010600040101010101" pitchFamily="2" charset="-122"/>
                          <a:cs typeface="Times New Roman" panose="02020603050405020304" pitchFamily="18" charset="0"/>
                        </a:rPr>
                        <a:t>306</a:t>
                      </a:r>
                      <a:endParaRPr lang="zh-CN" altLang="en-US" sz="1600" b="1" i="0"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en-US" altLang="zh-CN" sz="1600" b="1" i="0" dirty="0">
                          <a:latin typeface="Times New Roman" panose="02020603050405020304" pitchFamily="18" charset="0"/>
                          <a:ea typeface="华文楷体" panose="02010600040101010101" pitchFamily="2" charset="-122"/>
                          <a:cs typeface="Times New Roman" panose="02020603050405020304" pitchFamily="18" charset="0"/>
                        </a:rPr>
                        <a:t>303</a:t>
                      </a:r>
                      <a:endParaRPr lang="zh-CN" altLang="en-US" sz="1600" b="1" i="0"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extLst>
                  <a:ext uri="{0D108BD9-81ED-4DB2-BD59-A6C34878D82A}">
                    <a16:rowId xmlns:a16="http://schemas.microsoft.com/office/drawing/2014/main" val="3393768450"/>
                  </a:ext>
                </a:extLst>
              </a:tr>
              <a:tr h="327143">
                <a:tc>
                  <a:txBody>
                    <a:bodyPr/>
                    <a:lstStyle/>
                    <a:p>
                      <a:pPr algn="ctr"/>
                      <a:r>
                        <a:rPr lang="zh-CN" altLang="en-US" sz="1600" b="1" dirty="0">
                          <a:latin typeface="华文楷体" panose="02010600040101010101" pitchFamily="2" charset="-122"/>
                          <a:ea typeface="华文楷体" panose="02010600040101010101" pitchFamily="2" charset="-122"/>
                        </a:rPr>
                        <a:t>考点</a:t>
                      </a:r>
                      <a:r>
                        <a:rPr lang="en-US" altLang="zh-CN" sz="1600" b="1" dirty="0">
                          <a:latin typeface="华文楷体" panose="02010600040101010101" pitchFamily="2" charset="-122"/>
                          <a:ea typeface="华文楷体" panose="02010600040101010101" pitchFamily="2" charset="-122"/>
                        </a:rPr>
                        <a:t>1</a:t>
                      </a: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细节题（</a:t>
                      </a:r>
                      <a:r>
                        <a:rPr lang="en-US" altLang="zh-CN" sz="1600" b="1" dirty="0">
                          <a:latin typeface="华文楷体" panose="02010600040101010101" pitchFamily="2" charset="-122"/>
                          <a:ea typeface="华文楷体" panose="02010600040101010101" pitchFamily="2" charset="-122"/>
                        </a:rPr>
                        <a:t>2</a:t>
                      </a:r>
                      <a:r>
                        <a:rPr lang="zh-CN" altLang="en-US" sz="1600" b="1" dirty="0">
                          <a:latin typeface="华文楷体" panose="02010600040101010101" pitchFamily="2" charset="-122"/>
                          <a:ea typeface="华文楷体" panose="02010600040101010101" pitchFamily="2" charset="-122"/>
                        </a:rPr>
                        <a:t>）</a:t>
                      </a: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细节题（</a:t>
                      </a:r>
                      <a:r>
                        <a:rPr lang="en-US" altLang="zh-CN" sz="1600" b="1" dirty="0">
                          <a:latin typeface="华文楷体" panose="02010600040101010101" pitchFamily="2" charset="-122"/>
                          <a:ea typeface="华文楷体" panose="02010600040101010101" pitchFamily="2" charset="-122"/>
                        </a:rPr>
                        <a:t>3</a:t>
                      </a:r>
                      <a:r>
                        <a:rPr lang="zh-CN" altLang="en-US" sz="1600" b="1" dirty="0">
                          <a:latin typeface="华文楷体" panose="02010600040101010101" pitchFamily="2" charset="-122"/>
                          <a:ea typeface="华文楷体" panose="02010600040101010101" pitchFamily="2" charset="-122"/>
                        </a:rPr>
                        <a:t>）</a:t>
                      </a: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细节题（</a:t>
                      </a:r>
                      <a:r>
                        <a:rPr lang="en-US" altLang="zh-CN" sz="1600" b="1" dirty="0">
                          <a:latin typeface="华文楷体" panose="02010600040101010101" pitchFamily="2" charset="-122"/>
                          <a:ea typeface="华文楷体" panose="02010600040101010101" pitchFamily="2" charset="-122"/>
                        </a:rPr>
                        <a:t>3</a:t>
                      </a:r>
                      <a:r>
                        <a:rPr lang="zh-CN" altLang="en-US" sz="1600" b="1" dirty="0">
                          <a:latin typeface="华文楷体" panose="02010600040101010101" pitchFamily="2" charset="-122"/>
                          <a:ea typeface="华文楷体" panose="02010600040101010101" pitchFamily="2" charset="-122"/>
                        </a:rPr>
                        <a:t>）</a:t>
                      </a: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细节题（</a:t>
                      </a:r>
                      <a:r>
                        <a:rPr lang="en-US" altLang="zh-CN" sz="1600" b="1" dirty="0">
                          <a:latin typeface="华文楷体" panose="02010600040101010101" pitchFamily="2" charset="-122"/>
                          <a:ea typeface="华文楷体" panose="02010600040101010101" pitchFamily="2" charset="-122"/>
                        </a:rPr>
                        <a:t>4</a:t>
                      </a:r>
                      <a:r>
                        <a:rPr lang="zh-CN" altLang="en-US" sz="1600" b="1" dirty="0">
                          <a:latin typeface="华文楷体" panose="02010600040101010101" pitchFamily="2" charset="-122"/>
                          <a:ea typeface="华文楷体" panose="02010600040101010101" pitchFamily="2" charset="-122"/>
                        </a:rPr>
                        <a:t>）</a:t>
                      </a: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细节题（</a:t>
                      </a:r>
                      <a:r>
                        <a:rPr lang="en-US" altLang="zh-CN" sz="1600" b="1" dirty="0">
                          <a:latin typeface="华文楷体" panose="02010600040101010101" pitchFamily="2" charset="-122"/>
                          <a:ea typeface="华文楷体" panose="02010600040101010101" pitchFamily="2" charset="-122"/>
                        </a:rPr>
                        <a:t>2</a:t>
                      </a:r>
                      <a:r>
                        <a:rPr lang="zh-CN" altLang="en-US" sz="1600" b="1" dirty="0">
                          <a:latin typeface="华文楷体" panose="02010600040101010101" pitchFamily="2" charset="-122"/>
                          <a:ea typeface="华文楷体" panose="02010600040101010101" pitchFamily="2" charset="-122"/>
                        </a:rPr>
                        <a:t>）</a:t>
                      </a:r>
                      <a:endParaRPr lang="en-US" altLang="zh-CN" sz="1600" b="1"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细节题（</a:t>
                      </a:r>
                      <a:r>
                        <a:rPr lang="en-US" altLang="zh-CN" sz="1600" b="1" dirty="0">
                          <a:latin typeface="华文楷体" panose="02010600040101010101" pitchFamily="2" charset="-122"/>
                          <a:ea typeface="华文楷体" panose="02010600040101010101" pitchFamily="2" charset="-122"/>
                        </a:rPr>
                        <a:t>2</a:t>
                      </a:r>
                      <a:r>
                        <a:rPr lang="zh-CN" altLang="en-US" sz="1600" b="1" dirty="0">
                          <a:latin typeface="华文楷体" panose="02010600040101010101" pitchFamily="2" charset="-122"/>
                          <a:ea typeface="华文楷体" panose="02010600040101010101" pitchFamily="2" charset="-122"/>
                        </a:rPr>
                        <a:t>）</a:t>
                      </a:r>
                    </a:p>
                  </a:txBody>
                  <a:tcPr anchor="ctr"/>
                </a:tc>
                <a:extLst>
                  <a:ext uri="{0D108BD9-81ED-4DB2-BD59-A6C34878D82A}">
                    <a16:rowId xmlns:a16="http://schemas.microsoft.com/office/drawing/2014/main" val="1374985331"/>
                  </a:ext>
                </a:extLst>
              </a:tr>
              <a:tr h="1516755">
                <a:tc>
                  <a:txBody>
                    <a:bodyPr/>
                    <a:lstStyle/>
                    <a:p>
                      <a:pPr algn="ctr"/>
                      <a:r>
                        <a:rPr lang="zh-CN" altLang="en-US" sz="1600" b="1" dirty="0">
                          <a:latin typeface="华文楷体" panose="02010600040101010101" pitchFamily="2" charset="-122"/>
                          <a:ea typeface="华文楷体" panose="02010600040101010101" pitchFamily="2" charset="-122"/>
                        </a:rPr>
                        <a:t>考点</a:t>
                      </a:r>
                      <a:r>
                        <a:rPr lang="en-US" altLang="zh-CN" sz="1600" b="1" dirty="0">
                          <a:latin typeface="华文楷体" panose="02010600040101010101" pitchFamily="2" charset="-122"/>
                          <a:ea typeface="华文楷体" panose="02010600040101010101" pitchFamily="2" charset="-122"/>
                        </a:rPr>
                        <a:t>2</a:t>
                      </a: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主旨题（</a:t>
                      </a:r>
                      <a:r>
                        <a:rPr lang="en-US" altLang="zh-CN" sz="1600" b="1" dirty="0">
                          <a:latin typeface="华文楷体" panose="02010600040101010101" pitchFamily="2" charset="-122"/>
                          <a:ea typeface="华文楷体" panose="02010600040101010101" pitchFamily="2" charset="-122"/>
                        </a:rPr>
                        <a:t>1</a:t>
                      </a:r>
                      <a:r>
                        <a:rPr lang="zh-CN" altLang="en-US" sz="1600" b="1" dirty="0">
                          <a:latin typeface="华文楷体" panose="02010600040101010101" pitchFamily="2" charset="-122"/>
                          <a:ea typeface="华文楷体" panose="02010600040101010101" pitchFamily="2" charset="-122"/>
                        </a:rPr>
                        <a:t>）</a:t>
                      </a:r>
                      <a:r>
                        <a:rPr lang="en-US" altLang="zh-CN" sz="1400" b="0" kern="1200" dirty="0">
                          <a:solidFill>
                            <a:schemeClr val="dk1"/>
                          </a:solidFill>
                          <a:effectLst/>
                          <a:latin typeface="Times New Roman" panose="02020603050405020304" pitchFamily="18" charset="0"/>
                          <a:ea typeface="+mn-ea"/>
                          <a:cs typeface="Times New Roman" panose="02020603050405020304" pitchFamily="18" charset="0"/>
                        </a:rPr>
                        <a:t>What is the main purpose of this passage?</a:t>
                      </a:r>
                      <a:endParaRPr lang="zh-CN" altLang="en-US" sz="1600" b="0"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endParaRPr lang="zh-CN" altLang="en-US" sz="1600" b="1">
                        <a:latin typeface="华文楷体" panose="02010600040101010101" pitchFamily="2" charset="-122"/>
                        <a:ea typeface="华文楷体" panose="02010600040101010101" pitchFamily="2" charset="-122"/>
                      </a:endParaRPr>
                    </a:p>
                  </a:txBody>
                  <a:tcPr anchor="ctr"/>
                </a:tc>
                <a:tc>
                  <a:txBody>
                    <a:bodyPr/>
                    <a:lstStyle/>
                    <a:p>
                      <a:pPr algn="ctr"/>
                      <a:endParaRPr lang="zh-CN" altLang="en-US" sz="1600" b="1" dirty="0">
                        <a:latin typeface="华文楷体" panose="02010600040101010101" pitchFamily="2" charset="-122"/>
                        <a:ea typeface="华文楷体" panose="02010600040101010101" pitchFamily="2" charset="-122"/>
                      </a:endParaRP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主旨题（</a:t>
                      </a:r>
                      <a:r>
                        <a:rPr lang="en-US" altLang="zh-CN" sz="1600" b="1" dirty="0">
                          <a:latin typeface="华文楷体" panose="02010600040101010101" pitchFamily="2" charset="-122"/>
                          <a:ea typeface="华文楷体" panose="02010600040101010101" pitchFamily="2" charset="-122"/>
                        </a:rPr>
                        <a:t>1</a:t>
                      </a:r>
                      <a:r>
                        <a:rPr lang="zh-CN" altLang="en-US" sz="1600" b="1" dirty="0">
                          <a:latin typeface="华文楷体" panose="02010600040101010101" pitchFamily="2" charset="-122"/>
                          <a:ea typeface="华文楷体" panose="02010600040101010101" pitchFamily="2" charset="-122"/>
                        </a:rPr>
                        <a:t>）  </a:t>
                      </a:r>
                      <a:r>
                        <a:rPr lang="en-US" altLang="zh-CN" sz="1600" b="0" dirty="0" err="1">
                          <a:latin typeface="Times New Roman" panose="02020603050405020304" pitchFamily="18" charset="0"/>
                          <a:ea typeface="华文楷体" panose="02010600040101010101" pitchFamily="2" charset="-122"/>
                          <a:cs typeface="Times New Roman" panose="02020603050405020304" pitchFamily="18" charset="0"/>
                        </a:rPr>
                        <a:t>Tani</a:t>
                      </a:r>
                      <a:r>
                        <a:rPr lang="en-US" altLang="zh-CN" sz="1600" b="0" dirty="0">
                          <a:latin typeface="Times New Roman" panose="02020603050405020304" pitchFamily="18" charset="0"/>
                          <a:ea typeface="华文楷体" panose="02010600040101010101" pitchFamily="2" charset="-122"/>
                          <a:cs typeface="Times New Roman" panose="02020603050405020304" pitchFamily="18" charset="0"/>
                        </a:rPr>
                        <a:t> wrote the letter in order to_______.</a:t>
                      </a:r>
                      <a:endParaRPr lang="zh-CN" altLang="en-US" sz="1600" b="0"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tc>
                  <a:txBody>
                    <a:bodyPr/>
                    <a:lstStyle/>
                    <a:p>
                      <a:pPr algn="ctr"/>
                      <a:r>
                        <a:rPr lang="zh-CN" altLang="en-US" sz="1600" b="1" dirty="0">
                          <a:latin typeface="华文楷体" panose="02010600040101010101" pitchFamily="2" charset="-122"/>
                          <a:ea typeface="华文楷体" panose="02010600040101010101" pitchFamily="2" charset="-122"/>
                        </a:rPr>
                        <a:t>推断题（</a:t>
                      </a:r>
                      <a:r>
                        <a:rPr lang="en-US" altLang="zh-CN" sz="1600" b="1" dirty="0">
                          <a:latin typeface="华文楷体" panose="02010600040101010101" pitchFamily="2" charset="-122"/>
                          <a:ea typeface="华文楷体" panose="02010600040101010101" pitchFamily="2" charset="-122"/>
                        </a:rPr>
                        <a:t>1</a:t>
                      </a:r>
                      <a:r>
                        <a:rPr lang="zh-CN" altLang="en-US" sz="1600" b="1" dirty="0">
                          <a:latin typeface="华文楷体" panose="02010600040101010101" pitchFamily="2" charset="-122"/>
                          <a:ea typeface="华文楷体" panose="02010600040101010101" pitchFamily="2" charset="-122"/>
                        </a:rPr>
                        <a:t>）   </a:t>
                      </a:r>
                      <a:r>
                        <a:rPr lang="en-US" altLang="zh-CN" sz="1600" b="0" dirty="0">
                          <a:latin typeface="Times New Roman" panose="02020603050405020304" pitchFamily="18" charset="0"/>
                          <a:ea typeface="华文楷体" panose="02010600040101010101" pitchFamily="2" charset="-122"/>
                          <a:cs typeface="Times New Roman" panose="02020603050405020304" pitchFamily="18" charset="0"/>
                        </a:rPr>
                        <a:t>This advertisement is made believable by__.</a:t>
                      </a:r>
                      <a:endParaRPr lang="zh-CN" altLang="en-US" sz="1600" b="0" dirty="0">
                        <a:latin typeface="Times New Roman" panose="02020603050405020304" pitchFamily="18" charset="0"/>
                        <a:ea typeface="华文楷体" panose="02010600040101010101" pitchFamily="2" charset="-122"/>
                        <a:cs typeface="Times New Roman" panose="02020603050405020304" pitchFamily="18" charset="0"/>
                      </a:endParaRPr>
                    </a:p>
                  </a:txBody>
                  <a:tcPr anchor="ctr"/>
                </a:tc>
                <a:extLst>
                  <a:ext uri="{0D108BD9-81ED-4DB2-BD59-A6C34878D82A}">
                    <a16:rowId xmlns:a16="http://schemas.microsoft.com/office/drawing/2014/main" val="3473089301"/>
                  </a:ext>
                </a:extLst>
              </a:tr>
            </a:tbl>
          </a:graphicData>
        </a:graphic>
      </p:graphicFrame>
    </p:spTree>
    <p:extLst>
      <p:ext uri="{BB962C8B-B14F-4D97-AF65-F5344CB8AC3E}">
        <p14:creationId xmlns:p14="http://schemas.microsoft.com/office/powerpoint/2010/main" val="8824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a:extLst>
              <a:ext uri="{FF2B5EF4-FFF2-40B4-BE49-F238E27FC236}">
                <a16:creationId xmlns:a16="http://schemas.microsoft.com/office/drawing/2014/main" id="{8C6DF429-62FF-48D4-9D9B-A8D4DF6D8CAD}"/>
              </a:ext>
            </a:extLst>
          </p:cNvPr>
          <p:cNvPicPr>
            <a:picLocks noChangeAspect="1"/>
          </p:cNvPicPr>
          <p:nvPr/>
        </p:nvPicPr>
        <p:blipFill>
          <a:blip r:embed="rId2"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4" name="文本框 3">
            <a:extLst>
              <a:ext uri="{FF2B5EF4-FFF2-40B4-BE49-F238E27FC236}">
                <a16:creationId xmlns:a16="http://schemas.microsoft.com/office/drawing/2014/main" id="{0C56497F-94B7-4BA5-8D38-8CA2D3450779}"/>
              </a:ext>
            </a:extLst>
          </p:cNvPr>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5" name="内容占位符 7">
            <a:extLst>
              <a:ext uri="{FF2B5EF4-FFF2-40B4-BE49-F238E27FC236}">
                <a16:creationId xmlns:a16="http://schemas.microsoft.com/office/drawing/2014/main" id="{C63CF74C-BA84-4431-8874-2567BC34923A}"/>
              </a:ext>
            </a:extLst>
          </p:cNvPr>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sp>
        <p:nvSpPr>
          <p:cNvPr id="6" name="文本框 5">
            <a:extLst>
              <a:ext uri="{FF2B5EF4-FFF2-40B4-BE49-F238E27FC236}">
                <a16:creationId xmlns:a16="http://schemas.microsoft.com/office/drawing/2014/main" id="{BAFBA34F-D205-4CD4-BAFD-27459E668816}"/>
              </a:ext>
            </a:extLst>
          </p:cNvPr>
          <p:cNvSpPr txBox="1"/>
          <p:nvPr/>
        </p:nvSpPr>
        <p:spPr>
          <a:xfrm>
            <a:off x="1303586" y="275831"/>
            <a:ext cx="3904907" cy="461665"/>
          </a:xfrm>
          <a:prstGeom prst="rect">
            <a:avLst/>
          </a:prstGeom>
          <a:noFill/>
          <a:ln w="28575">
            <a:solidFill>
              <a:srgbClr val="C00000"/>
            </a:solidFill>
          </a:ln>
        </p:spPr>
        <p:txBody>
          <a:bodyPr wrap="square" rtlCol="0">
            <a:spAutoFit/>
          </a:bodyPr>
          <a:lstStyle/>
          <a:p>
            <a:pPr algn="ctr"/>
            <a:r>
              <a:rPr lang="zh-CN" altLang="en-US" sz="2400" dirty="0">
                <a:latin typeface="黑体" panose="02010609060101010101" pitchFamily="49" charset="-122"/>
                <a:ea typeface="黑体" panose="02010609060101010101" pitchFamily="49" charset="-122"/>
              </a:rPr>
              <a:t>应用文文体特点与命题</a:t>
            </a:r>
          </a:p>
        </p:txBody>
      </p:sp>
      <p:sp>
        <p:nvSpPr>
          <p:cNvPr id="2" name="文本框 1">
            <a:extLst>
              <a:ext uri="{FF2B5EF4-FFF2-40B4-BE49-F238E27FC236}">
                <a16:creationId xmlns:a16="http://schemas.microsoft.com/office/drawing/2014/main" id="{8BFBBD61-79D4-4A67-B253-75B96562D1A3}"/>
              </a:ext>
            </a:extLst>
          </p:cNvPr>
          <p:cNvSpPr txBox="1"/>
          <p:nvPr/>
        </p:nvSpPr>
        <p:spPr>
          <a:xfrm>
            <a:off x="1143000" y="1080247"/>
            <a:ext cx="7019365" cy="3280000"/>
          </a:xfrm>
          <a:prstGeom prst="rect">
            <a:avLst/>
          </a:prstGeom>
          <a:noFill/>
        </p:spPr>
        <p:txBody>
          <a:bodyPr wrap="square" rtlCol="0">
            <a:spAutoFit/>
          </a:bodyPr>
          <a:lstStyle/>
          <a:p>
            <a:pPr>
              <a:lnSpc>
                <a:spcPct val="150000"/>
              </a:lnSpc>
            </a:pPr>
            <a:r>
              <a:rPr lang="en-US" altLang="zh-CN" sz="2000" b="1" dirty="0">
                <a:latin typeface="华文楷体" panose="02010600040101010101" pitchFamily="2" charset="-122"/>
                <a:ea typeface="华文楷体" panose="02010600040101010101" pitchFamily="2" charset="-122"/>
              </a:rPr>
              <a:t>        </a:t>
            </a:r>
            <a:r>
              <a:rPr lang="zh-CN" altLang="zh-CN" sz="2000" b="1" dirty="0">
                <a:latin typeface="华文楷体" panose="02010600040101010101" pitchFamily="2" charset="-122"/>
                <a:ea typeface="华文楷体" panose="02010600040101010101" pitchFamily="2" charset="-122"/>
              </a:rPr>
              <a:t>应用文是实用型文体，包括广告、书信、通知等。高考英语阅读理解中的应用文多见广告类应用文，也有少量书信类应用文。应用文的话题</a:t>
            </a:r>
            <a:r>
              <a:rPr lang="zh-CN" altLang="en-US" sz="2000" b="1" dirty="0">
                <a:latin typeface="华文楷体" panose="02010600040101010101" pitchFamily="2" charset="-122"/>
                <a:ea typeface="华文楷体" panose="02010600040101010101" pitchFamily="2" charset="-122"/>
              </a:rPr>
              <a:t>涵盖</a:t>
            </a:r>
            <a:r>
              <a:rPr lang="zh-CN" altLang="zh-CN" sz="2000" b="1" dirty="0">
                <a:latin typeface="华文楷体" panose="02010600040101010101" pitchFamily="2" charset="-122"/>
                <a:ea typeface="华文楷体" panose="02010600040101010101" pitchFamily="2" charset="-122"/>
              </a:rPr>
              <a:t>生活的方方面面</a:t>
            </a:r>
            <a:r>
              <a:rPr lang="zh-CN" altLang="en-US" sz="2000" b="1" dirty="0">
                <a:latin typeface="华文楷体" panose="02010600040101010101" pitchFamily="2" charset="-122"/>
                <a:ea typeface="华文楷体" panose="02010600040101010101" pitchFamily="2" charset="-122"/>
              </a:rPr>
              <a:t>，主要有产品说明、旅游广告、人员招募、书籍推介、活动介绍、各类信件等</a:t>
            </a:r>
            <a:r>
              <a:rPr lang="zh-CN" altLang="zh-CN" sz="2000" b="1" dirty="0">
                <a:latin typeface="华文楷体" panose="02010600040101010101" pitchFamily="2" charset="-122"/>
                <a:ea typeface="华文楷体" panose="02010600040101010101" pitchFamily="2" charset="-122"/>
              </a:rPr>
              <a:t>。语言格式鲜明，简洁精炼，主题突出，信息丰富。</a:t>
            </a:r>
            <a:endParaRPr lang="en-US" altLang="zh-CN" sz="2000" b="1" dirty="0">
              <a:latin typeface="华文楷体" panose="02010600040101010101" pitchFamily="2" charset="-122"/>
              <a:ea typeface="华文楷体" panose="02010600040101010101" pitchFamily="2" charset="-122"/>
            </a:endParaRPr>
          </a:p>
          <a:p>
            <a:pPr>
              <a:lnSpc>
                <a:spcPct val="150000"/>
              </a:lnSpc>
            </a:pP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应用文命题以细节理解题为主，包括考查主旨大意、推理判断、文章出处、写作手法等。</a:t>
            </a:r>
            <a:endParaRPr lang="zh-CN" altLang="zh-CN" sz="20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2502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a:extLst>
              <a:ext uri="{FF2B5EF4-FFF2-40B4-BE49-F238E27FC236}">
                <a16:creationId xmlns:a16="http://schemas.microsoft.com/office/drawing/2014/main" id="{8C6DF429-62FF-48D4-9D9B-A8D4DF6D8CAD}"/>
              </a:ext>
            </a:extLst>
          </p:cNvPr>
          <p:cNvPicPr>
            <a:picLocks noChangeAspect="1"/>
          </p:cNvPicPr>
          <p:nvPr/>
        </p:nvPicPr>
        <p:blipFill>
          <a:blip r:embed="rId2"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4" name="文本框 3">
            <a:extLst>
              <a:ext uri="{FF2B5EF4-FFF2-40B4-BE49-F238E27FC236}">
                <a16:creationId xmlns:a16="http://schemas.microsoft.com/office/drawing/2014/main" id="{0C56497F-94B7-4BA5-8D38-8CA2D3450779}"/>
              </a:ext>
            </a:extLst>
          </p:cNvPr>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5" name="内容占位符 7">
            <a:extLst>
              <a:ext uri="{FF2B5EF4-FFF2-40B4-BE49-F238E27FC236}">
                <a16:creationId xmlns:a16="http://schemas.microsoft.com/office/drawing/2014/main" id="{C63CF74C-BA84-4431-8874-2567BC34923A}"/>
              </a:ext>
            </a:extLst>
          </p:cNvPr>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sp>
        <p:nvSpPr>
          <p:cNvPr id="6" name="文本框 5">
            <a:extLst>
              <a:ext uri="{FF2B5EF4-FFF2-40B4-BE49-F238E27FC236}">
                <a16:creationId xmlns:a16="http://schemas.microsoft.com/office/drawing/2014/main" id="{3BD1F8EB-47F4-4658-9EE3-036662DEE304}"/>
              </a:ext>
            </a:extLst>
          </p:cNvPr>
          <p:cNvSpPr txBox="1"/>
          <p:nvPr/>
        </p:nvSpPr>
        <p:spPr>
          <a:xfrm>
            <a:off x="1303586" y="275831"/>
            <a:ext cx="3904907" cy="461665"/>
          </a:xfrm>
          <a:prstGeom prst="rect">
            <a:avLst/>
          </a:prstGeom>
          <a:noFill/>
          <a:ln w="28575">
            <a:solidFill>
              <a:srgbClr val="C00000"/>
            </a:solidFill>
          </a:ln>
        </p:spPr>
        <p:txBody>
          <a:bodyPr wrap="square" rtlCol="0">
            <a:spAutoFit/>
          </a:bodyPr>
          <a:lstStyle/>
          <a:p>
            <a:pPr algn="ctr"/>
            <a:r>
              <a:rPr lang="zh-CN" altLang="en-US" sz="2400" dirty="0">
                <a:latin typeface="黑体" panose="02010609060101010101" pitchFamily="49" charset="-122"/>
                <a:ea typeface="黑体" panose="02010609060101010101" pitchFamily="49" charset="-122"/>
              </a:rPr>
              <a:t>应用文的解题方法</a:t>
            </a:r>
          </a:p>
        </p:txBody>
      </p:sp>
      <p:sp>
        <p:nvSpPr>
          <p:cNvPr id="2" name="文本框 1">
            <a:extLst>
              <a:ext uri="{FF2B5EF4-FFF2-40B4-BE49-F238E27FC236}">
                <a16:creationId xmlns:a16="http://schemas.microsoft.com/office/drawing/2014/main" id="{89E2872C-1AB2-4F97-9617-8A5E17EC25AF}"/>
              </a:ext>
            </a:extLst>
          </p:cNvPr>
          <p:cNvSpPr txBox="1"/>
          <p:nvPr/>
        </p:nvSpPr>
        <p:spPr>
          <a:xfrm>
            <a:off x="1078550" y="954741"/>
            <a:ext cx="6886591" cy="2818336"/>
          </a:xfrm>
          <a:prstGeom prst="rect">
            <a:avLst/>
          </a:prstGeom>
          <a:noFill/>
        </p:spPr>
        <p:txBody>
          <a:bodyPr wrap="square" rtlCol="0">
            <a:spAutoFit/>
          </a:bodyPr>
          <a:lstStyle/>
          <a:p>
            <a:pPr marL="342900" lvl="0" indent="-342900">
              <a:lnSpc>
                <a:spcPct val="150000"/>
              </a:lnSpc>
              <a:buFont typeface="+mj-lt"/>
              <a:buAutoNum type="arabicPeriod"/>
            </a:pPr>
            <a:r>
              <a:rPr lang="zh-CN" altLang="zh-CN" sz="2000" b="1" dirty="0">
                <a:latin typeface="华文楷体" panose="02010600040101010101" pitchFamily="2" charset="-122"/>
                <a:ea typeface="华文楷体" panose="02010600040101010101" pitchFamily="2" charset="-122"/>
              </a:rPr>
              <a:t>应用文的题目针对性很强，细节理解题为主，注意阅读文中的小标题，通过题目中的关键词</a:t>
            </a:r>
            <a:r>
              <a:rPr lang="zh-CN" altLang="en-US"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原文定位寻找答案；</a:t>
            </a:r>
            <a:endParaRPr lang="en-US" altLang="zh-CN" sz="2000" b="1" dirty="0">
              <a:latin typeface="华文楷体" panose="02010600040101010101" pitchFamily="2" charset="-122"/>
              <a:ea typeface="华文楷体" panose="02010600040101010101" pitchFamily="2" charset="-122"/>
            </a:endParaRPr>
          </a:p>
          <a:p>
            <a:pPr marL="342900" lvl="0" indent="-342900">
              <a:lnSpc>
                <a:spcPct val="150000"/>
              </a:lnSpc>
              <a:buFont typeface="+mj-lt"/>
              <a:buAutoNum type="arabicPeriod"/>
            </a:pPr>
            <a:r>
              <a:rPr lang="zh-CN" altLang="zh-CN" sz="2000" b="1" dirty="0">
                <a:latin typeface="华文楷体" panose="02010600040101010101" pitchFamily="2" charset="-122"/>
                <a:ea typeface="华文楷体" panose="02010600040101010101" pitchFamily="2" charset="-122"/>
              </a:rPr>
              <a:t>应用文格式鲜明，文章的首段和尾段体现了文章的写作目的和作者的写作意图，同时也能判断文章的出处；</a:t>
            </a:r>
            <a:endParaRPr lang="en-US" altLang="zh-CN" sz="2000" b="1" dirty="0">
              <a:latin typeface="华文楷体" panose="02010600040101010101" pitchFamily="2" charset="-122"/>
              <a:ea typeface="华文楷体" panose="02010600040101010101" pitchFamily="2" charset="-122"/>
            </a:endParaRPr>
          </a:p>
          <a:p>
            <a:pPr marL="342900" lvl="0" indent="-342900">
              <a:lnSpc>
                <a:spcPct val="150000"/>
              </a:lnSpc>
              <a:buFont typeface="+mj-lt"/>
              <a:buAutoNum type="arabicPeriod"/>
            </a:pPr>
            <a:r>
              <a:rPr lang="zh-CN" altLang="zh-CN" sz="2000" b="1" dirty="0">
                <a:latin typeface="华文楷体" panose="02010600040101010101" pitchFamily="2" charset="-122"/>
                <a:ea typeface="华文楷体" panose="02010600040101010101" pitchFamily="2" charset="-122"/>
              </a:rPr>
              <a:t>应用文中含有丰富的信息，需要联系文体特征</a:t>
            </a:r>
            <a:r>
              <a:rPr lang="zh-CN" altLang="en-US"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对内容进行对比</a:t>
            </a:r>
            <a:r>
              <a:rPr lang="zh-CN" altLang="en-US" sz="2000" b="1" dirty="0">
                <a:latin typeface="华文楷体" panose="02010600040101010101" pitchFamily="2" charset="-122"/>
                <a:ea typeface="华文楷体" panose="02010600040101010101" pitchFamily="2" charset="-122"/>
              </a:rPr>
              <a:t>和归纳</a:t>
            </a:r>
            <a:r>
              <a:rPr lang="zh-CN" altLang="zh-CN" sz="2000" b="1" dirty="0">
                <a:latin typeface="华文楷体" panose="02010600040101010101" pitchFamily="2" charset="-122"/>
                <a:ea typeface="华文楷体" panose="02010600040101010101" pitchFamily="2" charset="-122"/>
              </a:rPr>
              <a:t>，做出合理的推理判断。</a:t>
            </a:r>
          </a:p>
        </p:txBody>
      </p:sp>
    </p:spTree>
    <p:extLst>
      <p:ext uri="{BB962C8B-B14F-4D97-AF65-F5344CB8AC3E}">
        <p14:creationId xmlns:p14="http://schemas.microsoft.com/office/powerpoint/2010/main" val="31215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6" y="2360295"/>
            <a:ext cx="4658995" cy="92202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507828"/>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TextBox 6"/>
          <p:cNvSpPr txBox="1">
            <a:spLocks noChangeArrowheads="1"/>
          </p:cNvSpPr>
          <p:nvPr/>
        </p:nvSpPr>
        <p:spPr bwMode="auto">
          <a:xfrm>
            <a:off x="3428021" y="1191492"/>
            <a:ext cx="2143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教学内容</a:t>
            </a:r>
          </a:p>
        </p:txBody>
      </p:sp>
      <p:sp>
        <p:nvSpPr>
          <p:cNvPr id="3" name="TextBox 15"/>
          <p:cNvSpPr txBox="1"/>
          <p:nvPr/>
        </p:nvSpPr>
        <p:spPr>
          <a:xfrm>
            <a:off x="3640455" y="1945640"/>
            <a:ext cx="2742416" cy="1596719"/>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en-US" sz="2400" dirty="0">
                <a:solidFill>
                  <a:schemeClr val="tx1"/>
                </a:solidFill>
                <a:sym typeface="+mn-ea"/>
              </a:rPr>
              <a:t>北京市适应性测试阅读</a:t>
            </a:r>
            <a:r>
              <a:rPr lang="en-US" altLang="zh-CN" sz="2400" dirty="0">
                <a:solidFill>
                  <a:schemeClr val="tx1"/>
                </a:solidFill>
                <a:sym typeface="+mn-ea"/>
              </a:rPr>
              <a:t>A—</a:t>
            </a:r>
            <a:r>
              <a:rPr lang="zh-CN" altLang="en-US" sz="2400" dirty="0">
                <a:solidFill>
                  <a:schemeClr val="tx1"/>
                </a:solidFill>
                <a:sym typeface="+mn-ea"/>
              </a:rPr>
              <a:t>应用文阅读</a:t>
            </a:r>
            <a:endParaRPr lang="zh-CN" altLang="en-US" sz="2400" dirty="0">
              <a:solidFill>
                <a:schemeClr val="tx1"/>
              </a:solidFill>
            </a:endParaRPr>
          </a:p>
          <a:p>
            <a:pPr>
              <a:lnSpc>
                <a:spcPct val="150000"/>
              </a:lnSpc>
            </a:pPr>
            <a:endParaRPr lang="en-US" altLang="zh-CN" sz="2400" dirty="0">
              <a:solidFill>
                <a:schemeClr val="tx1">
                  <a:lumMod val="75000"/>
                  <a:lumOff val="25000"/>
                </a:schemeClr>
              </a:solidFill>
            </a:endParaRPr>
          </a:p>
        </p:txBody>
      </p:sp>
      <p:grpSp>
        <p:nvGrpSpPr>
          <p:cNvPr id="4" name="组合 3"/>
          <p:cNvGrpSpPr/>
          <p:nvPr/>
        </p:nvGrpSpPr>
        <p:grpSpPr>
          <a:xfrm>
            <a:off x="1806377" y="1006269"/>
            <a:ext cx="1553762" cy="1570775"/>
            <a:chOff x="2918306" y="1498847"/>
            <a:chExt cx="1553762" cy="1570775"/>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1" name="矩形 10"/>
            <p:cNvSpPr/>
            <p:nvPr/>
          </p:nvSpPr>
          <p:spPr>
            <a:xfrm>
              <a:off x="3339961" y="1961069"/>
              <a:ext cx="710451"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0 1</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TextBox 6"/>
          <p:cNvSpPr txBox="1">
            <a:spLocks noChangeArrowheads="1"/>
          </p:cNvSpPr>
          <p:nvPr/>
        </p:nvSpPr>
        <p:spPr bwMode="auto">
          <a:xfrm>
            <a:off x="3583141" y="1223109"/>
            <a:ext cx="2143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教学目标</a:t>
            </a:r>
          </a:p>
        </p:txBody>
      </p:sp>
      <p:sp>
        <p:nvSpPr>
          <p:cNvPr id="4" name="TextBox 15"/>
          <p:cNvSpPr txBox="1"/>
          <p:nvPr/>
        </p:nvSpPr>
        <p:spPr>
          <a:xfrm>
            <a:off x="3343559" y="1906139"/>
            <a:ext cx="4965390" cy="104272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sz="2400" dirty="0">
                <a:solidFill>
                  <a:schemeClr val="tx1"/>
                </a:solidFill>
                <a:sym typeface="+mn-ea"/>
              </a:rPr>
              <a:t>1. </a:t>
            </a:r>
            <a:r>
              <a:rPr lang="zh-CN" altLang="en-US" sz="2400" dirty="0">
                <a:solidFill>
                  <a:schemeClr val="tx1"/>
                </a:solidFill>
                <a:sym typeface="+mn-ea"/>
              </a:rPr>
              <a:t>分析阅读</a:t>
            </a:r>
            <a:r>
              <a:rPr lang="en-US" altLang="zh-CN" sz="2400" dirty="0">
                <a:solidFill>
                  <a:schemeClr val="tx1"/>
                </a:solidFill>
                <a:sym typeface="+mn-ea"/>
              </a:rPr>
              <a:t>A</a:t>
            </a:r>
            <a:r>
              <a:rPr lang="zh-CN" altLang="en-US" sz="2400" dirty="0">
                <a:solidFill>
                  <a:schemeClr val="tx1"/>
                </a:solidFill>
                <a:sym typeface="+mn-ea"/>
              </a:rPr>
              <a:t>，总结应用文语篇特点</a:t>
            </a:r>
            <a:endParaRPr lang="zh-CN" altLang="en-US" sz="2400" dirty="0">
              <a:solidFill>
                <a:schemeClr val="tx1"/>
              </a:solidFill>
            </a:endParaRPr>
          </a:p>
          <a:p>
            <a:pPr>
              <a:lnSpc>
                <a:spcPct val="150000"/>
              </a:lnSpc>
            </a:pPr>
            <a:r>
              <a:rPr lang="en-US" altLang="zh-CN" sz="2400" dirty="0">
                <a:solidFill>
                  <a:schemeClr val="tx1"/>
                </a:solidFill>
                <a:sym typeface="+mn-ea"/>
              </a:rPr>
              <a:t>2.</a:t>
            </a:r>
            <a:r>
              <a:rPr lang="zh-CN" altLang="en-US" sz="2400" dirty="0">
                <a:solidFill>
                  <a:schemeClr val="tx1"/>
                </a:solidFill>
                <a:sym typeface="+mn-ea"/>
              </a:rPr>
              <a:t> 掌握应用文的阅读方法</a:t>
            </a:r>
            <a:endParaRPr lang="zh-CN" altLang="en-US" sz="2400" dirty="0">
              <a:solidFill>
                <a:schemeClr val="tx1"/>
              </a:solidFill>
            </a:endParaRPr>
          </a:p>
        </p:txBody>
      </p:sp>
      <p:grpSp>
        <p:nvGrpSpPr>
          <p:cNvPr id="12" name="组合 11"/>
          <p:cNvGrpSpPr/>
          <p:nvPr/>
        </p:nvGrpSpPr>
        <p:grpSpPr>
          <a:xfrm>
            <a:off x="1939727" y="1034844"/>
            <a:ext cx="1553762" cy="1570775"/>
            <a:chOff x="2918306" y="1498847"/>
            <a:chExt cx="1553762" cy="1570775"/>
          </a:xfrm>
        </p:grpSpPr>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69"/>
              <a:ext cx="769763"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0 2</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up)">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up)">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TextBox 6"/>
          <p:cNvSpPr txBox="1">
            <a:spLocks noChangeArrowheads="1"/>
          </p:cNvSpPr>
          <p:nvPr/>
        </p:nvSpPr>
        <p:spPr bwMode="auto">
          <a:xfrm>
            <a:off x="4059391" y="1145004"/>
            <a:ext cx="2143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教学准备</a:t>
            </a:r>
          </a:p>
        </p:txBody>
      </p:sp>
      <p:grpSp>
        <p:nvGrpSpPr>
          <p:cNvPr id="11" name="组合 10"/>
          <p:cNvGrpSpPr/>
          <p:nvPr/>
        </p:nvGrpSpPr>
        <p:grpSpPr>
          <a:xfrm>
            <a:off x="2135307" y="944674"/>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3893" y="1961069"/>
              <a:ext cx="782587"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0 3</a:t>
              </a:r>
              <a:endParaRPr lang="zh-CN" altLang="en-US" sz="3750" kern="0" dirty="0">
                <a:solidFill>
                  <a:srgbClr val="96D02B"/>
                </a:solidFill>
                <a:latin typeface="Impact" panose="020B0806030902050204" pitchFamily="34" charset="0"/>
                <a:ea typeface="宋体" panose="02010600030101010101" pitchFamily="2" charset="-122"/>
              </a:endParaRPr>
            </a:p>
          </p:txBody>
        </p:sp>
      </p:grpSp>
      <p:sp>
        <p:nvSpPr>
          <p:cNvPr id="3" name="TextBox 15"/>
          <p:cNvSpPr txBox="1"/>
          <p:nvPr/>
        </p:nvSpPr>
        <p:spPr>
          <a:xfrm>
            <a:off x="3502110" y="1871992"/>
            <a:ext cx="5371612" cy="1596719"/>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marL="457200" indent="-457200">
              <a:lnSpc>
                <a:spcPct val="150000"/>
              </a:lnSpc>
              <a:buAutoNum type="arabicPeriod"/>
            </a:pPr>
            <a:r>
              <a:rPr lang="zh-CN" altLang="en-US" sz="2400" dirty="0">
                <a:solidFill>
                  <a:schemeClr val="tx1"/>
                </a:solidFill>
                <a:sym typeface="+mn-ea"/>
              </a:rPr>
              <a:t>分析阅读</a:t>
            </a:r>
            <a:r>
              <a:rPr lang="en-US" altLang="zh-CN" sz="2400" dirty="0">
                <a:solidFill>
                  <a:schemeClr val="tx1"/>
                </a:solidFill>
                <a:sym typeface="+mn-ea"/>
              </a:rPr>
              <a:t>A</a:t>
            </a:r>
            <a:r>
              <a:rPr lang="zh-CN" altLang="en-US" sz="2400" dirty="0">
                <a:solidFill>
                  <a:schemeClr val="tx1"/>
                </a:solidFill>
                <a:sym typeface="+mn-ea"/>
              </a:rPr>
              <a:t>，总结应用文文体特点</a:t>
            </a:r>
            <a:endParaRPr lang="en-US" altLang="zh-CN" sz="2400" dirty="0">
              <a:solidFill>
                <a:schemeClr val="tx1"/>
              </a:solidFill>
              <a:sym typeface="+mn-ea"/>
            </a:endParaRPr>
          </a:p>
          <a:p>
            <a:pPr marL="457200" indent="-457200">
              <a:lnSpc>
                <a:spcPct val="150000"/>
              </a:lnSpc>
              <a:buAutoNum type="arabicPeriod"/>
            </a:pPr>
            <a:r>
              <a:rPr lang="zh-CN" altLang="en-US" sz="2400" dirty="0">
                <a:solidFill>
                  <a:schemeClr val="tx1"/>
                </a:solidFill>
                <a:sym typeface="+mn-ea"/>
              </a:rPr>
              <a:t>回顾近五年北京高考题应用文的考点</a:t>
            </a:r>
            <a:endParaRPr lang="en-US" altLang="zh-CN" sz="2400" dirty="0">
              <a:solidFill>
                <a:schemeClr val="tx1"/>
              </a:solidFill>
              <a:sym typeface="+mn-ea"/>
            </a:endParaRPr>
          </a:p>
          <a:p>
            <a:pPr marL="457200" indent="-457200">
              <a:lnSpc>
                <a:spcPct val="150000"/>
              </a:lnSpc>
              <a:buAutoNum type="arabicPeriod"/>
            </a:pPr>
            <a:r>
              <a:rPr lang="zh-CN" altLang="en-US" sz="2400" dirty="0">
                <a:solidFill>
                  <a:schemeClr val="tx1"/>
                </a:solidFill>
                <a:sym typeface="+mn-ea"/>
              </a:rPr>
              <a:t>分析易错点，总结解题方法</a:t>
            </a:r>
            <a:endParaRPr lang="en-US" altLang="zh-CN" sz="2400" dirty="0">
              <a:solidFill>
                <a:schemeClr val="bg1">
                  <a:lumMod val="6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up)">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TextBox 6"/>
          <p:cNvSpPr txBox="1">
            <a:spLocks noChangeArrowheads="1"/>
          </p:cNvSpPr>
          <p:nvPr/>
        </p:nvSpPr>
        <p:spPr bwMode="auto">
          <a:xfrm>
            <a:off x="3513926" y="744953"/>
            <a:ext cx="214372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教学过程</a:t>
            </a:r>
          </a:p>
        </p:txBody>
      </p:sp>
      <p:grpSp>
        <p:nvGrpSpPr>
          <p:cNvPr id="11" name="组合 10"/>
          <p:cNvGrpSpPr/>
          <p:nvPr/>
        </p:nvGrpSpPr>
        <p:grpSpPr>
          <a:xfrm>
            <a:off x="1815902" y="911019"/>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15139" y="1961069"/>
              <a:ext cx="760095" cy="668020"/>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0 4</a:t>
              </a:r>
              <a:endParaRPr lang="zh-CN" altLang="en-US" sz="3750" kern="0" dirty="0">
                <a:solidFill>
                  <a:srgbClr val="96D02B"/>
                </a:solidFill>
                <a:latin typeface="Impact" panose="020B0806030902050204" pitchFamily="34" charset="0"/>
                <a:ea typeface="宋体" panose="02010600030101010101" pitchFamily="2" charset="-122"/>
              </a:endParaRPr>
            </a:p>
          </p:txBody>
        </p:sp>
      </p:grpSp>
      <p:sp>
        <p:nvSpPr>
          <p:cNvPr id="3" name="TextBox 15"/>
          <p:cNvSpPr txBox="1"/>
          <p:nvPr/>
        </p:nvSpPr>
        <p:spPr>
          <a:xfrm>
            <a:off x="3222813" y="1640205"/>
            <a:ext cx="4881282" cy="270471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sz="2400" dirty="0">
                <a:solidFill>
                  <a:schemeClr val="tx1"/>
                </a:solidFill>
                <a:sym typeface="+mn-ea"/>
              </a:rPr>
              <a:t>1.</a:t>
            </a:r>
            <a:r>
              <a:rPr lang="zh-CN" altLang="en-US" sz="2400" dirty="0">
                <a:solidFill>
                  <a:schemeClr val="tx1"/>
                </a:solidFill>
                <a:sym typeface="+mn-ea"/>
              </a:rPr>
              <a:t>分析阅读</a:t>
            </a:r>
            <a:r>
              <a:rPr lang="en-US" altLang="zh-CN" sz="2400" dirty="0">
                <a:solidFill>
                  <a:schemeClr val="tx1"/>
                </a:solidFill>
                <a:sym typeface="+mn-ea"/>
              </a:rPr>
              <a:t>A</a:t>
            </a:r>
            <a:r>
              <a:rPr lang="zh-CN" altLang="en-US" sz="2400" dirty="0">
                <a:solidFill>
                  <a:schemeClr val="tx1"/>
                </a:solidFill>
                <a:sym typeface="+mn-ea"/>
              </a:rPr>
              <a:t>，总结应用文文体特点</a:t>
            </a:r>
          </a:p>
          <a:p>
            <a:pPr>
              <a:lnSpc>
                <a:spcPct val="150000"/>
              </a:lnSpc>
            </a:pPr>
            <a:r>
              <a:rPr lang="en-US" altLang="zh-CN" sz="2400" dirty="0">
                <a:solidFill>
                  <a:schemeClr val="tx1"/>
                </a:solidFill>
                <a:sym typeface="+mn-ea"/>
              </a:rPr>
              <a:t>2.</a:t>
            </a:r>
            <a:r>
              <a:rPr lang="zh-CN" altLang="en-US" sz="2400" dirty="0">
                <a:solidFill>
                  <a:schemeClr val="tx1"/>
                </a:solidFill>
                <a:sym typeface="+mn-ea"/>
              </a:rPr>
              <a:t>近五年北京高考应用文与适应性</a:t>
            </a:r>
            <a:r>
              <a:rPr lang="zh-CN" altLang="en-US" sz="2400">
                <a:solidFill>
                  <a:schemeClr val="tx1"/>
                </a:solidFill>
                <a:sym typeface="+mn-ea"/>
              </a:rPr>
              <a:t>考试考点对比</a:t>
            </a:r>
            <a:endParaRPr lang="zh-CN" altLang="en-US" sz="2400" dirty="0">
              <a:solidFill>
                <a:schemeClr val="tx1"/>
              </a:solidFill>
            </a:endParaRPr>
          </a:p>
          <a:p>
            <a:pPr>
              <a:lnSpc>
                <a:spcPct val="150000"/>
              </a:lnSpc>
            </a:pPr>
            <a:r>
              <a:rPr lang="en-US" altLang="zh-CN" sz="2400" dirty="0">
                <a:solidFill>
                  <a:schemeClr val="tx1"/>
                </a:solidFill>
                <a:sym typeface="+mn-ea"/>
              </a:rPr>
              <a:t>3. </a:t>
            </a:r>
            <a:r>
              <a:rPr lang="zh-CN" altLang="en-US" sz="2400" dirty="0">
                <a:solidFill>
                  <a:schemeClr val="tx1"/>
                </a:solidFill>
                <a:sym typeface="+mn-ea"/>
              </a:rPr>
              <a:t>应用文解题方法归纳</a:t>
            </a:r>
            <a:endParaRPr lang="zh-CN" altLang="en-US" sz="2400" dirty="0">
              <a:solidFill>
                <a:schemeClr val="tx1"/>
              </a:solidFill>
            </a:endParaRPr>
          </a:p>
          <a:p>
            <a:pPr>
              <a:lnSpc>
                <a:spcPct val="150000"/>
              </a:lnSpc>
            </a:pPr>
            <a:endParaRPr lang="en-US" altLang="zh-CN" sz="2400" dirty="0">
              <a:solidFill>
                <a:schemeClr val="bg1">
                  <a:lumMod val="65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up)">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TextBox 6"/>
          <p:cNvSpPr txBox="1">
            <a:spLocks noChangeArrowheads="1"/>
          </p:cNvSpPr>
          <p:nvPr/>
        </p:nvSpPr>
        <p:spPr bwMode="auto">
          <a:xfrm>
            <a:off x="2759558" y="1561112"/>
            <a:ext cx="47673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试题分析</a:t>
            </a:r>
            <a:endParaRPr lang="en-US" altLang="zh-CN" sz="3000" b="1" spc="226" dirty="0">
              <a:solidFill>
                <a:schemeClr val="tx1">
                  <a:lumMod val="95000"/>
                  <a:lumOff val="5000"/>
                </a:schemeClr>
              </a:solidFill>
              <a:latin typeface="黑体" panose="02010609060101010101" pitchFamily="49" charset="-122"/>
              <a:ea typeface="黑体" panose="02010609060101010101" pitchFamily="49" charset="-122"/>
            </a:endParaRPr>
          </a:p>
        </p:txBody>
      </p:sp>
      <p:grpSp>
        <p:nvGrpSpPr>
          <p:cNvPr id="11" name="组合 10"/>
          <p:cNvGrpSpPr/>
          <p:nvPr/>
        </p:nvGrpSpPr>
        <p:grpSpPr>
          <a:xfrm>
            <a:off x="1815902" y="911019"/>
            <a:ext cx="1553762" cy="1570775"/>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2290" y="1961069"/>
              <a:ext cx="785793" cy="669414"/>
            </a:xfrm>
            <a:prstGeom prst="rect">
              <a:avLst/>
            </a:prstGeom>
          </p:spPr>
          <p:txBody>
            <a:bodyPr wrap="none">
              <a:spAutoFit/>
            </a:bodyPr>
            <a:lstStyle/>
            <a:p>
              <a:pPr algn="ctr" defTabSz="685800">
                <a:defRPr/>
              </a:pPr>
              <a:r>
                <a:rPr lang="en-US" altLang="zh-CN" sz="3750" kern="0" dirty="0">
                  <a:solidFill>
                    <a:srgbClr val="96D02B"/>
                  </a:solidFill>
                  <a:latin typeface="Impact" panose="020B0806030902050204" pitchFamily="34" charset="0"/>
                  <a:ea typeface="宋体" panose="02010600030101010101" pitchFamily="2" charset="-122"/>
                </a:rPr>
                <a:t>0 5</a:t>
              </a:r>
              <a:endParaRPr lang="zh-CN" altLang="en-US" sz="375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extLst>
      <p:ext uri="{BB962C8B-B14F-4D97-AF65-F5344CB8AC3E}">
        <p14:creationId xmlns:p14="http://schemas.microsoft.com/office/powerpoint/2010/main" val="9597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a:extLst>
              <a:ext uri="{FF2B5EF4-FFF2-40B4-BE49-F238E27FC236}">
                <a16:creationId xmlns:a16="http://schemas.microsoft.com/office/drawing/2014/main" id="{8C6DF429-62FF-48D4-9D9B-A8D4DF6D8CAD}"/>
              </a:ext>
            </a:extLst>
          </p:cNvPr>
          <p:cNvPicPr>
            <a:picLocks noChangeAspect="1"/>
          </p:cNvPicPr>
          <p:nvPr/>
        </p:nvPicPr>
        <p:blipFill>
          <a:blip r:embed="rId2"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4" name="文本框 3">
            <a:extLst>
              <a:ext uri="{FF2B5EF4-FFF2-40B4-BE49-F238E27FC236}">
                <a16:creationId xmlns:a16="http://schemas.microsoft.com/office/drawing/2014/main" id="{0C56497F-94B7-4BA5-8D38-8CA2D3450779}"/>
              </a:ext>
            </a:extLst>
          </p:cNvPr>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5" name="内容占位符 7">
            <a:extLst>
              <a:ext uri="{FF2B5EF4-FFF2-40B4-BE49-F238E27FC236}">
                <a16:creationId xmlns:a16="http://schemas.microsoft.com/office/drawing/2014/main" id="{C63CF74C-BA84-4431-8874-2567BC34923A}"/>
              </a:ext>
            </a:extLst>
          </p:cNvPr>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6" name="图片 5">
            <a:extLst>
              <a:ext uri="{FF2B5EF4-FFF2-40B4-BE49-F238E27FC236}">
                <a16:creationId xmlns:a16="http://schemas.microsoft.com/office/drawing/2014/main" id="{A14FC2AD-09C8-4634-8A3D-11FFD229BC0B}"/>
              </a:ext>
            </a:extLst>
          </p:cNvPr>
          <p:cNvPicPr>
            <a:picLocks noChangeAspect="1"/>
          </p:cNvPicPr>
          <p:nvPr/>
        </p:nvPicPr>
        <p:blipFill>
          <a:blip r:embed="rId4"/>
          <a:stretch>
            <a:fillRect/>
          </a:stretch>
        </p:blipFill>
        <p:spPr>
          <a:xfrm>
            <a:off x="1916675" y="52899"/>
            <a:ext cx="4412333" cy="4579621"/>
          </a:xfrm>
          <a:prstGeom prst="rect">
            <a:avLst/>
          </a:prstGeom>
          <a:ln>
            <a:solidFill>
              <a:srgbClr val="C00000"/>
            </a:solidFill>
          </a:ln>
        </p:spPr>
      </p:pic>
      <p:sp>
        <p:nvSpPr>
          <p:cNvPr id="7" name="文本框 6">
            <a:extLst>
              <a:ext uri="{FF2B5EF4-FFF2-40B4-BE49-F238E27FC236}">
                <a16:creationId xmlns:a16="http://schemas.microsoft.com/office/drawing/2014/main" id="{EAF90F08-A993-4F75-8E46-48CAAD689183}"/>
              </a:ext>
            </a:extLst>
          </p:cNvPr>
          <p:cNvSpPr txBox="1"/>
          <p:nvPr/>
        </p:nvSpPr>
        <p:spPr>
          <a:xfrm>
            <a:off x="6462334" y="1239438"/>
            <a:ext cx="2129118" cy="523220"/>
          </a:xfrm>
          <a:prstGeom prst="rect">
            <a:avLst/>
          </a:prstGeom>
          <a:noFill/>
        </p:spPr>
        <p:txBody>
          <a:bodyPr wrap="square" rtlCol="0">
            <a:spAutoFit/>
          </a:bodyPr>
          <a:lstStyle/>
          <a:p>
            <a:pPr algn="ctr"/>
            <a:r>
              <a:rPr lang="zh-CN" altLang="en-US" sz="2800" dirty="0"/>
              <a:t>阅 读 </a:t>
            </a:r>
            <a:r>
              <a:rPr lang="en-US" altLang="zh-CN" sz="2800" dirty="0"/>
              <a:t>A</a:t>
            </a:r>
            <a:endParaRPr lang="zh-CN" altLang="en-US" sz="2800" dirty="0"/>
          </a:p>
        </p:txBody>
      </p:sp>
    </p:spTree>
    <p:extLst>
      <p:ext uri="{BB962C8B-B14F-4D97-AF65-F5344CB8AC3E}">
        <p14:creationId xmlns:p14="http://schemas.microsoft.com/office/powerpoint/2010/main" val="223029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a:extLst>
              <a:ext uri="{FF2B5EF4-FFF2-40B4-BE49-F238E27FC236}">
                <a16:creationId xmlns:a16="http://schemas.microsoft.com/office/drawing/2014/main" id="{8C6DF429-62FF-48D4-9D9B-A8D4DF6D8CAD}"/>
              </a:ext>
            </a:extLst>
          </p:cNvPr>
          <p:cNvPicPr>
            <a:picLocks noChangeAspect="1"/>
          </p:cNvPicPr>
          <p:nvPr/>
        </p:nvPicPr>
        <p:blipFill>
          <a:blip r:embed="rId2"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4" name="文本框 3">
            <a:extLst>
              <a:ext uri="{FF2B5EF4-FFF2-40B4-BE49-F238E27FC236}">
                <a16:creationId xmlns:a16="http://schemas.microsoft.com/office/drawing/2014/main" id="{0C56497F-94B7-4BA5-8D38-8CA2D3450779}"/>
              </a:ext>
            </a:extLst>
          </p:cNvPr>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5" name="内容占位符 7">
            <a:extLst>
              <a:ext uri="{FF2B5EF4-FFF2-40B4-BE49-F238E27FC236}">
                <a16:creationId xmlns:a16="http://schemas.microsoft.com/office/drawing/2014/main" id="{C63CF74C-BA84-4431-8874-2567BC34923A}"/>
              </a:ext>
            </a:extLst>
          </p:cNvPr>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sp>
        <p:nvSpPr>
          <p:cNvPr id="2" name="文本框 1">
            <a:extLst>
              <a:ext uri="{FF2B5EF4-FFF2-40B4-BE49-F238E27FC236}">
                <a16:creationId xmlns:a16="http://schemas.microsoft.com/office/drawing/2014/main" id="{23A99C08-C69A-4E6E-8828-49278D41D540}"/>
              </a:ext>
            </a:extLst>
          </p:cNvPr>
          <p:cNvSpPr txBox="1"/>
          <p:nvPr/>
        </p:nvSpPr>
        <p:spPr>
          <a:xfrm>
            <a:off x="1200493" y="242369"/>
            <a:ext cx="2755968" cy="523220"/>
          </a:xfrm>
          <a:prstGeom prst="rect">
            <a:avLst/>
          </a:prstGeom>
          <a:noFill/>
          <a:ln w="28575">
            <a:solidFill>
              <a:srgbClr val="C00000"/>
            </a:solidFill>
          </a:ln>
        </p:spPr>
        <p:txBody>
          <a:bodyPr wrap="square" rtlCol="0">
            <a:spAutoFit/>
          </a:bodyPr>
          <a:lstStyle/>
          <a:p>
            <a:pPr algn="ctr"/>
            <a:r>
              <a:rPr lang="zh-CN" altLang="en-US" sz="2800" dirty="0">
                <a:latin typeface="黑体" panose="02010609060101010101" pitchFamily="49" charset="-122"/>
                <a:ea typeface="黑体" panose="02010609060101010101" pitchFamily="49" charset="-122"/>
              </a:rPr>
              <a:t>试题分析</a:t>
            </a:r>
          </a:p>
        </p:txBody>
      </p:sp>
      <p:sp>
        <p:nvSpPr>
          <p:cNvPr id="6" name="文本框 5">
            <a:extLst>
              <a:ext uri="{FF2B5EF4-FFF2-40B4-BE49-F238E27FC236}">
                <a16:creationId xmlns:a16="http://schemas.microsoft.com/office/drawing/2014/main" id="{5BD149ED-E403-4DC8-B657-DAE8D4A55600}"/>
              </a:ext>
            </a:extLst>
          </p:cNvPr>
          <p:cNvSpPr txBox="1"/>
          <p:nvPr/>
        </p:nvSpPr>
        <p:spPr>
          <a:xfrm>
            <a:off x="3429738" y="799051"/>
            <a:ext cx="5436131" cy="3785652"/>
          </a:xfrm>
          <a:prstGeom prst="rect">
            <a:avLst/>
          </a:prstGeom>
          <a:noFill/>
        </p:spPr>
        <p:txBody>
          <a:bodyPr wrap="square" rtlCol="0">
            <a:spAutoFit/>
          </a:bodyPr>
          <a:lstStyle/>
          <a:p>
            <a:r>
              <a:rPr lang="zh-CN" altLang="zh-CN" sz="2000" dirty="0">
                <a:latin typeface="华文楷体" panose="02010600040101010101" pitchFamily="2" charset="-122"/>
                <a:ea typeface="华文楷体" panose="02010600040101010101" pitchFamily="2" charset="-122"/>
              </a:rPr>
              <a:t> </a:t>
            </a:r>
            <a:r>
              <a:rPr lang="zh-CN" altLang="en-US" sz="2000" b="1" dirty="0">
                <a:solidFill>
                  <a:srgbClr val="C00000"/>
                </a:solidFill>
                <a:latin typeface="华文楷体" panose="02010600040101010101" pitchFamily="2" charset="-122"/>
                <a:ea typeface="华文楷体" panose="02010600040101010101" pitchFamily="2" charset="-122"/>
              </a:rPr>
              <a:t>文本特点</a:t>
            </a:r>
            <a:endParaRPr lang="en-US" altLang="zh-CN" sz="2000" b="1" dirty="0">
              <a:solidFill>
                <a:srgbClr val="C00000"/>
              </a:solidFill>
              <a:latin typeface="华文楷体" panose="02010600040101010101" pitchFamily="2" charset="-122"/>
              <a:ea typeface="华文楷体" panose="02010600040101010101" pitchFamily="2" charset="-122"/>
            </a:endParaRPr>
          </a:p>
          <a:p>
            <a:r>
              <a:rPr lang="en-US" altLang="zh-CN" sz="2000" b="1" dirty="0">
                <a:solidFill>
                  <a:srgbClr val="C00000"/>
                </a:solidFill>
                <a:latin typeface="华文楷体" panose="02010600040101010101" pitchFamily="2" charset="-122"/>
                <a:ea typeface="华文楷体" panose="02010600040101010101" pitchFamily="2" charset="-122"/>
              </a:rPr>
              <a:t>      </a:t>
            </a:r>
            <a:r>
              <a:rPr lang="zh-CN" altLang="zh-CN" sz="2000" b="1" dirty="0">
                <a:latin typeface="华文楷体" panose="02010600040101010101" pitchFamily="2" charset="-122"/>
                <a:ea typeface="华文楷体" panose="02010600040101010101" pitchFamily="2" charset="-122"/>
              </a:rPr>
              <a:t>本文是一篇广告类应用文</a:t>
            </a:r>
            <a:r>
              <a:rPr lang="zh-CN" altLang="en-US"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目的是推荐平衡车</a:t>
            </a:r>
            <a:r>
              <a:rPr lang="zh-CN" altLang="en-US"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送孩子礼物的选择。文章从车的特点，工作原理，推荐理由和使用地点等角度对平衡车，一件新潮的礼物，进行了推介。</a:t>
            </a:r>
            <a:endParaRPr lang="en-US" altLang="zh-CN" sz="2000" b="1" dirty="0">
              <a:latin typeface="华文楷体" panose="02010600040101010101" pitchFamily="2" charset="-122"/>
              <a:ea typeface="华文楷体" panose="02010600040101010101" pitchFamily="2" charset="-122"/>
            </a:endParaRPr>
          </a:p>
          <a:p>
            <a:r>
              <a:rPr lang="en-US" altLang="zh-CN" sz="2000" b="1" dirty="0">
                <a:latin typeface="华文楷体" panose="02010600040101010101" pitchFamily="2" charset="-122"/>
                <a:ea typeface="华文楷体" panose="02010600040101010101" pitchFamily="2" charset="-122"/>
              </a:rPr>
              <a:t>      </a:t>
            </a:r>
          </a:p>
          <a:p>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语言特点：</a:t>
            </a:r>
            <a:endParaRPr lang="en-US" altLang="zh-CN" sz="2000" b="1" dirty="0">
              <a:latin typeface="华文楷体" panose="02010600040101010101" pitchFamily="2" charset="-122"/>
              <a:ea typeface="华文楷体" panose="02010600040101010101" pitchFamily="2" charset="-122"/>
            </a:endParaRPr>
          </a:p>
          <a:p>
            <a:r>
              <a:rPr lang="en-US" altLang="zh-CN" sz="2000" b="1" dirty="0">
                <a:latin typeface="华文楷体" panose="02010600040101010101" pitchFamily="2" charset="-122"/>
                <a:ea typeface="华文楷体" panose="02010600040101010101" pitchFamily="2" charset="-122"/>
              </a:rPr>
              <a:t>1</a:t>
            </a:r>
            <a:r>
              <a:rPr lang="zh-CN" altLang="en-US" sz="2000" b="1" dirty="0">
                <a:latin typeface="华文楷体" panose="02010600040101010101" pitchFamily="2" charset="-122"/>
                <a:ea typeface="华文楷体" panose="02010600040101010101" pitchFamily="2" charset="-122"/>
              </a:rPr>
              <a:t>）首段（首段</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尾段）展现写作目的；</a:t>
            </a:r>
            <a:endParaRPr lang="en-US" altLang="zh-CN" sz="2000" b="1" dirty="0">
              <a:latin typeface="华文楷体" panose="02010600040101010101" pitchFamily="2" charset="-122"/>
              <a:ea typeface="华文楷体" panose="02010600040101010101" pitchFamily="2" charset="-122"/>
            </a:endParaRPr>
          </a:p>
          <a:p>
            <a:r>
              <a:rPr lang="en-US" altLang="zh-CN" sz="2000" b="1" dirty="0">
                <a:latin typeface="华文楷体" panose="02010600040101010101" pitchFamily="2" charset="-122"/>
                <a:ea typeface="华文楷体" panose="02010600040101010101" pitchFamily="2" charset="-122"/>
              </a:rPr>
              <a:t>2</a:t>
            </a:r>
            <a:r>
              <a:rPr lang="zh-CN" altLang="en-US" sz="2000" b="1" dirty="0">
                <a:latin typeface="华文楷体" panose="02010600040101010101" pitchFamily="2" charset="-122"/>
                <a:ea typeface="华文楷体" panose="02010600040101010101" pitchFamily="2" charset="-122"/>
              </a:rPr>
              <a:t>）利用小标题，突出对产品的介绍，一目了然；</a:t>
            </a:r>
            <a:endParaRPr lang="en-US" altLang="zh-CN" sz="2000" b="1" dirty="0">
              <a:latin typeface="华文楷体" panose="02010600040101010101" pitchFamily="2" charset="-122"/>
              <a:ea typeface="华文楷体" panose="02010600040101010101" pitchFamily="2" charset="-122"/>
            </a:endParaRPr>
          </a:p>
          <a:p>
            <a:r>
              <a:rPr lang="en-US" altLang="zh-CN" sz="2000" b="1" dirty="0">
                <a:latin typeface="华文楷体" panose="02010600040101010101" pitchFamily="2" charset="-122"/>
                <a:ea typeface="华文楷体" panose="02010600040101010101" pitchFamily="2" charset="-122"/>
              </a:rPr>
              <a:t>3</a:t>
            </a:r>
            <a:r>
              <a:rPr lang="zh-CN" altLang="en-US" sz="2000" b="1" dirty="0">
                <a:latin typeface="华文楷体" panose="02010600040101010101" pitchFamily="2" charset="-122"/>
                <a:ea typeface="华文楷体" panose="02010600040101010101" pitchFamily="2" charset="-122"/>
              </a:rPr>
              <a:t>）语言简洁明了，使用大量的疑问句，句式简洁，生动有趣，使产品给人留下深刻印象。</a:t>
            </a:r>
            <a:endParaRPr lang="zh-CN" altLang="zh-CN" sz="2000" dirty="0">
              <a:latin typeface="华文楷体" panose="02010600040101010101" pitchFamily="2" charset="-122"/>
              <a:ea typeface="华文楷体" panose="02010600040101010101" pitchFamily="2" charset="-122"/>
            </a:endParaRPr>
          </a:p>
        </p:txBody>
      </p:sp>
      <p:pic>
        <p:nvPicPr>
          <p:cNvPr id="7" name="图片 6">
            <a:extLst>
              <a:ext uri="{FF2B5EF4-FFF2-40B4-BE49-F238E27FC236}">
                <a16:creationId xmlns:a16="http://schemas.microsoft.com/office/drawing/2014/main" id="{AC6DDDA8-6BC8-4C9A-BF3E-0246B43DC0A0}"/>
              </a:ext>
            </a:extLst>
          </p:cNvPr>
          <p:cNvPicPr>
            <a:picLocks noChangeAspect="1"/>
          </p:cNvPicPr>
          <p:nvPr/>
        </p:nvPicPr>
        <p:blipFill>
          <a:blip r:embed="rId4"/>
          <a:stretch>
            <a:fillRect/>
          </a:stretch>
        </p:blipFill>
        <p:spPr>
          <a:xfrm>
            <a:off x="335439" y="1145309"/>
            <a:ext cx="3094298" cy="3700580"/>
          </a:xfrm>
          <a:prstGeom prst="rect">
            <a:avLst/>
          </a:prstGeom>
          <a:ln>
            <a:solidFill>
              <a:srgbClr val="C00000"/>
            </a:solidFill>
          </a:ln>
        </p:spPr>
      </p:pic>
    </p:spTree>
    <p:extLst>
      <p:ext uri="{BB962C8B-B14F-4D97-AF65-F5344CB8AC3E}">
        <p14:creationId xmlns:p14="http://schemas.microsoft.com/office/powerpoint/2010/main" val="148600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12">
            <a:extLst>
              <a:ext uri="{FF2B5EF4-FFF2-40B4-BE49-F238E27FC236}">
                <a16:creationId xmlns:a16="http://schemas.microsoft.com/office/drawing/2014/main" id="{8C6DF429-62FF-48D4-9D9B-A8D4DF6D8CAD}"/>
              </a:ext>
            </a:extLst>
          </p:cNvPr>
          <p:cNvPicPr>
            <a:picLocks noChangeAspect="1"/>
          </p:cNvPicPr>
          <p:nvPr/>
        </p:nvPicPr>
        <p:blipFill>
          <a:blip r:embed="rId3" cstate="print"/>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4" name="文本框 3">
            <a:extLst>
              <a:ext uri="{FF2B5EF4-FFF2-40B4-BE49-F238E27FC236}">
                <a16:creationId xmlns:a16="http://schemas.microsoft.com/office/drawing/2014/main" id="{0C56497F-94B7-4BA5-8D38-8CA2D3450779}"/>
              </a:ext>
            </a:extLst>
          </p:cNvPr>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dirty="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5" name="内容占位符 7">
            <a:extLst>
              <a:ext uri="{FF2B5EF4-FFF2-40B4-BE49-F238E27FC236}">
                <a16:creationId xmlns:a16="http://schemas.microsoft.com/office/drawing/2014/main" id="{C63CF74C-BA84-4431-8874-2567BC34923A}"/>
              </a:ext>
            </a:extLst>
          </p:cNvPr>
          <p:cNvPicPr>
            <a:picLocks noChangeAspect="1"/>
          </p:cNvPicPr>
          <p:nvPr/>
        </p:nvPicPr>
        <p:blipFill>
          <a:blip r:embed="rId4" cstate="print">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sp>
        <p:nvSpPr>
          <p:cNvPr id="6" name="文本框 5">
            <a:extLst>
              <a:ext uri="{FF2B5EF4-FFF2-40B4-BE49-F238E27FC236}">
                <a16:creationId xmlns:a16="http://schemas.microsoft.com/office/drawing/2014/main" id="{07A9AC4A-73CF-4BE9-B520-4C73FFE028E3}"/>
              </a:ext>
            </a:extLst>
          </p:cNvPr>
          <p:cNvSpPr txBox="1"/>
          <p:nvPr/>
        </p:nvSpPr>
        <p:spPr>
          <a:xfrm>
            <a:off x="1303587" y="275831"/>
            <a:ext cx="2755968" cy="461665"/>
          </a:xfrm>
          <a:prstGeom prst="rect">
            <a:avLst/>
          </a:prstGeom>
          <a:noFill/>
          <a:ln w="28575">
            <a:solidFill>
              <a:srgbClr val="C00000"/>
            </a:solidFill>
          </a:ln>
        </p:spPr>
        <p:txBody>
          <a:bodyPr wrap="square" rtlCol="0">
            <a:spAutoFit/>
          </a:bodyPr>
          <a:lstStyle/>
          <a:p>
            <a:pPr algn="ctr"/>
            <a:r>
              <a:rPr lang="zh-CN" altLang="en-US" sz="2400" dirty="0">
                <a:latin typeface="黑体" panose="02010609060101010101" pitchFamily="49" charset="-122"/>
                <a:ea typeface="黑体" panose="02010609060101010101" pitchFamily="49" charset="-122"/>
              </a:rPr>
              <a:t>试题分析</a:t>
            </a:r>
          </a:p>
        </p:txBody>
      </p:sp>
      <p:sp>
        <p:nvSpPr>
          <p:cNvPr id="2" name="文本框 1">
            <a:extLst>
              <a:ext uri="{FF2B5EF4-FFF2-40B4-BE49-F238E27FC236}">
                <a16:creationId xmlns:a16="http://schemas.microsoft.com/office/drawing/2014/main" id="{DBCED22E-EADD-4074-904B-321F34CA01FF}"/>
              </a:ext>
            </a:extLst>
          </p:cNvPr>
          <p:cNvSpPr txBox="1"/>
          <p:nvPr/>
        </p:nvSpPr>
        <p:spPr>
          <a:xfrm>
            <a:off x="2886635" y="817424"/>
            <a:ext cx="5477436" cy="1477328"/>
          </a:xfrm>
          <a:prstGeom prst="rect">
            <a:avLst/>
          </a:prstGeom>
          <a:solidFill>
            <a:schemeClr val="accent6">
              <a:lumMod val="20000"/>
              <a:lumOff val="80000"/>
            </a:schemeClr>
          </a:solidFill>
          <a:ln w="28575">
            <a:solidFill>
              <a:srgbClr val="C00000"/>
            </a:solid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31. The </a:t>
            </a:r>
            <a:r>
              <a:rPr lang="en-US" altLang="zh-CN" b="1" dirty="0">
                <a:solidFill>
                  <a:srgbClr val="C00000"/>
                </a:solidFill>
                <a:latin typeface="Times New Roman" panose="02020603050405020304" pitchFamily="18" charset="0"/>
                <a:cs typeface="Times New Roman" panose="02020603050405020304" pitchFamily="18" charset="0"/>
              </a:rPr>
              <a:t>Logic board </a:t>
            </a:r>
            <a:r>
              <a:rPr lang="en-US" altLang="zh-CN" dirty="0">
                <a:latin typeface="Times New Roman" panose="02020603050405020304" pitchFamily="18" charset="0"/>
                <a:cs typeface="Times New Roman" panose="02020603050405020304" pitchFamily="18" charset="0"/>
              </a:rPr>
              <a:t>of a hoverboard can </a:t>
            </a:r>
            <a:r>
              <a:rPr lang="en-US" altLang="zh-CN" u="sng"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store electricity</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power the wheels</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   send information to the riders</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D.   receive data and give command</a:t>
            </a:r>
            <a:endParaRPr lang="zh-CN" altLang="zh-CN"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EE3D27AD-ED09-458A-8211-4C90E742FE68}"/>
              </a:ext>
            </a:extLst>
          </p:cNvPr>
          <p:cNvSpPr txBox="1"/>
          <p:nvPr/>
        </p:nvSpPr>
        <p:spPr>
          <a:xfrm>
            <a:off x="2753786" y="2374680"/>
            <a:ext cx="5889638" cy="2800767"/>
          </a:xfrm>
          <a:prstGeom prst="rect">
            <a:avLst/>
          </a:prstGeom>
          <a:noFill/>
        </p:spPr>
        <p:txBody>
          <a:bodyPr wrap="square" rtlCol="0">
            <a:spAutoFit/>
          </a:bodyPr>
          <a:lstStyle/>
          <a:p>
            <a:r>
              <a:rPr lang="zh-CN" altLang="zh-CN" sz="1600" b="1" dirty="0">
                <a:solidFill>
                  <a:srgbClr val="C00000"/>
                </a:solidFill>
                <a:latin typeface="华文楷体" panose="02010600040101010101" pitchFamily="2" charset="-122"/>
                <a:ea typeface="华文楷体" panose="02010600040101010101" pitchFamily="2" charset="-122"/>
              </a:rPr>
              <a:t>【解析】细节题</a:t>
            </a:r>
            <a:r>
              <a:rPr lang="zh-CN"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根据题干中的</a:t>
            </a:r>
            <a:r>
              <a:rPr lang="en-US" altLang="zh-CN" sz="1600" b="1" dirty="0">
                <a:solidFill>
                  <a:srgbClr val="C00000"/>
                </a:solidFill>
                <a:latin typeface="Times New Roman" panose="02020603050405020304" pitchFamily="18" charset="0"/>
                <a:ea typeface="华文楷体" panose="02010600040101010101" pitchFamily="2" charset="-122"/>
                <a:cs typeface="Times New Roman" panose="02020603050405020304" pitchFamily="18" charset="0"/>
              </a:rPr>
              <a:t>Logic board</a:t>
            </a:r>
            <a:r>
              <a:rPr lang="zh-CN" altLang="en-US" sz="1600" dirty="0">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定位信息</a:t>
            </a:r>
            <a:r>
              <a:rPr lang="zh-CN" altLang="en-US" sz="1600" dirty="0">
                <a:latin typeface="华文楷体" panose="02010600040101010101" pitchFamily="2" charset="-122"/>
                <a:ea typeface="华文楷体" panose="02010600040101010101" pitchFamily="2" charset="-122"/>
              </a:rPr>
              <a:t>在文章</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How Does a Hoverboard Work?</a:t>
            </a:r>
            <a:r>
              <a:rPr lang="zh-CN" altLang="zh-CN" sz="1600" dirty="0">
                <a:latin typeface="Times New Roman" panose="02020603050405020304" pitchFamily="18" charset="0"/>
                <a:ea typeface="华文楷体" panose="02010600040101010101" pitchFamily="2" charset="-122"/>
                <a:cs typeface="Times New Roman" panose="02020603050405020304" pitchFamily="18" charset="0"/>
              </a:rPr>
              <a:t>（平衡车的工作原理）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Logic board</a:t>
            </a:r>
            <a:r>
              <a:rPr lang="en-US" altLang="zh-CN" sz="1600" dirty="0">
                <a:latin typeface="Times New Roman" panose="02020603050405020304" pitchFamily="18" charset="0"/>
                <a:ea typeface="华文楷体" panose="02010600040101010101" pitchFamily="2" charset="-122"/>
                <a:cs typeface="Times New Roman" panose="02020603050405020304" pitchFamily="18" charset="0"/>
              </a:rPr>
              <a:t>: functions as the hoverboard brain. It processes data—your speed, tilt, etc.—and sends information to the motors. This unit controls the power  of the board so riders can adjust their speed.</a:t>
            </a:r>
            <a:r>
              <a:rPr lang="zh-CN" altLang="zh-CN" sz="1600" dirty="0">
                <a:latin typeface="华文楷体" panose="02010600040101010101" pitchFamily="2" charset="-122"/>
                <a:ea typeface="华文楷体" panose="02010600040101010101" pitchFamily="2" charset="-122"/>
              </a:rPr>
              <a:t>介绍了主板的功能：平衡车的大脑。负责加工数据，如速度，倾斜度等，并将信息发送给马达。它控制平衡车以便让骑行者能调整速度。因此主板的功能就是接收数据并（向马达）发出指令。</a:t>
            </a:r>
            <a:r>
              <a:rPr lang="zh-CN" altLang="en-US" sz="1600" dirty="0">
                <a:latin typeface="华文楷体" panose="02010600040101010101" pitchFamily="2" charset="-122"/>
                <a:ea typeface="华文楷体" panose="02010600040101010101" pitchFamily="2" charset="-122"/>
              </a:rPr>
              <a:t>不是向骑行者</a:t>
            </a:r>
            <a:r>
              <a:rPr lang="en-US" altLang="zh-CN" sz="1600" dirty="0">
                <a:latin typeface="Times New Roman" panose="02020603050405020304" pitchFamily="18" charset="0"/>
                <a:ea typeface="华文楷体" panose="02010600040101010101" pitchFamily="2" charset="-122"/>
                <a:cs typeface="Times New Roman" panose="02020603050405020304" pitchFamily="18" charset="0"/>
              </a:rPr>
              <a:t>the riders</a:t>
            </a:r>
            <a:r>
              <a:rPr lang="zh-CN" altLang="en-US" sz="1600" dirty="0">
                <a:latin typeface="华文楷体" panose="02010600040101010101" pitchFamily="2" charset="-122"/>
                <a:ea typeface="华文楷体" panose="02010600040101010101" pitchFamily="2" charset="-122"/>
              </a:rPr>
              <a:t>发出信息。因此排除选项</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C</a:t>
            </a:r>
            <a:r>
              <a:rPr lang="zh-CN" altLang="en-US" sz="1600" dirty="0">
                <a:latin typeface="华文楷体" panose="02010600040101010101" pitchFamily="2" charset="-122"/>
                <a:ea typeface="华文楷体" panose="02010600040101010101" pitchFamily="2" charset="-122"/>
              </a:rPr>
              <a:t>。</a:t>
            </a:r>
            <a:endParaRPr lang="en-US" altLang="zh-CN" sz="1600" dirty="0">
              <a:latin typeface="华文楷体" panose="02010600040101010101" pitchFamily="2" charset="-122"/>
              <a:ea typeface="华文楷体" panose="02010600040101010101" pitchFamily="2" charset="-122"/>
            </a:endParaRPr>
          </a:p>
          <a:p>
            <a:r>
              <a:rPr lang="en-US" altLang="zh-CN" sz="1600" b="1" dirty="0">
                <a:solidFill>
                  <a:srgbClr val="C00000"/>
                </a:solidFill>
                <a:latin typeface="华文楷体" panose="02010600040101010101" pitchFamily="2" charset="-122"/>
                <a:ea typeface="华文楷体" panose="02010600040101010101" pitchFamily="2" charset="-122"/>
              </a:rPr>
              <a:t>【</a:t>
            </a:r>
            <a:r>
              <a:rPr lang="zh-CN" altLang="en-US" sz="1600" b="1" dirty="0">
                <a:solidFill>
                  <a:srgbClr val="C00000"/>
                </a:solidFill>
                <a:latin typeface="华文楷体" panose="02010600040101010101" pitchFamily="2" charset="-122"/>
                <a:ea typeface="华文楷体" panose="02010600040101010101" pitchFamily="2" charset="-122"/>
              </a:rPr>
              <a:t>答案</a:t>
            </a:r>
            <a:r>
              <a:rPr lang="en-US" altLang="zh-CN" sz="1600" b="1" dirty="0">
                <a:solidFill>
                  <a:srgbClr val="C00000"/>
                </a:solidFill>
                <a:latin typeface="华文楷体" panose="02010600040101010101" pitchFamily="2" charset="-122"/>
                <a:ea typeface="华文楷体" panose="02010600040101010101" pitchFamily="2" charset="-122"/>
              </a:rPr>
              <a:t>】D</a:t>
            </a:r>
          </a:p>
          <a:p>
            <a:endParaRPr lang="zh-CN" altLang="zh-CN" sz="1600" dirty="0">
              <a:latin typeface="华文楷体" panose="02010600040101010101" pitchFamily="2" charset="-122"/>
              <a:ea typeface="华文楷体" panose="02010600040101010101" pitchFamily="2" charset="-122"/>
            </a:endParaRPr>
          </a:p>
        </p:txBody>
      </p:sp>
      <p:pic>
        <p:nvPicPr>
          <p:cNvPr id="9" name="图片 8">
            <a:extLst>
              <a:ext uri="{FF2B5EF4-FFF2-40B4-BE49-F238E27FC236}">
                <a16:creationId xmlns:a16="http://schemas.microsoft.com/office/drawing/2014/main" id="{7E91C046-4B40-466B-8288-5BC4C88DB7FB}"/>
              </a:ext>
            </a:extLst>
          </p:cNvPr>
          <p:cNvPicPr>
            <a:picLocks noChangeAspect="1"/>
          </p:cNvPicPr>
          <p:nvPr/>
        </p:nvPicPr>
        <p:blipFill>
          <a:blip r:embed="rId5"/>
          <a:stretch>
            <a:fillRect/>
          </a:stretch>
        </p:blipFill>
        <p:spPr>
          <a:xfrm>
            <a:off x="228449" y="1145309"/>
            <a:ext cx="2525337" cy="3875600"/>
          </a:xfrm>
          <a:prstGeom prst="rect">
            <a:avLst/>
          </a:prstGeom>
          <a:ln>
            <a:solidFill>
              <a:srgbClr val="C00000"/>
            </a:solidFill>
          </a:ln>
        </p:spPr>
      </p:pic>
    </p:spTree>
    <p:extLst>
      <p:ext uri="{BB962C8B-B14F-4D97-AF65-F5344CB8AC3E}">
        <p14:creationId xmlns:p14="http://schemas.microsoft.com/office/powerpoint/2010/main" val="219494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21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1134</Words>
  <Application>Microsoft Office PowerPoint</Application>
  <PresentationFormat>全屏显示(16:9)</PresentationFormat>
  <Paragraphs>123</Paragraphs>
  <Slides>15</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15</vt:i4>
      </vt:variant>
    </vt:vector>
  </HeadingPairs>
  <TitlesOfParts>
    <vt:vector size="27" baseType="lpstr">
      <vt:lpstr>黑体</vt:lpstr>
      <vt:lpstr>华文楷体</vt:lpstr>
      <vt:lpstr>华文新魏</vt:lpstr>
      <vt:lpstr>楷体</vt:lpstr>
      <vt:lpstr>宋体</vt:lpstr>
      <vt:lpstr>微软雅黑</vt:lpstr>
      <vt:lpstr>Arial</vt:lpstr>
      <vt:lpstr>Calibri</vt:lpstr>
      <vt:lpstr>Impact</vt:lpstr>
      <vt:lpstr>Times New Roman</vt:lpstr>
      <vt:lpstr>1_Office 主题​​</vt:lpstr>
      <vt:lpstr>Office 主题​​</vt:lpstr>
      <vt:lpstr>应用文阅读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yehang</cp:lastModifiedBy>
  <cp:revision>112</cp:revision>
  <dcterms:created xsi:type="dcterms:W3CDTF">2020-02-01T11:21:00Z</dcterms:created>
  <dcterms:modified xsi:type="dcterms:W3CDTF">2020-03-08T13:00:27Z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