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5" r:id="rId3"/>
    <p:sldId id="289" r:id="rId4"/>
    <p:sldId id="291" r:id="rId5"/>
    <p:sldId id="269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71" r:id="rId15"/>
    <p:sldId id="272" r:id="rId16"/>
    <p:sldId id="301" r:id="rId17"/>
    <p:sldId id="302" r:id="rId18"/>
    <p:sldId id="278" r:id="rId19"/>
    <p:sldId id="303" r:id="rId20"/>
    <p:sldId id="304" r:id="rId21"/>
    <p:sldId id="264" r:id="rId22"/>
    <p:sldId id="288" r:id="rId23"/>
    <p:sldId id="258" r:id="rId24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28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4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5.emf"/><Relationship Id="rId2" Type="http://schemas.openxmlformats.org/officeDocument/2006/relationships/image" Target="../media/image7.emf"/><Relationship Id="rId1" Type="http://schemas.openxmlformats.org/officeDocument/2006/relationships/image" Target="../media/image4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image" Target="../media/image4.emf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7.emf"/><Relationship Id="rId1" Type="http://schemas.openxmlformats.org/officeDocument/2006/relationships/image" Target="../media/image23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A9C4-C1C0-4B54-AE1E-FF5AF7F7D7D5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43A6B-5E24-46C2-B84D-73EA273B03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812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5898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18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895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207930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338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595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923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001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6384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190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508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4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59F5D-F491-4EC7-8943-AB0AEBAABE7E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9CB2-E021-4044-B881-12BBE430EAE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89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Word___34.docx"/><Relationship Id="rId4" Type="http://schemas.openxmlformats.org/officeDocument/2006/relationships/package" Target="../embeddings/Microsoft_Office_Word___3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41.docx"/><Relationship Id="rId3" Type="http://schemas.openxmlformats.org/officeDocument/2006/relationships/package" Target="../embeddings/Microsoft_Office_Word___36.docx"/><Relationship Id="rId7" Type="http://schemas.openxmlformats.org/officeDocument/2006/relationships/package" Target="../embeddings/Microsoft_Office_Word___4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Word___39.docx"/><Relationship Id="rId5" Type="http://schemas.openxmlformats.org/officeDocument/2006/relationships/package" Target="../embeddings/Microsoft_Office_Word___38.docx"/><Relationship Id="rId4" Type="http://schemas.openxmlformats.org/officeDocument/2006/relationships/package" Target="../embeddings/Microsoft_Office_Word___37.doc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47.docx"/><Relationship Id="rId3" Type="http://schemas.openxmlformats.org/officeDocument/2006/relationships/package" Target="../embeddings/Microsoft_Office_Word___42.docx"/><Relationship Id="rId7" Type="http://schemas.openxmlformats.org/officeDocument/2006/relationships/package" Target="../embeddings/Microsoft_Office_Word___4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Office_Word___45.docx"/><Relationship Id="rId5" Type="http://schemas.openxmlformats.org/officeDocument/2006/relationships/package" Target="../embeddings/Microsoft_Office_Word___44.docx"/><Relationship Id="rId4" Type="http://schemas.openxmlformats.org/officeDocument/2006/relationships/package" Target="../embeddings/Microsoft_Office_Word___4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Microsoft_Office_Word___49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Microsoft_Office_Word___51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Office_Word___53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Word___5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56.docx"/><Relationship Id="rId7" Type="http://schemas.openxmlformats.org/officeDocument/2006/relationships/package" Target="../embeddings/Microsoft_Office_Word___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Office_Word___59.docx"/><Relationship Id="rId5" Type="http://schemas.openxmlformats.org/officeDocument/2006/relationships/package" Target="../embeddings/Microsoft_Office_Word___58.docx"/><Relationship Id="rId4" Type="http://schemas.openxmlformats.org/officeDocument/2006/relationships/package" Target="../embeddings/Microsoft_Office_Word___57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61.docx"/><Relationship Id="rId7" Type="http://schemas.openxmlformats.org/officeDocument/2006/relationships/package" Target="../embeddings/Microsoft_Office_Word___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Office_Word___64.docx"/><Relationship Id="rId5" Type="http://schemas.openxmlformats.org/officeDocument/2006/relationships/package" Target="../embeddings/Microsoft_Office_Word___63.docx"/><Relationship Id="rId4" Type="http://schemas.openxmlformats.org/officeDocument/2006/relationships/package" Target="../embeddings/Microsoft_Office_Word___6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66.docx"/><Relationship Id="rId7" Type="http://schemas.openxmlformats.org/officeDocument/2006/relationships/package" Target="../embeddings/Microsoft_Office_Word___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Office_Word___69.docx"/><Relationship Id="rId5" Type="http://schemas.openxmlformats.org/officeDocument/2006/relationships/package" Target="../embeddings/Microsoft_Office_Word___68.docx"/><Relationship Id="rId4" Type="http://schemas.openxmlformats.org/officeDocument/2006/relationships/package" Target="../embeddings/Microsoft_Office_Word___67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Microsoft_Office_Word___7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Microsoft_Office_Word___74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__4.docx"/><Relationship Id="rId4" Type="http://schemas.openxmlformats.org/officeDocument/2006/relationships/package" Target="../embeddings/Microsoft_Office_Word___3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10.docx"/><Relationship Id="rId3" Type="http://schemas.openxmlformats.org/officeDocument/2006/relationships/package" Target="../embeddings/Microsoft_Office_Word___5.docx"/><Relationship Id="rId7" Type="http://schemas.openxmlformats.org/officeDocument/2006/relationships/package" Target="../embeddings/Microsoft_Office_Word___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__8.docx"/><Relationship Id="rId5" Type="http://schemas.openxmlformats.org/officeDocument/2006/relationships/package" Target="../embeddings/Microsoft_Office_Word___7.docx"/><Relationship Id="rId4" Type="http://schemas.openxmlformats.org/officeDocument/2006/relationships/package" Target="../embeddings/Microsoft_Office_Word___6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16.docx"/><Relationship Id="rId3" Type="http://schemas.openxmlformats.org/officeDocument/2006/relationships/package" Target="../embeddings/Microsoft_Office_Word___11.docx"/><Relationship Id="rId7" Type="http://schemas.openxmlformats.org/officeDocument/2006/relationships/package" Target="../embeddings/Microsoft_Office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Office_Word___14.docx"/><Relationship Id="rId5" Type="http://schemas.openxmlformats.org/officeDocument/2006/relationships/package" Target="../embeddings/Microsoft_Office_Word___13.docx"/><Relationship Id="rId4" Type="http://schemas.openxmlformats.org/officeDocument/2006/relationships/package" Target="../embeddings/Microsoft_Office_Word___12.docx"/><Relationship Id="rId9" Type="http://schemas.openxmlformats.org/officeDocument/2006/relationships/package" Target="../embeddings/Microsoft_Office_Word___17.doc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23.docx"/><Relationship Id="rId3" Type="http://schemas.openxmlformats.org/officeDocument/2006/relationships/package" Target="../embeddings/Microsoft_Office_Word___18.docx"/><Relationship Id="rId7" Type="http://schemas.openxmlformats.org/officeDocument/2006/relationships/package" Target="../embeddings/Microsoft_Office_Word___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__21.docx"/><Relationship Id="rId11" Type="http://schemas.openxmlformats.org/officeDocument/2006/relationships/package" Target="../embeddings/Microsoft_Office_Word___26.docx"/><Relationship Id="rId5" Type="http://schemas.openxmlformats.org/officeDocument/2006/relationships/package" Target="../embeddings/Microsoft_Office_Word___20.docx"/><Relationship Id="rId10" Type="http://schemas.openxmlformats.org/officeDocument/2006/relationships/package" Target="../embeddings/Microsoft_Office_Word___25.docx"/><Relationship Id="rId4" Type="http://schemas.openxmlformats.org/officeDocument/2006/relationships/package" Target="../embeddings/Microsoft_Office_Word___19.docx"/><Relationship Id="rId9" Type="http://schemas.openxmlformats.org/officeDocument/2006/relationships/package" Target="../embeddings/Microsoft_Office_Word___24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7.docx"/><Relationship Id="rId7" Type="http://schemas.openxmlformats.org/officeDocument/2006/relationships/package" Target="../embeddings/Microsoft_Office_Word___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Word___30.docx"/><Relationship Id="rId5" Type="http://schemas.openxmlformats.org/officeDocument/2006/relationships/package" Target="../embeddings/Microsoft_Office_Word___29.docx"/><Relationship Id="rId4" Type="http://schemas.openxmlformats.org/officeDocument/2006/relationships/package" Target="../embeddings/Microsoft_Office_Word___2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1880" y="2643758"/>
            <a:ext cx="5412105" cy="72834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三角函数为背景的劣构题专题</a:t>
            </a:r>
            <a:r>
              <a:rPr lang="zh-CN" altLang="zh-CN" dirty="0">
                <a:solidFill>
                  <a:srgbClr val="FF0000"/>
                </a:solidFill>
              </a:rPr>
              <a:t/>
            </a:r>
            <a:br>
              <a:rPr lang="zh-CN" altLang="zh-CN" dirty="0">
                <a:solidFill>
                  <a:srgbClr val="FF0000"/>
                </a:solidFill>
              </a:rPr>
            </a:br>
            <a:endParaRPr lang="zh-CN" altLang="zh-CN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区八十中学     陈国栋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3325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57158" y="142858"/>
          <a:ext cx="8037512" cy="2743200"/>
        </p:xfrm>
        <a:graphic>
          <a:graphicData uri="http://schemas.openxmlformats.org/presentationml/2006/ole">
            <p:oleObj spid="_x0000_s47106" name="文档" r:id="rId3" imgW="4738885" imgH="1615524" progId="Word.Document.12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144463" y="2857502"/>
          <a:ext cx="3271837" cy="722313"/>
        </p:xfrm>
        <a:graphic>
          <a:graphicData uri="http://schemas.openxmlformats.org/presentationml/2006/ole">
            <p:oleObj spid="_x0000_s47107" name="文档" r:id="rId4" imgW="1694563" imgH="375662" progId="Word.Document.12">
              <p:embed/>
            </p:oleObj>
          </a:graphicData>
        </a:graphic>
      </p:graphicFrame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201643" y="3375044"/>
          <a:ext cx="8656637" cy="1982788"/>
        </p:xfrm>
        <a:graphic>
          <a:graphicData uri="http://schemas.openxmlformats.org/presentationml/2006/ole">
            <p:oleObj spid="_x0000_s47108" name="文档" r:id="rId5" imgW="5691063" imgH="130356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57158" y="214296"/>
          <a:ext cx="8037513" cy="3381375"/>
        </p:xfrm>
        <a:graphic>
          <a:graphicData uri="http://schemas.openxmlformats.org/presentationml/2006/ole">
            <p:oleObj spid="_x0000_s48130" name="文档" r:id="rId3" imgW="4738885" imgH="199406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55600" y="214313"/>
          <a:ext cx="8051800" cy="1092200"/>
        </p:xfrm>
        <a:graphic>
          <a:graphicData uri="http://schemas.openxmlformats.org/presentationml/2006/ole">
            <p:oleObj spid="_x0000_s49154" name="文档" r:id="rId3" imgW="4738885" imgH="643118" progId="Word.Document.12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85750" y="1425574"/>
          <a:ext cx="8050213" cy="931861"/>
        </p:xfrm>
        <a:graphic>
          <a:graphicData uri="http://schemas.openxmlformats.org/presentationml/2006/ole">
            <p:oleObj spid="_x0000_s49155" name="文档" r:id="rId4" imgW="4738885" imgH="593509" progId="Word.Document.12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4957" y="2071684"/>
          <a:ext cx="9037637" cy="938213"/>
        </p:xfrm>
        <a:graphic>
          <a:graphicData uri="http://schemas.openxmlformats.org/presentationml/2006/ole">
            <p:oleObj spid="_x0000_s49156" name="文档" r:id="rId5" imgW="5834712" imgH="605732" progId="Word.Document.12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249271" y="2857502"/>
          <a:ext cx="9037637" cy="927100"/>
        </p:xfrm>
        <a:graphic>
          <a:graphicData uri="http://schemas.openxmlformats.org/presentationml/2006/ole">
            <p:oleObj spid="_x0000_s49158" name="文档" r:id="rId6" imgW="5834712" imgH="605732" progId="Word.Document.12">
              <p:embed/>
            </p:oleObj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179420" y="3573476"/>
          <a:ext cx="9036050" cy="927100"/>
        </p:xfrm>
        <a:graphic>
          <a:graphicData uri="http://schemas.openxmlformats.org/presentationml/2006/ole">
            <p:oleObj spid="_x0000_s49159" name="文档" r:id="rId7" imgW="5834712" imgH="605732" progId="Word.Document.12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-375690" y="4216418"/>
          <a:ext cx="9734036" cy="998538"/>
        </p:xfrm>
        <a:graphic>
          <a:graphicData uri="http://schemas.openxmlformats.org/presentationml/2006/ole">
            <p:oleObj spid="_x0000_s49160" name="文档" r:id="rId8" imgW="5834712" imgH="605732" progId="Word.Document.12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6572264" y="1571618"/>
            <a:ext cx="2857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55600" y="214313"/>
          <a:ext cx="8051800" cy="1092200"/>
        </p:xfrm>
        <a:graphic>
          <a:graphicData uri="http://schemas.openxmlformats.org/presentationml/2006/ole">
            <p:oleObj spid="_x0000_s51202" name="文档" r:id="rId3" imgW="4738885" imgH="643118" progId="Word.Document.12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85750" y="1425575"/>
          <a:ext cx="8050213" cy="996950"/>
        </p:xfrm>
        <a:graphic>
          <a:graphicData uri="http://schemas.openxmlformats.org/presentationml/2006/ole">
            <p:oleObj spid="_x0000_s51203" name="文档" r:id="rId4" imgW="4738885" imgH="592790" progId="Word.Document.12">
              <p:embed/>
            </p:oleObj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4925" y="2066925"/>
          <a:ext cx="9037638" cy="925513"/>
        </p:xfrm>
        <a:graphic>
          <a:graphicData uri="http://schemas.openxmlformats.org/presentationml/2006/ole">
            <p:oleObj spid="_x0000_s51204" name="文档" r:id="rId5" imgW="5834712" imgH="605732" progId="Word.Document.12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-32" y="2862263"/>
          <a:ext cx="9037637" cy="925512"/>
        </p:xfrm>
        <a:graphic>
          <a:graphicData uri="http://schemas.openxmlformats.org/presentationml/2006/ole">
            <p:oleObj spid="_x0000_s51205" name="文档" r:id="rId6" imgW="5834712" imgH="605732" progId="Word.Document.12">
              <p:embed/>
            </p:oleObj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535022" y="3575050"/>
          <a:ext cx="9037638" cy="925513"/>
        </p:xfrm>
        <a:graphic>
          <a:graphicData uri="http://schemas.openxmlformats.org/presentationml/2006/ole">
            <p:oleObj spid="_x0000_s51206" name="文档" r:id="rId7" imgW="5834712" imgH="605732" progId="Word.Document.12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-117441" y="4216400"/>
          <a:ext cx="9690101" cy="996950"/>
        </p:xfrm>
        <a:graphic>
          <a:graphicData uri="http://schemas.openxmlformats.org/presentationml/2006/ole">
            <p:oleObj spid="_x0000_s51207" name="文档" r:id="rId8" imgW="5834712" imgH="60573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4074614"/>
              </p:ext>
            </p:extLst>
          </p:nvPr>
        </p:nvGraphicFramePr>
        <p:xfrm>
          <a:off x="214313" y="1079512"/>
          <a:ext cx="8728075" cy="3278188"/>
        </p:xfrm>
        <a:graphic>
          <a:graphicData uri="http://schemas.openxmlformats.org/presentationml/2006/ole">
            <p:oleObj spid="_x0000_s3094" name="文档" r:id="rId3" imgW="5065730" imgH="1905269" progId="Word.Document.12">
              <p:embed/>
            </p:oleObj>
          </a:graphicData>
        </a:graphic>
      </p:graphicFrame>
      <p:sp>
        <p:nvSpPr>
          <p:cNvPr id="3" name="矩形 2"/>
          <p:cNvSpPr/>
          <p:nvPr/>
        </p:nvSpPr>
        <p:spPr>
          <a:xfrm>
            <a:off x="394966" y="3929072"/>
            <a:ext cx="81775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【</a:t>
            </a:r>
            <a:r>
              <a:rPr lang="zh-CN" altLang="en-US" sz="2000" b="1" dirty="0" smtClean="0"/>
              <a:t>点拨</a:t>
            </a:r>
            <a:r>
              <a:rPr lang="en-US" altLang="zh-CN" sz="2000" b="1" dirty="0" smtClean="0"/>
              <a:t>】</a:t>
            </a:r>
            <a:r>
              <a:rPr lang="zh-CN" altLang="en-US" sz="2000" b="1" dirty="0" smtClean="0"/>
              <a:t>以上方法，从易入手但计算量大；到重思维推理少计算；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无论哪种方法，都需要熟练掌握三角函数的基本知识（公式、性质、图象等）；</a:t>
            </a:r>
            <a:endParaRPr lang="zh-CN" altLang="en-US" sz="2000" b="1" dirty="0"/>
          </a:p>
        </p:txBody>
      </p:sp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285720" y="500048"/>
          <a:ext cx="6870700" cy="584200"/>
        </p:xfrm>
        <a:graphic>
          <a:graphicData uri="http://schemas.openxmlformats.org/presentationml/2006/ole">
            <p:oleObj spid="_x0000_s3095" name="文档" r:id="rId4" imgW="3604142" imgH="31153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682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322382"/>
              </p:ext>
            </p:extLst>
          </p:nvPr>
        </p:nvGraphicFramePr>
        <p:xfrm>
          <a:off x="357158" y="142858"/>
          <a:ext cx="7572428" cy="3099655"/>
        </p:xfrm>
        <a:graphic>
          <a:graphicData uri="http://schemas.openxmlformats.org/presentationml/2006/ole">
            <p:oleObj spid="_x0000_s8232" name="文档" r:id="rId3" imgW="4014081" imgH="1638531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8010500"/>
              </p:ext>
            </p:extLst>
          </p:nvPr>
        </p:nvGraphicFramePr>
        <p:xfrm>
          <a:off x="285750" y="3063875"/>
          <a:ext cx="8312150" cy="2149475"/>
        </p:xfrm>
        <a:graphic>
          <a:graphicData uri="http://schemas.openxmlformats.org/presentationml/2006/ole">
            <p:oleObj spid="_x0000_s8233" name="文档" r:id="rId4" imgW="4699018" imgH="121182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3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322382"/>
              </p:ext>
            </p:extLst>
          </p:nvPr>
        </p:nvGraphicFramePr>
        <p:xfrm>
          <a:off x="357158" y="142858"/>
          <a:ext cx="7572428" cy="3099655"/>
        </p:xfrm>
        <a:graphic>
          <a:graphicData uri="http://schemas.openxmlformats.org/presentationml/2006/ole">
            <p:oleObj spid="_x0000_s52226" name="文档" r:id="rId3" imgW="4014081" imgH="1638531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8010500"/>
              </p:ext>
            </p:extLst>
          </p:nvPr>
        </p:nvGraphicFramePr>
        <p:xfrm>
          <a:off x="285750" y="3063875"/>
          <a:ext cx="8691563" cy="1674813"/>
        </p:xfrm>
        <a:graphic>
          <a:graphicData uri="http://schemas.openxmlformats.org/presentationml/2006/ole">
            <p:oleObj spid="_x0000_s52227" name="文档" r:id="rId4" imgW="4937865" imgH="95083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3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322382"/>
              </p:ext>
            </p:extLst>
          </p:nvPr>
        </p:nvGraphicFramePr>
        <p:xfrm>
          <a:off x="357158" y="142858"/>
          <a:ext cx="7572428" cy="3099655"/>
        </p:xfrm>
        <a:graphic>
          <a:graphicData uri="http://schemas.openxmlformats.org/presentationml/2006/ole">
            <p:oleObj spid="_x0000_s53250" name="文档" r:id="rId3" imgW="4014081" imgH="1638531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48010500"/>
              </p:ext>
            </p:extLst>
          </p:nvPr>
        </p:nvGraphicFramePr>
        <p:xfrm>
          <a:off x="285750" y="3063875"/>
          <a:ext cx="8691563" cy="1698625"/>
        </p:xfrm>
        <a:graphic>
          <a:graphicData uri="http://schemas.openxmlformats.org/presentationml/2006/ole">
            <p:oleObj spid="_x0000_s53251" name="文档" r:id="rId4" imgW="4937865" imgH="964138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36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0621081"/>
              </p:ext>
            </p:extLst>
          </p:nvPr>
        </p:nvGraphicFramePr>
        <p:xfrm>
          <a:off x="569913" y="1357304"/>
          <a:ext cx="8242300" cy="1222375"/>
        </p:xfrm>
        <a:graphic>
          <a:graphicData uri="http://schemas.openxmlformats.org/presentationml/2006/ole">
            <p:oleObj spid="_x0000_s10342" name="文档" r:id="rId3" imgW="4460888" imgH="667923" progId="Word.Document.12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9268975"/>
              </p:ext>
            </p:extLst>
          </p:nvPr>
        </p:nvGraphicFramePr>
        <p:xfrm>
          <a:off x="1000100" y="2285998"/>
          <a:ext cx="7100888" cy="1152525"/>
        </p:xfrm>
        <a:graphic>
          <a:graphicData uri="http://schemas.openxmlformats.org/presentationml/2006/ole">
            <p:oleObj spid="_x0000_s10343" name="文档" r:id="rId4" imgW="3621868" imgH="593509" progId="Word.Document.12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381731"/>
              </p:ext>
            </p:extLst>
          </p:nvPr>
        </p:nvGraphicFramePr>
        <p:xfrm>
          <a:off x="-32" y="3143254"/>
          <a:ext cx="9215502" cy="1272117"/>
        </p:xfrm>
        <a:graphic>
          <a:graphicData uri="http://schemas.openxmlformats.org/presentationml/2006/ole">
            <p:oleObj spid="_x0000_s10344" name="文档" r:id="rId5" imgW="4621078" imgH="637726" progId="Word.Document.12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9739564"/>
              </p:ext>
            </p:extLst>
          </p:nvPr>
        </p:nvGraphicFramePr>
        <p:xfrm>
          <a:off x="1000100" y="4265631"/>
          <a:ext cx="7540625" cy="949325"/>
        </p:xfrm>
        <a:graphic>
          <a:graphicData uri="http://schemas.openxmlformats.org/presentationml/2006/ole">
            <p:oleObj spid="_x0000_s10345" name="文档" r:id="rId6" imgW="4053230" imgH="510468" progId="Word.Document.12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9653821"/>
              </p:ext>
            </p:extLst>
          </p:nvPr>
        </p:nvGraphicFramePr>
        <p:xfrm>
          <a:off x="1044575" y="914400"/>
          <a:ext cx="7624763" cy="795338"/>
        </p:xfrm>
        <a:graphic>
          <a:graphicData uri="http://schemas.openxmlformats.org/presentationml/2006/ole">
            <p:oleObj spid="_x0000_s10346" name="文档" r:id="rId7" imgW="4071189" imgH="431022" progId="Word.Document.12">
              <p:embed/>
            </p:oleObj>
          </a:graphicData>
        </a:graphic>
      </p:graphicFrame>
      <p:sp>
        <p:nvSpPr>
          <p:cNvPr id="2" name="矩形 1"/>
          <p:cNvSpPr/>
          <p:nvPr/>
        </p:nvSpPr>
        <p:spPr>
          <a:xfrm>
            <a:off x="1043608" y="483518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zh-CN" sz="2000" b="1" dirty="0"/>
              <a:t>多种解法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xmlns="" val="21781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0621081"/>
              </p:ext>
            </p:extLst>
          </p:nvPr>
        </p:nvGraphicFramePr>
        <p:xfrm>
          <a:off x="569913" y="1357304"/>
          <a:ext cx="8242300" cy="1222375"/>
        </p:xfrm>
        <a:graphic>
          <a:graphicData uri="http://schemas.openxmlformats.org/presentationml/2006/ole">
            <p:oleObj spid="_x0000_s54274" name="文档" r:id="rId3" imgW="4460888" imgH="667923" progId="Word.Document.12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9268975"/>
              </p:ext>
            </p:extLst>
          </p:nvPr>
        </p:nvGraphicFramePr>
        <p:xfrm>
          <a:off x="1000100" y="2285998"/>
          <a:ext cx="7100888" cy="1152525"/>
        </p:xfrm>
        <a:graphic>
          <a:graphicData uri="http://schemas.openxmlformats.org/presentationml/2006/ole">
            <p:oleObj spid="_x0000_s54275" name="文档" r:id="rId4" imgW="3621868" imgH="593509" progId="Word.Document.12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381731"/>
              </p:ext>
            </p:extLst>
          </p:nvPr>
        </p:nvGraphicFramePr>
        <p:xfrm>
          <a:off x="-32" y="3156261"/>
          <a:ext cx="9167780" cy="1261752"/>
        </p:xfrm>
        <a:graphic>
          <a:graphicData uri="http://schemas.openxmlformats.org/presentationml/2006/ole">
            <p:oleObj spid="_x0000_s54276" name="文档" r:id="rId5" imgW="4621078" imgH="637366" progId="Word.Document.12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9739564"/>
              </p:ext>
            </p:extLst>
          </p:nvPr>
        </p:nvGraphicFramePr>
        <p:xfrm>
          <a:off x="996950" y="4264025"/>
          <a:ext cx="7540625" cy="936625"/>
        </p:xfrm>
        <a:graphic>
          <a:graphicData uri="http://schemas.openxmlformats.org/presentationml/2006/ole">
            <p:oleObj spid="_x0000_s54277" name="文档" r:id="rId6" imgW="4053230" imgH="510468" progId="Word.Document.12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9653821"/>
              </p:ext>
            </p:extLst>
          </p:nvPr>
        </p:nvGraphicFramePr>
        <p:xfrm>
          <a:off x="1044575" y="914400"/>
          <a:ext cx="7624763" cy="795338"/>
        </p:xfrm>
        <a:graphic>
          <a:graphicData uri="http://schemas.openxmlformats.org/presentationml/2006/ole">
            <p:oleObj spid="_x0000_s54278" name="文档" r:id="rId7" imgW="4071189" imgH="431022" progId="Word.Document.12">
              <p:embed/>
            </p:oleObj>
          </a:graphicData>
        </a:graphic>
      </p:graphicFrame>
      <p:sp>
        <p:nvSpPr>
          <p:cNvPr id="2" name="矩形 1"/>
          <p:cNvSpPr/>
          <p:nvPr/>
        </p:nvSpPr>
        <p:spPr>
          <a:xfrm>
            <a:off x="1043608" y="483518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zh-CN" sz="2000" b="1" dirty="0"/>
              <a:t>多种解法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xmlns="" val="21781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601696"/>
            <a:ext cx="8643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dirty="0" smtClean="0"/>
              <a:t>学习目标</a:t>
            </a:r>
            <a:r>
              <a:rPr lang="zh-CN" altLang="zh-CN" sz="2400" b="1" dirty="0" smtClean="0"/>
              <a:t>：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1</a:t>
            </a:r>
            <a:r>
              <a:rPr lang="en-US" altLang="zh-CN" sz="2400" dirty="0" smtClean="0"/>
              <a:t>.</a:t>
            </a:r>
            <a:r>
              <a:rPr lang="zh-CN" altLang="zh-CN" sz="2400" dirty="0" smtClean="0"/>
              <a:t>熟练应用三角函数和解三角形相关的知识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会</a:t>
            </a:r>
            <a:r>
              <a:rPr lang="zh-CN" altLang="zh-CN" sz="2400" dirty="0" smtClean="0"/>
              <a:t>判断</a:t>
            </a:r>
            <a:r>
              <a:rPr lang="zh-CN" altLang="zh-CN" sz="2400" dirty="0" smtClean="0"/>
              <a:t>三角函数性质和边角关系；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2.</a:t>
            </a:r>
            <a:r>
              <a:rPr lang="zh-CN" altLang="zh-CN" sz="2400" dirty="0" smtClean="0"/>
              <a:t>在条件开放或结论开放的劣构题中</a:t>
            </a:r>
            <a:r>
              <a:rPr lang="zh-CN" altLang="zh-CN" sz="2400" dirty="0" smtClean="0"/>
              <a:t>，</a:t>
            </a:r>
            <a:r>
              <a:rPr lang="zh-CN" altLang="en-US" sz="2400" dirty="0" smtClean="0"/>
              <a:t>能使用</a:t>
            </a:r>
            <a:r>
              <a:rPr lang="zh-CN" altLang="zh-CN" sz="2400" dirty="0" smtClean="0"/>
              <a:t>代入</a:t>
            </a:r>
            <a:r>
              <a:rPr lang="zh-CN" altLang="zh-CN" sz="2400" dirty="0" smtClean="0"/>
              <a:t>法、分析法、转化法等</a:t>
            </a:r>
            <a:r>
              <a:rPr lang="zh-CN" altLang="zh-CN" sz="2400" dirty="0" smtClean="0"/>
              <a:t>方法；</a:t>
            </a:r>
            <a:endParaRPr lang="zh-CN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3.</a:t>
            </a:r>
            <a:r>
              <a:rPr lang="zh-CN" altLang="zh-CN" sz="2400" dirty="0" smtClean="0"/>
              <a:t>在推理复杂时，能利用必要性思想、模型思想、数形</a:t>
            </a:r>
            <a:r>
              <a:rPr lang="zh-CN" altLang="zh-CN" sz="2400" dirty="0" smtClean="0"/>
              <a:t>结合</a:t>
            </a:r>
            <a:r>
              <a:rPr lang="zh-CN" altLang="zh-CN" sz="2400" dirty="0" smtClean="0"/>
              <a:t>思想</a:t>
            </a:r>
            <a:r>
              <a:rPr lang="zh-CN" altLang="zh-CN" sz="2400" dirty="0" smtClean="0"/>
              <a:t>等简化</a:t>
            </a:r>
            <a:r>
              <a:rPr lang="zh-CN" altLang="zh-CN" sz="2400" dirty="0" smtClean="0"/>
              <a:t>过程</a:t>
            </a:r>
            <a:r>
              <a:rPr lang="en-US" altLang="zh-CN" sz="2400" dirty="0" smtClean="0"/>
              <a:t>.</a:t>
            </a:r>
            <a:endParaRPr lang="zh-CN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750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0621081"/>
              </p:ext>
            </p:extLst>
          </p:nvPr>
        </p:nvGraphicFramePr>
        <p:xfrm>
          <a:off x="569913" y="1357304"/>
          <a:ext cx="8242300" cy="1222375"/>
        </p:xfrm>
        <a:graphic>
          <a:graphicData uri="http://schemas.openxmlformats.org/presentationml/2006/ole">
            <p:oleObj spid="_x0000_s55298" name="文档" r:id="rId3" imgW="4460888" imgH="667204" progId="Word.Document.12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19268975"/>
              </p:ext>
            </p:extLst>
          </p:nvPr>
        </p:nvGraphicFramePr>
        <p:xfrm>
          <a:off x="1000100" y="2285998"/>
          <a:ext cx="7100888" cy="1152525"/>
        </p:xfrm>
        <a:graphic>
          <a:graphicData uri="http://schemas.openxmlformats.org/presentationml/2006/ole">
            <p:oleObj spid="_x0000_s55299" name="文档" r:id="rId4" imgW="3621868" imgH="593509" progId="Word.Document.12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381731"/>
              </p:ext>
            </p:extLst>
          </p:nvPr>
        </p:nvGraphicFramePr>
        <p:xfrm>
          <a:off x="107983" y="3000378"/>
          <a:ext cx="9178925" cy="1258888"/>
        </p:xfrm>
        <a:graphic>
          <a:graphicData uri="http://schemas.openxmlformats.org/presentationml/2006/ole">
            <p:oleObj spid="_x0000_s55300" name="文档" r:id="rId5" imgW="4621078" imgH="635569" progId="Word.Document.12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9739564"/>
              </p:ext>
            </p:extLst>
          </p:nvPr>
        </p:nvGraphicFramePr>
        <p:xfrm>
          <a:off x="890588" y="3752850"/>
          <a:ext cx="7540625" cy="1460500"/>
        </p:xfrm>
        <a:graphic>
          <a:graphicData uri="http://schemas.openxmlformats.org/presentationml/2006/ole">
            <p:oleObj spid="_x0000_s55301" name="文档" r:id="rId6" imgW="4053230" imgH="791226" progId="Word.Document.12">
              <p:embed/>
            </p:oleObj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9653821"/>
              </p:ext>
            </p:extLst>
          </p:nvPr>
        </p:nvGraphicFramePr>
        <p:xfrm>
          <a:off x="1044575" y="914400"/>
          <a:ext cx="7624763" cy="795338"/>
        </p:xfrm>
        <a:graphic>
          <a:graphicData uri="http://schemas.openxmlformats.org/presentationml/2006/ole">
            <p:oleObj spid="_x0000_s55302" name="文档" r:id="rId7" imgW="4071189" imgH="431022" progId="Word.Document.12">
              <p:embed/>
            </p:oleObj>
          </a:graphicData>
        </a:graphic>
      </p:graphicFrame>
      <p:sp>
        <p:nvSpPr>
          <p:cNvPr id="2" name="矩形 1"/>
          <p:cNvSpPr/>
          <p:nvPr/>
        </p:nvSpPr>
        <p:spPr>
          <a:xfrm>
            <a:off x="1043608" y="483518"/>
            <a:ext cx="1415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2.</a:t>
            </a:r>
            <a:r>
              <a:rPr lang="zh-CN" altLang="zh-CN" sz="2000" b="1" dirty="0"/>
              <a:t>多种解法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xmlns="" val="217819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1751808"/>
              </p:ext>
            </p:extLst>
          </p:nvPr>
        </p:nvGraphicFramePr>
        <p:xfrm>
          <a:off x="463550" y="700088"/>
          <a:ext cx="6875463" cy="593725"/>
        </p:xfrm>
        <a:graphic>
          <a:graphicData uri="http://schemas.openxmlformats.org/presentationml/2006/ole">
            <p:oleObj spid="_x0000_s13345" name="文档" r:id="rId3" imgW="3604142" imgH="311536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6511252"/>
              </p:ext>
            </p:extLst>
          </p:nvPr>
        </p:nvGraphicFramePr>
        <p:xfrm>
          <a:off x="463550" y="1425575"/>
          <a:ext cx="8086725" cy="2838450"/>
        </p:xfrm>
        <a:graphic>
          <a:graphicData uri="http://schemas.openxmlformats.org/presentationml/2006/ole">
            <p:oleObj spid="_x0000_s13346" name="文档" r:id="rId4" imgW="4230660" imgH="149186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793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93935236"/>
              </p:ext>
            </p:extLst>
          </p:nvPr>
        </p:nvGraphicFramePr>
        <p:xfrm>
          <a:off x="379443" y="-71456"/>
          <a:ext cx="8621713" cy="1638301"/>
        </p:xfrm>
        <a:graphic>
          <a:graphicData uri="http://schemas.openxmlformats.org/presentationml/2006/ole">
            <p:oleObj spid="_x0000_s24614" name="文档" r:id="rId3" imgW="4600605" imgH="881097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02483898"/>
              </p:ext>
            </p:extLst>
          </p:nvPr>
        </p:nvGraphicFramePr>
        <p:xfrm>
          <a:off x="463550" y="857238"/>
          <a:ext cx="8466138" cy="4357688"/>
        </p:xfrm>
        <a:graphic>
          <a:graphicData uri="http://schemas.openxmlformats.org/presentationml/2006/ole">
            <p:oleObj spid="_x0000_s24615" name="文档" r:id="rId4" imgW="4552117" imgH="234420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270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793833"/>
            <a:ext cx="1913364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7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1"/>
            <a:ext cx="42054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94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685276"/>
            <a:ext cx="8429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dirty="0" smtClean="0"/>
              <a:t>劣构</a:t>
            </a:r>
            <a:r>
              <a:rPr lang="zh-CN" altLang="zh-CN" sz="2400" dirty="0" smtClean="0"/>
              <a:t>题是</a:t>
            </a:r>
            <a:r>
              <a:rPr lang="zh-CN" altLang="zh-CN" sz="2400" dirty="0" smtClean="0"/>
              <a:t>与良构题相对应</a:t>
            </a:r>
            <a:r>
              <a:rPr lang="zh-CN" altLang="zh-CN" sz="2400" dirty="0" smtClean="0"/>
              <a:t>的</a:t>
            </a:r>
            <a:r>
              <a:rPr lang="en-US" altLang="zh-CN" sz="2400" dirty="0" smtClean="0"/>
              <a:t>.</a:t>
            </a:r>
            <a:endParaRPr lang="zh-CN" altLang="zh-CN" sz="2400" dirty="0" smtClean="0"/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dirty="0" smtClean="0"/>
              <a:t>良构题的特点是条件、结论明确，解题方法具有</a:t>
            </a:r>
            <a:r>
              <a:rPr lang="zh-CN" altLang="zh-CN" sz="2400" dirty="0" smtClean="0"/>
              <a:t>同一性</a:t>
            </a:r>
            <a:r>
              <a:rPr lang="en-US" altLang="zh-CN" sz="2400" dirty="0" smtClean="0"/>
              <a:t>.</a:t>
            </a:r>
            <a:endParaRPr lang="zh-CN" altLang="zh-CN" sz="2400" dirty="0" smtClean="0"/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dirty="0" smtClean="0"/>
              <a:t> </a:t>
            </a:r>
            <a:r>
              <a:rPr lang="zh-CN" altLang="zh-CN" sz="2400" dirty="0" smtClean="0"/>
              <a:t>劣构题的</a:t>
            </a:r>
            <a:r>
              <a:rPr lang="zh-CN" altLang="en-US" sz="2400" dirty="0" smtClean="0"/>
              <a:t>常见</a:t>
            </a:r>
            <a:r>
              <a:rPr lang="zh-CN" altLang="zh-CN" sz="2400" dirty="0" smtClean="0"/>
              <a:t>特点</a:t>
            </a:r>
            <a:r>
              <a:rPr lang="zh-CN" altLang="en-US" sz="2400" dirty="0" smtClean="0"/>
              <a:t>有：</a:t>
            </a:r>
            <a:endParaRPr lang="en-US" altLang="zh-CN" sz="2400" dirty="0" smtClean="0"/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endParaRPr lang="en-US" altLang="zh-CN" sz="2400" dirty="0" smtClean="0"/>
          </a:p>
          <a:p>
            <a:r>
              <a:rPr lang="en-US" altLang="zh-CN" sz="2400" dirty="0" smtClean="0"/>
              <a:t>1</a:t>
            </a:r>
            <a:r>
              <a:rPr lang="zh-CN" altLang="en-US" sz="2400" dirty="0" smtClean="0"/>
              <a:t>、界定不明确，问题的构成（已知）存在未知或某种</a:t>
            </a:r>
            <a:endParaRPr lang="en-US" altLang="zh-CN" sz="2400" dirty="0" smtClean="0"/>
          </a:p>
          <a:p>
            <a:r>
              <a:rPr lang="en-US" altLang="zh-CN" sz="2400" dirty="0" smtClean="0"/>
              <a:t>       </a:t>
            </a:r>
            <a:r>
              <a:rPr lang="zh-CN" altLang="en-US" sz="2400" dirty="0" smtClean="0"/>
              <a:t> 程度的不可知部分；</a:t>
            </a:r>
            <a:endParaRPr lang="en-US" altLang="zh-CN" sz="2400" dirty="0" smtClean="0"/>
          </a:p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、目标（结论）界定</a:t>
            </a:r>
            <a:r>
              <a:rPr lang="zh-CN" altLang="en-US" sz="2400" smtClean="0"/>
              <a:t>模糊</a:t>
            </a:r>
            <a:r>
              <a:rPr lang="zh-CN" altLang="en-US" sz="2400" smtClean="0"/>
              <a:t>，或缺少</a:t>
            </a:r>
            <a:r>
              <a:rPr lang="zh-CN" altLang="en-US" sz="2400" dirty="0" smtClean="0"/>
              <a:t>界定；</a:t>
            </a:r>
            <a:endParaRPr lang="en-US" altLang="zh-CN" sz="2400" dirty="0" smtClean="0"/>
          </a:p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、具有多种评价解决办法的标准；</a:t>
            </a:r>
            <a:endParaRPr lang="en-US" altLang="zh-CN" sz="2400" dirty="0" smtClean="0"/>
          </a:p>
          <a:p>
            <a:r>
              <a:rPr lang="en-US" altLang="zh-CN" sz="2400" dirty="0" smtClean="0"/>
              <a:t>4</a:t>
            </a:r>
            <a:r>
              <a:rPr lang="zh-CN" altLang="en-US" sz="2400" dirty="0" smtClean="0"/>
              <a:t>、需要学习者对问题做出判断，并说明</a:t>
            </a:r>
            <a:r>
              <a:rPr lang="zh-CN" altLang="en-US" sz="2400" dirty="0" smtClean="0"/>
              <a:t>理由</a:t>
            </a:r>
            <a:r>
              <a:rPr lang="en-US" altLang="zh-CN" sz="2400" dirty="0" smtClean="0"/>
              <a:t>.         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750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57158" y="214296"/>
          <a:ext cx="8037513" cy="3381375"/>
        </p:xfrm>
        <a:graphic>
          <a:graphicData uri="http://schemas.openxmlformats.org/presentationml/2006/ole">
            <p:oleObj spid="_x0000_s41986" name="文档" r:id="rId3" imgW="4738885" imgH="1994062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60363" y="214296"/>
          <a:ext cx="8037512" cy="2743200"/>
        </p:xfrm>
        <a:graphic>
          <a:graphicData uri="http://schemas.openxmlformats.org/presentationml/2006/ole">
            <p:oleObj spid="_x0000_s1066" name="文档" r:id="rId3" imgW="4738885" imgH="1618041" progId="Word.Document.12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142844" y="2838457"/>
          <a:ext cx="3295650" cy="733425"/>
        </p:xfrm>
        <a:graphic>
          <a:graphicData uri="http://schemas.openxmlformats.org/presentationml/2006/ole">
            <p:oleObj spid="_x0000_s1068" name="文档" r:id="rId4" imgW="1694563" imgH="376380" progId="Word.Document.12">
              <p:embed/>
            </p:oleObj>
          </a:graphicData>
        </a:graphic>
      </p:graphicFrame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355600" y="3432175"/>
          <a:ext cx="8550275" cy="1792288"/>
        </p:xfrm>
        <a:graphic>
          <a:graphicData uri="http://schemas.openxmlformats.org/presentationml/2006/ole">
            <p:oleObj spid="_x0000_s1071" name="文档" r:id="rId5" imgW="4389772" imgH="92423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60363" y="214296"/>
          <a:ext cx="8037512" cy="2743200"/>
        </p:xfrm>
        <a:graphic>
          <a:graphicData uri="http://schemas.openxmlformats.org/presentationml/2006/ole">
            <p:oleObj spid="_x0000_s43010" name="文档" r:id="rId3" imgW="4738885" imgH="1618041" progId="Word.Document.12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144463" y="2857502"/>
          <a:ext cx="3271837" cy="722313"/>
        </p:xfrm>
        <a:graphic>
          <a:graphicData uri="http://schemas.openxmlformats.org/presentationml/2006/ole">
            <p:oleObj spid="_x0000_s43011" name="文档" r:id="rId4" imgW="1694563" imgH="375662" progId="Word.Document.12">
              <p:embed/>
            </p:oleObj>
          </a:graphicData>
        </a:graphic>
      </p:graphicFrame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1500166" y="2808516"/>
          <a:ext cx="9715568" cy="763366"/>
        </p:xfrm>
        <a:graphic>
          <a:graphicData uri="http://schemas.openxmlformats.org/presentationml/2006/ole">
            <p:oleObj spid="_x0000_s43012" name="文档" r:id="rId5" imgW="6334494" imgH="402840" progId="Word.Document.12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15900" y="3357568"/>
          <a:ext cx="8940800" cy="565150"/>
        </p:xfrm>
        <a:graphic>
          <a:graphicData uri="http://schemas.openxmlformats.org/presentationml/2006/ole">
            <p:oleObj spid="_x0000_s43013" name="文档" r:id="rId6" imgW="6394816" imgH="406800" progId="Word.Document.12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03232" y="3857634"/>
          <a:ext cx="8940800" cy="588962"/>
        </p:xfrm>
        <a:graphic>
          <a:graphicData uri="http://schemas.openxmlformats.org/presentationml/2006/ole">
            <p:oleObj spid="_x0000_s43014" name="文档" r:id="rId7" imgW="6334494" imgH="420120" progId="Word.Document.12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-188884" y="4429138"/>
          <a:ext cx="8904288" cy="588962"/>
        </p:xfrm>
        <a:graphic>
          <a:graphicData uri="http://schemas.openxmlformats.org/presentationml/2006/ole">
            <p:oleObj spid="_x0000_s43015" name="文档" r:id="rId8" imgW="6334494" imgH="42084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60363" y="214296"/>
          <a:ext cx="8037512" cy="2743200"/>
        </p:xfrm>
        <a:graphic>
          <a:graphicData uri="http://schemas.openxmlformats.org/presentationml/2006/ole">
            <p:oleObj spid="_x0000_s44034" name="文档" r:id="rId3" imgW="4738885" imgH="1618041" progId="Word.Document.12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144463" y="2857502"/>
          <a:ext cx="3271837" cy="722313"/>
        </p:xfrm>
        <a:graphic>
          <a:graphicData uri="http://schemas.openxmlformats.org/presentationml/2006/ole">
            <p:oleObj spid="_x0000_s44035" name="文档" r:id="rId4" imgW="1694563" imgH="375662" progId="Word.Document.12">
              <p:embed/>
            </p:oleObj>
          </a:graphicData>
        </a:graphic>
      </p:graphicFrame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1500166" y="2808516"/>
          <a:ext cx="9715568" cy="763366"/>
        </p:xfrm>
        <a:graphic>
          <a:graphicData uri="http://schemas.openxmlformats.org/presentationml/2006/ole">
            <p:oleObj spid="_x0000_s44036" name="文档" r:id="rId5" imgW="6334494" imgH="402840" progId="Word.Document.12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-31721" y="3357563"/>
          <a:ext cx="8818563" cy="552450"/>
        </p:xfrm>
        <a:graphic>
          <a:graphicData uri="http://schemas.openxmlformats.org/presentationml/2006/ole">
            <p:oleObj spid="_x0000_s44037" name="文档" r:id="rId6" imgW="6394816" imgH="406440" progId="Word.Document.12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-44420" y="3862388"/>
          <a:ext cx="8902700" cy="588962"/>
        </p:xfrm>
        <a:graphic>
          <a:graphicData uri="http://schemas.openxmlformats.org/presentationml/2006/ole">
            <p:oleObj spid="_x0000_s44038" name="文档" r:id="rId7" imgW="6334494" imgH="420840" progId="Word.Document.12">
              <p:embed/>
            </p:oleObj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6092854" y="3429006"/>
          <a:ext cx="2622550" cy="1287463"/>
        </p:xfrm>
        <a:graphic>
          <a:graphicData uri="http://schemas.openxmlformats.org/presentationml/2006/ole">
            <p:oleObj spid="_x0000_s44039" name="文档" r:id="rId8" imgW="1859422" imgH="916686" progId="Word.Document.12">
              <p:embed/>
            </p:oleObj>
          </a:graphicData>
        </a:graphic>
      </p:graphicFrame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214282" y="4500576"/>
          <a:ext cx="6761162" cy="577850"/>
        </p:xfrm>
        <a:graphic>
          <a:graphicData uri="http://schemas.openxmlformats.org/presentationml/2006/ole">
            <p:oleObj spid="_x0000_s44040" name="文档" r:id="rId9" imgW="4797071" imgH="41125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60363" y="214296"/>
          <a:ext cx="8037512" cy="2743200"/>
        </p:xfrm>
        <a:graphic>
          <a:graphicData uri="http://schemas.openxmlformats.org/presentationml/2006/ole">
            <p:oleObj spid="_x0000_s45058" name="文档" r:id="rId3" imgW="4738885" imgH="1618041" progId="Word.Document.12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144463" y="2857502"/>
          <a:ext cx="3271837" cy="722313"/>
        </p:xfrm>
        <a:graphic>
          <a:graphicData uri="http://schemas.openxmlformats.org/presentationml/2006/ole">
            <p:oleObj spid="_x0000_s45059" name="文档" r:id="rId4" imgW="1694563" imgH="375662" progId="Word.Document.12">
              <p:embed/>
            </p:oleObj>
          </a:graphicData>
        </a:graphic>
      </p:graphicFrame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-285784" y="3173421"/>
          <a:ext cx="9698037" cy="612775"/>
        </p:xfrm>
        <a:graphic>
          <a:graphicData uri="http://schemas.openxmlformats.org/presentationml/2006/ole">
            <p:oleObj spid="_x0000_s45060" name="文档" r:id="rId5" imgW="6334494" imgH="403200" progId="Word.Document.12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-571536" y="3571882"/>
          <a:ext cx="6676661" cy="928694"/>
        </p:xfrm>
        <a:graphic>
          <a:graphicData uri="http://schemas.openxmlformats.org/presentationml/2006/ole">
            <p:oleObj spid="_x0000_s45061" name="文档" r:id="rId6" imgW="3969185" imgH="593509" progId="Word.Document.12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354263" y="4208463"/>
          <a:ext cx="8418512" cy="701675"/>
        </p:xfrm>
        <a:graphic>
          <a:graphicData uri="http://schemas.openxmlformats.org/presentationml/2006/ole">
            <p:oleObj spid="_x0000_s45062" name="文档" r:id="rId7" imgW="4565766" imgH="395793" progId="Word.Document.12">
              <p:embed/>
            </p:oleObj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2071670" y="3786196"/>
          <a:ext cx="6678612" cy="985837"/>
        </p:xfrm>
        <a:graphic>
          <a:graphicData uri="http://schemas.openxmlformats.org/presentationml/2006/ole">
            <p:oleObj spid="_x0000_s45065" name="文档" r:id="rId8" imgW="3969185" imgH="592790" progId="Word.Document.12">
              <p:embed/>
            </p:oleObj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5148313" y="3500444"/>
          <a:ext cx="6638925" cy="990600"/>
        </p:xfrm>
        <a:graphic>
          <a:graphicData uri="http://schemas.openxmlformats.org/presentationml/2006/ole">
            <p:oleObj spid="_x0000_s45066" name="文档" r:id="rId9" imgW="3969185" imgH="593509" progId="Word.Document.12">
              <p:embed/>
            </p:oleObj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-571536" y="4225943"/>
          <a:ext cx="6789738" cy="989013"/>
        </p:xfrm>
        <a:graphic>
          <a:graphicData uri="http://schemas.openxmlformats.org/presentationml/2006/ole">
            <p:oleObj spid="_x0000_s45067" name="文档" r:id="rId10" imgW="4058977" imgH="592790" progId="Word.Document.12">
              <p:embed/>
            </p:oleObj>
          </a:graphicData>
        </a:graphic>
      </p:graphicFrame>
      <p:graphicFrame>
        <p:nvGraphicFramePr>
          <p:cNvPr id="45068" name="Object 12"/>
          <p:cNvGraphicFramePr>
            <a:graphicFrameLocks noChangeAspect="1"/>
          </p:cNvGraphicFramePr>
          <p:nvPr/>
        </p:nvGraphicFramePr>
        <p:xfrm>
          <a:off x="2000232" y="4600594"/>
          <a:ext cx="8416925" cy="685800"/>
        </p:xfrm>
        <a:graphic>
          <a:graphicData uri="http://schemas.openxmlformats.org/presentationml/2006/ole">
            <p:oleObj spid="_x0000_s45068" name="文档" r:id="rId11" imgW="4565766" imgH="39579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65437954"/>
              </p:ext>
            </p:extLst>
          </p:nvPr>
        </p:nvGraphicFramePr>
        <p:xfrm>
          <a:off x="357158" y="142858"/>
          <a:ext cx="8037512" cy="2743200"/>
        </p:xfrm>
        <a:graphic>
          <a:graphicData uri="http://schemas.openxmlformats.org/presentationml/2006/ole">
            <p:oleObj spid="_x0000_s46082" name="文档" r:id="rId3" imgW="4738885" imgH="1615524" progId="Word.Document.12">
              <p:embed/>
            </p:oleObj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144463" y="2857502"/>
          <a:ext cx="3271837" cy="722313"/>
        </p:xfrm>
        <a:graphic>
          <a:graphicData uri="http://schemas.openxmlformats.org/presentationml/2006/ole">
            <p:oleObj spid="_x0000_s46083" name="文档" r:id="rId4" imgW="1694563" imgH="375662" progId="Word.Document.12">
              <p:embed/>
            </p:oleObj>
          </a:graphicData>
        </a:graphic>
      </p:graphicFrame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131799" y="3146425"/>
          <a:ext cx="9655175" cy="903288"/>
        </p:xfrm>
        <a:graphic>
          <a:graphicData uri="http://schemas.openxmlformats.org/presentationml/2006/ole">
            <p:oleObj spid="_x0000_s46084" name="文档" r:id="rId5" imgW="6334494" imgH="594360" progId="Word.Document.12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42844" y="3994165"/>
          <a:ext cx="8374062" cy="720725"/>
        </p:xfrm>
        <a:graphic>
          <a:graphicData uri="http://schemas.openxmlformats.org/presentationml/2006/ole">
            <p:oleObj spid="_x0000_s46086" name="文档" r:id="rId6" imgW="4565766" imgH="395793" progId="Word.Document.12">
              <p:embed/>
            </p:oleObj>
          </a:graphicData>
        </a:graphic>
      </p:graphicFrame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30205" y="4494729"/>
          <a:ext cx="8799513" cy="720227"/>
        </p:xfrm>
        <a:graphic>
          <a:graphicData uri="http://schemas.openxmlformats.org/presentationml/2006/ole">
            <p:oleObj spid="_x0000_s46091" name="文档" r:id="rId7" imgW="4753252" imgH="39579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459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260</Words>
  <Application>Microsoft Office PowerPoint</Application>
  <PresentationFormat>全屏显示(16:9)</PresentationFormat>
  <Paragraphs>25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主题​​</vt:lpstr>
      <vt:lpstr>文档</vt:lpstr>
      <vt:lpstr>三角函数为背景的劣构题专题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解析几何中的定点问题</dc:title>
  <dc:creator>DELL</dc:creator>
  <cp:lastModifiedBy>admin</cp:lastModifiedBy>
  <cp:revision>77</cp:revision>
  <dcterms:created xsi:type="dcterms:W3CDTF">2020-02-04T03:41:03Z</dcterms:created>
  <dcterms:modified xsi:type="dcterms:W3CDTF">2020-03-07T05:03:53Z</dcterms:modified>
</cp:coreProperties>
</file>