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4" r:id="rId3"/>
    <p:sldId id="350" r:id="rId5"/>
    <p:sldId id="352" r:id="rId6"/>
    <p:sldId id="353" r:id="rId7"/>
    <p:sldId id="354" r:id="rId8"/>
    <p:sldId id="359" r:id="rId9"/>
    <p:sldId id="355" r:id="rId10"/>
    <p:sldId id="356" r:id="rId11"/>
    <p:sldId id="357" r:id="rId12"/>
    <p:sldId id="325" r:id="rId1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9" autoAdjust="0"/>
    <p:restoredTop sz="99092" autoAdjust="0"/>
  </p:normalViewPr>
  <p:slideViewPr>
    <p:cSldViewPr>
      <p:cViewPr>
        <p:scale>
          <a:sx n="60" d="100"/>
          <a:sy n="60" d="100"/>
        </p:scale>
        <p:origin x="-1448" y="-5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93AA8-DAEB-4465-A57F-AEDC69992E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8B97B-FF68-4047-8F52-F25D06226A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2FEE24C2-010A-42DD-9C46-8B6BEE1F7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FA795CEA-2148-4B64-8906-9C9253E8D2D7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24C2-010A-42DD-9C46-8B6BEE1F7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CEA-2148-4B64-8906-9C9253E8D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676400" cy="4388644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24C2-010A-42DD-9C46-8B6BEE1F7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CEA-2148-4B64-8906-9C9253E8D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FEE24C2-010A-42DD-9C46-8B6BEE1F7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795CEA-2148-4B64-8906-9C9253E8D2D7}" type="slidenum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2FEE24C2-010A-42DD-9C46-8B6BEE1F7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FA795CEA-2148-4B64-8906-9C9253E8D2D7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24C2-010A-42DD-9C46-8B6BEE1F7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CEA-2148-4B64-8906-9C9253E8D2D7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24C2-010A-42DD-9C46-8B6BEE1F7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CEA-2148-4B64-8906-9C9253E8D2D7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EE24C2-010A-42DD-9C46-8B6BEE1F7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795CEA-2148-4B64-8906-9C9253E8D2D7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24C2-010A-42DD-9C46-8B6BEE1F7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CEA-2148-4B64-8906-9C9253E8D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FEE24C2-010A-42DD-9C46-8B6BEE1F7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795CEA-2148-4B64-8906-9C9253E8D2D7}" type="slidenum">
              <a:rPr lang="zh-CN" altLang="en-US" smtClean="0"/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EE24C2-010A-42DD-9C46-8B6BEE1F7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795CEA-2148-4B64-8906-9C9253E8D2D7}" type="slidenum">
              <a:rPr lang="zh-CN" altLang="en-US" smtClean="0"/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FEE24C2-010A-42DD-9C46-8B6BEE1F7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795CEA-2148-4B64-8906-9C9253E8D2D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0.xml"/><Relationship Id="rId2" Type="http://schemas.openxmlformats.org/officeDocument/2006/relationships/image" Target="../media/image38.jpeg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4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13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emf"/><Relationship Id="rId7" Type="http://schemas.openxmlformats.org/officeDocument/2006/relationships/image" Target="../media/image31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6.emf"/><Relationship Id="rId3" Type="http://schemas.openxmlformats.org/officeDocument/2006/relationships/image" Target="../media/image35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508372" y="2134246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zh-CN" dirty="0">
                <a:solidFill>
                  <a:srgbClr val="FF0000"/>
                </a:solidFill>
              </a:rPr>
              <a:t>劣构问题</a:t>
            </a:r>
            <a:r>
              <a:rPr lang="en-US" altLang="zh-CN" dirty="0">
                <a:solidFill>
                  <a:srgbClr val="FF0000"/>
                </a:solidFill>
              </a:rPr>
              <a:t>—</a:t>
            </a:r>
            <a:r>
              <a:rPr lang="zh-CN" altLang="en-US" dirty="0">
                <a:solidFill>
                  <a:srgbClr val="FF0000"/>
                </a:solidFill>
              </a:rPr>
              <a:t>数列专题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4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人大附中朝阳学校    高爽  </a:t>
            </a:r>
            <a:endParaRPr lang="zh-CN" altLang="en-US" sz="28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7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1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485" y="40005"/>
            <a:ext cx="6983095" cy="2301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85" y="2341880"/>
            <a:ext cx="7675880" cy="7188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" y="2794635"/>
            <a:ext cx="7926705" cy="11995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r="44240"/>
          <a:stretch>
            <a:fillRect/>
          </a:stretch>
        </p:blipFill>
        <p:spPr>
          <a:xfrm>
            <a:off x="4624070" y="2794635"/>
            <a:ext cx="4436110" cy="12045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65" y="4004945"/>
            <a:ext cx="3786505" cy="737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65480" y="1059815"/>
            <a:ext cx="6681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>
                <a:latin typeface="+mn-ea"/>
              </a:rPr>
              <a:t>下面我们来判断数列单调性</a:t>
            </a:r>
            <a:endParaRPr lang="zh-CN" altLang="zh-CN">
              <a:latin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2865" y="180340"/>
            <a:ext cx="3377565" cy="6578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" y="1649095"/>
            <a:ext cx="7102475" cy="6654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" y="2210435"/>
            <a:ext cx="7712075" cy="7226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65" y="2829560"/>
            <a:ext cx="4307840" cy="8483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60" y="3527425"/>
            <a:ext cx="6769735" cy="46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765" y="2292350"/>
            <a:ext cx="7272655" cy="681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59055"/>
            <a:ext cx="6617335" cy="21818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70474"/>
          <a:stretch>
            <a:fillRect/>
          </a:stretch>
        </p:blipFill>
        <p:spPr>
          <a:xfrm>
            <a:off x="722630" y="2967990"/>
            <a:ext cx="2108200" cy="10807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r="54240"/>
          <a:stretch>
            <a:fillRect/>
          </a:stretch>
        </p:blipFill>
        <p:spPr>
          <a:xfrm>
            <a:off x="2481580" y="3004185"/>
            <a:ext cx="1209675" cy="1044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47310"/>
          <a:stretch>
            <a:fillRect/>
          </a:stretch>
        </p:blipFill>
        <p:spPr>
          <a:xfrm>
            <a:off x="3999865" y="3039110"/>
            <a:ext cx="1346835" cy="10096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10" y="4192270"/>
            <a:ext cx="6859905" cy="74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7600"/>
          <a:stretch>
            <a:fillRect/>
          </a:stretch>
        </p:blipFill>
        <p:spPr>
          <a:xfrm>
            <a:off x="2479675" y="151765"/>
            <a:ext cx="6821170" cy="7981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" y="1534795"/>
            <a:ext cx="7129780" cy="668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0" y="950595"/>
            <a:ext cx="6686550" cy="371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" y="2202815"/>
            <a:ext cx="6431280" cy="695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20" y="3147060"/>
            <a:ext cx="7524115" cy="813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20" y="4184650"/>
            <a:ext cx="7641590" cy="523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485" y="40005"/>
            <a:ext cx="6983095" cy="2301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85" y="2341880"/>
            <a:ext cx="7675880" cy="7188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85" y="2966720"/>
            <a:ext cx="7272655" cy="6813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48005" y="3648075"/>
            <a:ext cx="5139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解法三：选择</a:t>
            </a:r>
            <a:r>
              <a:rPr lang="zh-CN" altLang="en-US">
                <a:latin typeface="Calibri" panose="020F0502020204030204" charset="0"/>
              </a:rPr>
              <a:t>①③？</a:t>
            </a:r>
            <a:endParaRPr lang="zh-CN" altLang="en-US">
              <a:latin typeface="Calibri" panose="020F0502020204030204" charset="0"/>
            </a:endParaRPr>
          </a:p>
        </p:txBody>
      </p:sp>
      <p:graphicFrame>
        <p:nvGraphicFramePr>
          <p:cNvPr id="4" name="对象 -2147482615"/>
          <p:cNvGraphicFramePr>
            <a:graphicFrameLocks noChangeAspect="1"/>
          </p:cNvGraphicFramePr>
          <p:nvPr/>
        </p:nvGraphicFramePr>
        <p:xfrm>
          <a:off x="2665730" y="3549650"/>
          <a:ext cx="1334770" cy="874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736600" imgH="482600" progId="Equation.KSEE3">
                  <p:embed/>
                </p:oleObj>
              </mc:Choice>
              <mc:Fallback>
                <p:oleObj name="" r:id="rId4" imgW="736600" imgH="4826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5730" y="3549650"/>
                        <a:ext cx="1334770" cy="8743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-2147482615"/>
          <p:cNvGraphicFramePr>
            <a:graphicFrameLocks noChangeAspect="1"/>
          </p:cNvGraphicFramePr>
          <p:nvPr/>
        </p:nvGraphicFramePr>
        <p:xfrm>
          <a:off x="4266565" y="3719830"/>
          <a:ext cx="897890" cy="414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6" imgW="495300" imgH="228600" progId="Equation.KSEE3">
                  <p:embed/>
                </p:oleObj>
              </mc:Choice>
              <mc:Fallback>
                <p:oleObj name="" r:id="rId6" imgW="495300" imgH="2286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66565" y="3719830"/>
                        <a:ext cx="897890" cy="4146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" y="232410"/>
            <a:ext cx="6983095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r="58162" b="13968"/>
          <a:stretch>
            <a:fillRect/>
          </a:stretch>
        </p:blipFill>
        <p:spPr>
          <a:xfrm>
            <a:off x="633730" y="2075815"/>
            <a:ext cx="2932430" cy="227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0" y="1460500"/>
            <a:ext cx="6503035" cy="4921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r="54991"/>
          <a:stretch>
            <a:fillRect/>
          </a:stretch>
        </p:blipFill>
        <p:spPr>
          <a:xfrm>
            <a:off x="4693920" y="2519045"/>
            <a:ext cx="3113405" cy="9975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800" y="2447290"/>
            <a:ext cx="1376680" cy="10693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530" y="3432175"/>
            <a:ext cx="6087110" cy="8775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530" y="4309745"/>
            <a:ext cx="6713220" cy="7499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rcRect r="68961" b="26111"/>
          <a:stretch>
            <a:fillRect/>
          </a:stretch>
        </p:blipFill>
        <p:spPr>
          <a:xfrm>
            <a:off x="6193790" y="4433570"/>
            <a:ext cx="2454275" cy="3790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rcRect r="52297" b="-7356"/>
          <a:stretch>
            <a:fillRect/>
          </a:stretch>
        </p:blipFill>
        <p:spPr>
          <a:xfrm>
            <a:off x="346710" y="2779395"/>
            <a:ext cx="2703830" cy="33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830" y="261620"/>
            <a:ext cx="1915160" cy="496570"/>
          </a:xfrm>
          <a:prstGeom prst="rect">
            <a:avLst/>
          </a:prstGeom>
        </p:spPr>
      </p:pic>
      <p:graphicFrame>
        <p:nvGraphicFramePr>
          <p:cNvPr id="3" name="对象 -2147482587"/>
          <p:cNvGraphicFramePr>
            <a:graphicFrameLocks noChangeAspect="1"/>
          </p:cNvGraphicFramePr>
          <p:nvPr/>
        </p:nvGraphicFramePr>
        <p:xfrm>
          <a:off x="798513" y="913765"/>
          <a:ext cx="487743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2628900" imgH="241300" progId="Equation.KSEE3">
                  <p:embed/>
                </p:oleObj>
              </mc:Choice>
              <mc:Fallback>
                <p:oleObj name="" r:id="rId2" imgW="2628900" imgH="2413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8513" y="913765"/>
                        <a:ext cx="4877435" cy="447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85" y="1744980"/>
            <a:ext cx="1907540" cy="815340"/>
          </a:xfrm>
          <a:prstGeom prst="rect">
            <a:avLst/>
          </a:prstGeom>
        </p:spPr>
      </p:pic>
      <p:graphicFrame>
        <p:nvGraphicFramePr>
          <p:cNvPr id="5" name="对象 -2147482569"/>
          <p:cNvGraphicFramePr/>
          <p:nvPr/>
        </p:nvGraphicFramePr>
        <p:xfrm>
          <a:off x="727075" y="2854960"/>
          <a:ext cx="936625" cy="637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5" imgW="660400" imgH="419100" progId="Equation.DSMT4">
                  <p:embed/>
                </p:oleObj>
              </mc:Choice>
              <mc:Fallback>
                <p:oleObj name="" r:id="rId5" imgW="660400" imgH="419100" progId="Equation.DSMT4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7075" y="2854960"/>
                        <a:ext cx="936625" cy="6375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29615" y="506730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小结：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453390" y="1028700"/>
            <a:ext cx="79216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1.</a:t>
            </a:r>
            <a:r>
              <a:rPr lang="zh-CN" altLang="en-US" sz="2000"/>
              <a:t>对比两个劣构题，它们从几个条件的选择上不同的。例</a:t>
            </a:r>
            <a:r>
              <a:rPr lang="en-US" altLang="zh-CN" sz="2000">
                <a:latin typeface="+mn-ea"/>
              </a:rPr>
              <a:t>1</a:t>
            </a:r>
            <a:r>
              <a:rPr lang="zh-CN" altLang="en-US" sz="2000">
                <a:latin typeface="+mn-ea"/>
              </a:rPr>
              <a:t>中条件的选择有很多种情况，</a:t>
            </a:r>
            <a:r>
              <a:rPr lang="zh-CN" altLang="en-US" sz="2000"/>
              <a:t>只是结果不同。例</a:t>
            </a:r>
            <a:r>
              <a:rPr lang="en-US" altLang="zh-CN" sz="2000">
                <a:latin typeface="+mn-ea"/>
              </a:rPr>
              <a:t>2</a:t>
            </a:r>
            <a:r>
              <a:rPr lang="zh-CN" altLang="en-US" sz="2000"/>
              <a:t>条件的选择是唯一确定的，需要我们分类讨论筛选出匹配的条件，排除掉不匹配的条件，我们在做劣构题时，首先要区分出是以上哪一种情况。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419100" y="2350770"/>
            <a:ext cx="83058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000"/>
              <a:t>2.</a:t>
            </a:r>
            <a:r>
              <a:rPr lang="zh-CN" altLang="en-US" sz="2000"/>
              <a:t>劣构题虽然形式比较特殊，但是考察的内容还是基础知识和基本技能。</a:t>
            </a:r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419100" y="2749550"/>
            <a:ext cx="81000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>
                <a:sym typeface="+mn-ea"/>
              </a:rPr>
              <a:t>3.</a:t>
            </a:r>
            <a:r>
              <a:rPr lang="zh-CN" altLang="en-US">
                <a:sym typeface="+mn-ea"/>
              </a:rPr>
              <a:t>劣构题一般有多种情况，但是只按一种方法给分，所以要把一种情况写完整，</a:t>
            </a:r>
            <a:endParaRPr lang="zh-CN" altLang="en-US"/>
          </a:p>
          <a:p>
            <a:pPr algn="l"/>
            <a:r>
              <a:rPr lang="zh-CN" altLang="en-US">
                <a:sym typeface="+mn-ea"/>
              </a:rPr>
              <a:t>不能每种方法都说，又每种都说不严谨。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53390" y="3394710"/>
            <a:ext cx="77038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>
                <a:sym typeface="+mn-ea"/>
              </a:rPr>
              <a:t>4.</a:t>
            </a:r>
            <a:r>
              <a:rPr lang="zh-CN" altLang="en-US">
                <a:sym typeface="+mn-ea"/>
              </a:rPr>
              <a:t>数列的重点考察内容仍然是等差和等比，基本量法和方程思想要掌握。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53390" y="3902075"/>
            <a:ext cx="77800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>
                <a:sym typeface="+mn-ea"/>
              </a:rPr>
              <a:t>5.</a:t>
            </a:r>
            <a:r>
              <a:rPr lang="zh-CN" altLang="en-US">
                <a:sym typeface="+mn-ea"/>
              </a:rPr>
              <a:t>数列也是函数，数列的单调性和最值问题的研究是考察的重点。研究数列的单调性的方法要熟练掌握。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p="http://schemas.openxmlformats.org/presentationml/2006/main">
  <p:tag name="KSO_WM_UNIT_PLACING_PICTURE_USER_VIEWPORT" val="{&quot;height&quot;:1926,&quot;width&quot;:1944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365</Words>
  <Application>WPS 演示</Application>
  <PresentationFormat>全屏显示(16:9)</PresentationFormat>
  <Paragraphs>27</Paragraphs>
  <Slides>10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10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Wingdings 2</vt:lpstr>
      <vt:lpstr>Wingdings</vt:lpstr>
      <vt:lpstr>微软雅黑</vt:lpstr>
      <vt:lpstr>汉仪旗黑-85S</vt:lpstr>
      <vt:lpstr>黑体</vt:lpstr>
      <vt:lpstr>楷体</vt:lpstr>
      <vt:lpstr>Calibri</vt:lpstr>
      <vt:lpstr>Century Schoolbook</vt:lpstr>
      <vt:lpstr>Segoe Print</vt:lpstr>
      <vt:lpstr>Arial Unicode MS</vt:lpstr>
      <vt:lpstr>华文楷体</vt:lpstr>
      <vt:lpstr>凸显</vt:lpstr>
      <vt:lpstr>Equation.KSEE3</vt:lpstr>
      <vt:lpstr>Equation.KSEE3</vt:lpstr>
      <vt:lpstr>Equation.KSEE3</vt:lpstr>
      <vt:lpstr>Equation.DSMT4</vt:lpstr>
      <vt:lpstr>劣构问题—数列专题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最后20天拼什么？</dc:title>
  <dc:creator>jx</dc:creator>
  <cp:lastModifiedBy>Niezixuan</cp:lastModifiedBy>
  <cp:revision>175</cp:revision>
  <dcterms:created xsi:type="dcterms:W3CDTF">2014-05-14T06:34:00Z</dcterms:created>
  <dcterms:modified xsi:type="dcterms:W3CDTF">2020-03-06T01:01:40Z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2052-11.8.2.8696</vt:lpwstr>
  </property>
</Properties>
</file>