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65" r:id="rId2"/>
    <p:sldId id="282" r:id="rId3"/>
    <p:sldId id="283" r:id="rId4"/>
    <p:sldId id="276" r:id="rId5"/>
    <p:sldId id="279" r:id="rId6"/>
    <p:sldId id="289" r:id="rId7"/>
    <p:sldId id="290" r:id="rId8"/>
    <p:sldId id="288" r:id="rId9"/>
    <p:sldId id="281" r:id="rId10"/>
    <p:sldId id="284" r:id="rId11"/>
    <p:sldId id="291" r:id="rId12"/>
    <p:sldId id="292" r:id="rId13"/>
    <p:sldId id="286" r:id="rId14"/>
    <p:sldId id="285" r:id="rId15"/>
    <p:sldId id="277" r:id="rId16"/>
    <p:sldId id="271" r:id="rId1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:wppc="http://www.wps.cn/officeDocument/PresentationCustomData" xmlns="" type="true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880"/>
    <a:srgbClr val="0000CC"/>
    <a:srgbClr val="FFFFFF"/>
    <a:srgbClr val="FFCCFF"/>
    <a:srgbClr val="000099"/>
    <a:srgbClr val="66CCFF"/>
    <a:srgbClr val="FC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4AE276-FE1D-4FFA-99B7-EA5729AB3E4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1CCBB18-0290-43AC-A569-FDD2D6C540E7}">
      <dgm:prSet phldrT="[文本]" custT="1"/>
      <dgm:spPr>
        <a:solidFill>
          <a:srgbClr val="FFFF00"/>
        </a:solidFill>
      </dgm:spPr>
      <dgm:t>
        <a:bodyPr/>
        <a:lstStyle/>
        <a:p>
          <a:r>
            <a:rPr lang="zh-CN" altLang="en-US" sz="4000" dirty="0">
              <a:solidFill>
                <a:srgbClr val="050880"/>
              </a:solidFill>
              <a:latin typeface="华文琥珀" panose="02010800040101010101" pitchFamily="2" charset="-122"/>
              <a:ea typeface="华文琥珀" panose="02010800040101010101" pitchFamily="2" charset="-122"/>
            </a:rPr>
            <a:t>读“言”</a:t>
          </a:r>
        </a:p>
      </dgm:t>
    </dgm:pt>
    <dgm:pt modelId="{AE7F25D0-6FD8-41BF-A30F-6F9A33DF781A}" type="parTrans" cxnId="{02419608-89AE-42FC-9EBF-7B3F6825A181}">
      <dgm:prSet/>
      <dgm:spPr/>
      <dgm:t>
        <a:bodyPr/>
        <a:lstStyle/>
        <a:p>
          <a:endParaRPr lang="zh-CN" altLang="en-US"/>
        </a:p>
      </dgm:t>
    </dgm:pt>
    <dgm:pt modelId="{7327F64F-FE67-4470-ABE0-F947894AA101}" type="sibTrans" cxnId="{02419608-89AE-42FC-9EBF-7B3F6825A181}">
      <dgm:prSet/>
      <dgm:spPr/>
      <dgm:t>
        <a:bodyPr/>
        <a:lstStyle/>
        <a:p>
          <a:endParaRPr lang="zh-CN" altLang="en-US"/>
        </a:p>
      </dgm:t>
    </dgm:pt>
    <dgm:pt modelId="{708036DC-E184-4799-B562-9877B1C4E81E}">
      <dgm:prSet phldrT="[文本]" custT="1"/>
      <dgm:spPr>
        <a:solidFill>
          <a:srgbClr val="0070C0"/>
        </a:solidFill>
      </dgm:spPr>
      <dgm:t>
        <a:bodyPr/>
        <a:lstStyle/>
        <a:p>
          <a:r>
            <a:rPr lang="zh-CN" altLang="en-US" sz="3200" dirty="0">
              <a:solidFill>
                <a:srgbClr val="FFFF00"/>
              </a:solidFill>
            </a:rPr>
            <a:t>运用积累</a:t>
          </a:r>
        </a:p>
      </dgm:t>
    </dgm:pt>
    <dgm:pt modelId="{85DA000B-A0FC-4634-AE43-CAF1FDD4D0E8}" type="parTrans" cxnId="{C86C67C7-BCF0-4342-8313-EB75B83004D3}">
      <dgm:prSet/>
      <dgm:spPr/>
      <dgm:t>
        <a:bodyPr/>
        <a:lstStyle/>
        <a:p>
          <a:endParaRPr lang="zh-CN" altLang="en-US"/>
        </a:p>
      </dgm:t>
    </dgm:pt>
    <dgm:pt modelId="{2F00EB0C-EEE8-4572-BF9C-F5632AAB9AD6}" type="sibTrans" cxnId="{C86C67C7-BCF0-4342-8313-EB75B83004D3}">
      <dgm:prSet/>
      <dgm:spPr/>
      <dgm:t>
        <a:bodyPr/>
        <a:lstStyle/>
        <a:p>
          <a:endParaRPr lang="zh-CN" altLang="en-US"/>
        </a:p>
      </dgm:t>
    </dgm:pt>
    <dgm:pt modelId="{785C6843-91B5-423B-9E8A-0A127C70B01F}">
      <dgm:prSet phldrT="[文本]" custT="1"/>
      <dgm:spPr>
        <a:solidFill>
          <a:srgbClr val="0070C0"/>
        </a:solidFill>
      </dgm:spPr>
      <dgm:t>
        <a:bodyPr/>
        <a:lstStyle/>
        <a:p>
          <a:r>
            <a:rPr lang="zh-CN" altLang="en-US" sz="3200" dirty="0"/>
            <a:t>关注特殊</a:t>
          </a:r>
        </a:p>
      </dgm:t>
    </dgm:pt>
    <dgm:pt modelId="{CB5C75E8-E58A-442C-832B-1EA86E98F44F}" type="parTrans" cxnId="{1B728863-2CFB-467E-94FE-41837B83CCD9}">
      <dgm:prSet/>
      <dgm:spPr/>
      <dgm:t>
        <a:bodyPr/>
        <a:lstStyle/>
        <a:p>
          <a:endParaRPr lang="zh-CN" altLang="en-US"/>
        </a:p>
      </dgm:t>
    </dgm:pt>
    <dgm:pt modelId="{795B7100-B2EE-473F-BEF7-079D6F8AA7D6}" type="sibTrans" cxnId="{1B728863-2CFB-467E-94FE-41837B83CCD9}">
      <dgm:prSet/>
      <dgm:spPr/>
      <dgm:t>
        <a:bodyPr/>
        <a:lstStyle/>
        <a:p>
          <a:endParaRPr lang="zh-CN" altLang="en-US"/>
        </a:p>
      </dgm:t>
    </dgm:pt>
    <dgm:pt modelId="{66DD6849-F075-4972-83BB-BD1BB36FC9DB}">
      <dgm:prSet phldrT="[文本]" custT="1"/>
      <dgm:spPr>
        <a:solidFill>
          <a:srgbClr val="0070C0"/>
        </a:solidFill>
      </dgm:spPr>
      <dgm:t>
        <a:bodyPr/>
        <a:lstStyle/>
        <a:p>
          <a:r>
            <a:rPr lang="zh-CN" altLang="en-US" sz="3200" dirty="0"/>
            <a:t>联系语境</a:t>
          </a:r>
        </a:p>
      </dgm:t>
    </dgm:pt>
    <dgm:pt modelId="{EDA47E65-0915-4799-933D-E48B2F988017}" type="parTrans" cxnId="{4204E11C-62D3-480E-8CCD-F1EAD25E2877}">
      <dgm:prSet/>
      <dgm:spPr/>
      <dgm:t>
        <a:bodyPr/>
        <a:lstStyle/>
        <a:p>
          <a:endParaRPr lang="zh-CN" altLang="en-US"/>
        </a:p>
      </dgm:t>
    </dgm:pt>
    <dgm:pt modelId="{02A1DBC4-AF71-41EF-890C-4293EB3266A1}" type="sibTrans" cxnId="{4204E11C-62D3-480E-8CCD-F1EAD25E2877}">
      <dgm:prSet/>
      <dgm:spPr/>
      <dgm:t>
        <a:bodyPr/>
        <a:lstStyle/>
        <a:p>
          <a:endParaRPr lang="zh-CN" altLang="en-US"/>
        </a:p>
      </dgm:t>
    </dgm:pt>
    <dgm:pt modelId="{21AD8B10-F638-4390-9755-2CF33252A02F}">
      <dgm:prSet phldrT="[文本]" custT="1"/>
      <dgm:spPr>
        <a:solidFill>
          <a:srgbClr val="0070C0"/>
        </a:solidFill>
      </dgm:spPr>
      <dgm:t>
        <a:bodyPr/>
        <a:lstStyle/>
        <a:p>
          <a:r>
            <a:rPr lang="zh-CN" altLang="en-US" sz="3200" dirty="0" smtClean="0">
              <a:solidFill>
                <a:srgbClr val="FFFF00"/>
              </a:solidFill>
            </a:rPr>
            <a:t>联想推测</a:t>
          </a:r>
          <a:endParaRPr lang="zh-CN" altLang="en-US" sz="3200" dirty="0">
            <a:solidFill>
              <a:srgbClr val="FFFF00"/>
            </a:solidFill>
          </a:endParaRPr>
        </a:p>
      </dgm:t>
    </dgm:pt>
    <dgm:pt modelId="{A1E3951A-18B1-40DD-A2D2-43328EC948C2}" type="parTrans" cxnId="{33D40BBD-52E3-4890-A4DC-8E22C7AFF9C9}">
      <dgm:prSet/>
      <dgm:spPr/>
      <dgm:t>
        <a:bodyPr/>
        <a:lstStyle/>
        <a:p>
          <a:endParaRPr lang="zh-CN" altLang="en-US"/>
        </a:p>
      </dgm:t>
    </dgm:pt>
    <dgm:pt modelId="{166CFFDF-1060-4B1F-A046-F8D754A49A12}" type="sibTrans" cxnId="{33D40BBD-52E3-4890-A4DC-8E22C7AFF9C9}">
      <dgm:prSet/>
      <dgm:spPr/>
      <dgm:t>
        <a:bodyPr/>
        <a:lstStyle/>
        <a:p>
          <a:endParaRPr lang="zh-CN" altLang="en-US"/>
        </a:p>
      </dgm:t>
    </dgm:pt>
    <dgm:pt modelId="{A9D2F0F4-5A5D-4DAD-A0EA-F4F3F65AEE03}" type="pres">
      <dgm:prSet presAssocID="{D74AE276-FE1D-4FFA-99B7-EA5729AB3E4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10EFB8E-A33C-4859-BE98-F6D453BABA5E}" type="pres">
      <dgm:prSet presAssocID="{D74AE276-FE1D-4FFA-99B7-EA5729AB3E47}" presName="matrix" presStyleCnt="0"/>
      <dgm:spPr/>
    </dgm:pt>
    <dgm:pt modelId="{52550769-573E-4E3F-B593-1D19EAD6485F}" type="pres">
      <dgm:prSet presAssocID="{D74AE276-FE1D-4FFA-99B7-EA5729AB3E47}" presName="tile1" presStyleLbl="node1" presStyleIdx="0" presStyleCnt="4"/>
      <dgm:spPr/>
      <dgm:t>
        <a:bodyPr/>
        <a:lstStyle/>
        <a:p>
          <a:endParaRPr lang="zh-CN" altLang="en-US"/>
        </a:p>
      </dgm:t>
    </dgm:pt>
    <dgm:pt modelId="{1FFF5236-2C75-4265-B60D-C5314CCC7BBF}" type="pres">
      <dgm:prSet presAssocID="{D74AE276-FE1D-4FFA-99B7-EA5729AB3E4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3AB86A6-9961-4BD7-B0D6-194D12242A27}" type="pres">
      <dgm:prSet presAssocID="{D74AE276-FE1D-4FFA-99B7-EA5729AB3E47}" presName="tile2" presStyleLbl="node1" presStyleIdx="1" presStyleCnt="4"/>
      <dgm:spPr/>
      <dgm:t>
        <a:bodyPr/>
        <a:lstStyle/>
        <a:p>
          <a:endParaRPr lang="zh-CN" altLang="en-US"/>
        </a:p>
      </dgm:t>
    </dgm:pt>
    <dgm:pt modelId="{DB2AA662-0E89-4E02-8C17-BB0802BEB6AE}" type="pres">
      <dgm:prSet presAssocID="{D74AE276-FE1D-4FFA-99B7-EA5729AB3E4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E224492-6674-4EF6-A31A-69D890DAB083}" type="pres">
      <dgm:prSet presAssocID="{D74AE276-FE1D-4FFA-99B7-EA5729AB3E47}" presName="tile3" presStyleLbl="node1" presStyleIdx="2" presStyleCnt="4"/>
      <dgm:spPr/>
      <dgm:t>
        <a:bodyPr/>
        <a:lstStyle/>
        <a:p>
          <a:endParaRPr lang="zh-CN" altLang="en-US"/>
        </a:p>
      </dgm:t>
    </dgm:pt>
    <dgm:pt modelId="{5ADC0D4F-A8A3-445A-AB73-E758B91950D4}" type="pres">
      <dgm:prSet presAssocID="{D74AE276-FE1D-4FFA-99B7-EA5729AB3E4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1D58360-3BC1-4472-9A27-4AAC5E1E1750}" type="pres">
      <dgm:prSet presAssocID="{D74AE276-FE1D-4FFA-99B7-EA5729AB3E47}" presName="tile4" presStyleLbl="node1" presStyleIdx="3" presStyleCnt="4"/>
      <dgm:spPr/>
      <dgm:t>
        <a:bodyPr/>
        <a:lstStyle/>
        <a:p>
          <a:endParaRPr lang="zh-CN" altLang="en-US"/>
        </a:p>
      </dgm:t>
    </dgm:pt>
    <dgm:pt modelId="{6989DA2D-1D15-4253-B8D6-DA2C1CD4C412}" type="pres">
      <dgm:prSet presAssocID="{D74AE276-FE1D-4FFA-99B7-EA5729AB3E4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E513D4-C1B8-46A3-9D23-3F5BF17D6303}" type="pres">
      <dgm:prSet presAssocID="{D74AE276-FE1D-4FFA-99B7-EA5729AB3E47}" presName="centerTile" presStyleLbl="fgShp" presStyleIdx="0" presStyleCnt="1" custScaleX="151856" custScaleY="89621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B690E4B-2EDA-4139-A461-49CC3508D14F}" type="presOf" srcId="{21AD8B10-F638-4390-9755-2CF33252A02F}" destId="{81D58360-3BC1-4472-9A27-4AAC5E1E1750}" srcOrd="0" destOrd="0" presId="urn:microsoft.com/office/officeart/2005/8/layout/matrix1"/>
    <dgm:cxn modelId="{33D40BBD-52E3-4890-A4DC-8E22C7AFF9C9}" srcId="{71CCBB18-0290-43AC-A569-FDD2D6C540E7}" destId="{21AD8B10-F638-4390-9755-2CF33252A02F}" srcOrd="3" destOrd="0" parTransId="{A1E3951A-18B1-40DD-A2D2-43328EC948C2}" sibTransId="{166CFFDF-1060-4B1F-A046-F8D754A49A12}"/>
    <dgm:cxn modelId="{9CD32CF1-CB1B-40DC-81B0-C6A382A073A8}" type="presOf" srcId="{708036DC-E184-4799-B562-9877B1C4E81E}" destId="{52550769-573E-4E3F-B593-1D19EAD6485F}" srcOrd="0" destOrd="0" presId="urn:microsoft.com/office/officeart/2005/8/layout/matrix1"/>
    <dgm:cxn modelId="{45A5B3AC-34AB-4EFA-85F7-CC884E0F0559}" type="presOf" srcId="{66DD6849-F075-4972-83BB-BD1BB36FC9DB}" destId="{5ADC0D4F-A8A3-445A-AB73-E758B91950D4}" srcOrd="1" destOrd="0" presId="urn:microsoft.com/office/officeart/2005/8/layout/matrix1"/>
    <dgm:cxn modelId="{4204E11C-62D3-480E-8CCD-F1EAD25E2877}" srcId="{71CCBB18-0290-43AC-A569-FDD2D6C540E7}" destId="{66DD6849-F075-4972-83BB-BD1BB36FC9DB}" srcOrd="2" destOrd="0" parTransId="{EDA47E65-0915-4799-933D-E48B2F988017}" sibTransId="{02A1DBC4-AF71-41EF-890C-4293EB3266A1}"/>
    <dgm:cxn modelId="{D090B75C-24D1-4EE1-8BE6-3C3C3B20DCFE}" type="presOf" srcId="{21AD8B10-F638-4390-9755-2CF33252A02F}" destId="{6989DA2D-1D15-4253-B8D6-DA2C1CD4C412}" srcOrd="1" destOrd="0" presId="urn:microsoft.com/office/officeart/2005/8/layout/matrix1"/>
    <dgm:cxn modelId="{0581BC2B-1678-40FE-B066-504B4CACA521}" type="presOf" srcId="{71CCBB18-0290-43AC-A569-FDD2D6C540E7}" destId="{9FE513D4-C1B8-46A3-9D23-3F5BF17D6303}" srcOrd="0" destOrd="0" presId="urn:microsoft.com/office/officeart/2005/8/layout/matrix1"/>
    <dgm:cxn modelId="{D0662B44-1205-466C-A9D0-0944384E1224}" type="presOf" srcId="{66DD6849-F075-4972-83BB-BD1BB36FC9DB}" destId="{6E224492-6674-4EF6-A31A-69D890DAB083}" srcOrd="0" destOrd="0" presId="urn:microsoft.com/office/officeart/2005/8/layout/matrix1"/>
    <dgm:cxn modelId="{1B728863-2CFB-467E-94FE-41837B83CCD9}" srcId="{71CCBB18-0290-43AC-A569-FDD2D6C540E7}" destId="{785C6843-91B5-423B-9E8A-0A127C70B01F}" srcOrd="1" destOrd="0" parTransId="{CB5C75E8-E58A-442C-832B-1EA86E98F44F}" sibTransId="{795B7100-B2EE-473F-BEF7-079D6F8AA7D6}"/>
    <dgm:cxn modelId="{2446529A-FB92-43BE-B495-51AE34913C5D}" type="presOf" srcId="{785C6843-91B5-423B-9E8A-0A127C70B01F}" destId="{DB2AA662-0E89-4E02-8C17-BB0802BEB6AE}" srcOrd="1" destOrd="0" presId="urn:microsoft.com/office/officeart/2005/8/layout/matrix1"/>
    <dgm:cxn modelId="{B60A22DE-EE3B-452B-A508-C46F6246DB15}" type="presOf" srcId="{785C6843-91B5-423B-9E8A-0A127C70B01F}" destId="{83AB86A6-9961-4BD7-B0D6-194D12242A27}" srcOrd="0" destOrd="0" presId="urn:microsoft.com/office/officeart/2005/8/layout/matrix1"/>
    <dgm:cxn modelId="{C86C67C7-BCF0-4342-8313-EB75B83004D3}" srcId="{71CCBB18-0290-43AC-A569-FDD2D6C540E7}" destId="{708036DC-E184-4799-B562-9877B1C4E81E}" srcOrd="0" destOrd="0" parTransId="{85DA000B-A0FC-4634-AE43-CAF1FDD4D0E8}" sibTransId="{2F00EB0C-EEE8-4572-BF9C-F5632AAB9AD6}"/>
    <dgm:cxn modelId="{B329E8B0-0D8E-4B89-BA85-50A92F9C4C8C}" type="presOf" srcId="{D74AE276-FE1D-4FFA-99B7-EA5729AB3E47}" destId="{A9D2F0F4-5A5D-4DAD-A0EA-F4F3F65AEE03}" srcOrd="0" destOrd="0" presId="urn:microsoft.com/office/officeart/2005/8/layout/matrix1"/>
    <dgm:cxn modelId="{9D7F6EE7-06C6-4AAD-92CF-BDAED238EA58}" type="presOf" srcId="{708036DC-E184-4799-B562-9877B1C4E81E}" destId="{1FFF5236-2C75-4265-B60D-C5314CCC7BBF}" srcOrd="1" destOrd="0" presId="urn:microsoft.com/office/officeart/2005/8/layout/matrix1"/>
    <dgm:cxn modelId="{02419608-89AE-42FC-9EBF-7B3F6825A181}" srcId="{D74AE276-FE1D-4FFA-99B7-EA5729AB3E47}" destId="{71CCBB18-0290-43AC-A569-FDD2D6C540E7}" srcOrd="0" destOrd="0" parTransId="{AE7F25D0-6FD8-41BF-A30F-6F9A33DF781A}" sibTransId="{7327F64F-FE67-4470-ABE0-F947894AA101}"/>
    <dgm:cxn modelId="{3953F6F5-9C54-4643-A241-36B83854998C}" type="presParOf" srcId="{A9D2F0F4-5A5D-4DAD-A0EA-F4F3F65AEE03}" destId="{F10EFB8E-A33C-4859-BE98-F6D453BABA5E}" srcOrd="0" destOrd="0" presId="urn:microsoft.com/office/officeart/2005/8/layout/matrix1"/>
    <dgm:cxn modelId="{CAA02952-D06B-4AB2-86A5-E86281BB08C2}" type="presParOf" srcId="{F10EFB8E-A33C-4859-BE98-F6D453BABA5E}" destId="{52550769-573E-4E3F-B593-1D19EAD6485F}" srcOrd="0" destOrd="0" presId="urn:microsoft.com/office/officeart/2005/8/layout/matrix1"/>
    <dgm:cxn modelId="{3FBD2412-3AEE-4195-A0C8-775D5521DFC6}" type="presParOf" srcId="{F10EFB8E-A33C-4859-BE98-F6D453BABA5E}" destId="{1FFF5236-2C75-4265-B60D-C5314CCC7BBF}" srcOrd="1" destOrd="0" presId="urn:microsoft.com/office/officeart/2005/8/layout/matrix1"/>
    <dgm:cxn modelId="{6E7ED786-FE1E-43F2-AE55-15F3AA794D36}" type="presParOf" srcId="{F10EFB8E-A33C-4859-BE98-F6D453BABA5E}" destId="{83AB86A6-9961-4BD7-B0D6-194D12242A27}" srcOrd="2" destOrd="0" presId="urn:microsoft.com/office/officeart/2005/8/layout/matrix1"/>
    <dgm:cxn modelId="{B5691B93-00C5-4E1F-A2BE-2F80FE51E084}" type="presParOf" srcId="{F10EFB8E-A33C-4859-BE98-F6D453BABA5E}" destId="{DB2AA662-0E89-4E02-8C17-BB0802BEB6AE}" srcOrd="3" destOrd="0" presId="urn:microsoft.com/office/officeart/2005/8/layout/matrix1"/>
    <dgm:cxn modelId="{B5DD4166-A632-4F4E-BE14-71A018E5B7A6}" type="presParOf" srcId="{F10EFB8E-A33C-4859-BE98-F6D453BABA5E}" destId="{6E224492-6674-4EF6-A31A-69D890DAB083}" srcOrd="4" destOrd="0" presId="urn:microsoft.com/office/officeart/2005/8/layout/matrix1"/>
    <dgm:cxn modelId="{70AEE15F-F1A7-4601-A0B2-D846D0B3682A}" type="presParOf" srcId="{F10EFB8E-A33C-4859-BE98-F6D453BABA5E}" destId="{5ADC0D4F-A8A3-445A-AB73-E758B91950D4}" srcOrd="5" destOrd="0" presId="urn:microsoft.com/office/officeart/2005/8/layout/matrix1"/>
    <dgm:cxn modelId="{F3992FFC-B294-47FC-89F4-D02291FDCE2B}" type="presParOf" srcId="{F10EFB8E-A33C-4859-BE98-F6D453BABA5E}" destId="{81D58360-3BC1-4472-9A27-4AAC5E1E1750}" srcOrd="6" destOrd="0" presId="urn:microsoft.com/office/officeart/2005/8/layout/matrix1"/>
    <dgm:cxn modelId="{8C2CD07C-5E7A-4396-8447-0DA9F32D5598}" type="presParOf" srcId="{F10EFB8E-A33C-4859-BE98-F6D453BABA5E}" destId="{6989DA2D-1D15-4253-B8D6-DA2C1CD4C412}" srcOrd="7" destOrd="0" presId="urn:microsoft.com/office/officeart/2005/8/layout/matrix1"/>
    <dgm:cxn modelId="{ED4A148B-D73B-48D1-83C9-423083FA4E7C}" type="presParOf" srcId="{A9D2F0F4-5A5D-4DAD-A0EA-F4F3F65AEE03}" destId="{9FE513D4-C1B8-46A3-9D23-3F5BF17D630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B8478F-E732-48CA-A46F-69A00CC93AA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52E57C3-3185-44DC-B075-E19A68C72426}">
      <dgm:prSet phldrT="[文本]"/>
      <dgm:spPr>
        <a:solidFill>
          <a:srgbClr val="0070C0"/>
        </a:solidFill>
      </dgm:spPr>
      <dgm:t>
        <a:bodyPr/>
        <a:lstStyle/>
        <a:p>
          <a:r>
            <a:rPr lang="zh-CN" altLang="en-US" dirty="0"/>
            <a:t>圈人物</a:t>
          </a:r>
        </a:p>
      </dgm:t>
    </dgm:pt>
    <dgm:pt modelId="{2C9E7D63-8BDC-4790-8D7D-85DAECCB53B8}" type="parTrans" cxnId="{B894F21F-1EEC-42F7-B578-EBE12183D38D}">
      <dgm:prSet/>
      <dgm:spPr/>
      <dgm:t>
        <a:bodyPr/>
        <a:lstStyle/>
        <a:p>
          <a:endParaRPr lang="zh-CN" altLang="en-US"/>
        </a:p>
      </dgm:t>
    </dgm:pt>
    <dgm:pt modelId="{ED904982-4CE1-4802-9323-323799A09697}" type="sibTrans" cxnId="{B894F21F-1EEC-42F7-B578-EBE12183D38D}">
      <dgm:prSet/>
      <dgm:spPr/>
      <dgm:t>
        <a:bodyPr/>
        <a:lstStyle/>
        <a:p>
          <a:endParaRPr lang="zh-CN" altLang="en-US"/>
        </a:p>
      </dgm:t>
    </dgm:pt>
    <dgm:pt modelId="{D20137CA-EEAF-4A34-BEC7-7173FD894F00}">
      <dgm:prSet phldrT="[文本]"/>
      <dgm:spPr>
        <a:solidFill>
          <a:srgbClr val="0070C0"/>
        </a:solidFill>
      </dgm:spPr>
      <dgm:t>
        <a:bodyPr/>
        <a:lstStyle/>
        <a:p>
          <a:r>
            <a:rPr lang="zh-CN" altLang="en-US" dirty="0"/>
            <a:t>析言行</a:t>
          </a:r>
        </a:p>
      </dgm:t>
    </dgm:pt>
    <dgm:pt modelId="{C120CB34-BCE9-4EDE-A4D1-5DE482C7FBC5}" type="parTrans" cxnId="{618A571D-EE0E-4874-A879-D9F71B5AA75F}">
      <dgm:prSet/>
      <dgm:spPr/>
      <dgm:t>
        <a:bodyPr/>
        <a:lstStyle/>
        <a:p>
          <a:endParaRPr lang="zh-CN" altLang="en-US"/>
        </a:p>
      </dgm:t>
    </dgm:pt>
    <dgm:pt modelId="{3E624C98-0C2E-4940-AD67-6EE79CB49F7E}" type="sibTrans" cxnId="{618A571D-EE0E-4874-A879-D9F71B5AA75F}">
      <dgm:prSet/>
      <dgm:spPr/>
      <dgm:t>
        <a:bodyPr/>
        <a:lstStyle/>
        <a:p>
          <a:endParaRPr lang="zh-CN" altLang="en-US"/>
        </a:p>
      </dgm:t>
    </dgm:pt>
    <dgm:pt modelId="{798F93B3-2A1A-4DFD-87F5-E395EF556649}">
      <dgm:prSet phldrT="[文本]"/>
      <dgm:spPr>
        <a:solidFill>
          <a:srgbClr val="0070C0"/>
        </a:solidFill>
      </dgm:spPr>
      <dgm:t>
        <a:bodyPr/>
        <a:lstStyle/>
        <a:p>
          <a:r>
            <a:rPr lang="zh-CN" altLang="en-US" dirty="0"/>
            <a:t>悟德思</a:t>
          </a:r>
        </a:p>
      </dgm:t>
    </dgm:pt>
    <dgm:pt modelId="{9A5BEEA0-B908-4126-B907-F340B9553558}" type="parTrans" cxnId="{EFDABA07-B7B7-41BF-A39C-EE7F3A27513E}">
      <dgm:prSet/>
      <dgm:spPr/>
      <dgm:t>
        <a:bodyPr/>
        <a:lstStyle/>
        <a:p>
          <a:endParaRPr lang="zh-CN" altLang="en-US"/>
        </a:p>
      </dgm:t>
    </dgm:pt>
    <dgm:pt modelId="{9B3B2F87-6EB4-44CB-A157-B1DA7EB647A9}" type="sibTrans" cxnId="{EFDABA07-B7B7-41BF-A39C-EE7F3A27513E}">
      <dgm:prSet/>
      <dgm:spPr/>
      <dgm:t>
        <a:bodyPr/>
        <a:lstStyle/>
        <a:p>
          <a:endParaRPr lang="zh-CN" altLang="en-US"/>
        </a:p>
      </dgm:t>
    </dgm:pt>
    <dgm:pt modelId="{8EDFB2E2-BAD4-40D0-82CD-859F59BC3F01}" type="pres">
      <dgm:prSet presAssocID="{27B8478F-E732-48CA-A46F-69A00CC93AA4}" presName="CompostProcess" presStyleCnt="0">
        <dgm:presLayoutVars>
          <dgm:dir/>
          <dgm:resizeHandles val="exact"/>
        </dgm:presLayoutVars>
      </dgm:prSet>
      <dgm:spPr/>
    </dgm:pt>
    <dgm:pt modelId="{EF30A8A6-B5FC-48D4-A8C6-B622D0E82661}" type="pres">
      <dgm:prSet presAssocID="{27B8478F-E732-48CA-A46F-69A00CC93AA4}" presName="arrow" presStyleLbl="bgShp" presStyleIdx="0" presStyleCnt="1" custLinFactNeighborX="766"/>
      <dgm:spPr/>
    </dgm:pt>
    <dgm:pt modelId="{D79A7B65-A31F-4640-9412-5F86739D951E}" type="pres">
      <dgm:prSet presAssocID="{27B8478F-E732-48CA-A46F-69A00CC93AA4}" presName="linearProcess" presStyleCnt="0"/>
      <dgm:spPr/>
    </dgm:pt>
    <dgm:pt modelId="{2ACAF62E-13D2-4AC5-B873-25E24EFCCC0F}" type="pres">
      <dgm:prSet presAssocID="{D52E57C3-3185-44DC-B075-E19A68C72426}" presName="textNode" presStyleLbl="node1" presStyleIdx="0" presStyleCnt="3" custScaleX="59469" custLinFactX="16531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A33419-AE73-4BBE-A90E-BD5B0201D6F7}" type="pres">
      <dgm:prSet presAssocID="{ED904982-4CE1-4802-9323-323799A09697}" presName="sibTrans" presStyleCnt="0"/>
      <dgm:spPr/>
    </dgm:pt>
    <dgm:pt modelId="{FE06A4AD-253E-41E5-AB40-12A4CB2999AB}" type="pres">
      <dgm:prSet presAssocID="{D20137CA-EEAF-4A34-BEC7-7173FD894F00}" presName="textNode" presStyleLbl="node1" presStyleIdx="1" presStyleCnt="3" custScaleX="59440" custLinFactX="9638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682E64B-5080-4997-BC41-4807962614A0}" type="pres">
      <dgm:prSet presAssocID="{3E624C98-0C2E-4940-AD67-6EE79CB49F7E}" presName="sibTrans" presStyleCnt="0"/>
      <dgm:spPr/>
    </dgm:pt>
    <dgm:pt modelId="{941E5B7B-53A9-4841-8D5C-37587AC3A67A}" type="pres">
      <dgm:prSet presAssocID="{798F93B3-2A1A-4DFD-87F5-E395EF556649}" presName="textNode" presStyleLbl="node1" presStyleIdx="2" presStyleCnt="3" custScaleX="60700" custLinFactX="4810" custLinFactNeighborX="100000" custLinFactNeighborY="104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35FE628-2B6A-4D87-BF0E-1871CD3A02C3}" type="presOf" srcId="{798F93B3-2A1A-4DFD-87F5-E395EF556649}" destId="{941E5B7B-53A9-4841-8D5C-37587AC3A67A}" srcOrd="0" destOrd="0" presId="urn:microsoft.com/office/officeart/2005/8/layout/hProcess9"/>
    <dgm:cxn modelId="{77478D93-05C3-4CC5-940C-FC0E8C185113}" type="presOf" srcId="{D52E57C3-3185-44DC-B075-E19A68C72426}" destId="{2ACAF62E-13D2-4AC5-B873-25E24EFCCC0F}" srcOrd="0" destOrd="0" presId="urn:microsoft.com/office/officeart/2005/8/layout/hProcess9"/>
    <dgm:cxn modelId="{F1B36878-60EC-4102-AF9E-947F68048825}" type="presOf" srcId="{27B8478F-E732-48CA-A46F-69A00CC93AA4}" destId="{8EDFB2E2-BAD4-40D0-82CD-859F59BC3F01}" srcOrd="0" destOrd="0" presId="urn:microsoft.com/office/officeart/2005/8/layout/hProcess9"/>
    <dgm:cxn modelId="{E1C64DED-F00D-4DE9-9514-A951A8BE18B2}" type="presOf" srcId="{D20137CA-EEAF-4A34-BEC7-7173FD894F00}" destId="{FE06A4AD-253E-41E5-AB40-12A4CB2999AB}" srcOrd="0" destOrd="0" presId="urn:microsoft.com/office/officeart/2005/8/layout/hProcess9"/>
    <dgm:cxn modelId="{B894F21F-1EEC-42F7-B578-EBE12183D38D}" srcId="{27B8478F-E732-48CA-A46F-69A00CC93AA4}" destId="{D52E57C3-3185-44DC-B075-E19A68C72426}" srcOrd="0" destOrd="0" parTransId="{2C9E7D63-8BDC-4790-8D7D-85DAECCB53B8}" sibTransId="{ED904982-4CE1-4802-9323-323799A09697}"/>
    <dgm:cxn modelId="{618A571D-EE0E-4874-A879-D9F71B5AA75F}" srcId="{27B8478F-E732-48CA-A46F-69A00CC93AA4}" destId="{D20137CA-EEAF-4A34-BEC7-7173FD894F00}" srcOrd="1" destOrd="0" parTransId="{C120CB34-BCE9-4EDE-A4D1-5DE482C7FBC5}" sibTransId="{3E624C98-0C2E-4940-AD67-6EE79CB49F7E}"/>
    <dgm:cxn modelId="{EFDABA07-B7B7-41BF-A39C-EE7F3A27513E}" srcId="{27B8478F-E732-48CA-A46F-69A00CC93AA4}" destId="{798F93B3-2A1A-4DFD-87F5-E395EF556649}" srcOrd="2" destOrd="0" parTransId="{9A5BEEA0-B908-4126-B907-F340B9553558}" sibTransId="{9B3B2F87-6EB4-44CB-A157-B1DA7EB647A9}"/>
    <dgm:cxn modelId="{D4260147-FA26-4389-B193-DE6073E31FAB}" type="presParOf" srcId="{8EDFB2E2-BAD4-40D0-82CD-859F59BC3F01}" destId="{EF30A8A6-B5FC-48D4-A8C6-B622D0E82661}" srcOrd="0" destOrd="0" presId="urn:microsoft.com/office/officeart/2005/8/layout/hProcess9"/>
    <dgm:cxn modelId="{2760B71D-ACC5-4F03-96AB-59616BE51930}" type="presParOf" srcId="{8EDFB2E2-BAD4-40D0-82CD-859F59BC3F01}" destId="{D79A7B65-A31F-4640-9412-5F86739D951E}" srcOrd="1" destOrd="0" presId="urn:microsoft.com/office/officeart/2005/8/layout/hProcess9"/>
    <dgm:cxn modelId="{CD6EBC71-C492-480D-A64A-88A804596E45}" type="presParOf" srcId="{D79A7B65-A31F-4640-9412-5F86739D951E}" destId="{2ACAF62E-13D2-4AC5-B873-25E24EFCCC0F}" srcOrd="0" destOrd="0" presId="urn:microsoft.com/office/officeart/2005/8/layout/hProcess9"/>
    <dgm:cxn modelId="{2A28DF38-3DA7-4A38-9DD8-F76A11A00A32}" type="presParOf" srcId="{D79A7B65-A31F-4640-9412-5F86739D951E}" destId="{A5A33419-AE73-4BBE-A90E-BD5B0201D6F7}" srcOrd="1" destOrd="0" presId="urn:microsoft.com/office/officeart/2005/8/layout/hProcess9"/>
    <dgm:cxn modelId="{BCC81EFA-09EC-4AC1-ABDE-9BB41077EEF5}" type="presParOf" srcId="{D79A7B65-A31F-4640-9412-5F86739D951E}" destId="{FE06A4AD-253E-41E5-AB40-12A4CB2999AB}" srcOrd="2" destOrd="0" presId="urn:microsoft.com/office/officeart/2005/8/layout/hProcess9"/>
    <dgm:cxn modelId="{DE35B383-5D16-49EE-89C7-EA90BC86AE04}" type="presParOf" srcId="{D79A7B65-A31F-4640-9412-5F86739D951E}" destId="{E682E64B-5080-4997-BC41-4807962614A0}" srcOrd="3" destOrd="0" presId="urn:microsoft.com/office/officeart/2005/8/layout/hProcess9"/>
    <dgm:cxn modelId="{66973E59-24E4-4983-B16E-813E030D7DA3}" type="presParOf" srcId="{D79A7B65-A31F-4640-9412-5F86739D951E}" destId="{941E5B7B-53A9-4841-8D5C-37587AC3A67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464004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240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725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4041"/>
            <a:ext cx="2970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8727"/>
            <a:ext cx="1433036" cy="306812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5087"/>
            <a:ext cx="1433036" cy="306812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2010"/>
            <a:ext cx="3619500" cy="833729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8035" indent="0" algn="ctr">
              <a:buNone/>
            </a:lvl7pPr>
            <a:lvl8pPr marL="2400935" indent="0" algn="ctr">
              <a:buNone/>
            </a:lvl8pPr>
            <a:lvl9pPr marL="2743835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10164"/>
            <a:ext cx="3619024" cy="72844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7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4041"/>
            <a:ext cx="2970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631"/>
            <a:ext cx="8139178" cy="4043094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53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4041"/>
            <a:ext cx="2970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634"/>
            <a:ext cx="3619500" cy="833729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937"/>
            <a:ext cx="3619024" cy="101429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7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539"/>
            <a:ext cx="8139178" cy="33158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4041"/>
            <a:ext cx="2970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937"/>
            <a:ext cx="8705888" cy="468942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7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228"/>
            <a:ext cx="7219800" cy="542890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3267"/>
            <a:ext cx="7219950" cy="258480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4041"/>
            <a:ext cx="2970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53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7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8002"/>
            <a:ext cx="2970000" cy="66173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041"/>
            <a:ext cx="2970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463"/>
            <a:ext cx="2967300" cy="307097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656"/>
            <a:ext cx="4860000" cy="381728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94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7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6105"/>
            <a:ext cx="8232300" cy="469964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041"/>
            <a:ext cx="2970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5136"/>
            <a:ext cx="8231981" cy="621218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737"/>
            <a:ext cx="8224200" cy="2574001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3048"/>
            <a:ext cx="9144000" cy="137225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7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376"/>
            <a:ext cx="8232300" cy="424048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041"/>
            <a:ext cx="2970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342"/>
            <a:ext cx="8243100" cy="240924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6660"/>
            <a:ext cx="8251200" cy="75896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604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3570"/>
            <a:ext cx="9144000" cy="4417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62"/>
            <a:ext cx="8278200" cy="33158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041"/>
            <a:ext cx="2970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836"/>
            <a:ext cx="4006800" cy="217156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836"/>
            <a:ext cx="4025700" cy="217156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864"/>
            <a:ext cx="4006800" cy="5861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1163"/>
            <a:ext cx="4025700" cy="5861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519"/>
            <a:ext cx="9144000" cy="371426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1409"/>
            <a:ext cx="9143999" cy="993891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751"/>
            <a:ext cx="6858000" cy="1790726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041"/>
            <a:ext cx="2970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8114"/>
            <a:ext cx="6858000" cy="124243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7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542"/>
            <a:ext cx="8139178" cy="33158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631"/>
            <a:ext cx="8139178" cy="4043094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041"/>
            <a:ext cx="2970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8512"/>
            <a:ext cx="3048000" cy="856788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4041"/>
            <a:ext cx="2970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6038"/>
            <a:ext cx="3660458" cy="811338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7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542"/>
            <a:ext cx="8139178" cy="33158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631"/>
            <a:ext cx="3962432" cy="4043094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631"/>
            <a:ext cx="3962432" cy="4043094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4041"/>
            <a:ext cx="2970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7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542"/>
            <a:ext cx="8139178" cy="33158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631"/>
            <a:ext cx="3962432" cy="28585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263"/>
            <a:ext cx="3962400" cy="370235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631"/>
            <a:ext cx="3962432" cy="28585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263"/>
            <a:ext cx="3962432" cy="370235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4041"/>
            <a:ext cx="2970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496"/>
            <a:ext cx="3291840" cy="1852308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3570"/>
            <a:ext cx="540068" cy="4417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539"/>
            <a:ext cx="8139178" cy="33158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041"/>
            <a:ext cx="2970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4041"/>
            <a:ext cx="2970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7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542"/>
            <a:ext cx="8139178" cy="33158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631"/>
            <a:ext cx="3962432" cy="4043094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631"/>
            <a:ext cx="3962432" cy="4043094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2020/3/10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4041"/>
            <a:ext cx="2970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7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631"/>
            <a:ext cx="713238" cy="4043094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625"/>
            <a:ext cx="7371076" cy="4043094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041"/>
            <a:ext cx="2970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041"/>
            <a:ext cx="2025000" cy="237683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539"/>
            <a:ext cx="8139178" cy="33158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301"/>
            <a:ext cx="8139178" cy="4043094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4041"/>
            <a:ext cx="2025000" cy="23768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4041"/>
            <a:ext cx="2970000" cy="23768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4041"/>
            <a:ext cx="2025000" cy="23768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-29076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538037" y="2130166"/>
            <a:ext cx="5412105" cy="825016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如何读懂文言小故事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053788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七年级语文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3" y="3699565"/>
            <a:ext cx="54704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北京市陈经纶中学本部初中    熊素文</a:t>
            </a:r>
            <a:endParaRPr lang="en-US" altLang="zh-CN" sz="2000" b="1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4385" y="1211812"/>
            <a:ext cx="905153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200"/>
              </a:lnSpc>
            </a:pPr>
            <a:r>
              <a:rPr lang="zh-CN" alt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王武子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善解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马性。尝乘一马，着连钱障泥。</a:t>
            </a:r>
            <a:endParaRPr lang="en-US" altLang="zh-CN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ts val="4200"/>
              </a:lnSpc>
            </a:pPr>
            <a:r>
              <a:rPr lang="zh-CN" altLang="en-US" sz="2000" b="1" dirty="0">
                <a:solidFill>
                  <a:srgbClr val="05088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王武子善于了解马的性情。他曾经骑马外出，马背上盖着连钱花纹的垫子。</a:t>
            </a:r>
            <a:endParaRPr lang="en-US" altLang="zh-CN" sz="2000" b="1" dirty="0">
              <a:solidFill>
                <a:srgbClr val="05088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>
              <a:lnSpc>
                <a:spcPts val="42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前有水，终日不肯渡。王云：“此必是惜障泥。”</a:t>
            </a:r>
            <a:endParaRPr lang="en-US" altLang="zh-CN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ts val="4200"/>
              </a:lnSpc>
            </a:pPr>
            <a:r>
              <a:rPr lang="zh-CN" altLang="en-US" b="1" dirty="0">
                <a:solidFill>
                  <a:srgbClr val="05088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碰到前面有条河，马整天不肯渡过去。王武子说：“这一定是马爱惜自己的垫子。”</a:t>
            </a:r>
            <a:endParaRPr lang="en-US" altLang="zh-CN" b="1" dirty="0">
              <a:solidFill>
                <a:srgbClr val="05088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>
              <a:lnSpc>
                <a:spcPts val="42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使人解去，便径渡。</a:t>
            </a:r>
            <a:endParaRPr lang="en-US" altLang="zh-CN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ts val="4200"/>
              </a:lnSpc>
            </a:pPr>
            <a:r>
              <a:rPr lang="zh-CN" altLang="en-US" sz="2000" b="1" dirty="0">
                <a:solidFill>
                  <a:srgbClr val="05088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叫人解下垫子，马就径直渡过去了。</a:t>
            </a:r>
            <a:endParaRPr lang="en-US" altLang="zh-CN" sz="2000" b="1" dirty="0">
              <a:solidFill>
                <a:srgbClr val="05088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29253" y="1279124"/>
            <a:ext cx="750013" cy="36933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起因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029253" y="2398671"/>
            <a:ext cx="750013" cy="36933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经过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029252" y="3518218"/>
            <a:ext cx="750013" cy="36933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结果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2845942" y="820688"/>
            <a:ext cx="1140431" cy="412915"/>
          </a:xfrm>
          <a:prstGeom prst="wedgeRoundRectCallout">
            <a:avLst>
              <a:gd name="adj1" fmla="val -118130"/>
              <a:gd name="adj2" fmla="val 674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中心句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7272" y="165371"/>
            <a:ext cx="1839074" cy="523220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FF00"/>
                </a:solidFill>
              </a:rPr>
              <a:t>读“文”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666143" y="196149"/>
            <a:ext cx="6113124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梳理故事</a:t>
            </a:r>
            <a:r>
              <a:rPr lang="zh-CN" altLang="en-US" sz="2400" dirty="0"/>
              <a:t>：谁做了什么  </a:t>
            </a:r>
            <a:r>
              <a:rPr lang="en-US" altLang="zh-CN" sz="2400" dirty="0"/>
              <a:t>/  </a:t>
            </a:r>
            <a:r>
              <a:rPr lang="zh-CN" altLang="en-US" sz="2400" dirty="0"/>
              <a:t>谁怎么样</a:t>
            </a:r>
          </a:p>
        </p:txBody>
      </p:sp>
    </p:spTree>
    <p:extLst>
      <p:ext uri="{BB962C8B-B14F-4D97-AF65-F5344CB8AC3E}">
        <p14:creationId xmlns:p14="http://schemas.microsoft.com/office/powerpoint/2010/main" val="304014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4385" y="1211812"/>
            <a:ext cx="882550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200"/>
              </a:lnSpc>
            </a:pPr>
            <a:r>
              <a:rPr lang="zh-CN" alt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王武子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善解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马性。尝</a:t>
            </a:r>
            <a:r>
              <a:rPr lang="zh-CN" altLang="en-US" sz="2800" b="1" u="sng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一马，</a:t>
            </a:r>
            <a:r>
              <a:rPr lang="zh-CN" altLang="en-US" sz="2800" b="1" u="sng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着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连钱障泥。</a:t>
            </a:r>
            <a:endParaRPr lang="en-US" altLang="zh-CN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ts val="4200"/>
              </a:lnSpc>
            </a:pP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王武子善于了解马的性情。他曾经骑马外出，马背上盖着连钱花纹的垫子。</a:t>
            </a:r>
            <a:endParaRPr lang="en-US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>
              <a:lnSpc>
                <a:spcPts val="42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前有水，终日不肯渡。</a:t>
            </a:r>
            <a:r>
              <a:rPr lang="zh-CN" altLang="en-US" sz="2800" b="1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王云：“此</a:t>
            </a:r>
            <a:r>
              <a:rPr lang="zh-CN" altLang="en-US" sz="2800" b="1" u="sng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必</a:t>
            </a:r>
            <a:r>
              <a:rPr lang="zh-CN" altLang="en-US" sz="2800" b="1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是惜障泥。”</a:t>
            </a:r>
            <a:endParaRPr lang="en-US" altLang="zh-CN" sz="2800" b="1" u="sng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ts val="4200"/>
              </a:lnSpc>
            </a:pP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碰到前面有条河，马整天不肯渡过去。王武子说：“这一定是马爱惜自己的垫子。”</a:t>
            </a:r>
            <a:endParaRPr lang="en-US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>
              <a:lnSpc>
                <a:spcPts val="4200"/>
              </a:lnSpc>
            </a:pPr>
            <a:r>
              <a:rPr lang="zh-CN" altLang="en-US" sz="2800" b="1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人解去，便径渡。</a:t>
            </a:r>
            <a:endParaRPr lang="en-US" altLang="zh-CN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ts val="4200"/>
              </a:lnSpc>
            </a:pP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叫人解下垫子，马就径直渡过去了。</a:t>
            </a:r>
            <a:endParaRPr lang="en-US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6998" y="196149"/>
            <a:ext cx="1839074" cy="523220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FF00"/>
                </a:solidFill>
              </a:rPr>
              <a:t>读“文”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666143" y="196149"/>
            <a:ext cx="6323744" cy="83099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分析人物：</a:t>
            </a:r>
            <a:r>
              <a:rPr lang="zh-CN" altLang="en-US" sz="2400" dirty="0"/>
              <a:t>找出主要人物，关注人称主语，</a:t>
            </a:r>
            <a:endParaRPr lang="en-US" altLang="zh-CN" sz="2400" dirty="0"/>
          </a:p>
          <a:p>
            <a:pPr algn="ctr"/>
            <a:r>
              <a:rPr lang="en-US" altLang="zh-CN" sz="2400" dirty="0"/>
              <a:t>                  </a:t>
            </a:r>
            <a:r>
              <a:rPr lang="zh-CN" altLang="en-US" sz="2400" dirty="0"/>
              <a:t>抓住关键字句，分析言行特点。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448764" y="1304818"/>
            <a:ext cx="1314888" cy="4001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F0000"/>
                </a:solidFill>
              </a:rPr>
              <a:t>动作描写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582531" y="3259962"/>
            <a:ext cx="1314888" cy="4001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F0000"/>
                </a:solidFill>
              </a:rPr>
              <a:t>语言描写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582531" y="2235887"/>
            <a:ext cx="1314888" cy="400110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F0000"/>
                </a:solidFill>
              </a:rPr>
              <a:t>心理描写</a:t>
            </a:r>
          </a:p>
        </p:txBody>
      </p:sp>
    </p:spTree>
    <p:extLst>
      <p:ext uri="{BB962C8B-B14F-4D97-AF65-F5344CB8AC3E}">
        <p14:creationId xmlns:p14="http://schemas.microsoft.com/office/powerpoint/2010/main" val="368869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4385" y="1211812"/>
            <a:ext cx="82809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2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王武子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善解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马性。</a:t>
            </a:r>
            <a:r>
              <a:rPr lang="zh-CN" altLang="en-US" sz="2800" b="1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尝乘一马，着连钱障泥。</a:t>
            </a:r>
            <a:endParaRPr lang="en-US" altLang="zh-CN" sz="2800" b="1" u="sng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ts val="42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王武子善于了解马的性情。他曾经骑马外出，马背上盖着连钱花纹的垫子。</a:t>
            </a:r>
            <a:endParaRPr lang="en-US" altLang="zh-CN" sz="1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>
              <a:lnSpc>
                <a:spcPts val="4200"/>
              </a:lnSpc>
            </a:pPr>
            <a:r>
              <a:rPr lang="zh-CN" altLang="en-US" sz="2800" b="1" u="sng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前有水，终日不肯渡。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王云：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此必是惜障泥。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ts val="42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碰到前面有条河，马整天不肯渡过去。王武子说：“这一定是马爱惜自己的垫子。”</a:t>
            </a:r>
            <a:endParaRPr lang="en-US" altLang="zh-CN" sz="1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>
              <a:lnSpc>
                <a:spcPts val="42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使人解去，便径渡。</a:t>
            </a:r>
            <a:endParaRPr lang="en-US" altLang="zh-CN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ts val="42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叫人解下垫子，马就径直渡过去了。</a:t>
            </a:r>
            <a:endParaRPr lang="en-US" altLang="zh-CN" sz="1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7272" y="123290"/>
            <a:ext cx="1839074" cy="523220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FF00"/>
                </a:solidFill>
              </a:rPr>
              <a:t>读“文”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666143" y="196149"/>
            <a:ext cx="6323744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得出启示：</a:t>
            </a:r>
            <a:r>
              <a:rPr lang="zh-CN" altLang="en-US" sz="2400" dirty="0">
                <a:solidFill>
                  <a:schemeClr val="tx1"/>
                </a:solidFill>
              </a:rPr>
              <a:t>领悟品德情思</a:t>
            </a:r>
            <a:r>
              <a:rPr lang="zh-CN" altLang="en-US" sz="2400" dirty="0"/>
              <a:t>，</a:t>
            </a:r>
            <a:r>
              <a:rPr lang="zh-CN" altLang="en-US" sz="2400" dirty="0">
                <a:solidFill>
                  <a:schemeClr val="tx1"/>
                </a:solidFill>
              </a:rPr>
              <a:t>提炼哲理智慧</a:t>
            </a:r>
            <a:endParaRPr lang="zh-CN" altLang="en-US" sz="2400" dirty="0"/>
          </a:p>
        </p:txBody>
      </p:sp>
      <p:sp>
        <p:nvSpPr>
          <p:cNvPr id="4" name="云形标注 3"/>
          <p:cNvSpPr/>
          <p:nvPr/>
        </p:nvSpPr>
        <p:spPr>
          <a:xfrm>
            <a:off x="3421294" y="3369924"/>
            <a:ext cx="5876818" cy="1719873"/>
          </a:xfrm>
          <a:prstGeom prst="cloudCallout">
            <a:avLst>
              <a:gd name="adj1" fmla="val -26865"/>
              <a:gd name="adj2" fmla="val -769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所谓</a:t>
            </a:r>
            <a:r>
              <a:rPr lang="zh-CN" altLang="en-US" sz="2000" b="1" dirty="0">
                <a:solidFill>
                  <a:srgbClr val="FFFF00"/>
                </a:solidFill>
              </a:rPr>
              <a:t>“善”</a:t>
            </a:r>
            <a:r>
              <a:rPr lang="zh-CN" altLang="en-US" sz="2000" b="1" dirty="0"/>
              <a:t>，在于细心观察，关注细节，换位思考，正确判断</a:t>
            </a:r>
            <a:r>
              <a:rPr lang="zh-CN" altLang="en-US" b="1" dirty="0"/>
              <a:t>。</a:t>
            </a:r>
          </a:p>
        </p:txBody>
      </p:sp>
      <p:sp>
        <p:nvSpPr>
          <p:cNvPr id="7" name="椭圆形标注 6"/>
          <p:cNvSpPr/>
          <p:nvPr/>
        </p:nvSpPr>
        <p:spPr>
          <a:xfrm>
            <a:off x="7084032" y="914399"/>
            <a:ext cx="1905855" cy="1284269"/>
          </a:xfrm>
          <a:prstGeom prst="wedgeEllipseCallout">
            <a:avLst>
              <a:gd name="adj1" fmla="val -255987"/>
              <a:gd name="adj2" fmla="val 669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FFFF00"/>
                </a:solidFill>
              </a:rPr>
              <a:t>马惜障泥</a:t>
            </a:r>
            <a:endParaRPr lang="en-US" altLang="zh-CN" sz="2000" b="1" dirty="0">
              <a:solidFill>
                <a:srgbClr val="FFFF00"/>
              </a:solidFill>
            </a:endParaRPr>
          </a:p>
          <a:p>
            <a:pPr algn="ctr"/>
            <a:r>
              <a:rPr lang="zh-CN" altLang="en-US" sz="20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此典咏马</a:t>
            </a:r>
            <a:endParaRPr lang="en-US" altLang="zh-CN" sz="20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0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马通人性</a:t>
            </a:r>
          </a:p>
        </p:txBody>
      </p:sp>
    </p:spTree>
    <p:extLst>
      <p:ext uri="{BB962C8B-B14F-4D97-AF65-F5344CB8AC3E}">
        <p14:creationId xmlns:p14="http://schemas.microsoft.com/office/powerpoint/2010/main" val="69685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1719689516"/>
              </p:ext>
            </p:extLst>
          </p:nvPr>
        </p:nvGraphicFramePr>
        <p:xfrm>
          <a:off x="0" y="539750"/>
          <a:ext cx="92570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47272" y="123290"/>
            <a:ext cx="1797978" cy="523220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FF00"/>
                </a:solidFill>
              </a:rPr>
              <a:t>读“文”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26031" y="1758950"/>
            <a:ext cx="1878923" cy="1625600"/>
            <a:chOff x="1302" y="1219199"/>
            <a:chExt cx="1908497" cy="1625600"/>
          </a:xfrm>
          <a:solidFill>
            <a:srgbClr val="0070C0"/>
          </a:solidFill>
        </p:grpSpPr>
        <p:sp>
          <p:nvSpPr>
            <p:cNvPr id="5" name="圆角矩形 4"/>
            <p:cNvSpPr/>
            <p:nvPr/>
          </p:nvSpPr>
          <p:spPr>
            <a:xfrm>
              <a:off x="1302" y="1219199"/>
              <a:ext cx="1908497" cy="16256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圆角矩形 4"/>
            <p:cNvSpPr/>
            <p:nvPr/>
          </p:nvSpPr>
          <p:spPr>
            <a:xfrm>
              <a:off x="80657" y="1298554"/>
              <a:ext cx="1749787" cy="14668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500" kern="1200" dirty="0"/>
                <a:t>理事件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63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7272" y="123290"/>
            <a:ext cx="2157574" cy="523220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拓展阅读</a:t>
            </a:r>
          </a:p>
        </p:txBody>
      </p:sp>
      <p:sp>
        <p:nvSpPr>
          <p:cNvPr id="3" name="矩形 2"/>
          <p:cNvSpPr/>
          <p:nvPr/>
        </p:nvSpPr>
        <p:spPr>
          <a:xfrm>
            <a:off x="298123" y="861954"/>
            <a:ext cx="8707565" cy="419602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卖油翁     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宋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欧阳修 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200"/>
              </a:lnSpc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400" b="1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陈康肃</a:t>
            </a:r>
            <a:r>
              <a:rPr lang="zh-CN" altLang="en-US" sz="2400" b="1" dirty="0" smtClean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公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善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射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，当世无双 ，公亦以此自矜（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jīn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）。尝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射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于家圃，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en-US" sz="2400" b="1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卖油翁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释担而立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睨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nì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之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久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而不去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。见其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发矢（</a:t>
            </a:r>
            <a:r>
              <a:rPr lang="en-US" altLang="zh-CN" sz="24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shǐ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十中八九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，但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微颔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hàn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）之。</a:t>
            </a:r>
            <a:r>
              <a:rPr lang="zh-CN" altLang="en-US" sz="2400" b="1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康肃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问曰：“汝（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rǔ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）亦知射乎？吾射不亦精乎？”</a:t>
            </a:r>
            <a:r>
              <a:rPr lang="zh-CN" altLang="en-US" sz="2400" b="1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翁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曰：“无他， 但手熟（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shú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）尔。”</a:t>
            </a:r>
            <a:r>
              <a:rPr lang="zh-CN" altLang="en-US" sz="2400" b="1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康肃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忿（</a:t>
            </a:r>
            <a:r>
              <a:rPr lang="en-US" altLang="zh-CN" sz="24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fèn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）然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曰：“尔安敢轻吾射！”</a:t>
            </a:r>
            <a:r>
              <a:rPr lang="zh-CN" altLang="en-US" sz="2400" b="1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翁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曰：“以我酌（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zhuó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）油知之。”乃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取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一葫芦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置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于地，以钱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覆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其口，徐以杓（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sháo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油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沥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之，自钱孔入，而钱不湿。因曰：“我亦无他， 惟手熟（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shú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）尔。”</a:t>
            </a:r>
            <a:r>
              <a:rPr lang="zh-CN" altLang="en-US" sz="2400" b="1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康肃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笑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遣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qiǎn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）之。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95326" y="123290"/>
            <a:ext cx="58254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</a:rPr>
              <a:t>        </a:t>
            </a:r>
            <a:r>
              <a:rPr lang="zh-CN" altLang="en-US" sz="1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本文通过</a:t>
            </a:r>
            <a:r>
              <a:rPr lang="zh-CN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略写陈尧咨射箭、详写卖油翁酌油这两件事，形象地说明了</a:t>
            </a:r>
            <a:r>
              <a:rPr lang="zh-CN" alt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“熟能生巧”“实践出真知”</a:t>
            </a:r>
            <a:r>
              <a:rPr lang="zh-CN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的道理。我们无论做什么事，只要下苦功夫，多思勤练，就一定会取得成绩的。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71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82247" y="339048"/>
            <a:ext cx="2876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050880"/>
                </a:solidFill>
              </a:rPr>
              <a:t>课堂小结</a:t>
            </a:r>
          </a:p>
        </p:txBody>
      </p:sp>
      <p:sp>
        <p:nvSpPr>
          <p:cNvPr id="3" name="矩形 2"/>
          <p:cNvSpPr/>
          <p:nvPr/>
        </p:nvSpPr>
        <p:spPr>
          <a:xfrm>
            <a:off x="390418" y="1265650"/>
            <a:ext cx="847617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ctr">
              <a:lnSpc>
                <a:spcPct val="150000"/>
              </a:lnSpc>
            </a:pPr>
            <a:r>
              <a:rPr lang="zh-CN" altLang="en-US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读懂文言小故事，先读“言”来后读“文”。</a:t>
            </a:r>
            <a:endParaRPr lang="en-US" altLang="zh-CN" sz="28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266700" algn="ctr">
              <a:lnSpc>
                <a:spcPct val="150000"/>
              </a:lnSpc>
            </a:pPr>
            <a:r>
              <a:rPr lang="zh-CN" altLang="en-US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运用积累解词句，联系语境常联想；</a:t>
            </a:r>
            <a:endParaRPr lang="en-US" altLang="zh-CN" sz="28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266700" algn="ctr">
              <a:lnSpc>
                <a:spcPct val="150000"/>
              </a:lnSpc>
            </a:pPr>
            <a:r>
              <a:rPr lang="zh-CN" altLang="en-US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梳理故事括主线，言行表现析人物；</a:t>
            </a:r>
            <a:endParaRPr lang="en-US" altLang="zh-CN" sz="28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266700" algn="ctr">
              <a:lnSpc>
                <a:spcPct val="150000"/>
              </a:lnSpc>
            </a:pPr>
            <a:r>
              <a:rPr lang="zh-CN" altLang="en-US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提炼特点悟德情，联系现实有</a:t>
            </a:r>
            <a:r>
              <a:rPr lang="zh-CN" altLang="en-US" sz="2800" b="1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哲</a:t>
            </a:r>
            <a:r>
              <a:rPr lang="zh-CN" altLang="en-US" sz="2800" b="1" kern="10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思；</a:t>
            </a:r>
            <a:endParaRPr lang="en-US" altLang="zh-CN" sz="28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266700" algn="ctr">
              <a:lnSpc>
                <a:spcPct val="150000"/>
              </a:lnSpc>
            </a:pPr>
            <a:r>
              <a:rPr lang="zh-CN" altLang="en-US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故事密码我来解，多思勤练巧阅读。</a:t>
            </a:r>
            <a:endParaRPr lang="en-US" altLang="zh-CN" sz="28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2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4415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877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8322"/>
            <a:ext cx="420541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7272" y="123290"/>
            <a:ext cx="1962364" cy="523220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闻声识人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46580" y="1153877"/>
            <a:ext cx="4726113" cy="584775"/>
          </a:xfrm>
          <a:prstGeom prst="rect">
            <a:avLst/>
          </a:prstGeom>
          <a:noFill/>
          <a:ln w="28575">
            <a:solidFill>
              <a:srgbClr val="66C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“未若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柳絮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因风起。”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46580" y="2055992"/>
            <a:ext cx="4726112" cy="1077218"/>
          </a:xfrm>
          <a:prstGeom prst="rect">
            <a:avLst/>
          </a:prstGeom>
          <a:noFill/>
          <a:ln w="28575">
            <a:solidFill>
              <a:srgbClr val="66CC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“日中不至，则是无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；对子骂父，则是无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礼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。”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6580" y="3342974"/>
            <a:ext cx="4726112" cy="1569660"/>
          </a:xfrm>
          <a:prstGeom prst="rect">
            <a:avLst/>
          </a:prstGeom>
          <a:noFill/>
          <a:ln w="28575">
            <a:solidFill>
              <a:srgbClr val="66CC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果积气，日月星宿，不当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坠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耶？”“奈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地坏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何？”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93932" y="1223404"/>
            <a:ext cx="3349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0099"/>
                </a:solidFill>
              </a:rPr>
              <a:t>谢道韫（</a:t>
            </a:r>
            <a:r>
              <a:rPr lang="en-US" altLang="zh-CN" sz="2400" b="1" dirty="0">
                <a:solidFill>
                  <a:srgbClr val="000099"/>
                </a:solidFill>
              </a:rPr>
              <a:t>《</a:t>
            </a:r>
            <a:r>
              <a:rPr lang="zh-CN" altLang="en-US" sz="2400" b="1" dirty="0">
                <a:solidFill>
                  <a:srgbClr val="000099"/>
                </a:solidFill>
              </a:rPr>
              <a:t>咏雪</a:t>
            </a:r>
            <a:r>
              <a:rPr lang="en-US" altLang="zh-CN" sz="2400" b="1" dirty="0">
                <a:solidFill>
                  <a:srgbClr val="000099"/>
                </a:solidFill>
              </a:rPr>
              <a:t>》</a:t>
            </a:r>
            <a:r>
              <a:rPr lang="zh-CN" altLang="en-US" sz="2400" b="1" dirty="0">
                <a:solidFill>
                  <a:srgbClr val="000099"/>
                </a:solidFill>
              </a:rPr>
              <a:t>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208997" y="2490536"/>
            <a:ext cx="3955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0099"/>
                </a:solidFill>
              </a:rPr>
              <a:t>陈元方</a:t>
            </a:r>
            <a:r>
              <a:rPr lang="zh-CN" altLang="en-US" sz="2000" b="1" dirty="0">
                <a:solidFill>
                  <a:srgbClr val="000099"/>
                </a:solidFill>
              </a:rPr>
              <a:t>（</a:t>
            </a:r>
            <a:r>
              <a:rPr lang="en-US" altLang="zh-CN" sz="2000" b="1" dirty="0">
                <a:solidFill>
                  <a:srgbClr val="000099"/>
                </a:solidFill>
              </a:rPr>
              <a:t>《</a:t>
            </a:r>
            <a:r>
              <a:rPr lang="zh-CN" altLang="en-US" sz="2000" b="1" dirty="0">
                <a:solidFill>
                  <a:srgbClr val="000099"/>
                </a:solidFill>
              </a:rPr>
              <a:t>陈太丘与友期行</a:t>
            </a:r>
            <a:r>
              <a:rPr lang="en-US" altLang="zh-CN" sz="2000" b="1" dirty="0">
                <a:solidFill>
                  <a:srgbClr val="000099"/>
                </a:solidFill>
              </a:rPr>
              <a:t>》</a:t>
            </a:r>
            <a:r>
              <a:rPr lang="zh-CN" altLang="en-US" sz="2000" b="1" dirty="0">
                <a:solidFill>
                  <a:srgbClr val="000099"/>
                </a:solidFill>
              </a:rPr>
              <a:t>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42388" y="3757668"/>
            <a:ext cx="365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0099"/>
                </a:solidFill>
              </a:rPr>
              <a:t>杞国人（</a:t>
            </a:r>
            <a:r>
              <a:rPr lang="en-US" altLang="zh-CN" sz="2400" b="1" dirty="0">
                <a:solidFill>
                  <a:srgbClr val="000099"/>
                </a:solidFill>
              </a:rPr>
              <a:t>《</a:t>
            </a:r>
            <a:r>
              <a:rPr lang="zh-CN" altLang="en-US" sz="2400" b="1" dirty="0">
                <a:solidFill>
                  <a:srgbClr val="000099"/>
                </a:solidFill>
              </a:rPr>
              <a:t>杞人忧天</a:t>
            </a:r>
            <a:r>
              <a:rPr lang="en-US" altLang="zh-CN" sz="2400" b="1" dirty="0">
                <a:solidFill>
                  <a:srgbClr val="000099"/>
                </a:solidFill>
              </a:rPr>
              <a:t>》</a:t>
            </a:r>
            <a:r>
              <a:rPr lang="zh-CN" altLang="en-US" sz="2400" b="1" dirty="0">
                <a:solidFill>
                  <a:srgbClr val="000099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97752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442103"/>
              </p:ext>
            </p:extLst>
          </p:nvPr>
        </p:nvGraphicFramePr>
        <p:xfrm>
          <a:off x="174662" y="810804"/>
          <a:ext cx="8804952" cy="3930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45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34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069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620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8542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8542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8542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854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0275" y="1479019"/>
            <a:ext cx="23168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《</a:t>
            </a:r>
            <a:r>
              <a:rPr lang="zh-CN" altLang="en-US" sz="2000" dirty="0"/>
              <a:t>咏雪</a:t>
            </a:r>
            <a:r>
              <a:rPr lang="en-US" altLang="zh-CN" sz="2000" dirty="0"/>
              <a:t>》</a:t>
            </a:r>
          </a:p>
          <a:p>
            <a:pPr algn="ctr"/>
            <a:r>
              <a:rPr lang="en-US" altLang="zh-CN" dirty="0"/>
              <a:t>《</a:t>
            </a:r>
            <a:r>
              <a:rPr lang="zh-CN" altLang="en-US" dirty="0"/>
              <a:t>陈太丘与友期行</a:t>
            </a:r>
            <a:r>
              <a:rPr lang="en-US" altLang="zh-CN" dirty="0"/>
              <a:t>》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327098" y="1509796"/>
            <a:ext cx="2537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谢太傅、谢道韫、谢朗</a:t>
            </a:r>
            <a:endParaRPr lang="en-US" altLang="zh-CN" dirty="0"/>
          </a:p>
          <a:p>
            <a:pPr algn="ctr"/>
            <a:r>
              <a:rPr lang="zh-CN" altLang="en-US" dirty="0"/>
              <a:t>陈太丘及友人、陈元方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88451" y="1492942"/>
            <a:ext cx="3791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感受古人的生活情趣和文化修养，欣赏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古代少年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的聪慧和方正。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51890" y="2412532"/>
            <a:ext cx="1633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《</a:t>
            </a:r>
            <a:r>
              <a:rPr lang="zh-CN" altLang="en-US" sz="2400" dirty="0"/>
              <a:t>狼</a:t>
            </a:r>
            <a:r>
              <a:rPr lang="en-US" altLang="zh-CN" sz="2400" dirty="0"/>
              <a:t>》</a:t>
            </a:r>
            <a:endParaRPr lang="zh-CN" altLang="en-US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2327098" y="2388406"/>
            <a:ext cx="273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屠夫和狼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59597" y="872359"/>
            <a:ext cx="1821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000099"/>
                </a:solidFill>
              </a:rPr>
              <a:t>故事篇目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763747" y="872358"/>
            <a:ext cx="1849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000099"/>
                </a:solidFill>
              </a:rPr>
              <a:t>主要人物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010382" y="872358"/>
            <a:ext cx="200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000099"/>
                </a:solidFill>
              </a:rPr>
              <a:t>故事启示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060026" y="2355266"/>
            <a:ext cx="382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对付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敌人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，要敢于斗争，又要善于斗争，以夺取胜利。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952145" y="3001597"/>
            <a:ext cx="4027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对于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传闻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，要以审慎的态度进行分析、甄别，不要轻易相信传闻，也不要轻易传播未经证实的传闻。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275" y="3244289"/>
            <a:ext cx="243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《</a:t>
            </a:r>
            <a:r>
              <a:rPr lang="zh-CN" altLang="en-US" sz="2400" dirty="0"/>
              <a:t>穿井得一人</a:t>
            </a:r>
            <a:r>
              <a:rPr lang="en-US" altLang="zh-CN" sz="2400" dirty="0"/>
              <a:t>》</a:t>
            </a:r>
            <a:endParaRPr lang="zh-CN" altLang="en-US" sz="2400" dirty="0"/>
          </a:p>
        </p:txBody>
      </p:sp>
      <p:sp>
        <p:nvSpPr>
          <p:cNvPr id="18" name="文本框 17"/>
          <p:cNvSpPr txBox="1"/>
          <p:nvPr/>
        </p:nvSpPr>
        <p:spPr>
          <a:xfrm>
            <a:off x="2216652" y="3254749"/>
            <a:ext cx="279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/>
              <a:t>丁氏、国人、宋君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434975" y="4113563"/>
            <a:ext cx="2537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/>
              <a:t>杞国人、晓之者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0" y="4110632"/>
            <a:ext cx="243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《</a:t>
            </a:r>
            <a:r>
              <a:rPr lang="zh-CN" altLang="en-US" sz="2400" dirty="0"/>
              <a:t>杞人忧天</a:t>
            </a:r>
            <a:r>
              <a:rPr lang="en-US" altLang="zh-CN" sz="2400" dirty="0"/>
              <a:t>》</a:t>
            </a:r>
            <a:endParaRPr lang="zh-CN" altLang="en-US" sz="2400" dirty="0"/>
          </a:p>
        </p:txBody>
      </p:sp>
      <p:sp>
        <p:nvSpPr>
          <p:cNvPr id="21" name="文本框 20"/>
          <p:cNvSpPr txBox="1"/>
          <p:nvPr/>
        </p:nvSpPr>
        <p:spPr>
          <a:xfrm>
            <a:off x="5008650" y="3898120"/>
            <a:ext cx="4006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讽刺那种害怕不可能发生的灾祸、徒然自扰的</a:t>
            </a: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庸人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。应该看到，对一种事物认识不足、了解不够，难免会产生畏惧心理。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47272" y="123290"/>
            <a:ext cx="1962364" cy="523220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故事寻踪</a:t>
            </a:r>
          </a:p>
        </p:txBody>
      </p:sp>
    </p:spTree>
    <p:extLst>
      <p:ext uri="{BB962C8B-B14F-4D97-AF65-F5344CB8AC3E}">
        <p14:creationId xmlns:p14="http://schemas.microsoft.com/office/powerpoint/2010/main" val="279491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21720" y="137168"/>
            <a:ext cx="4613097" cy="83099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050880"/>
                </a:solidFill>
              </a:rPr>
              <a:t>文言</a:t>
            </a:r>
            <a:r>
              <a:rPr lang="zh-CN" altLang="en-US" sz="4800" dirty="0">
                <a:solidFill>
                  <a:srgbClr val="00B050"/>
                </a:solidFill>
              </a:rPr>
              <a:t>小</a:t>
            </a:r>
            <a:r>
              <a:rPr lang="zh-CN" altLang="en-US" sz="4800" dirty="0">
                <a:solidFill>
                  <a:srgbClr val="C00000"/>
                </a:solidFill>
              </a:rPr>
              <a:t>故事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05270" y="1878008"/>
            <a:ext cx="1232899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0508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言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031464" y="1778425"/>
            <a:ext cx="1232899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568" y="1338895"/>
            <a:ext cx="1215989" cy="12159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869" y="1377828"/>
            <a:ext cx="1092374" cy="109237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31464" y="3419680"/>
            <a:ext cx="1544124" cy="769441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31103" y="3419681"/>
            <a:ext cx="1623531" cy="769441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读明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21346" y="3419680"/>
            <a:ext cx="1605981" cy="769441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读通</a:t>
            </a:r>
          </a:p>
        </p:txBody>
      </p:sp>
    </p:spTree>
    <p:extLst>
      <p:ext uri="{BB962C8B-B14F-4D97-AF65-F5344CB8AC3E}">
        <p14:creationId xmlns:p14="http://schemas.microsoft.com/office/powerpoint/2010/main" val="145360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47271" y="123290"/>
            <a:ext cx="1674689" cy="523220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FF00"/>
                </a:solidFill>
              </a:rPr>
              <a:t>读“言”</a:t>
            </a:r>
          </a:p>
        </p:txBody>
      </p:sp>
      <p:sp>
        <p:nvSpPr>
          <p:cNvPr id="4" name="矩形 3"/>
          <p:cNvSpPr/>
          <p:nvPr/>
        </p:nvSpPr>
        <p:spPr>
          <a:xfrm>
            <a:off x="375006" y="1708237"/>
            <a:ext cx="8568646" cy="1625445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zh-CN" altLang="en-US" dirty="0"/>
              <a:t>          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王武子善解马性。尝乘一马，着连钱障泥。前有水，终日不肯渡。王云：“此必是惜障泥。”使人解去，便径渡。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ts val="42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   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——《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世说新语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•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术解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3707" y="3575585"/>
            <a:ext cx="5815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【注释】</a:t>
            </a:r>
          </a:p>
          <a:p>
            <a:pPr algn="just"/>
            <a:r>
              <a:rPr lang="en-US" altLang="zh-CN" b="1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b="1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善：擅长。</a:t>
            </a:r>
            <a:r>
              <a:rPr lang="en-US" altLang="zh-CN" b="1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2. </a:t>
            </a:r>
            <a:r>
              <a:rPr lang="zh-CN" altLang="en-US" b="1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尝：曾经。</a:t>
            </a:r>
            <a:endParaRPr lang="zh-CN" altLang="zh-CN" b="1" kern="1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zh-CN" b="1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连钱障泥：连钱此处指像铜钱相连的花纹。障泥是垂在马肚子两侧遮挡尘土的东西</a:t>
            </a:r>
            <a:r>
              <a:rPr lang="zh-CN" altLang="zh-CN" b="1" dirty="0" smtClean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b="1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7271" y="830679"/>
            <a:ext cx="2506895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第一步：畅读</a:t>
            </a:r>
          </a:p>
        </p:txBody>
      </p:sp>
      <p:sp>
        <p:nvSpPr>
          <p:cNvPr id="15" name="矩形 14"/>
          <p:cNvSpPr/>
          <p:nvPr/>
        </p:nvSpPr>
        <p:spPr>
          <a:xfrm>
            <a:off x="3421294" y="745902"/>
            <a:ext cx="5352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）动嘴（或用心默读）从头到尾读，有不认识不明白的字词圈画出来。</a:t>
            </a:r>
            <a:endParaRPr lang="en-US" altLang="zh-CN" dirty="0"/>
          </a:p>
        </p:txBody>
      </p:sp>
      <p:pic>
        <p:nvPicPr>
          <p:cNvPr id="18" name="图片 17" descr="C:\Users\xiongsuwen\Documents\WeChat Files\wxid_st9ic0z3e3oe22\FileStorage\Temp\8d89281946d281101ab3be84d42f2d7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797" y="3495972"/>
            <a:ext cx="1479479" cy="1359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51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47271" y="123290"/>
            <a:ext cx="1674689" cy="523220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FF00"/>
                </a:solidFill>
              </a:rPr>
              <a:t>读“言”</a:t>
            </a:r>
          </a:p>
        </p:txBody>
      </p:sp>
      <p:sp>
        <p:nvSpPr>
          <p:cNvPr id="4" name="矩形 3"/>
          <p:cNvSpPr/>
          <p:nvPr/>
        </p:nvSpPr>
        <p:spPr>
          <a:xfrm>
            <a:off x="416103" y="2035030"/>
            <a:ext cx="8568646" cy="1477328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dirty="0"/>
              <a:t>          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王武子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善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解马性。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尝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乘一马，</a:t>
            </a:r>
            <a:r>
              <a:rPr lang="zh-CN" altLang="en-US" sz="2400" b="1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着</a:t>
            </a:r>
            <a:r>
              <a:rPr lang="zh-CN" altLang="en-US" sz="24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连钱障泥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。前有</a:t>
            </a:r>
            <a:r>
              <a:rPr lang="zh-CN" altLang="en-US" sz="2400" b="1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，终日不肯</a:t>
            </a:r>
            <a:r>
              <a:rPr lang="zh-CN" altLang="en-US" sz="2400" b="1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渡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。王云：“此</a:t>
            </a:r>
            <a:r>
              <a:rPr lang="zh-CN" altLang="en-US" sz="2400" b="1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必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是惜障泥。”</a:t>
            </a:r>
            <a:r>
              <a:rPr lang="zh-CN" altLang="en-US" sz="2400" b="1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人解去，便</a:t>
            </a:r>
            <a:r>
              <a:rPr lang="zh-CN" altLang="en-US" sz="2400" b="1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径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渡。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ts val="36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         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——《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世说新语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•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术解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6103" y="3700549"/>
            <a:ext cx="58819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【注释】</a:t>
            </a:r>
          </a:p>
          <a:p>
            <a:pPr algn="just"/>
            <a:r>
              <a:rPr lang="en-US" altLang="zh-CN" b="1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b="1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善：擅长。</a:t>
            </a:r>
            <a:r>
              <a:rPr lang="en-US" altLang="zh-CN" b="1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2. </a:t>
            </a:r>
            <a:r>
              <a:rPr lang="zh-CN" altLang="en-US" b="1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尝：曾经。</a:t>
            </a:r>
            <a:endParaRPr lang="zh-CN" altLang="zh-CN" b="1" kern="1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zh-CN" b="1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连钱障泥：连钱此处指像铜钱相连的花纹。障泥是垂在马肚子两侧遮挡尘土的东西</a:t>
            </a:r>
            <a:r>
              <a:rPr lang="zh-CN" altLang="zh-CN" b="1" dirty="0" smtClean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b="1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7271" y="830679"/>
            <a:ext cx="2506895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第一步：畅读</a:t>
            </a:r>
          </a:p>
        </p:txBody>
      </p:sp>
      <p:sp>
        <p:nvSpPr>
          <p:cNvPr id="15" name="矩形 14"/>
          <p:cNvSpPr/>
          <p:nvPr/>
        </p:nvSpPr>
        <p:spPr>
          <a:xfrm>
            <a:off x="3421294" y="745902"/>
            <a:ext cx="5352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）动嘴（或用心默读）从头到尾读，有不认识不明白的字词圈画出来。</a:t>
            </a:r>
            <a:endParaRPr lang="en-US" altLang="zh-CN" dirty="0"/>
          </a:p>
        </p:txBody>
      </p:sp>
      <p:sp>
        <p:nvSpPr>
          <p:cNvPr id="16" name="文本框 15"/>
          <p:cNvSpPr txBox="1"/>
          <p:nvPr/>
        </p:nvSpPr>
        <p:spPr>
          <a:xfrm>
            <a:off x="647271" y="1457456"/>
            <a:ext cx="2506895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第二步：对读</a:t>
            </a:r>
          </a:p>
        </p:txBody>
      </p:sp>
      <p:sp>
        <p:nvSpPr>
          <p:cNvPr id="17" name="矩形 16"/>
          <p:cNvSpPr/>
          <p:nvPr/>
        </p:nvSpPr>
        <p:spPr>
          <a:xfrm>
            <a:off x="3476481" y="1510288"/>
            <a:ext cx="5194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）读注释，对照注释解决圈画字词，再通读。</a:t>
            </a:r>
          </a:p>
        </p:txBody>
      </p:sp>
      <p:pic>
        <p:nvPicPr>
          <p:cNvPr id="9" name="图片 8" descr="C:\Users\xiongsuwen\Documents\WeChat Files\wxid_st9ic0z3e3oe22\FileStorage\Temp\8d89281946d281101ab3be84d42f2d7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651" y="3667768"/>
            <a:ext cx="1479479" cy="1359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2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2741" y="106064"/>
            <a:ext cx="1839074" cy="523220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FF00"/>
                </a:solidFill>
              </a:rPr>
              <a:t>读“言”</a:t>
            </a:r>
          </a:p>
        </p:txBody>
      </p:sp>
      <p:sp>
        <p:nvSpPr>
          <p:cNvPr id="4" name="矩形 3"/>
          <p:cNvSpPr/>
          <p:nvPr/>
        </p:nvSpPr>
        <p:spPr>
          <a:xfrm>
            <a:off x="267129" y="1350718"/>
            <a:ext cx="8568646" cy="1708160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zh-CN" altLang="en-US" dirty="0"/>
              <a:t>           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王武子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善</a:t>
            </a:r>
            <a:r>
              <a:rPr lang="zh-CN" altLang="en-US" sz="2800" b="1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马性。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乘一马，</a:t>
            </a:r>
            <a:r>
              <a:rPr lang="zh-CN" altLang="en-US" sz="2800" b="1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着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连钱障泥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800" b="1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en-US" sz="2800" b="1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，终日不肯</a:t>
            </a:r>
            <a:r>
              <a:rPr lang="zh-CN" altLang="en-US" sz="2800" b="1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渡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。王</a:t>
            </a:r>
            <a:r>
              <a:rPr lang="zh-CN" altLang="en-US" sz="2800" b="1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云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：“此</a:t>
            </a:r>
            <a:r>
              <a:rPr lang="zh-CN" altLang="en-US" sz="2800" b="1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必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2800" b="1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障泥。”</a:t>
            </a:r>
            <a:r>
              <a:rPr lang="zh-CN" altLang="en-US" sz="2800" b="1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人解去，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便</a:t>
            </a:r>
            <a:r>
              <a:rPr lang="zh-CN" altLang="en-US" sz="2800" b="1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径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渡。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</a:t>
            </a:r>
            <a:r>
              <a:rPr lang="en-US" altLang="zh-CN" sz="2800" dirty="0"/>
              <a:t>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——《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世说新语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•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术解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 descr="C:\Users\xiongsuwen\Documents\WeChat Files\wxid_st9ic0z3e3oe22\FileStorage\Temp\8d89281946d281101ab3be84d42f2d7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2" y="3524037"/>
            <a:ext cx="1520575" cy="13561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2455522" y="3402897"/>
            <a:ext cx="65549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【注释】</a:t>
            </a:r>
          </a:p>
          <a:p>
            <a:pPr algn="just"/>
            <a:r>
              <a:rPr lang="en-US" altLang="zh-CN" b="1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b="1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善：擅长。</a:t>
            </a:r>
            <a:endParaRPr lang="en-US" altLang="zh-CN" b="1" kern="1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b="1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en-US" b="1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尝：曾经。</a:t>
            </a:r>
            <a:endParaRPr lang="zh-CN" altLang="zh-CN" b="1" kern="1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zh-CN" b="1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连钱障泥：连钱此处指像铜钱相连的花纹。障泥是垂在马肚子两侧遮挡尘土的东西</a:t>
            </a:r>
            <a:r>
              <a:rPr lang="zh-CN" altLang="zh-CN" b="1" dirty="0" smtClean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b="1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1587357" y="3052331"/>
            <a:ext cx="1448656" cy="410966"/>
          </a:xfrm>
          <a:prstGeom prst="wedgeRoundRectCallout">
            <a:avLst>
              <a:gd name="adj1" fmla="val -46747"/>
              <a:gd name="adj2" fmla="val -97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一狼</a:t>
            </a:r>
            <a:r>
              <a:rPr lang="zh-CN" altLang="en-US" dirty="0">
                <a:solidFill>
                  <a:srgbClr val="FFFF00"/>
                </a:solidFill>
              </a:rPr>
              <a:t>径</a:t>
            </a:r>
            <a:r>
              <a:rPr lang="zh-CN" altLang="en-US" dirty="0">
                <a:solidFill>
                  <a:schemeClr val="bg1"/>
                </a:solidFill>
              </a:rPr>
              <a:t>去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167847" y="167619"/>
            <a:ext cx="2506895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第三步：联读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808307" y="167619"/>
            <a:ext cx="4212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）可联想已学过的</a:t>
            </a:r>
            <a:r>
              <a:rPr lang="zh-CN" altLang="en-US" dirty="0" smtClean="0"/>
              <a:t>课文中字词用法</a:t>
            </a:r>
            <a:r>
              <a:rPr lang="zh-CN" altLang="en-US" dirty="0"/>
              <a:t>，可</a:t>
            </a:r>
            <a:r>
              <a:rPr lang="zh-CN" altLang="en-US" dirty="0" smtClean="0"/>
              <a:t>联想有关的词语</a:t>
            </a:r>
            <a:r>
              <a:rPr lang="zh-CN" altLang="en-US" dirty="0"/>
              <a:t>或成语，</a:t>
            </a:r>
            <a:r>
              <a:rPr lang="zh-CN" altLang="en-US" dirty="0" smtClean="0"/>
              <a:t>可联系上下文或生活实际进行推测。</a:t>
            </a:r>
            <a:endParaRPr lang="zh-CN" altLang="en-US" dirty="0"/>
          </a:p>
        </p:txBody>
      </p:sp>
      <p:sp>
        <p:nvSpPr>
          <p:cNvPr id="9" name="圆角矩形标注 8"/>
          <p:cNvSpPr/>
          <p:nvPr/>
        </p:nvSpPr>
        <p:spPr>
          <a:xfrm>
            <a:off x="102741" y="712599"/>
            <a:ext cx="4417888" cy="554804"/>
          </a:xfrm>
          <a:prstGeom prst="wedgeRoundRectCallout">
            <a:avLst>
              <a:gd name="adj1" fmla="val -40023"/>
              <a:gd name="adj2" fmla="val 1791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联系后面“终日不肯渡”的“渡”，推测“水”即为“河”</a:t>
            </a:r>
          </a:p>
        </p:txBody>
      </p:sp>
      <p:sp>
        <p:nvSpPr>
          <p:cNvPr id="16" name="圆角矩形标注 15"/>
          <p:cNvSpPr/>
          <p:nvPr/>
        </p:nvSpPr>
        <p:spPr>
          <a:xfrm>
            <a:off x="4202130" y="3402897"/>
            <a:ext cx="2424701" cy="489659"/>
          </a:xfrm>
          <a:prstGeom prst="wedgeRoundRectCallout">
            <a:avLst>
              <a:gd name="adj1" fmla="val -60664"/>
              <a:gd name="adj2" fmla="val -2606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人</a:t>
            </a:r>
            <a:r>
              <a:rPr lang="zh-CN" altLang="en-US" dirty="0">
                <a:solidFill>
                  <a:srgbClr val="FFFF00"/>
                </a:solidFill>
              </a:rPr>
              <a:t>云</a:t>
            </a:r>
            <a:r>
              <a:rPr lang="zh-CN" altLang="en-US" dirty="0"/>
              <a:t>亦</a:t>
            </a:r>
            <a:r>
              <a:rPr lang="zh-CN" altLang="en-US" dirty="0">
                <a:solidFill>
                  <a:srgbClr val="FFFF00"/>
                </a:solidFill>
              </a:rPr>
              <a:t>云</a:t>
            </a:r>
            <a:r>
              <a:rPr lang="zh-CN" altLang="en-US" dirty="0"/>
              <a:t>；不知所</a:t>
            </a:r>
            <a:r>
              <a:rPr lang="zh-CN" altLang="en-US" dirty="0">
                <a:solidFill>
                  <a:srgbClr val="FFFF00"/>
                </a:solidFill>
              </a:rPr>
              <a:t>云</a:t>
            </a:r>
          </a:p>
        </p:txBody>
      </p:sp>
    </p:spTree>
    <p:extLst>
      <p:ext uri="{BB962C8B-B14F-4D97-AF65-F5344CB8AC3E}">
        <p14:creationId xmlns:p14="http://schemas.microsoft.com/office/powerpoint/2010/main" val="65180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2" grpId="0"/>
      <p:bldP spid="9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47272" y="123290"/>
            <a:ext cx="1839074" cy="523220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FF00"/>
                </a:solidFill>
              </a:rPr>
              <a:t>读“言”</a:t>
            </a:r>
          </a:p>
        </p:txBody>
      </p:sp>
      <p:sp>
        <p:nvSpPr>
          <p:cNvPr id="4" name="矩形 3"/>
          <p:cNvSpPr/>
          <p:nvPr/>
        </p:nvSpPr>
        <p:spPr>
          <a:xfrm>
            <a:off x="267129" y="1021203"/>
            <a:ext cx="8568646" cy="2785378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zh-CN" altLang="en-US" dirty="0"/>
              <a:t>           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王武子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善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解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马性。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乘一马，</a:t>
            </a:r>
            <a:r>
              <a:rPr lang="zh-CN" altLang="en-US" sz="2800" b="1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着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连钱障泥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800" b="1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4200"/>
              </a:lnSpc>
            </a:pP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4200"/>
              </a:lnSpc>
            </a:pPr>
            <a:r>
              <a:rPr lang="zh-CN" altLang="en-US" sz="2800" b="1" dirty="0" smtClean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，终日不肯</a:t>
            </a:r>
            <a:r>
              <a:rPr lang="zh-CN" altLang="en-US" sz="2800" b="1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渡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。王云：“此</a:t>
            </a:r>
            <a:r>
              <a:rPr lang="zh-CN" altLang="en-US" sz="2800" b="1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必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2800" b="1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障泥。”</a:t>
            </a:r>
            <a:r>
              <a:rPr lang="zh-CN" altLang="en-US" sz="2800" b="1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解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4200"/>
              </a:lnSpc>
            </a:pPr>
            <a:endParaRPr lang="en-US" altLang="zh-C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42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去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便</a:t>
            </a:r>
            <a:r>
              <a:rPr lang="zh-CN" altLang="en-US" sz="2800" b="1" dirty="0">
                <a:solidFill>
                  <a:srgbClr val="0508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径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渡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87337" y="3338970"/>
            <a:ext cx="163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</a:rPr>
              <a:t>沿用组词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60367" y="3953715"/>
            <a:ext cx="1818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</a:rPr>
              <a:t>联想换词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44957" y="4568459"/>
            <a:ext cx="1818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</a:rPr>
              <a:t>照应推想</a:t>
            </a:r>
          </a:p>
        </p:txBody>
      </p:sp>
      <p:sp>
        <p:nvSpPr>
          <p:cNvPr id="13" name="右大括号 12"/>
          <p:cNvSpPr/>
          <p:nvPr/>
        </p:nvSpPr>
        <p:spPr>
          <a:xfrm>
            <a:off x="6926065" y="3448264"/>
            <a:ext cx="369868" cy="1360042"/>
          </a:xfrm>
          <a:prstGeom prst="rightBrace">
            <a:avLst>
              <a:gd name="adj1" fmla="val 8333"/>
              <a:gd name="adj2" fmla="val 5060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646538" y="3589676"/>
            <a:ext cx="904126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50880"/>
                </a:solidFill>
              </a:rPr>
              <a:t>积累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208105" y="164297"/>
            <a:ext cx="4723544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/>
              <a:t>畅读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对读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联读</a:t>
            </a:r>
          </a:p>
        </p:txBody>
      </p:sp>
      <p:sp>
        <p:nvSpPr>
          <p:cNvPr id="2" name="矩形 1"/>
          <p:cNvSpPr/>
          <p:nvPr/>
        </p:nvSpPr>
        <p:spPr>
          <a:xfrm>
            <a:off x="186218" y="3659641"/>
            <a:ext cx="4846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【注释】</a:t>
            </a:r>
          </a:p>
          <a:p>
            <a:pPr algn="just"/>
            <a:r>
              <a:rPr lang="en-US" altLang="zh-CN" b="1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b="1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善：擅长。</a:t>
            </a:r>
            <a:endParaRPr lang="en-US" altLang="zh-CN" b="1" kern="1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b="1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en-US" b="1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尝：曾经。</a:t>
            </a:r>
            <a:endParaRPr lang="zh-CN" altLang="zh-CN" b="1" kern="1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zh-CN" b="1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连钱障泥：连钱此处指像铜钱相连的花纹。障泥是垂在马肚子两侧遮挡尘土的东西。</a:t>
            </a:r>
            <a:endParaRPr lang="en-US" altLang="zh-CN" b="1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14894" y="1511353"/>
            <a:ext cx="893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50880"/>
                </a:solidFill>
              </a:rPr>
              <a:t>了解</a:t>
            </a:r>
            <a:endParaRPr lang="zh-CN" altLang="en-US" sz="2000" b="1" dirty="0">
              <a:solidFill>
                <a:srgbClr val="05088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051084" y="2615059"/>
            <a:ext cx="893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50880"/>
                </a:solidFill>
              </a:rPr>
              <a:t>解下</a:t>
            </a:r>
            <a:endParaRPr lang="zh-CN" altLang="en-US" sz="2000" b="1" dirty="0">
              <a:solidFill>
                <a:srgbClr val="0508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2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279342128"/>
              </p:ext>
            </p:extLst>
          </p:nvPr>
        </p:nvGraphicFramePr>
        <p:xfrm>
          <a:off x="1859621" y="1006866"/>
          <a:ext cx="5472701" cy="359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07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1558</Words>
  <Application>Microsoft Office PowerPoint</Application>
  <PresentationFormat>全屏显示(16:9)</PresentationFormat>
  <Paragraphs>140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汉仪旗黑-85S</vt:lpstr>
      <vt:lpstr>黑体</vt:lpstr>
      <vt:lpstr>华文琥珀</vt:lpstr>
      <vt:lpstr>楷体</vt:lpstr>
      <vt:lpstr>宋体</vt:lpstr>
      <vt:lpstr>微软雅黑</vt:lpstr>
      <vt:lpstr>arial</vt:lpstr>
      <vt:lpstr>arial</vt:lpstr>
      <vt:lpstr>Calibri</vt:lpstr>
      <vt:lpstr>Times New Roman</vt:lpstr>
      <vt:lpstr>1_Office 主题​​</vt:lpstr>
      <vt:lpstr>如何读懂文言小故事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熊素文</cp:lastModifiedBy>
  <cp:revision>166</cp:revision>
  <dcterms:created xsi:type="dcterms:W3CDTF">2020-02-01T11:21:00Z</dcterms:created>
  <dcterms:modified xsi:type="dcterms:W3CDTF">2020-03-10T15:23:45Z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