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heme/theme2.xml" ContentType="application/vnd.openxmlformats-officedocument.theme+xml"/>
  <Override PartName="/ppt/tags/tag15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52.xml" ContentType="application/vnd.openxmlformats-officedocument.presentationml.tags+xml"/>
  <Override PartName="/ppt/notesSlides/notesSlide3.xml" ContentType="application/vnd.openxmlformats-officedocument.presentationml.notesSlide+xml"/>
  <Override PartName="/ppt/tags/tag153.xml" ContentType="application/vnd.openxmlformats-officedocument.presentationml.tags+xml"/>
  <Override PartName="/ppt/notesSlides/notesSlide4.xml" ContentType="application/vnd.openxmlformats-officedocument.presentationml.notesSlide+xml"/>
  <Override PartName="/ppt/tags/tag154.xml" ContentType="application/vnd.openxmlformats-officedocument.presentationml.tags+xml"/>
  <Override PartName="/ppt/notesSlides/notesSlide5.xml" ContentType="application/vnd.openxmlformats-officedocument.presentationml.notesSlide+xml"/>
  <Override PartName="/ppt/tags/tag155.xml" ContentType="application/vnd.openxmlformats-officedocument.presentationml.tags+xml"/>
  <Override PartName="/ppt/notesSlides/notesSlide6.xml" ContentType="application/vnd.openxmlformats-officedocument.presentationml.notesSlide+xml"/>
  <Override PartName="/ppt/tags/tag156.xml" ContentType="application/vnd.openxmlformats-officedocument.presentationml.tags+xml"/>
  <Override PartName="/ppt/notesSlides/notesSlide7.xml" ContentType="application/vnd.openxmlformats-officedocument.presentationml.notesSlide+xml"/>
  <Override PartName="/ppt/tags/tag15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58.xml" ContentType="application/vnd.openxmlformats-officedocument.presentationml.tags+xml"/>
  <Override PartName="/ppt/notesSlides/notesSlide10.xml" ContentType="application/vnd.openxmlformats-officedocument.presentationml.notesSlide+xml"/>
  <Override PartName="/ppt/tags/tag159.xml" ContentType="application/vnd.openxmlformats-officedocument.presentationml.tags+xml"/>
  <Override PartName="/ppt/notesSlides/notesSlide11.xml" ContentType="application/vnd.openxmlformats-officedocument.presentationml.notesSlide+xml"/>
  <Override PartName="/ppt/tags/tag160.xml" ContentType="application/vnd.openxmlformats-officedocument.presentationml.tags+xml"/>
  <Override PartName="/ppt/notesSlides/notesSlide12.xml" ContentType="application/vnd.openxmlformats-officedocument.presentationml.notesSlide+xml"/>
  <Override PartName="/ppt/tags/tag16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62.xml" ContentType="application/vnd.openxmlformats-officedocument.presentationml.tags+xml"/>
  <Override PartName="/ppt/notesSlides/notesSlide15.xml" ContentType="application/vnd.openxmlformats-officedocument.presentationml.notesSlide+xml"/>
  <Override PartName="/ppt/tags/tag163.xml" ContentType="application/vnd.openxmlformats-officedocument.presentationml.tags+xml"/>
  <Override PartName="/ppt/notesSlides/notesSlide16.xml" ContentType="application/vnd.openxmlformats-officedocument.presentationml.notesSlide+xml"/>
  <Override PartName="/ppt/tags/tag164.xml" ContentType="application/vnd.openxmlformats-officedocument.presentationml.tags+xml"/>
  <Override PartName="/ppt/notesSlides/notesSlide17.xml" ContentType="application/vnd.openxmlformats-officedocument.presentationml.notesSlide+xml"/>
  <Override PartName="/ppt/tags/tag165.xml" ContentType="application/vnd.openxmlformats-officedocument.presentationml.tags+xml"/>
  <Override PartName="/ppt/notesSlides/notesSlide18.xml" ContentType="application/vnd.openxmlformats-officedocument.presentationml.notesSlide+xml"/>
  <Override PartName="/ppt/tags/tag166.xml" ContentType="application/vnd.openxmlformats-officedocument.presentationml.tags+xml"/>
  <Override PartName="/ppt/notesSlides/notesSlide19.xml" ContentType="application/vnd.openxmlformats-officedocument.presentationml.notesSlide+xml"/>
  <Override PartName="/ppt/tags/tag16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6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6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70.xml" ContentType="application/vnd.openxmlformats-officedocument.presentationml.tags+xml"/>
  <Override PartName="/ppt/notesSlides/notesSlide31.xml" ContentType="application/vnd.openxmlformats-officedocument.presentationml.notesSlide+xml"/>
  <Override PartName="/ppt/tags/tag17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7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65" r:id="rId2"/>
    <p:sldId id="418" r:id="rId3"/>
    <p:sldId id="471" r:id="rId4"/>
    <p:sldId id="472" r:id="rId5"/>
    <p:sldId id="508" r:id="rId6"/>
    <p:sldId id="484" r:id="rId7"/>
    <p:sldId id="486" r:id="rId8"/>
    <p:sldId id="487" r:id="rId9"/>
    <p:sldId id="574" r:id="rId10"/>
    <p:sldId id="510" r:id="rId11"/>
    <p:sldId id="491" r:id="rId12"/>
    <p:sldId id="515" r:id="rId13"/>
    <p:sldId id="517" r:id="rId14"/>
    <p:sldId id="513" r:id="rId15"/>
    <p:sldId id="503" r:id="rId16"/>
    <p:sldId id="504" r:id="rId17"/>
    <p:sldId id="514" r:id="rId18"/>
    <p:sldId id="545" r:id="rId19"/>
    <p:sldId id="546" r:id="rId20"/>
    <p:sldId id="576" r:id="rId21"/>
    <p:sldId id="578" r:id="rId22"/>
    <p:sldId id="497" r:id="rId23"/>
    <p:sldId id="529" r:id="rId24"/>
    <p:sldId id="524" r:id="rId25"/>
    <p:sldId id="525" r:id="rId26"/>
    <p:sldId id="560" r:id="rId27"/>
    <p:sldId id="561" r:id="rId28"/>
    <p:sldId id="537" r:id="rId29"/>
    <p:sldId id="579" r:id="rId30"/>
    <p:sldId id="566" r:id="rId31"/>
    <p:sldId id="570" r:id="rId32"/>
    <p:sldId id="475" r:id="rId33"/>
    <p:sldId id="547" r:id="rId34"/>
    <p:sldId id="543" r:id="rId35"/>
    <p:sldId id="544" r:id="rId36"/>
    <p:sldId id="549" r:id="rId37"/>
    <p:sldId id="551" r:id="rId38"/>
    <p:sldId id="558" r:id="rId39"/>
    <p:sldId id="553" r:id="rId40"/>
    <p:sldId id="478" r:id="rId41"/>
    <p:sldId id="580" r:id="rId42"/>
    <p:sldId id="564" r:id="rId43"/>
    <p:sldId id="572" r:id="rId44"/>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54E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9216"/>
    <p:restoredTop sz="94646"/>
  </p:normalViewPr>
  <p:slideViewPr>
    <p:cSldViewPr snapToGrid="0">
      <p:cViewPr>
        <p:scale>
          <a:sx n="100" d="100"/>
          <a:sy n="100" d="100"/>
        </p:scale>
        <p:origin x="216" y="57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commentAuthors" Target="commentAuthors.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533" y="685800"/>
            <a:ext cx="6094934"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976588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746870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598772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712467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dirty="0" smtClean="0"/>
              <a:t>过度放牧</a:t>
            </a:r>
            <a:endParaRPr kumimoji="1" lang="zh-CN" altLang="en-US" dirty="0"/>
          </a:p>
        </p:txBody>
      </p:sp>
    </p:spTree>
    <p:extLst>
      <p:ext uri="{BB962C8B-B14F-4D97-AF65-F5344CB8AC3E}">
        <p14:creationId xmlns:p14="http://schemas.microsoft.com/office/powerpoint/2010/main" val="1702735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3817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022905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gn="just"/>
            <a:r>
              <a:rPr lang="zh-CN" altLang="zh-CN" sz="1200" kern="100" dirty="0" smtClean="0">
                <a:latin typeface="Cambria" charset="0"/>
                <a:cs typeface="Times New Roman" charset="0"/>
              </a:rPr>
              <a:t>考查知识：说明区域发展中的主要环境问题。</a:t>
            </a:r>
            <a:endParaRPr lang="zh-CN" altLang="zh-CN" kern="100" dirty="0" smtClean="0">
              <a:latin typeface="Cambria" charset="0"/>
              <a:cs typeface="Times New Roman" charset="0"/>
            </a:endParaRPr>
          </a:p>
          <a:p>
            <a:pPr algn="just"/>
            <a:r>
              <a:rPr lang="zh-CN" altLang="zh-CN" sz="1200" kern="100" dirty="0" smtClean="0">
                <a:latin typeface="Cambria" charset="0"/>
                <a:cs typeface="Times New Roman" charset="0"/>
              </a:rPr>
              <a:t>考查能力：提取和解读统计图文信息的能力</a:t>
            </a:r>
            <a:endParaRPr lang="zh-CN" altLang="zh-CN" kern="100" dirty="0" smtClean="0">
              <a:latin typeface="Cambria" charset="0"/>
              <a:cs typeface="Times New Roman" charset="0"/>
            </a:endParaRPr>
          </a:p>
          <a:p>
            <a:pPr algn="just"/>
            <a:r>
              <a:rPr lang="zh-CN" altLang="zh-CN" sz="1200" kern="100" dirty="0" smtClean="0">
                <a:latin typeface="Cambria" charset="0"/>
                <a:cs typeface="Times New Roman" charset="0"/>
              </a:rPr>
              <a:t>考查素养：综合思维、区域认知</a:t>
            </a:r>
            <a:endParaRPr lang="zh-CN" altLang="zh-CN" kern="100" dirty="0" smtClean="0">
              <a:latin typeface="Cambria" charset="0"/>
              <a:cs typeface="Times New Roman" charset="0"/>
            </a:endParaRPr>
          </a:p>
          <a:p>
            <a:pPr algn="just"/>
            <a:r>
              <a:rPr lang="zh-CN" altLang="zh-CN" sz="1200" kern="100" dirty="0" smtClean="0">
                <a:latin typeface="Cambria" charset="0"/>
                <a:cs typeface="Times New Roman" charset="0"/>
              </a:rPr>
              <a:t>【解题思路】环境问题的主要类型有：生态破坏、资源短缺、环境污染。结合该县产业结构的特点，基于区域自然环境特征和具体农业生产特点，分别分析其第一产业中最大的种植业、次之的畜牧业中的人类活动，可能带来的主要环境问题；基于具体工业类型生产的特点，分别分析其重工业、轻工农业中的人类活动，可能带来的主要环境问题。</a:t>
            </a:r>
            <a:endParaRPr lang="zh-CN" altLang="zh-CN" kern="100" dirty="0" smtClean="0">
              <a:latin typeface="Cambria" charset="0"/>
              <a:cs typeface="Times New Roman" charset="0"/>
            </a:endParaRPr>
          </a:p>
          <a:p>
            <a:endParaRPr kumimoji="1" lang="zh-CN" altLang="en-US" dirty="0"/>
          </a:p>
        </p:txBody>
      </p:sp>
    </p:spTree>
    <p:extLst>
      <p:ext uri="{BB962C8B-B14F-4D97-AF65-F5344CB8AC3E}">
        <p14:creationId xmlns:p14="http://schemas.microsoft.com/office/powerpoint/2010/main" val="793738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gn="just"/>
            <a:r>
              <a:rPr lang="zh-CN" altLang="zh-CN" sz="1200" kern="100" dirty="0" smtClean="0">
                <a:latin typeface="Cambria" charset="0"/>
                <a:cs typeface="Times New Roman" charset="0"/>
              </a:rPr>
              <a:t>考查知识：说明区域发展中的主要环境问题。</a:t>
            </a:r>
            <a:endParaRPr lang="zh-CN" altLang="zh-CN" kern="100" dirty="0" smtClean="0">
              <a:latin typeface="Cambria" charset="0"/>
              <a:cs typeface="Times New Roman" charset="0"/>
            </a:endParaRPr>
          </a:p>
          <a:p>
            <a:pPr algn="just"/>
            <a:r>
              <a:rPr lang="zh-CN" altLang="zh-CN" sz="1200" kern="100" dirty="0" smtClean="0">
                <a:latin typeface="Cambria" charset="0"/>
                <a:cs typeface="Times New Roman" charset="0"/>
              </a:rPr>
              <a:t>考查能力：提取和解读统计图文信息的能力</a:t>
            </a:r>
            <a:endParaRPr lang="zh-CN" altLang="zh-CN" kern="100" dirty="0" smtClean="0">
              <a:latin typeface="Cambria" charset="0"/>
              <a:cs typeface="Times New Roman" charset="0"/>
            </a:endParaRPr>
          </a:p>
          <a:p>
            <a:pPr algn="just"/>
            <a:r>
              <a:rPr lang="zh-CN" altLang="zh-CN" sz="1200" kern="100" dirty="0" smtClean="0">
                <a:latin typeface="Cambria" charset="0"/>
                <a:cs typeface="Times New Roman" charset="0"/>
              </a:rPr>
              <a:t>考查素养：综合思维、区域认知</a:t>
            </a:r>
            <a:endParaRPr lang="zh-CN" altLang="zh-CN" kern="100" dirty="0" smtClean="0">
              <a:latin typeface="Cambria" charset="0"/>
              <a:cs typeface="Times New Roman" charset="0"/>
            </a:endParaRPr>
          </a:p>
          <a:p>
            <a:pPr algn="just"/>
            <a:r>
              <a:rPr lang="zh-CN" altLang="zh-CN" sz="1200" kern="100" dirty="0" smtClean="0">
                <a:latin typeface="Cambria" charset="0"/>
                <a:cs typeface="Times New Roman" charset="0"/>
              </a:rPr>
              <a:t>【解题思路】环境问题的主要类型有：生态破坏、资源短缺、环境污染。结合该县产业结构的特点，基于区域自然环境特征和具体农业生产特点，分别分析其第一产业中最大的种植业、次之的畜牧业中的人类活动，可能带来的主要环境问题；基于具体工业类型生产的特点，分别分析其重工业、轻工农业中的人类活动，可能带来的主要环境问题。</a:t>
            </a:r>
            <a:endParaRPr lang="zh-CN" altLang="zh-CN" kern="100" dirty="0" smtClean="0">
              <a:latin typeface="Cambria" charset="0"/>
              <a:cs typeface="Times New Roman" charset="0"/>
            </a:endParaRPr>
          </a:p>
          <a:p>
            <a:endParaRPr kumimoji="1" lang="zh-CN" altLang="en-US" dirty="0"/>
          </a:p>
        </p:txBody>
      </p:sp>
    </p:spTree>
    <p:extLst>
      <p:ext uri="{BB962C8B-B14F-4D97-AF65-F5344CB8AC3E}">
        <p14:creationId xmlns:p14="http://schemas.microsoft.com/office/powerpoint/2010/main" val="177792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240896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kumimoji="1" lang="en-US" altLang="zh-CN" sz="1200" dirty="0" smtClean="0">
                <a:solidFill>
                  <a:schemeClr val="bg1"/>
                </a:solidFill>
              </a:rPr>
              <a:t>2015</a:t>
            </a:r>
            <a:r>
              <a:rPr kumimoji="1" lang="zh-CN" altLang="en-US" sz="1200" dirty="0" smtClean="0">
                <a:solidFill>
                  <a:schemeClr val="bg1"/>
                </a:solidFill>
              </a:rPr>
              <a:t>年</a:t>
            </a:r>
            <a:r>
              <a:rPr kumimoji="1" lang="en-US" altLang="zh-CN" sz="1200" dirty="0" smtClean="0">
                <a:solidFill>
                  <a:schemeClr val="bg1"/>
                </a:solidFill>
              </a:rPr>
              <a:t>4</a:t>
            </a:r>
            <a:r>
              <a:rPr kumimoji="1" lang="zh-CN" altLang="en-US" sz="1200" dirty="0" smtClean="0">
                <a:solidFill>
                  <a:schemeClr val="bg1"/>
                </a:solidFill>
              </a:rPr>
              <a:t>分，</a:t>
            </a:r>
            <a:r>
              <a:rPr kumimoji="1" lang="en-US" altLang="zh-CN" sz="1200" dirty="0" smtClean="0">
                <a:solidFill>
                  <a:schemeClr val="bg1"/>
                </a:solidFill>
              </a:rPr>
              <a:t>2014</a:t>
            </a:r>
            <a:r>
              <a:rPr kumimoji="1" lang="zh-CN" altLang="en-US" sz="1200" dirty="0" smtClean="0">
                <a:solidFill>
                  <a:schemeClr val="bg1"/>
                </a:solidFill>
              </a:rPr>
              <a:t>年</a:t>
            </a:r>
            <a:r>
              <a:rPr kumimoji="1" lang="en-US" altLang="zh-CN" sz="1200" dirty="0" smtClean="0">
                <a:solidFill>
                  <a:schemeClr val="bg1"/>
                </a:solidFill>
              </a:rPr>
              <a:t>16</a:t>
            </a:r>
            <a:r>
              <a:rPr kumimoji="1" lang="zh-CN" altLang="en-US" sz="1200" dirty="0" smtClean="0">
                <a:solidFill>
                  <a:schemeClr val="bg1"/>
                </a:solidFill>
              </a:rPr>
              <a:t>分。考查的频率不高</a:t>
            </a:r>
            <a:endParaRPr kumimoji="1" lang="en-US" altLang="zh-CN" sz="1200" dirty="0" smtClean="0">
              <a:solidFill>
                <a:schemeClr val="bg1"/>
              </a:solidFill>
            </a:endParaRPr>
          </a:p>
          <a:p>
            <a:endParaRPr kumimoji="1" lang="zh-CN" altLang="en-US" dirty="0"/>
          </a:p>
        </p:txBody>
      </p:sp>
    </p:spTree>
    <p:extLst>
      <p:ext uri="{BB962C8B-B14F-4D97-AF65-F5344CB8AC3E}">
        <p14:creationId xmlns:p14="http://schemas.microsoft.com/office/powerpoint/2010/main" val="206153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891287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dirty="0" smtClean="0"/>
              <a:t>混凝土工程将发生的水土流失状况控制固定，使其不再继续发生和发展</a:t>
            </a:r>
            <a:endParaRPr kumimoji="1" lang="zh-CN" altLang="en-US" dirty="0"/>
          </a:p>
        </p:txBody>
      </p:sp>
    </p:spTree>
    <p:extLst>
      <p:ext uri="{BB962C8B-B14F-4D97-AF65-F5344CB8AC3E}">
        <p14:creationId xmlns:p14="http://schemas.microsoft.com/office/powerpoint/2010/main" val="81505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dirty="0" smtClean="0"/>
              <a:t>混凝土工程将发生的水土流失状况控制固定，使</a:t>
            </a:r>
            <a:r>
              <a:rPr kumimoji="1" lang="zh-CN" altLang="en-US" smtClean="0"/>
              <a:t>其不再继续发生和发展</a:t>
            </a:r>
            <a:endParaRPr kumimoji="1" lang="zh-CN" altLang="en-US"/>
          </a:p>
        </p:txBody>
      </p:sp>
    </p:spTree>
    <p:extLst>
      <p:ext uri="{BB962C8B-B14F-4D97-AF65-F5344CB8AC3E}">
        <p14:creationId xmlns:p14="http://schemas.microsoft.com/office/powerpoint/2010/main" val="1130056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dirty="0" smtClean="0"/>
              <a:t>混凝土工程将发生的水土流失状况控制固定，使</a:t>
            </a:r>
            <a:r>
              <a:rPr kumimoji="1" lang="zh-CN" altLang="en-US" smtClean="0"/>
              <a:t>其不再继续发生和发展</a:t>
            </a:r>
            <a:endParaRPr kumimoji="1" lang="zh-CN" altLang="en-US"/>
          </a:p>
        </p:txBody>
      </p:sp>
    </p:spTree>
    <p:extLst>
      <p:ext uri="{BB962C8B-B14F-4D97-AF65-F5344CB8AC3E}">
        <p14:creationId xmlns:p14="http://schemas.microsoft.com/office/powerpoint/2010/main" val="625784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dirty="0" smtClean="0"/>
              <a:t>混凝土工程将发生的水土流失状况控制固定，使</a:t>
            </a:r>
            <a:r>
              <a:rPr kumimoji="1" lang="zh-CN" altLang="en-US" smtClean="0"/>
              <a:t>其不再继续发生和发展</a:t>
            </a:r>
            <a:endParaRPr kumimoji="1" lang="zh-CN" altLang="en-US"/>
          </a:p>
        </p:txBody>
      </p:sp>
    </p:spTree>
    <p:extLst>
      <p:ext uri="{BB962C8B-B14F-4D97-AF65-F5344CB8AC3E}">
        <p14:creationId xmlns:p14="http://schemas.microsoft.com/office/powerpoint/2010/main" val="1622481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gn="just"/>
            <a:r>
              <a:rPr lang="zh-CN" altLang="zh-CN" sz="1200" kern="100" dirty="0" smtClean="0">
                <a:latin typeface="Cambria" charset="0"/>
                <a:cs typeface="Times New Roman" charset="0"/>
              </a:rPr>
              <a:t>考查知识：说明区域发展中的主要环境问题。</a:t>
            </a:r>
            <a:endParaRPr lang="zh-CN" altLang="zh-CN" kern="100" dirty="0" smtClean="0">
              <a:latin typeface="Cambria" charset="0"/>
              <a:cs typeface="Times New Roman" charset="0"/>
            </a:endParaRPr>
          </a:p>
          <a:p>
            <a:pPr algn="just"/>
            <a:r>
              <a:rPr lang="zh-CN" altLang="zh-CN" sz="1200" kern="100" dirty="0" smtClean="0">
                <a:latin typeface="Cambria" charset="0"/>
                <a:cs typeface="Times New Roman" charset="0"/>
              </a:rPr>
              <a:t>考查能力：提取和解读统计图文信息的能力</a:t>
            </a:r>
            <a:endParaRPr lang="zh-CN" altLang="zh-CN" kern="100" dirty="0" smtClean="0">
              <a:latin typeface="Cambria" charset="0"/>
              <a:cs typeface="Times New Roman" charset="0"/>
            </a:endParaRPr>
          </a:p>
          <a:p>
            <a:pPr algn="just"/>
            <a:r>
              <a:rPr lang="zh-CN" altLang="zh-CN" sz="1200" kern="100" dirty="0" smtClean="0">
                <a:latin typeface="Cambria" charset="0"/>
                <a:cs typeface="Times New Roman" charset="0"/>
              </a:rPr>
              <a:t>考查素养：综合思维、区域认知</a:t>
            </a:r>
            <a:endParaRPr lang="zh-CN" altLang="zh-CN" kern="100" dirty="0" smtClean="0">
              <a:latin typeface="Cambria" charset="0"/>
              <a:cs typeface="Times New Roman" charset="0"/>
            </a:endParaRPr>
          </a:p>
          <a:p>
            <a:pPr algn="just"/>
            <a:r>
              <a:rPr lang="zh-CN" altLang="zh-CN" sz="1200" kern="100" dirty="0" smtClean="0">
                <a:latin typeface="Cambria" charset="0"/>
                <a:cs typeface="Times New Roman" charset="0"/>
              </a:rPr>
              <a:t>【解题思路】环境问题的主要类型有：生态破坏、资源短缺、环境污染。结合该县产业结构的特点，基于区域自然环境特征和具体农业生产特点，分别分析其第一产业中最大的种植业、次之的畜牧业中的人类活动，可能带来的主要环境问题；基于具体工业类型生产的特点，分别分析其重工业、轻工农业中的人类活动，可能带来的主要环境问题。</a:t>
            </a:r>
            <a:endParaRPr lang="zh-CN" altLang="zh-CN" kern="100" dirty="0" smtClean="0">
              <a:latin typeface="Cambria" charset="0"/>
              <a:cs typeface="Times New Roman" charset="0"/>
            </a:endParaRPr>
          </a:p>
          <a:p>
            <a:endParaRPr kumimoji="1" lang="zh-CN" altLang="en-US" dirty="0"/>
          </a:p>
        </p:txBody>
      </p:sp>
    </p:spTree>
    <p:extLst>
      <p:ext uri="{BB962C8B-B14F-4D97-AF65-F5344CB8AC3E}">
        <p14:creationId xmlns:p14="http://schemas.microsoft.com/office/powerpoint/2010/main" val="1575321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0F46F20-7861-4E56-87FF-6B60CC2B2FDB}" type="slidenum">
              <a:rPr lang="zh-CN" altLang="en-US" smtClean="0"/>
              <a:t>29</a:t>
            </a:fld>
            <a:endParaRPr lang="zh-CN" altLang="en-US"/>
          </a:p>
        </p:txBody>
      </p:sp>
    </p:spTree>
    <p:extLst>
      <p:ext uri="{BB962C8B-B14F-4D97-AF65-F5344CB8AC3E}">
        <p14:creationId xmlns:p14="http://schemas.microsoft.com/office/powerpoint/2010/main" val="1782077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109932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dirty="0" smtClean="0"/>
              <a:t>混凝土工程将发生的水土流失状况控制固定，使</a:t>
            </a:r>
            <a:r>
              <a:rPr kumimoji="1" lang="zh-CN" altLang="en-US" smtClean="0"/>
              <a:t>其不再继续发生和发展</a:t>
            </a:r>
            <a:endParaRPr kumimoji="1" lang="zh-CN" altLang="en-US"/>
          </a:p>
        </p:txBody>
      </p:sp>
    </p:spTree>
    <p:extLst>
      <p:ext uri="{BB962C8B-B14F-4D97-AF65-F5344CB8AC3E}">
        <p14:creationId xmlns:p14="http://schemas.microsoft.com/office/powerpoint/2010/main" val="1702900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0F46F20-7861-4E56-87FF-6B60CC2B2FDB}" type="slidenum">
              <a:rPr lang="zh-CN" altLang="en-US" smtClean="0"/>
              <a:t>32</a:t>
            </a:fld>
            <a:endParaRPr lang="zh-CN" altLang="en-US"/>
          </a:p>
        </p:txBody>
      </p:sp>
    </p:spTree>
    <p:extLst>
      <p:ext uri="{BB962C8B-B14F-4D97-AF65-F5344CB8AC3E}">
        <p14:creationId xmlns:p14="http://schemas.microsoft.com/office/powerpoint/2010/main" val="1013976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560423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0F46F20-7861-4E56-87FF-6B60CC2B2FDB}" type="slidenum">
              <a:rPr lang="zh-CN" altLang="en-US" smtClean="0"/>
              <a:t>33</a:t>
            </a:fld>
            <a:endParaRPr lang="zh-CN" altLang="en-US"/>
          </a:p>
        </p:txBody>
      </p:sp>
    </p:spTree>
    <p:extLst>
      <p:ext uri="{BB962C8B-B14F-4D97-AF65-F5344CB8AC3E}">
        <p14:creationId xmlns:p14="http://schemas.microsoft.com/office/powerpoint/2010/main" val="276811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435611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737321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0F46F20-7861-4E56-87FF-6B60CC2B2FDB}" type="slidenum">
              <a:rPr lang="zh-CN" altLang="en-US" smtClean="0"/>
              <a:t>36</a:t>
            </a:fld>
            <a:endParaRPr lang="zh-CN" altLang="en-US"/>
          </a:p>
        </p:txBody>
      </p:sp>
    </p:spTree>
    <p:extLst>
      <p:ext uri="{BB962C8B-B14F-4D97-AF65-F5344CB8AC3E}">
        <p14:creationId xmlns:p14="http://schemas.microsoft.com/office/powerpoint/2010/main" val="162665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0F46F20-7861-4E56-87FF-6B60CC2B2FDB}" type="slidenum">
              <a:rPr lang="zh-CN" altLang="en-US" smtClean="0"/>
              <a:t>37</a:t>
            </a:fld>
            <a:endParaRPr lang="zh-CN" altLang="en-US"/>
          </a:p>
        </p:txBody>
      </p:sp>
    </p:spTree>
    <p:extLst>
      <p:ext uri="{BB962C8B-B14F-4D97-AF65-F5344CB8AC3E}">
        <p14:creationId xmlns:p14="http://schemas.microsoft.com/office/powerpoint/2010/main" val="1310407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859452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0F46F20-7861-4E56-87FF-6B60CC2B2FDB}" type="slidenum">
              <a:rPr lang="zh-CN" altLang="en-US" smtClean="0"/>
              <a:t>39</a:t>
            </a:fld>
            <a:endParaRPr lang="zh-CN" altLang="en-US"/>
          </a:p>
        </p:txBody>
      </p:sp>
    </p:spTree>
    <p:extLst>
      <p:ext uri="{BB962C8B-B14F-4D97-AF65-F5344CB8AC3E}">
        <p14:creationId xmlns:p14="http://schemas.microsoft.com/office/powerpoint/2010/main" val="475565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0F46F20-7861-4E56-87FF-6B60CC2B2FDB}" type="slidenum">
              <a:rPr lang="zh-CN" altLang="en-US" smtClean="0"/>
              <a:t>40</a:t>
            </a:fld>
            <a:endParaRPr lang="zh-CN" altLang="en-US"/>
          </a:p>
        </p:txBody>
      </p:sp>
    </p:spTree>
    <p:extLst>
      <p:ext uri="{BB962C8B-B14F-4D97-AF65-F5344CB8AC3E}">
        <p14:creationId xmlns:p14="http://schemas.microsoft.com/office/powerpoint/2010/main" val="936705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0F46F20-7861-4E56-87FF-6B60CC2B2FDB}" type="slidenum">
              <a:rPr lang="zh-CN" altLang="en-US" smtClean="0"/>
              <a:t>41</a:t>
            </a:fld>
            <a:endParaRPr lang="zh-CN" altLang="en-US"/>
          </a:p>
        </p:txBody>
      </p:sp>
    </p:spTree>
    <p:extLst>
      <p:ext uri="{BB962C8B-B14F-4D97-AF65-F5344CB8AC3E}">
        <p14:creationId xmlns:p14="http://schemas.microsoft.com/office/powerpoint/2010/main" val="1008084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00353"/>
          <p:cNvSpPr>
            <a:spLocks noGrp="1" noRot="1" noChangeAspect="1" noChangeArrowheads="1" noTextEdit="1"/>
          </p:cNvSpPr>
          <p:nvPr>
            <p:ph type="sldImg" idx="4294967295"/>
          </p:nvPr>
        </p:nvSpPr>
        <p:spPr>
          <a:xfrm>
            <a:off x="381000" y="685800"/>
            <a:ext cx="6096000" cy="3429000"/>
          </a:xfrm>
          <a:ln>
            <a:miter lim="800000"/>
          </a:ln>
        </p:spPr>
      </p:sp>
      <p:sp>
        <p:nvSpPr>
          <p:cNvPr id="92163" name="文本占位符 100354"/>
          <p:cNvSpPr>
            <a:spLocks noGrp="1" noChangeArrowheads="1"/>
          </p:cNvSpPr>
          <p:nvPr>
            <p:ph type="body" idx="4294967295"/>
          </p:nvPr>
        </p:nvSpPr>
        <p:spPr/>
        <p:txBody>
          <a:bodyPr/>
          <a:lstStyle/>
          <a:p>
            <a:pPr eaLnBrk="1" hangingPunct="1"/>
            <a:r>
              <a:rPr lang="zh-CN" altLang="en-US"/>
              <a:t>进而可以总结出</a:t>
            </a:r>
            <a:r>
              <a:rPr lang="zh-CN" altLang="en-US">
                <a:solidFill>
                  <a:srgbClr val="FFFF00"/>
                </a:solidFill>
                <a:ea typeface="隶书" charset="0"/>
              </a:rPr>
              <a:t>区域环境问题及治理的分析思路</a:t>
            </a:r>
            <a:endParaRPr lang="zh-CN" altLang="en-US"/>
          </a:p>
        </p:txBody>
      </p:sp>
      <p:sp>
        <p:nvSpPr>
          <p:cNvPr id="92164" name="灯片编号占位符 1"/>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charset="0"/>
                <a:ea typeface="宋体" charset="-122"/>
              </a:defRPr>
            </a:lvl1pPr>
            <a:lvl2pPr marL="742950" indent="-285750">
              <a:defRPr sz="2400">
                <a:solidFill>
                  <a:schemeClr val="tx1"/>
                </a:solidFill>
                <a:latin typeface="Times New Roman" charset="0"/>
                <a:ea typeface="宋体" charset="-122"/>
              </a:defRPr>
            </a:lvl2pPr>
            <a:lvl3pPr marL="1143000" indent="-228600">
              <a:defRPr sz="2400">
                <a:solidFill>
                  <a:schemeClr val="tx1"/>
                </a:solidFill>
                <a:latin typeface="Times New Roman" charset="0"/>
                <a:ea typeface="宋体" charset="-122"/>
              </a:defRPr>
            </a:lvl3pPr>
            <a:lvl4pPr marL="1600200" indent="-228600">
              <a:defRPr sz="2400">
                <a:solidFill>
                  <a:schemeClr val="tx1"/>
                </a:solidFill>
                <a:latin typeface="Times New Roman" charset="0"/>
                <a:ea typeface="宋体" charset="-122"/>
              </a:defRPr>
            </a:lvl4pPr>
            <a:lvl5pPr marL="2057400" indent="-228600">
              <a:defRPr sz="2400">
                <a:solidFill>
                  <a:schemeClr val="tx1"/>
                </a:solidFill>
                <a:latin typeface="Times New Roman" charset="0"/>
                <a:ea typeface="宋体" charset="-122"/>
              </a:defRPr>
            </a:lvl5pPr>
            <a:lvl6pPr marL="2514600" indent="-228600" eaLnBrk="0" fontAlgn="base" hangingPunct="0">
              <a:spcBef>
                <a:spcPct val="0"/>
              </a:spcBef>
              <a:spcAft>
                <a:spcPct val="0"/>
              </a:spcAft>
              <a:defRPr sz="2400">
                <a:solidFill>
                  <a:schemeClr val="tx1"/>
                </a:solidFill>
                <a:latin typeface="Times New Roman" charset="0"/>
                <a:ea typeface="宋体" charset="-122"/>
              </a:defRPr>
            </a:lvl6pPr>
            <a:lvl7pPr marL="2971800" indent="-228600" eaLnBrk="0" fontAlgn="base" hangingPunct="0">
              <a:spcBef>
                <a:spcPct val="0"/>
              </a:spcBef>
              <a:spcAft>
                <a:spcPct val="0"/>
              </a:spcAft>
              <a:defRPr sz="2400">
                <a:solidFill>
                  <a:schemeClr val="tx1"/>
                </a:solidFill>
                <a:latin typeface="Times New Roman" charset="0"/>
                <a:ea typeface="宋体" charset="-122"/>
              </a:defRPr>
            </a:lvl7pPr>
            <a:lvl8pPr marL="3429000" indent="-228600" eaLnBrk="0" fontAlgn="base" hangingPunct="0">
              <a:spcBef>
                <a:spcPct val="0"/>
              </a:spcBef>
              <a:spcAft>
                <a:spcPct val="0"/>
              </a:spcAft>
              <a:defRPr sz="2400">
                <a:solidFill>
                  <a:schemeClr val="tx1"/>
                </a:solidFill>
                <a:latin typeface="Times New Roman" charset="0"/>
                <a:ea typeface="宋体" charset="-122"/>
              </a:defRPr>
            </a:lvl8pPr>
            <a:lvl9pPr marL="3886200" indent="-228600" eaLnBrk="0" fontAlgn="base" hangingPunct="0">
              <a:spcBef>
                <a:spcPct val="0"/>
              </a:spcBef>
              <a:spcAft>
                <a:spcPct val="0"/>
              </a:spcAft>
              <a:defRPr sz="2400">
                <a:solidFill>
                  <a:schemeClr val="tx1"/>
                </a:solidFill>
                <a:latin typeface="Times New Roman" charset="0"/>
                <a:ea typeface="宋体" charset="-122"/>
              </a:defRPr>
            </a:lvl9pPr>
          </a:lstStyle>
          <a:p>
            <a:fld id="{71289A96-C5F9-4743-87CD-D81771F2F6B8}" type="slidenum">
              <a:rPr altLang="en-US" sz="1200"/>
              <a:pPr/>
              <a:t>42</a:t>
            </a:fld>
            <a:endParaRPr altLang="en-US" sz="1200"/>
          </a:p>
        </p:txBody>
      </p:sp>
    </p:spTree>
    <p:extLst>
      <p:ext uri="{BB962C8B-B14F-4D97-AF65-F5344CB8AC3E}">
        <p14:creationId xmlns:p14="http://schemas.microsoft.com/office/powerpoint/2010/main" val="140221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756215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116399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nSpc>
                <a:spcPct val="120000"/>
              </a:lnSpc>
            </a:pPr>
            <a:r>
              <a:rPr lang="en-US" altLang="zh-CN" sz="1200" dirty="0" smtClean="0">
                <a:solidFill>
                  <a:srgbClr val="FFFFFF"/>
                </a:solidFill>
              </a:rPr>
              <a:t> </a:t>
            </a:r>
            <a:r>
              <a:rPr lang="zh-CN" altLang="en-US" sz="1200" dirty="0" smtClean="0">
                <a:solidFill>
                  <a:srgbClr val="FFFF00"/>
                </a:solidFill>
                <a:latin typeface="SimHei" charset="-122"/>
                <a:ea typeface="SimHei" charset="-122"/>
                <a:cs typeface="SimHei" charset="-122"/>
              </a:rPr>
              <a:t>概念</a:t>
            </a:r>
            <a:r>
              <a:rPr lang="zh-CN" altLang="en-US" sz="1200" dirty="0" smtClean="0">
                <a:solidFill>
                  <a:srgbClr val="FFFFFF"/>
                </a:solidFill>
                <a:latin typeface="SimHei" charset="-122"/>
                <a:ea typeface="SimHei" charset="-122"/>
                <a:cs typeface="SimHei" charset="-122"/>
              </a:rPr>
              <a:t>：</a:t>
            </a:r>
            <a:r>
              <a:rPr lang="zh-CN" altLang="zh-CN" sz="1200" dirty="0" smtClean="0">
                <a:solidFill>
                  <a:srgbClr val="FFFFFF"/>
                </a:solidFill>
                <a:latin typeface="SimHei" charset="-122"/>
                <a:ea typeface="SimHei" charset="-122"/>
                <a:cs typeface="SimHei" charset="-122"/>
              </a:rPr>
              <a:t>环境问题是指由于</a:t>
            </a:r>
            <a:r>
              <a:rPr lang="zh-CN" altLang="en-US" sz="1200" dirty="0" smtClean="0">
                <a:solidFill>
                  <a:srgbClr val="FFFF00"/>
                </a:solidFill>
                <a:latin typeface="SimHei" charset="-122"/>
                <a:ea typeface="SimHei" charset="-122"/>
                <a:cs typeface="SimHei" charset="-122"/>
              </a:rPr>
              <a:t>人类活动</a:t>
            </a:r>
            <a:r>
              <a:rPr lang="zh-CN" altLang="zh-CN" sz="1200" dirty="0" smtClean="0">
                <a:solidFill>
                  <a:srgbClr val="FFFFFF"/>
                </a:solidFill>
                <a:latin typeface="SimHei" charset="-122"/>
                <a:ea typeface="SimHei" charset="-122"/>
                <a:cs typeface="SimHei" charset="-122"/>
              </a:rPr>
              <a:t>或</a:t>
            </a:r>
            <a:r>
              <a:rPr lang="zh-CN" altLang="en-US" sz="1200" dirty="0" smtClean="0">
                <a:solidFill>
                  <a:srgbClr val="FFFF00"/>
                </a:solidFill>
                <a:latin typeface="SimHei" charset="-122"/>
                <a:ea typeface="SimHei" charset="-122"/>
                <a:cs typeface="SimHei" charset="-122"/>
              </a:rPr>
              <a:t>自然原因</a:t>
            </a:r>
            <a:r>
              <a:rPr lang="zh-CN" altLang="zh-CN" sz="1200" dirty="0" smtClean="0">
                <a:solidFill>
                  <a:srgbClr val="FFFFFF"/>
                </a:solidFill>
                <a:latin typeface="SimHei" charset="-122"/>
                <a:ea typeface="SimHei" charset="-122"/>
                <a:cs typeface="SimHei" charset="-122"/>
              </a:rPr>
              <a:t>使环境条件发生了变化</a:t>
            </a:r>
            <a:r>
              <a:rPr lang="en-US" altLang="zh-CN" sz="1200" dirty="0" smtClean="0">
                <a:solidFill>
                  <a:srgbClr val="FFFFFF"/>
                </a:solidFill>
                <a:latin typeface="SimHei" charset="-122"/>
                <a:ea typeface="SimHei" charset="-122"/>
                <a:cs typeface="SimHei" charset="-122"/>
              </a:rPr>
              <a:t>,</a:t>
            </a:r>
            <a:r>
              <a:rPr lang="zh-CN" altLang="zh-CN" sz="1200" dirty="0" smtClean="0">
                <a:solidFill>
                  <a:srgbClr val="FFFFFF"/>
                </a:solidFill>
                <a:latin typeface="SimHei" charset="-122"/>
                <a:ea typeface="SimHei" charset="-122"/>
                <a:cs typeface="SimHei" charset="-122"/>
              </a:rPr>
              <a:t>并对人类及其他生物的生存和发展造成</a:t>
            </a:r>
            <a:r>
              <a:rPr lang="zh-CN" altLang="zh-CN" sz="1200" dirty="0" smtClean="0">
                <a:solidFill>
                  <a:srgbClr val="FFFF00"/>
                </a:solidFill>
                <a:latin typeface="SimHei" charset="-122"/>
                <a:ea typeface="SimHei" charset="-122"/>
                <a:cs typeface="SimHei" charset="-122"/>
              </a:rPr>
              <a:t>影响和破坏</a:t>
            </a:r>
            <a:r>
              <a:rPr lang="zh-CN" altLang="zh-CN" sz="1200" dirty="0" smtClean="0">
                <a:solidFill>
                  <a:srgbClr val="FFFFFF"/>
                </a:solidFill>
                <a:latin typeface="SimHei" charset="-122"/>
                <a:ea typeface="SimHei" charset="-122"/>
                <a:cs typeface="SimHei" charset="-122"/>
              </a:rPr>
              <a:t>的问题。</a:t>
            </a:r>
            <a:endParaRPr lang="en-US" altLang="zh-CN" sz="1200" dirty="0" smtClean="0">
              <a:solidFill>
                <a:srgbClr val="FFFFFF"/>
              </a:solidFill>
              <a:latin typeface="SimHei" charset="-122"/>
              <a:ea typeface="SimHei" charset="-122"/>
              <a:cs typeface="SimHei" charset="-122"/>
            </a:endParaRPr>
          </a:p>
          <a:p>
            <a:pPr>
              <a:lnSpc>
                <a:spcPct val="120000"/>
              </a:lnSpc>
            </a:pPr>
            <a:r>
              <a:rPr lang="en-US" altLang="zh-CN" sz="1200" dirty="0" smtClean="0">
                <a:solidFill>
                  <a:srgbClr val="FFFFFF"/>
                </a:solidFill>
                <a:latin typeface="SimHei" charset="-122"/>
                <a:ea typeface="SimHei" charset="-122"/>
                <a:cs typeface="SimHei" charset="-122"/>
              </a:rPr>
              <a:t> </a:t>
            </a:r>
            <a:r>
              <a:rPr lang="zh-CN" altLang="zh-CN" sz="1200" dirty="0" smtClean="0">
                <a:solidFill>
                  <a:srgbClr val="FFFF00"/>
                </a:solidFill>
                <a:latin typeface="SimHei" charset="-122"/>
                <a:ea typeface="SimHei" charset="-122"/>
                <a:cs typeface="SimHei" charset="-122"/>
              </a:rPr>
              <a:t>环境问题产生的原因</a:t>
            </a:r>
            <a:r>
              <a:rPr lang="en-US" altLang="zh-CN" sz="1200" dirty="0" smtClean="0">
                <a:solidFill>
                  <a:srgbClr val="FFFFFF"/>
                </a:solidFill>
                <a:latin typeface="SimHei" charset="-122"/>
                <a:ea typeface="SimHei" charset="-122"/>
                <a:cs typeface="SimHei" charset="-122"/>
              </a:rPr>
              <a:t>:</a:t>
            </a:r>
            <a:r>
              <a:rPr lang="zh-CN" altLang="en-US" sz="1200" dirty="0" smtClean="0">
                <a:solidFill>
                  <a:srgbClr val="FFFFFF"/>
                </a:solidFill>
                <a:latin typeface="SimHei" charset="-122"/>
                <a:ea typeface="SimHei" charset="-122"/>
                <a:cs typeface="SimHei" charset="-122"/>
              </a:rPr>
              <a:t>更多侧重人为原因引起的环境问题。</a:t>
            </a:r>
            <a:endParaRPr lang="en-US" altLang="zh-CN" sz="1200" dirty="0" smtClean="0">
              <a:solidFill>
                <a:srgbClr val="FFFFFF"/>
              </a:solidFill>
              <a:latin typeface="SimHei" charset="-122"/>
              <a:ea typeface="SimHei" charset="-122"/>
              <a:cs typeface="SimHei" charset="-122"/>
            </a:endParaRPr>
          </a:p>
          <a:p>
            <a:pPr>
              <a:lnSpc>
                <a:spcPct val="120000"/>
              </a:lnSpc>
            </a:pPr>
            <a:r>
              <a:rPr lang="zh-CN" altLang="zh-CN" sz="1200" dirty="0" smtClean="0">
                <a:solidFill>
                  <a:srgbClr val="FFFFFF"/>
                </a:solidFill>
                <a:latin typeface="SimHei" charset="-122"/>
                <a:ea typeface="SimHei" charset="-122"/>
                <a:cs typeface="SimHei" charset="-122"/>
              </a:rPr>
              <a:t>一是人类向环境索取资源的速度超过了资源本身及其替代品的再生速度</a:t>
            </a:r>
            <a:r>
              <a:rPr lang="en-US" altLang="zh-CN" sz="1200" dirty="0" smtClean="0">
                <a:solidFill>
                  <a:srgbClr val="FFFFFF"/>
                </a:solidFill>
                <a:latin typeface="SimHei" charset="-122"/>
                <a:ea typeface="SimHei" charset="-122"/>
                <a:cs typeface="SimHei" charset="-122"/>
              </a:rPr>
              <a:t>;</a:t>
            </a:r>
          </a:p>
          <a:p>
            <a:pPr>
              <a:lnSpc>
                <a:spcPct val="120000"/>
              </a:lnSpc>
            </a:pPr>
            <a:r>
              <a:rPr lang="zh-CN" altLang="zh-CN" sz="1200" dirty="0" smtClean="0">
                <a:solidFill>
                  <a:srgbClr val="FFFFFF"/>
                </a:solidFill>
                <a:latin typeface="SimHei" charset="-122"/>
                <a:ea typeface="SimHei" charset="-122"/>
                <a:cs typeface="SimHei" charset="-122"/>
              </a:rPr>
              <a:t>二是向环境排放废弃物的数量超过了环境的自净能力。</a:t>
            </a:r>
          </a:p>
          <a:p>
            <a:pPr marL="0" marR="0" indent="0" defTabSz="914400" eaLnBrk="1" fontAlgn="auto" latinLnBrk="0" hangingPunct="1">
              <a:lnSpc>
                <a:spcPct val="100000"/>
              </a:lnSpc>
              <a:spcBef>
                <a:spcPts val="0"/>
              </a:spcBef>
              <a:spcAft>
                <a:spcPts val="0"/>
              </a:spcAft>
              <a:buClrTx/>
              <a:buSzTx/>
              <a:buFontTx/>
              <a:buNone/>
              <a:tabLst/>
              <a:defRPr/>
            </a:pPr>
            <a:endParaRPr lang="zh-CN" altLang="zh-CN" sz="1200" dirty="0" smtClean="0">
              <a:solidFill>
                <a:srgbClr val="FFFFFF"/>
              </a:solidFill>
              <a:latin typeface="NEU-BZ-S92" charset="0"/>
              <a:ea typeface="方正书宋_GBK" charset="0"/>
              <a:cs typeface="方正书宋_GBK" charset="0"/>
            </a:endParaRPr>
          </a:p>
          <a:p>
            <a:endParaRPr kumimoji="1" lang="zh-CN" altLang="en-US" dirty="0"/>
          </a:p>
        </p:txBody>
      </p:sp>
    </p:spTree>
    <p:extLst>
      <p:ext uri="{BB962C8B-B14F-4D97-AF65-F5344CB8AC3E}">
        <p14:creationId xmlns:p14="http://schemas.microsoft.com/office/powerpoint/2010/main" val="112517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002377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zh-CN" altLang="zh-CN" sz="1200" dirty="0" smtClean="0">
                <a:solidFill>
                  <a:srgbClr val="FFFFFF"/>
                </a:solidFill>
              </a:rPr>
              <a:t>环境问题是指由于</a:t>
            </a:r>
            <a:r>
              <a:rPr lang="zh-CN" altLang="en-US" sz="1200" dirty="0" smtClean="0">
                <a:solidFill>
                  <a:srgbClr val="FFFF00"/>
                </a:solidFill>
              </a:rPr>
              <a:t>人类活动</a:t>
            </a:r>
            <a:r>
              <a:rPr lang="zh-CN" altLang="zh-CN" sz="1200" dirty="0" smtClean="0">
                <a:solidFill>
                  <a:srgbClr val="FFFFFF"/>
                </a:solidFill>
              </a:rPr>
              <a:t>或</a:t>
            </a:r>
            <a:r>
              <a:rPr lang="zh-CN" altLang="en-US" sz="1200" dirty="0" smtClean="0">
                <a:solidFill>
                  <a:srgbClr val="FFFF00"/>
                </a:solidFill>
              </a:rPr>
              <a:t>自然原因</a:t>
            </a:r>
            <a:r>
              <a:rPr lang="zh-CN" altLang="zh-CN" sz="1200" dirty="0" smtClean="0">
                <a:solidFill>
                  <a:srgbClr val="FFFFFF"/>
                </a:solidFill>
              </a:rPr>
              <a:t>使环境条件发生了变化</a:t>
            </a:r>
            <a:r>
              <a:rPr lang="en-US" altLang="zh-CN" sz="1200" dirty="0" smtClean="0">
                <a:solidFill>
                  <a:srgbClr val="FFFFFF"/>
                </a:solidFill>
              </a:rPr>
              <a:t>,</a:t>
            </a:r>
            <a:r>
              <a:rPr lang="zh-CN" altLang="zh-CN" sz="1200" dirty="0" smtClean="0">
                <a:solidFill>
                  <a:srgbClr val="FFFFFF"/>
                </a:solidFill>
              </a:rPr>
              <a:t>并对人类及其他生物的生存和发展造成</a:t>
            </a:r>
            <a:r>
              <a:rPr lang="zh-CN" altLang="zh-CN" sz="1200" dirty="0" smtClean="0">
                <a:solidFill>
                  <a:srgbClr val="FFFF00"/>
                </a:solidFill>
              </a:rPr>
              <a:t>影响和破坏</a:t>
            </a:r>
            <a:r>
              <a:rPr lang="zh-CN" altLang="zh-CN" sz="1200" dirty="0" smtClean="0">
                <a:solidFill>
                  <a:srgbClr val="FFFFFF"/>
                </a:solidFill>
              </a:rPr>
              <a:t>的问题。</a:t>
            </a:r>
            <a:r>
              <a:rPr lang="en-US" altLang="zh-CN" sz="1200" dirty="0" smtClean="0">
                <a:solidFill>
                  <a:srgbClr val="FFFFFF"/>
                </a:solidFill>
              </a:rPr>
              <a:t> </a:t>
            </a:r>
            <a:endParaRPr lang="zh-CN" altLang="zh-CN" sz="1200" dirty="0" smtClean="0">
              <a:solidFill>
                <a:srgbClr val="FFFFFF"/>
              </a:solidFill>
              <a:latin typeface="NEU-BZ-S92" charset="0"/>
              <a:ea typeface="方正书宋_GBK" charset="0"/>
              <a:cs typeface="方正书宋_GBK" charset="0"/>
            </a:endParaRPr>
          </a:p>
          <a:p>
            <a:endParaRPr kumimoji="1" lang="zh-CN" altLang="en-US" dirty="0"/>
          </a:p>
        </p:txBody>
      </p:sp>
    </p:spTree>
    <p:extLst>
      <p:ext uri="{BB962C8B-B14F-4D97-AF65-F5344CB8AC3E}">
        <p14:creationId xmlns:p14="http://schemas.microsoft.com/office/powerpoint/2010/main" val="1576601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dirty="0" smtClean="0"/>
              <a:t>塔里木盆地为例 </a:t>
            </a:r>
            <a:r>
              <a:rPr kumimoji="1" lang="en-US" altLang="zh-CN" dirty="0" smtClean="0"/>
              <a:t>-</a:t>
            </a:r>
            <a:r>
              <a:rPr kumimoji="1" lang="zh-CN" altLang="en-US" dirty="0" smtClean="0"/>
              <a:t>过渡放牧</a:t>
            </a:r>
            <a:r>
              <a:rPr kumimoji="1" lang="en-US" altLang="zh-CN" dirty="0" smtClean="0"/>
              <a:t>-</a:t>
            </a:r>
            <a:r>
              <a:rPr kumimoji="1" lang="zh-CN" altLang="en-US" dirty="0" smtClean="0"/>
              <a:t>植被破坏</a:t>
            </a:r>
            <a:r>
              <a:rPr kumimoji="1" lang="en-US" altLang="zh-CN" dirty="0" smtClean="0"/>
              <a:t>-</a:t>
            </a:r>
            <a:r>
              <a:rPr kumimoji="1" lang="zh-CN" altLang="en-US" dirty="0" smtClean="0"/>
              <a:t>水源减少</a:t>
            </a:r>
            <a:r>
              <a:rPr kumimoji="1" lang="en-US" altLang="zh-CN" dirty="0" smtClean="0"/>
              <a:t>-</a:t>
            </a:r>
            <a:r>
              <a:rPr kumimoji="1" lang="zh-CN" altLang="en-US" dirty="0" smtClean="0"/>
              <a:t>河流水量减少</a:t>
            </a:r>
            <a:r>
              <a:rPr kumimoji="1" lang="en-US" altLang="zh-CN" dirty="0" smtClean="0"/>
              <a:t>-</a:t>
            </a:r>
            <a:r>
              <a:rPr kumimoji="1" lang="zh-CN" altLang="en-US" dirty="0" smtClean="0"/>
              <a:t>地下水位下降</a:t>
            </a:r>
            <a:r>
              <a:rPr kumimoji="1" lang="en-US" altLang="zh-CN" dirty="0" smtClean="0"/>
              <a:t>-</a:t>
            </a:r>
            <a:r>
              <a:rPr kumimoji="1" lang="zh-CN" altLang="en-US" dirty="0" smtClean="0"/>
              <a:t>胡杨林枯死</a:t>
            </a:r>
            <a:r>
              <a:rPr kumimoji="1" lang="en-US" altLang="zh-CN" dirty="0" smtClean="0"/>
              <a:t>-</a:t>
            </a:r>
            <a:r>
              <a:rPr kumimoji="1" lang="zh-CN" altLang="en-US" dirty="0" smtClean="0"/>
              <a:t>荒漠化土地扩大</a:t>
            </a:r>
            <a:endParaRPr kumimoji="1" lang="zh-CN" altLang="en-US" dirty="0"/>
          </a:p>
        </p:txBody>
      </p:sp>
    </p:spTree>
    <p:extLst>
      <p:ext uri="{BB962C8B-B14F-4D97-AF65-F5344CB8AC3E}">
        <p14:creationId xmlns:p14="http://schemas.microsoft.com/office/powerpoint/2010/main" val="5096114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tags" Target="../tags/tag12.xml"/><Relationship Id="rId7" Type="http://schemas.openxmlformats.org/officeDocument/2006/relationships/tags" Target="../tags/tag13.xml"/><Relationship Id="rId8" Type="http://schemas.openxmlformats.org/officeDocument/2006/relationships/slideMaster" Target="../slideMasters/slideMaster1.xml"/><Relationship Id="rId9" Type="http://schemas.openxmlformats.org/officeDocument/2006/relationships/image" Target="../media/image1.png"/><Relationship Id="rId1" Type="http://schemas.openxmlformats.org/officeDocument/2006/relationships/tags" Target="../tags/tag7.xml"/><Relationship Id="rId2" Type="http://schemas.openxmlformats.org/officeDocument/2006/relationships/tags" Target="../tags/tag8.xml"/></Relationships>
</file>

<file path=ppt/slideLayouts/_rels/slideLayout10.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73.xml"/><Relationship Id="rId2" Type="http://schemas.openxmlformats.org/officeDocument/2006/relationships/tags" Target="../tags/tag74.xml"/><Relationship Id="rId3" Type="http://schemas.openxmlformats.org/officeDocument/2006/relationships/tags" Target="../tags/tag75.xml"/><Relationship Id="rId4" Type="http://schemas.openxmlformats.org/officeDocument/2006/relationships/tags" Target="../tags/tag76.xml"/><Relationship Id="rId5" Type="http://schemas.openxmlformats.org/officeDocument/2006/relationships/tags" Target="../tags/tag77.xml"/><Relationship Id="rId6" Type="http://schemas.openxmlformats.org/officeDocument/2006/relationships/tags" Target="../tags/tag78.xml"/><Relationship Id="rId7" Type="http://schemas.openxmlformats.org/officeDocument/2006/relationships/tags" Target="../tags/tag79.xml"/><Relationship Id="rId8" Type="http://schemas.openxmlformats.org/officeDocument/2006/relationships/slideMaster" Target="../slideMasters/slideMaster1.xml"/><Relationship Id="rId9" Type="http://schemas.openxmlformats.org/officeDocument/2006/relationships/image" Target="../media/image2.png"/><Relationship Id="rId10" Type="http://schemas.openxmlformats.org/officeDocument/2006/relationships/image" Target="file:///C:\Users\1V994W2\PycharmProjects\PPT_Background_Generation/pic_temp/0_pic_quater_left_up.png"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82.xml"/><Relationship Id="rId4" Type="http://schemas.openxmlformats.org/officeDocument/2006/relationships/tags" Target="../tags/tag83.xml"/><Relationship Id="rId5" Type="http://schemas.openxmlformats.org/officeDocument/2006/relationships/tags" Target="../tags/tag84.xml"/><Relationship Id="rId6" Type="http://schemas.openxmlformats.org/officeDocument/2006/relationships/tags" Target="../tags/tag85.xml"/><Relationship Id="rId7" Type="http://schemas.openxmlformats.org/officeDocument/2006/relationships/slideMaster" Target="../slideMasters/slideMaster1.xml"/><Relationship Id="rId8" Type="http://schemas.openxmlformats.org/officeDocument/2006/relationships/image" Target="../media/image4.png"/><Relationship Id="rId9" Type="http://schemas.openxmlformats.org/officeDocument/2006/relationships/image" Target="file:///C:\Users\1V994W2\PycharmProjects\PPT_Background_Generation/pic_temp/1_pic_quater_left_down.png" TargetMode="External"/><Relationship Id="rId1" Type="http://schemas.openxmlformats.org/officeDocument/2006/relationships/tags" Target="../tags/tag80.xml"/><Relationship Id="rId2" Type="http://schemas.openxmlformats.org/officeDocument/2006/relationships/tags" Target="../tags/tag81.xml"/></Relationships>
</file>

<file path=ppt/slideLayouts/_rels/slideLayout12.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86.xml"/><Relationship Id="rId2" Type="http://schemas.openxmlformats.org/officeDocument/2006/relationships/tags" Target="../tags/tag87.xml"/><Relationship Id="rId3" Type="http://schemas.openxmlformats.org/officeDocument/2006/relationships/tags" Target="../tags/tag88.xml"/><Relationship Id="rId4" Type="http://schemas.openxmlformats.org/officeDocument/2006/relationships/tags" Target="../tags/tag89.xml"/><Relationship Id="rId5" Type="http://schemas.openxmlformats.org/officeDocument/2006/relationships/tags" Target="../tags/tag90.xml"/><Relationship Id="rId6" Type="http://schemas.openxmlformats.org/officeDocument/2006/relationships/tags" Target="../tags/tag91.xml"/><Relationship Id="rId7" Type="http://schemas.openxmlformats.org/officeDocument/2006/relationships/tags" Target="../tags/tag92.xml"/><Relationship Id="rId8" Type="http://schemas.openxmlformats.org/officeDocument/2006/relationships/slideMaster" Target="../slideMasters/slideMaster1.xml"/><Relationship Id="rId9" Type="http://schemas.openxmlformats.org/officeDocument/2006/relationships/image" Target="../media/image2.png"/><Relationship Id="rId10" Type="http://schemas.openxmlformats.org/officeDocument/2006/relationships/image" Target="file:///C:\Users\1V994W2\PycharmProjects\PPT_Background_Generation/pic_temp/0_pic_quater_left_up.png" TargetMode="External"/></Relationships>
</file>

<file path=ppt/slideLayouts/_rels/slideLayout13.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file:///C:\Users\1V994W2\PycharmProjects\PPT_Background_Generation/pic_temp/0_pic_quater_left_up.png" TargetMode="External"/><Relationship Id="rId13" Type="http://schemas.openxmlformats.org/officeDocument/2006/relationships/image" Target="../media/image3.png"/><Relationship Id="rId14"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93.xml"/><Relationship Id="rId2" Type="http://schemas.openxmlformats.org/officeDocument/2006/relationships/tags" Target="../tags/tag94.xml"/><Relationship Id="rId3" Type="http://schemas.openxmlformats.org/officeDocument/2006/relationships/tags" Target="../tags/tag95.xml"/><Relationship Id="rId4" Type="http://schemas.openxmlformats.org/officeDocument/2006/relationships/tags" Target="../tags/tag96.xml"/><Relationship Id="rId5" Type="http://schemas.openxmlformats.org/officeDocument/2006/relationships/tags" Target="../tags/tag97.xml"/><Relationship Id="rId6" Type="http://schemas.openxmlformats.org/officeDocument/2006/relationships/tags" Target="../tags/tag98.xml"/><Relationship Id="rId7" Type="http://schemas.openxmlformats.org/officeDocument/2006/relationships/tags" Target="../tags/tag99.xml"/><Relationship Id="rId8" Type="http://schemas.openxmlformats.org/officeDocument/2006/relationships/tags" Target="../tags/tag100.xml"/><Relationship Id="rId9" Type="http://schemas.openxmlformats.org/officeDocument/2006/relationships/tags" Target="../tags/tag101.xml"/><Relationship Id="rId10"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04.xml"/><Relationship Id="rId4" Type="http://schemas.openxmlformats.org/officeDocument/2006/relationships/tags" Target="../tags/tag105.xml"/><Relationship Id="rId5" Type="http://schemas.openxmlformats.org/officeDocument/2006/relationships/tags" Target="../tags/tag106.xml"/><Relationship Id="rId6" Type="http://schemas.openxmlformats.org/officeDocument/2006/relationships/tags" Target="../tags/tag107.xml"/><Relationship Id="rId7" Type="http://schemas.openxmlformats.org/officeDocument/2006/relationships/tags" Target="../tags/tag108.xml"/><Relationship Id="rId8" Type="http://schemas.openxmlformats.org/officeDocument/2006/relationships/tags" Target="../tags/tag109.xml"/><Relationship Id="rId9" Type="http://schemas.openxmlformats.org/officeDocument/2006/relationships/slideMaster" Target="../slideMasters/slideMaster1.xml"/><Relationship Id="rId10" Type="http://schemas.openxmlformats.org/officeDocument/2006/relationships/image" Target="../media/image2.png"/><Relationship Id="rId11" Type="http://schemas.openxmlformats.org/officeDocument/2006/relationships/image" Target="file:///C:\Users\1V994W2\PycharmProjects\PPT_Background_Generation/pic_temp/0_pic_quater_left_up.png" TargetMode="External"/><Relationship Id="rId1" Type="http://schemas.openxmlformats.org/officeDocument/2006/relationships/tags" Target="../tags/tag102.xml"/><Relationship Id="rId2" Type="http://schemas.openxmlformats.org/officeDocument/2006/relationships/tags" Target="../tags/tag103.xml"/></Relationships>
</file>

<file path=ppt/slideLayouts/_rels/slideLayout15.xml.rels><?xml version="1.0" encoding="UTF-8" standalone="yes"?>
<Relationships xmlns="http://schemas.openxmlformats.org/package/2006/relationships"><Relationship Id="rId11" Type="http://schemas.openxmlformats.org/officeDocument/2006/relationships/slideMaster" Target="../slideMasters/slideMaster1.xml"/><Relationship Id="rId12" Type="http://schemas.openxmlformats.org/officeDocument/2006/relationships/image" Target="../media/image2.png"/><Relationship Id="rId13" Type="http://schemas.openxmlformats.org/officeDocument/2006/relationships/image" Target="file:///C:\Users\1V994W2\PycharmProjects\PPT_Background_Generation/pic_temp/0_pic_quater_left_up.png" TargetMode="External"/><Relationship Id="rId14" Type="http://schemas.openxmlformats.org/officeDocument/2006/relationships/image" Target="../media/image3.png"/><Relationship Id="rId15"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110.xml"/><Relationship Id="rId2" Type="http://schemas.openxmlformats.org/officeDocument/2006/relationships/tags" Target="../tags/tag111.xml"/><Relationship Id="rId3" Type="http://schemas.openxmlformats.org/officeDocument/2006/relationships/tags" Target="../tags/tag112.xml"/><Relationship Id="rId4" Type="http://schemas.openxmlformats.org/officeDocument/2006/relationships/tags" Target="../tags/tag113.xml"/><Relationship Id="rId5" Type="http://schemas.openxmlformats.org/officeDocument/2006/relationships/tags" Target="../tags/tag114.xml"/><Relationship Id="rId6" Type="http://schemas.openxmlformats.org/officeDocument/2006/relationships/tags" Target="../tags/tag115.xml"/><Relationship Id="rId7" Type="http://schemas.openxmlformats.org/officeDocument/2006/relationships/tags" Target="../tags/tag116.xml"/><Relationship Id="rId8" Type="http://schemas.openxmlformats.org/officeDocument/2006/relationships/tags" Target="../tags/tag117.xml"/><Relationship Id="rId9" Type="http://schemas.openxmlformats.org/officeDocument/2006/relationships/tags" Target="../tags/tag118.xml"/><Relationship Id="rId10" Type="http://schemas.openxmlformats.org/officeDocument/2006/relationships/tags" Target="../tags/tag119.xml"/></Relationships>
</file>

<file path=ppt/slideLayouts/_rels/slideLayout16.xml.rels><?xml version="1.0" encoding="UTF-8" standalone="yes"?>
<Relationships xmlns="http://schemas.openxmlformats.org/package/2006/relationships"><Relationship Id="rId11" Type="http://schemas.openxmlformats.org/officeDocument/2006/relationships/slideMaster" Target="../slideMasters/slideMaster1.xml"/><Relationship Id="rId12" Type="http://schemas.openxmlformats.org/officeDocument/2006/relationships/image" Target="../media/image2.png"/><Relationship Id="rId13" Type="http://schemas.openxmlformats.org/officeDocument/2006/relationships/image" Target="file:///C:\Users\1V994W2\PycharmProjects\PPT_Background_Generation/pic_temp/0_pic_quater_left_up.png" TargetMode="External"/><Relationship Id="rId14" Type="http://schemas.openxmlformats.org/officeDocument/2006/relationships/image" Target="../media/image3.png"/><Relationship Id="rId15"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120.xml"/><Relationship Id="rId2" Type="http://schemas.openxmlformats.org/officeDocument/2006/relationships/tags" Target="../tags/tag121.xml"/><Relationship Id="rId3" Type="http://schemas.openxmlformats.org/officeDocument/2006/relationships/tags" Target="../tags/tag122.xml"/><Relationship Id="rId4" Type="http://schemas.openxmlformats.org/officeDocument/2006/relationships/tags" Target="../tags/tag123.xml"/><Relationship Id="rId5" Type="http://schemas.openxmlformats.org/officeDocument/2006/relationships/tags" Target="../tags/tag124.xml"/><Relationship Id="rId6" Type="http://schemas.openxmlformats.org/officeDocument/2006/relationships/tags" Target="../tags/tag125.xml"/><Relationship Id="rId7" Type="http://schemas.openxmlformats.org/officeDocument/2006/relationships/tags" Target="../tags/tag126.xml"/><Relationship Id="rId8" Type="http://schemas.openxmlformats.org/officeDocument/2006/relationships/tags" Target="../tags/tag127.xml"/><Relationship Id="rId9" Type="http://schemas.openxmlformats.org/officeDocument/2006/relationships/tags" Target="../tags/tag128.xml"/><Relationship Id="rId10" Type="http://schemas.openxmlformats.org/officeDocument/2006/relationships/tags" Target="../tags/tag129.xml"/></Relationships>
</file>

<file path=ppt/slideLayouts/_rels/slideLayout17.xml.rels><?xml version="1.0" encoding="UTF-8" standalone="yes"?>
<Relationships xmlns="http://schemas.openxmlformats.org/package/2006/relationships"><Relationship Id="rId11" Type="http://schemas.openxmlformats.org/officeDocument/2006/relationships/tags" Target="../tags/tag140.xml"/><Relationship Id="rId12" Type="http://schemas.openxmlformats.org/officeDocument/2006/relationships/tags" Target="../tags/tag141.xml"/><Relationship Id="rId13" Type="http://schemas.openxmlformats.org/officeDocument/2006/relationships/slideMaster" Target="../slideMasters/slideMaster1.xml"/><Relationship Id="rId14" Type="http://schemas.openxmlformats.org/officeDocument/2006/relationships/image" Target="../media/image2.png"/><Relationship Id="rId15" Type="http://schemas.openxmlformats.org/officeDocument/2006/relationships/image" Target="file:///C:\Users\1V994W2\PycharmProjects\PPT_Background_Generation/pic_temp/0_pic_quater_left_up.png" TargetMode="External"/><Relationship Id="rId16" Type="http://schemas.openxmlformats.org/officeDocument/2006/relationships/image" Target="../media/image3.png"/><Relationship Id="rId17"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130.xml"/><Relationship Id="rId2" Type="http://schemas.openxmlformats.org/officeDocument/2006/relationships/tags" Target="../tags/tag131.xml"/><Relationship Id="rId3" Type="http://schemas.openxmlformats.org/officeDocument/2006/relationships/tags" Target="../tags/tag132.xml"/><Relationship Id="rId4" Type="http://schemas.openxmlformats.org/officeDocument/2006/relationships/tags" Target="../tags/tag133.xml"/><Relationship Id="rId5" Type="http://schemas.openxmlformats.org/officeDocument/2006/relationships/tags" Target="../tags/tag134.xml"/><Relationship Id="rId6" Type="http://schemas.openxmlformats.org/officeDocument/2006/relationships/tags" Target="../tags/tag135.xml"/><Relationship Id="rId7" Type="http://schemas.openxmlformats.org/officeDocument/2006/relationships/tags" Target="../tags/tag136.xml"/><Relationship Id="rId8" Type="http://schemas.openxmlformats.org/officeDocument/2006/relationships/tags" Target="../tags/tag137.xml"/><Relationship Id="rId9" Type="http://schemas.openxmlformats.org/officeDocument/2006/relationships/tags" Target="../tags/tag138.xml"/><Relationship Id="rId10" Type="http://schemas.openxmlformats.org/officeDocument/2006/relationships/tags" Target="../tags/tag139.xml"/></Relationships>
</file>

<file path=ppt/slideLayouts/_rels/slideLayout18.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file:///C:\Users\1V994W2\PycharmProjects\PPT_Background_Generation/pic_temp/0_pic_quater_left_up.png" TargetMode="External"/><Relationship Id="rId13" Type="http://schemas.openxmlformats.org/officeDocument/2006/relationships/image" Target="../media/image4.png"/><Relationship Id="rId14" Type="http://schemas.openxmlformats.org/officeDocument/2006/relationships/image" Target="file:///C:\Users\1V994W2\PycharmProjects\PPT_Background_Generation/pic_temp/1_pic_quater_left_down.png" TargetMode="External"/><Relationship Id="rId1" Type="http://schemas.openxmlformats.org/officeDocument/2006/relationships/tags" Target="../tags/tag142.xml"/><Relationship Id="rId2" Type="http://schemas.openxmlformats.org/officeDocument/2006/relationships/tags" Target="../tags/tag143.xml"/><Relationship Id="rId3" Type="http://schemas.openxmlformats.org/officeDocument/2006/relationships/tags" Target="../tags/tag144.xml"/><Relationship Id="rId4" Type="http://schemas.openxmlformats.org/officeDocument/2006/relationships/tags" Target="../tags/tag145.xml"/><Relationship Id="rId5" Type="http://schemas.openxmlformats.org/officeDocument/2006/relationships/tags" Target="../tags/tag146.xml"/><Relationship Id="rId6" Type="http://schemas.openxmlformats.org/officeDocument/2006/relationships/tags" Target="../tags/tag147.xml"/><Relationship Id="rId7" Type="http://schemas.openxmlformats.org/officeDocument/2006/relationships/tags" Target="../tags/tag148.xml"/><Relationship Id="rId8" Type="http://schemas.openxmlformats.org/officeDocument/2006/relationships/tags" Target="../tags/tag149.xml"/><Relationship Id="rId9" Type="http://schemas.openxmlformats.org/officeDocument/2006/relationships/tags" Target="../tags/tag150.xml"/><Relationship Id="rId10"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1" Type="http://schemas.openxmlformats.org/officeDocument/2006/relationships/image" Target="file:///C:\Users\1V994W2\PycharmProjects\PPT_Background_Generation/pic_temp/0_pic_quater_left_up.png" TargetMode="External"/><Relationship Id="rId12" Type="http://schemas.openxmlformats.org/officeDocument/2006/relationships/image" Target="../media/image3.png"/><Relationship Id="rId13"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14.xml"/><Relationship Id="rId2" Type="http://schemas.openxmlformats.org/officeDocument/2006/relationships/tags" Target="../tags/tag15.xml"/><Relationship Id="rId3" Type="http://schemas.openxmlformats.org/officeDocument/2006/relationships/tags" Target="../tags/tag16.xml"/><Relationship Id="rId4" Type="http://schemas.openxmlformats.org/officeDocument/2006/relationships/tags" Target="../tags/tag17.xml"/><Relationship Id="rId5" Type="http://schemas.openxmlformats.org/officeDocument/2006/relationships/tags" Target="../tags/tag18.xml"/><Relationship Id="rId6" Type="http://schemas.openxmlformats.org/officeDocument/2006/relationships/tags" Target="../tags/tag19.xml"/><Relationship Id="rId7" Type="http://schemas.openxmlformats.org/officeDocument/2006/relationships/tags" Target="../tags/tag20.xml"/><Relationship Id="rId8" Type="http://schemas.openxmlformats.org/officeDocument/2006/relationships/tags" Target="../tags/tag21.xml"/><Relationship Id="rId9" Type="http://schemas.openxmlformats.org/officeDocument/2006/relationships/slideMaster" Target="../slideMasters/slideMaster1.xml"/><Relationship Id="rId10"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4.xml"/><Relationship Id="rId4" Type="http://schemas.openxmlformats.org/officeDocument/2006/relationships/tags" Target="../tags/tag25.xml"/><Relationship Id="rId5" Type="http://schemas.openxmlformats.org/officeDocument/2006/relationships/tags" Target="../tags/tag26.xml"/><Relationship Id="rId6" Type="http://schemas.openxmlformats.org/officeDocument/2006/relationships/slideMaster" Target="../slideMasters/slideMaster1.xml"/><Relationship Id="rId7" Type="http://schemas.openxmlformats.org/officeDocument/2006/relationships/image" Target="../media/image4.png"/><Relationship Id="rId8" Type="http://schemas.openxmlformats.org/officeDocument/2006/relationships/image" Target="file:///C:\Users\1V994W2\PycharmProjects\PPT_Background_Generation/pic_temp/1_pic_quater_left_down.png" TargetMode="External"/><Relationship Id="rId1" Type="http://schemas.openxmlformats.org/officeDocument/2006/relationships/tags" Target="../tags/tag22.xml"/><Relationship Id="rId2" Type="http://schemas.openxmlformats.org/officeDocument/2006/relationships/tags" Target="../tags/tag23.xml"/></Relationships>
</file>

<file path=ppt/slideLayouts/_rels/slideLayout4.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file:///C:\Users\1V994W2\PycharmProjects\PPT_Background_Generation/pic_temp/0_pic_quater_left_up.png" TargetMode="External"/><Relationship Id="rId13" Type="http://schemas.openxmlformats.org/officeDocument/2006/relationships/image" Target="../media/image3.png"/><Relationship Id="rId14"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27.xml"/><Relationship Id="rId2" Type="http://schemas.openxmlformats.org/officeDocument/2006/relationships/tags" Target="../tags/tag28.xml"/><Relationship Id="rId3" Type="http://schemas.openxmlformats.org/officeDocument/2006/relationships/tags" Target="../tags/tag29.xml"/><Relationship Id="rId4" Type="http://schemas.openxmlformats.org/officeDocument/2006/relationships/tags" Target="../tags/tag30.xml"/><Relationship Id="rId5" Type="http://schemas.openxmlformats.org/officeDocument/2006/relationships/tags" Target="../tags/tag31.xml"/><Relationship Id="rId6" Type="http://schemas.openxmlformats.org/officeDocument/2006/relationships/tags" Target="../tags/tag32.xml"/><Relationship Id="rId7" Type="http://schemas.openxmlformats.org/officeDocument/2006/relationships/tags" Target="../tags/tag33.xml"/><Relationship Id="rId8" Type="http://schemas.openxmlformats.org/officeDocument/2006/relationships/tags" Target="../tags/tag34.xml"/><Relationship Id="rId9" Type="http://schemas.openxmlformats.org/officeDocument/2006/relationships/tags" Target="../tags/tag35.xml"/><Relationship Id="rId10"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1" Type="http://schemas.openxmlformats.org/officeDocument/2006/relationships/tags" Target="../tags/tag46.xml"/><Relationship Id="rId12" Type="http://schemas.openxmlformats.org/officeDocument/2006/relationships/slideMaster" Target="../slideMasters/slideMaster1.xml"/><Relationship Id="rId13" Type="http://schemas.openxmlformats.org/officeDocument/2006/relationships/image" Target="../media/image2.png"/><Relationship Id="rId14" Type="http://schemas.openxmlformats.org/officeDocument/2006/relationships/image" Target="file:///C:\Users\1V994W2\PycharmProjects\PPT_Background_Generation/pic_temp/0_pic_quater_left_up.png" TargetMode="External"/><Relationship Id="rId15" Type="http://schemas.openxmlformats.org/officeDocument/2006/relationships/image" Target="../media/image3.png"/><Relationship Id="rId16"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36.xml"/><Relationship Id="rId2" Type="http://schemas.openxmlformats.org/officeDocument/2006/relationships/tags" Target="../tags/tag37.xml"/><Relationship Id="rId3" Type="http://schemas.openxmlformats.org/officeDocument/2006/relationships/tags" Target="../tags/tag38.xml"/><Relationship Id="rId4" Type="http://schemas.openxmlformats.org/officeDocument/2006/relationships/tags" Target="../tags/tag39.xml"/><Relationship Id="rId5" Type="http://schemas.openxmlformats.org/officeDocument/2006/relationships/tags" Target="../tags/tag40.xml"/><Relationship Id="rId6" Type="http://schemas.openxmlformats.org/officeDocument/2006/relationships/tags" Target="../tags/tag41.xml"/><Relationship Id="rId7" Type="http://schemas.openxmlformats.org/officeDocument/2006/relationships/tags" Target="../tags/tag42.xml"/><Relationship Id="rId8" Type="http://schemas.openxmlformats.org/officeDocument/2006/relationships/tags" Target="../tags/tag43.xml"/><Relationship Id="rId9" Type="http://schemas.openxmlformats.org/officeDocument/2006/relationships/tags" Target="../tags/tag44.xml"/><Relationship Id="rId10" Type="http://schemas.openxmlformats.org/officeDocument/2006/relationships/tags" Target="../tags/tag45.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9.xml"/><Relationship Id="rId4" Type="http://schemas.openxmlformats.org/officeDocument/2006/relationships/tags" Target="../tags/tag50.xml"/><Relationship Id="rId5" Type="http://schemas.openxmlformats.org/officeDocument/2006/relationships/tags" Target="../tags/tag51.xml"/><Relationship Id="rId6" Type="http://schemas.openxmlformats.org/officeDocument/2006/relationships/tags" Target="../tags/tag52.xml"/><Relationship Id="rId7" Type="http://schemas.openxmlformats.org/officeDocument/2006/relationships/slideMaster" Target="../slideMasters/slideMaster1.xml"/><Relationship Id="rId8" Type="http://schemas.openxmlformats.org/officeDocument/2006/relationships/image" Target="../media/image4.png"/><Relationship Id="rId9" Type="http://schemas.openxmlformats.org/officeDocument/2006/relationships/image" Target="file:///C:\Users\1V994W2\PycharmProjects\PPT_Background_Generation/pic_temp/1_pic_quater_left_down.png" TargetMode="External"/><Relationship Id="rId10" Type="http://schemas.openxmlformats.org/officeDocument/2006/relationships/image" Target="../media/image3.png"/><Relationship Id="rId11"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47.xml"/><Relationship Id="rId2" Type="http://schemas.openxmlformats.org/officeDocument/2006/relationships/tags" Target="../tags/tag4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5.xml"/><Relationship Id="rId4" Type="http://schemas.openxmlformats.org/officeDocument/2006/relationships/slideMaster" Target="../slideMasters/slideMaster1.xml"/><Relationship Id="rId1" Type="http://schemas.openxmlformats.org/officeDocument/2006/relationships/tags" Target="../tags/tag53.xml"/><Relationship Id="rId2" Type="http://schemas.openxmlformats.org/officeDocument/2006/relationships/tags" Target="../tags/tag54.xml"/></Relationships>
</file>

<file path=ppt/slideLayouts/_rels/slideLayout8.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file:///C:\Users\1V994W2\PycharmProjects\PPT_Background_Generation/pic_temp/0_pic_quater_left_up.png" TargetMode="External"/><Relationship Id="rId13" Type="http://schemas.openxmlformats.org/officeDocument/2006/relationships/image" Target="../media/image3.png"/><Relationship Id="rId14"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56.xml"/><Relationship Id="rId2" Type="http://schemas.openxmlformats.org/officeDocument/2006/relationships/tags" Target="../tags/tag57.xml"/><Relationship Id="rId3" Type="http://schemas.openxmlformats.org/officeDocument/2006/relationships/tags" Target="../tags/tag58.xml"/><Relationship Id="rId4" Type="http://schemas.openxmlformats.org/officeDocument/2006/relationships/tags" Target="../tags/tag59.xml"/><Relationship Id="rId5" Type="http://schemas.openxmlformats.org/officeDocument/2006/relationships/tags" Target="../tags/tag60.xml"/><Relationship Id="rId6" Type="http://schemas.openxmlformats.org/officeDocument/2006/relationships/tags" Target="../tags/tag61.xml"/><Relationship Id="rId7" Type="http://schemas.openxmlformats.org/officeDocument/2006/relationships/tags" Target="../tags/tag62.xml"/><Relationship Id="rId8" Type="http://schemas.openxmlformats.org/officeDocument/2006/relationships/tags" Target="../tags/tag63.xml"/><Relationship Id="rId9" Type="http://schemas.openxmlformats.org/officeDocument/2006/relationships/tags" Target="../tags/tag64.xml"/><Relationship Id="rId10"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1" Type="http://schemas.openxmlformats.org/officeDocument/2006/relationships/image" Target="file:///C:\Users\1V994W2\PycharmProjects\PPT_Background_Generation/pic_temp/0_pic_quater_left_up.png" TargetMode="External"/><Relationship Id="rId12" Type="http://schemas.openxmlformats.org/officeDocument/2006/relationships/image" Target="../media/image3.png"/><Relationship Id="rId13"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65.xml"/><Relationship Id="rId2" Type="http://schemas.openxmlformats.org/officeDocument/2006/relationships/tags" Target="../tags/tag66.xml"/><Relationship Id="rId3" Type="http://schemas.openxmlformats.org/officeDocument/2006/relationships/tags" Target="../tags/tag67.xml"/><Relationship Id="rId4" Type="http://schemas.openxmlformats.org/officeDocument/2006/relationships/tags" Target="../tags/tag68.xml"/><Relationship Id="rId5" Type="http://schemas.openxmlformats.org/officeDocument/2006/relationships/tags" Target="../tags/tag69.xml"/><Relationship Id="rId6" Type="http://schemas.openxmlformats.org/officeDocument/2006/relationships/tags" Target="../tags/tag70.xml"/><Relationship Id="rId7" Type="http://schemas.openxmlformats.org/officeDocument/2006/relationships/tags" Target="../tags/tag71.xml"/><Relationship Id="rId8" Type="http://schemas.openxmlformats.org/officeDocument/2006/relationships/tags" Target="../tags/tag72.xml"/><Relationship Id="rId9" Type="http://schemas.openxmlformats.org/officeDocument/2006/relationships/slideMaster" Target="../slideMasters/slideMaster1.xml"/><Relationship Id="rId10"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9"/>
          <a:stretch>
            <a:fillRect l="-11000" t="-21000"/>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17" name="页脚占位符 16"/>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6" name="文本占位符 5"/>
          <p:cNvSpPr>
            <a:spLocks noGrp="1"/>
          </p:cNvSpPr>
          <p:nvPr>
            <p:ph type="body" sz="quarter" idx="16" hasCustomPrompt="1"/>
            <p:custDataLst>
              <p:tags r:id="rId4"/>
            </p:custDataLst>
          </p:nvPr>
        </p:nvSpPr>
        <p:spPr>
          <a:xfrm>
            <a:off x="4824418" y="3497935"/>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p>
        </p:txBody>
      </p:sp>
      <p:sp>
        <p:nvSpPr>
          <p:cNvPr id="4" name="文本占位符 3"/>
          <p:cNvSpPr>
            <a:spLocks noGrp="1"/>
          </p:cNvSpPr>
          <p:nvPr>
            <p:ph type="body" sz="quarter" idx="15" hasCustomPrompt="1"/>
            <p:custDataLst>
              <p:tags r:id="rId5"/>
            </p:custDataLst>
          </p:nvPr>
        </p:nvSpPr>
        <p:spPr>
          <a:xfrm>
            <a:off x="4824418" y="3854214"/>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p>
        </p:txBody>
      </p:sp>
      <p:sp>
        <p:nvSpPr>
          <p:cNvPr id="3" name="副标题 2"/>
          <p:cNvSpPr>
            <a:spLocks noGrp="1"/>
          </p:cNvSpPr>
          <p:nvPr>
            <p:ph type="subTitle" idx="14" hasCustomPrompt="1"/>
            <p:custDataLst>
              <p:tags r:id="rId6"/>
            </p:custDataLst>
          </p:nvPr>
        </p:nvSpPr>
        <p:spPr>
          <a:xfrm>
            <a:off x="4824417" y="2391469"/>
            <a:ext cx="3619500" cy="833540"/>
          </a:xfrm>
        </p:spPr>
        <p:txBody>
          <a:bodyPr vert="horz" wrap="square" lIns="0" tIns="0" rIns="0" bIns="0" anchor="t" anchorCtr="0">
            <a:normAutofit/>
          </a:bodyPr>
          <a:lstStyle>
            <a:lvl1pPr marL="0" marR="0" indent="0" algn="l" defTabSz="914400" rtl="0" eaLnBrk="1" fontAlgn="auto" latinLnBrk="0" hangingPunct="1">
              <a:lnSpc>
                <a:spcPct val="120000"/>
              </a:lnSpc>
              <a:spcBef>
                <a:spcPts val="0"/>
              </a:spcBef>
              <a:spcAft>
                <a:spcPts val="0"/>
              </a:spcAft>
              <a:buClrTx/>
              <a:buSzPts val="1800"/>
              <a:buFont typeface="Arial" panose="020B0604020202020204" pitchFamily="34" charset="0"/>
              <a:buNone/>
              <a:defRPr sz="1350" b="0" spc="200">
                <a:solidFill>
                  <a:schemeClr val="tx1"/>
                </a:solidFill>
                <a:latin typeface="Arial" panose="020B060402020202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a:t>单击此处编辑副标题</a:t>
            </a:r>
          </a:p>
        </p:txBody>
      </p:sp>
      <p:sp>
        <p:nvSpPr>
          <p:cNvPr id="2" name="标题 1"/>
          <p:cNvSpPr>
            <a:spLocks noGrp="1"/>
          </p:cNvSpPr>
          <p:nvPr>
            <p:ph type="ctrTitle" idx="13" hasCustomPrompt="1"/>
            <p:custDataLst>
              <p:tags r:id="rId7"/>
            </p:custDataLst>
          </p:nvPr>
        </p:nvSpPr>
        <p:spPr>
          <a:xfrm>
            <a:off x="4824418" y="1509822"/>
            <a:ext cx="3619024" cy="728276"/>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4050" b="0" spc="6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0" y="0"/>
            <a:ext cx="9144000" cy="441630"/>
            <a:chOff x="0" y="0"/>
            <a:chExt cx="12192000" cy="588767"/>
          </a:xfrm>
        </p:grpSpPr>
        <p:pic>
          <p:nvPicPr>
            <p:cNvPr id="8" name="图片 7"/>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3" name="日期占位符 2"/>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4" name="页脚占位符 3"/>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5"/>
            </p:custDataLst>
          </p:nvPr>
        </p:nvSpPr>
        <p:spPr>
          <a:xfrm>
            <a:off x="502448" y="714469"/>
            <a:ext cx="8139178" cy="4042179"/>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p:custDataLst>
              <p:tags r:id="rId1"/>
            </p:custDataLst>
          </p:nvPr>
        </p:nvPicPr>
        <p:blipFill>
          <a:blip r:embed="rId8" r:link="rId9"/>
          <a:stretch>
            <a:fillRect/>
          </a:stretch>
        </p:blipFill>
        <p:spPr>
          <a:xfrm>
            <a:off x="0" y="0"/>
            <a:ext cx="9144000" cy="5144135"/>
          </a:xfrm>
          <a:prstGeom prst="rect">
            <a:avLst/>
          </a:prstGeom>
        </p:spPr>
      </p:pic>
      <p:sp>
        <p:nvSpPr>
          <p:cNvPr id="3" name="日期占位符 2"/>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4" name="页脚占位符 3"/>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文本占位符 6"/>
          <p:cNvSpPr>
            <a:spLocks noGrp="1"/>
          </p:cNvSpPr>
          <p:nvPr>
            <p:ph type="body" idx="14" hasCustomPrompt="1"/>
            <p:custDataLst>
              <p:tags r:id="rId5"/>
            </p:custDataLst>
          </p:nvPr>
        </p:nvSpPr>
        <p:spPr>
          <a:xfrm>
            <a:off x="4953000" y="2739014"/>
            <a:ext cx="3619500" cy="833540"/>
          </a:xfrm>
        </p:spPr>
        <p:txBody>
          <a:bodyPr vert="horz" wrap="square" lIns="0" tIns="0" rIns="0" bIns="0" anchor="t" anchorCtr="0">
            <a:normAutofit/>
          </a:bodyPr>
          <a:lstStyle>
            <a:lvl1pPr marL="257175" marR="0" indent="-257175" algn="l" rtl="0" eaLnBrk="1" fontAlgn="auto">
              <a:lnSpc>
                <a:spcPct val="120000"/>
              </a:lnSpc>
              <a:spcBef>
                <a:spcPts val="0"/>
              </a:spcBef>
              <a:spcAft>
                <a:spcPts val="0"/>
              </a:spcAft>
              <a:buClrTx/>
              <a:buSzPts val="1800"/>
              <a:buFont typeface="Arial" panose="020B0604020202020204" pitchFamily="34" charset="0"/>
              <a:buNone/>
              <a:defRPr sz="1350" b="0" spc="20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20000"/>
              </a:lnSpc>
              <a:spcBef>
                <a:spcPts val="0"/>
              </a:spcBef>
              <a:spcAft>
                <a:spcPts val="0"/>
              </a:spcAft>
              <a:buClr>
                <a:schemeClr val="tx1">
                  <a:lumMod val="65000"/>
                  <a:lumOff val="35000"/>
                </a:schemeClr>
              </a:buClr>
              <a:buSzPts val="1800"/>
              <a:buFont typeface="Arial" panose="020B0604020202020204" pitchFamily="34" charset="0"/>
              <a:buNone/>
            </a:pPr>
            <a:r>
              <a:rPr lang="zh-CN" altLang="en-US"/>
              <a:t>单击此处编辑副标题</a:t>
            </a:r>
          </a:p>
        </p:txBody>
      </p:sp>
      <p:sp>
        <p:nvSpPr>
          <p:cNvPr id="2" name="标题 1"/>
          <p:cNvSpPr>
            <a:spLocks noGrp="1"/>
          </p:cNvSpPr>
          <p:nvPr>
            <p:ph type="title" idx="13" hasCustomPrompt="1"/>
            <p:custDataLst>
              <p:tags r:id="rId6"/>
            </p:custDataLst>
          </p:nvPr>
        </p:nvSpPr>
        <p:spPr>
          <a:xfrm>
            <a:off x="4953000" y="1571581"/>
            <a:ext cx="3619024" cy="1014061"/>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4950" b="0" spc="700">
                <a:solidFill>
                  <a:schemeClr val="tx1"/>
                </a:solidFill>
                <a:latin typeface="Arial" panose="020B0604020202020204" pitchFamily="34" charset="0"/>
                <a:ea typeface="汉仪旗黑-85S" panose="00020600040101010101" pitchFamily="18" charset="-122"/>
              </a:defRPr>
            </a:lvl1pPr>
          </a:lstStyle>
          <a:p>
            <a:r>
              <a:rPr lang="zh-CN" altLang="en-US"/>
              <a:t>编辑标题</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0" y="0"/>
            <a:ext cx="9144000" cy="441630"/>
            <a:chOff x="0" y="0"/>
            <a:chExt cx="12192000" cy="588767"/>
          </a:xfrm>
        </p:grpSpPr>
        <p:pic>
          <p:nvPicPr>
            <p:cNvPr id="7" name="图片 6"/>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4"/>
            <a:ext cx="8139178" cy="33151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4" name="页脚占位符 3"/>
          <p:cNvSpPr>
            <a:spLocks noGrp="1"/>
          </p:cNvSpPr>
          <p:nvPr>
            <p:ph type="ftr" sz="quarter" idx="11"/>
            <p:custDataLst>
              <p:tags r:id="rId4"/>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219056" y="227885"/>
            <a:ext cx="8705888" cy="468836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hasCustomPrompt="1"/>
            <p:custDataLst>
              <p:tags r:id="rId3"/>
            </p:custDataLst>
          </p:nvPr>
        </p:nvSpPr>
        <p:spPr>
          <a:xfrm>
            <a:off x="961200" y="937016"/>
            <a:ext cx="7219800" cy="542767"/>
          </a:xfrm>
        </p:spPr>
        <p:txBody>
          <a:bodyPr wrap="square" anchor="ctr">
            <a:normAutofit/>
          </a:bodyP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960835" y="1622900"/>
            <a:ext cx="7219950" cy="2584219"/>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4" name="页脚占位符 3"/>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3618452" cy="514413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8" name="图片 7"/>
          <p:cNvPicPr/>
          <p:nvPr>
            <p:custDataLst>
              <p:tags r:id="rId2"/>
            </p:custDataLst>
          </p:nvPr>
        </p:nvPicPr>
        <p:blipFill>
          <a:blip r:embed="rId10" r:link="rId11" cstate="screen"/>
          <a:stretch>
            <a:fillRect/>
          </a:stretch>
        </p:blipFill>
        <p:spPr>
          <a:xfrm>
            <a:off x="8603933" y="0"/>
            <a:ext cx="540068" cy="441630"/>
          </a:xfrm>
          <a:prstGeom prst="rect">
            <a:avLst/>
          </a:prstGeom>
        </p:spPr>
      </p:pic>
      <p:sp>
        <p:nvSpPr>
          <p:cNvPr id="2" name="标题 1"/>
          <p:cNvSpPr>
            <a:spLocks noGrp="1"/>
          </p:cNvSpPr>
          <p:nvPr>
            <p:ph type="title" hasCustomPrompt="1"/>
            <p:custDataLst>
              <p:tags r:id="rId3"/>
            </p:custDataLst>
          </p:nvPr>
        </p:nvSpPr>
        <p:spPr>
          <a:xfrm>
            <a:off x="437400" y="577871"/>
            <a:ext cx="2970000" cy="661582"/>
          </a:xfrm>
        </p:spPr>
        <p:txBody>
          <a:bodyPr wrap="square" anchor="ctr" anchorCtr="0">
            <a:normAutofit/>
          </a:bodyPr>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40100" y="1323163"/>
            <a:ext cx="2967300" cy="3070279"/>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3825900" y="577525"/>
            <a:ext cx="4860000" cy="381642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0"/>
            <a:ext cx="9144000" cy="1998496"/>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459000" y="585972"/>
            <a:ext cx="8232300" cy="469858"/>
          </a:xfrm>
        </p:spPr>
        <p:txBody>
          <a:bodyPr wrap="square" anchor="ctr">
            <a:normAutofit/>
          </a:bodyP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59000" y="1244854"/>
            <a:ext cx="8231981" cy="621077"/>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459581" y="2106260"/>
            <a:ext cx="8224200" cy="257341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3772194"/>
            <a:ext cx="9144000" cy="1371941"/>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453600" y="502262"/>
            <a:ext cx="8232300" cy="423952"/>
          </a:xfrm>
        </p:spPr>
        <p:txBody>
          <a:bodyPr wrap="square" anchor="ctr" anchorCtr="0">
            <a:normAutofit/>
          </a:bodyP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453628" y="1261056"/>
            <a:ext cx="8243100" cy="2408697"/>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445500" y="3885780"/>
            <a:ext cx="8251200" cy="75879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p:custDataLst>
              <p:tags r:id="rId1"/>
            </p:custDataLst>
          </p:nvPr>
        </p:nvSpPr>
        <p:spPr>
          <a:xfrm>
            <a:off x="0" y="0"/>
            <a:ext cx="9144000" cy="68588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4702505"/>
            <a:ext cx="9144000" cy="441630"/>
            <a:chOff x="0" y="6269233"/>
            <a:chExt cx="12192000" cy="588767"/>
          </a:xfrm>
        </p:grpSpPr>
        <p:pic>
          <p:nvPicPr>
            <p:cNvPr id="12" name="图片 11"/>
            <p:cNvPicPr/>
            <p:nvPr userDrawn="1">
              <p:custDataLst>
                <p:tags r:id="rId11"/>
              </p:custDataLst>
            </p:nvPr>
          </p:nvPicPr>
          <p:blipFill>
            <a:blip r:embed="rId14" r:link="rId15" cstate="screen"/>
            <a:stretch>
              <a:fillRect/>
            </a:stretch>
          </p:blipFill>
          <p:spPr>
            <a:xfrm>
              <a:off x="11471910" y="6269233"/>
              <a:ext cx="720090" cy="588767"/>
            </a:xfrm>
            <a:prstGeom prst="rect">
              <a:avLst/>
            </a:prstGeom>
          </p:spPr>
        </p:pic>
        <p:pic>
          <p:nvPicPr>
            <p:cNvPr id="10" name="图片 9"/>
            <p:cNvPicPr/>
            <p:nvPr userDrawn="1">
              <p:custDataLst>
                <p:tags r:id="rId12"/>
              </p:custDataLst>
            </p:nvPr>
          </p:nvPicPr>
          <p:blipFill>
            <a:blip r:embed="rId16" r:link="rId17" cstate="screen"/>
            <a:stretch>
              <a:fillRect/>
            </a:stretch>
          </p:blipFill>
          <p:spPr>
            <a:xfrm>
              <a:off x="0" y="6269233"/>
              <a:ext cx="720090" cy="588767"/>
            </a:xfrm>
            <a:prstGeom prst="rect">
              <a:avLst/>
            </a:prstGeom>
          </p:spPr>
        </p:pic>
      </p:grpSp>
      <p:sp>
        <p:nvSpPr>
          <p:cNvPr id="2" name="标题 1"/>
          <p:cNvSpPr>
            <a:spLocks noGrp="1"/>
          </p:cNvSpPr>
          <p:nvPr>
            <p:ph type="title"/>
            <p:custDataLst>
              <p:tags r:id="rId3"/>
            </p:custDataLst>
          </p:nvPr>
        </p:nvSpPr>
        <p:spPr>
          <a:xfrm>
            <a:off x="434700" y="178222"/>
            <a:ext cx="8278200" cy="33151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434700" y="1247554"/>
            <a:ext cx="4006800" cy="217106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4681800" y="1247554"/>
            <a:ext cx="4025700" cy="217106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429300" y="3613046"/>
            <a:ext cx="4006800" cy="585972"/>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4689900" y="3610346"/>
            <a:ext cx="4025700" cy="585972"/>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715357"/>
            <a:ext cx="9144000" cy="371342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4150469"/>
            <a:ext cx="9143999" cy="993666"/>
            <a:chOff x="0" y="5533275"/>
            <a:chExt cx="12191999" cy="1324725"/>
          </a:xfrm>
        </p:grpSpPr>
        <p:pic>
          <p:nvPicPr>
            <p:cNvPr id="9" name="图片 8"/>
            <p:cNvPicPr/>
            <p:nvPr userDrawn="1">
              <p:custDataLst>
                <p:tags r:id="rId8"/>
              </p:custDataLst>
            </p:nvPr>
          </p:nvPicPr>
          <p:blipFill>
            <a:blip r:embed="rId11" r:link="rId12" cstate="screen"/>
            <a:stretch>
              <a:fillRect/>
            </a:stretch>
          </p:blipFill>
          <p:spPr>
            <a:xfrm>
              <a:off x="10571797" y="5533275"/>
              <a:ext cx="1620202" cy="1324725"/>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0" y="5533275"/>
              <a:ext cx="1620202" cy="1324725"/>
            </a:xfrm>
            <a:prstGeom prst="rect">
              <a:avLst/>
            </a:prstGeom>
          </p:spPr>
        </p:pic>
      </p:grpSp>
      <p:sp>
        <p:nvSpPr>
          <p:cNvPr id="2" name="标题 1"/>
          <p:cNvSpPr>
            <a:spLocks noGrp="1"/>
          </p:cNvSpPr>
          <p:nvPr>
            <p:ph type="title" hasCustomPrompt="1"/>
            <p:custDataLst>
              <p:tags r:id="rId3"/>
            </p:custDataLst>
          </p:nvPr>
        </p:nvSpPr>
        <p:spPr>
          <a:xfrm>
            <a:off x="1142100" y="1004524"/>
            <a:ext cx="6858000" cy="1790321"/>
          </a:xfrm>
        </p:spPr>
        <p:txBody>
          <a:bodyPr wrap="square" anchor="b">
            <a:normAutofit/>
          </a:bodyPr>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1141810" y="2897458"/>
            <a:ext cx="6858000" cy="1242153"/>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20/2/14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9144000" cy="441630"/>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502412" y="714469"/>
            <a:ext cx="8139178"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5" name="页脚占位符 4"/>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命题调研">
    <p:spTree>
      <p:nvGrpSpPr>
        <p:cNvPr id="1" name=""/>
        <p:cNvGrpSpPr/>
        <p:nvPr/>
      </p:nvGrpSpPr>
      <p:grpSpPr>
        <a:xfrm>
          <a:off x="0" y="0"/>
          <a:ext cx="0" cy="0"/>
          <a:chOff x="0" y="0"/>
          <a:chExt cx="0" cy="0"/>
        </a:xfrm>
      </p:grpSpPr>
      <p:sp>
        <p:nvSpPr>
          <p:cNvPr id="7" name="同侧圆角矩形 6"/>
          <p:cNvSpPr/>
          <p:nvPr userDrawn="1"/>
        </p:nvSpPr>
        <p:spPr>
          <a:xfrm>
            <a:off x="3425983" y="403618"/>
            <a:ext cx="1034511" cy="278153"/>
          </a:xfrm>
          <a:prstGeom prst="round2SameRect">
            <a:avLst/>
          </a:prstGeom>
          <a:gradFill flip="none" rotWithShape="1">
            <a:gsLst>
              <a:gs pos="0">
                <a:srgbClr val="FFD85D"/>
              </a:gs>
              <a:gs pos="100000">
                <a:srgbClr val="FFEDA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smtClean="0">
                <a:solidFill>
                  <a:srgbClr val="C00000"/>
                </a:solidFill>
                <a:latin typeface="微软雅黑" panose="020B0503020204020204" pitchFamily="34" charset="-122"/>
                <a:ea typeface="微软雅黑" panose="020B0503020204020204" pitchFamily="34" charset="-122"/>
              </a:rPr>
              <a:t>考情分析</a:t>
            </a:r>
            <a:endParaRPr lang="zh-CN" altLang="en-US" sz="1050" dirty="0" smtClean="0">
              <a:solidFill>
                <a:srgbClr val="C00000"/>
              </a:solidFill>
              <a:latin typeface="微软雅黑" panose="020B0503020204020204" pitchFamily="34" charset="-122"/>
              <a:ea typeface="微软雅黑" panose="020B0503020204020204" pitchFamily="34" charset="-122"/>
            </a:endParaRPr>
          </a:p>
        </p:txBody>
      </p:sp>
      <p:cxnSp>
        <p:nvCxnSpPr>
          <p:cNvPr id="8" name="直接连接符 7"/>
          <p:cNvCxnSpPr/>
          <p:nvPr userDrawn="1"/>
        </p:nvCxnSpPr>
        <p:spPr>
          <a:xfrm>
            <a:off x="3600454" y="656030"/>
            <a:ext cx="704586" cy="0"/>
          </a:xfrm>
          <a:prstGeom prst="line">
            <a:avLst/>
          </a:prstGeom>
          <a:ln w="19050">
            <a:solidFill>
              <a:srgbClr val="FF8534"/>
            </a:solidFill>
          </a:ln>
        </p:spPr>
        <p:style>
          <a:lnRef idx="1">
            <a:schemeClr val="accent1"/>
          </a:lnRef>
          <a:fillRef idx="0">
            <a:schemeClr val="accent1"/>
          </a:fillRef>
          <a:effectRef idx="0">
            <a:schemeClr val="accent1"/>
          </a:effectRef>
          <a:fontRef idx="minor">
            <a:schemeClr val="tx1"/>
          </a:fontRef>
        </p:style>
      </p:cxnSp>
      <p:sp>
        <p:nvSpPr>
          <p:cNvPr id="10" name="灯片编号占位符 3"/>
          <p:cNvSpPr>
            <a:spLocks noGrp="1"/>
          </p:cNvSpPr>
          <p:nvPr>
            <p:ph type="sldNum" sz="quarter" idx="4"/>
          </p:nvPr>
        </p:nvSpPr>
        <p:spPr>
          <a:xfrm>
            <a:off x="8172401" y="380785"/>
            <a:ext cx="971599" cy="273844"/>
          </a:xfrm>
          <a:prstGeom prst="rect">
            <a:avLst/>
          </a:prstGeom>
        </p:spPr>
        <p:txBody>
          <a:bodyPr/>
          <a:lstStyle>
            <a:lvl1pPr>
              <a:defRPr>
                <a:solidFill>
                  <a:schemeClr val="bg1"/>
                </a:solidFill>
                <a:latin typeface="+mj-ea"/>
                <a:ea typeface="+mj-ea"/>
              </a:defRPr>
            </a:lvl1pPr>
          </a:lstStyle>
          <a:p>
            <a:pPr algn="ctr"/>
            <a:r>
              <a:rPr lang="en-US" altLang="zh-CN" dirty="0" smtClean="0"/>
              <a:t>-</a:t>
            </a:r>
            <a:fld id="{4BF17FCF-D4DA-449D-A468-DDB7E43619E6}" type="slidenum">
              <a:rPr lang="zh-CN" altLang="en-US" dirty="0" smtClean="0"/>
              <a:t>‹#›</a:t>
            </a:fld>
            <a:r>
              <a:rPr lang="en-US" altLang="zh-CN" dirty="0" smtClean="0"/>
              <a:t>-</a:t>
            </a:r>
            <a:endParaRPr lang="zh-CN" altLang="en-US" dirty="0"/>
          </a:p>
        </p:txBody>
      </p:sp>
    </p:spTree>
    <p:extLst>
      <p:ext uri="{BB962C8B-B14F-4D97-AF65-F5344CB8AC3E}">
        <p14:creationId xmlns:p14="http://schemas.microsoft.com/office/powerpoint/2010/main" val="1542710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7" r:link="rId8" cstate="screen"/>
          <a:stretch>
            <a:fillRect/>
          </a:stretch>
        </p:blipFill>
        <p:spPr>
          <a:xfrm>
            <a:off x="3048000" y="4287541"/>
            <a:ext cx="3048000" cy="856594"/>
          </a:xfrm>
          <a:prstGeom prst="rect">
            <a:avLst/>
          </a:prstGeom>
        </p:spPr>
      </p:pic>
      <p:sp>
        <p:nvSpPr>
          <p:cNvPr id="4" name="日期占位符 3"/>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5" name="页脚占位符 4"/>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2" name="标题 1"/>
          <p:cNvSpPr>
            <a:spLocks noGrp="1"/>
          </p:cNvSpPr>
          <p:nvPr>
            <p:ph type="ctrTitle" idx="13" hasCustomPrompt="1"/>
            <p:custDataLst>
              <p:tags r:id="rId5"/>
            </p:custDataLst>
          </p:nvPr>
        </p:nvSpPr>
        <p:spPr>
          <a:xfrm>
            <a:off x="3569970" y="2185543"/>
            <a:ext cx="3660458" cy="811154"/>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4800"/>
              <a:buFont typeface="Arial" panose="020B0604020202020204" pitchFamily="34" charset="0"/>
              <a:buNone/>
              <a:defRPr sz="3600" b="0" spc="5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502448" y="714469"/>
            <a:ext cx="3962432"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4679158" y="714469"/>
            <a:ext cx="3962432" cy="4042179"/>
          </a:xfrm>
        </p:spPr>
        <p:txBody>
          <a:bodyPr wrap="square" lIns="90170" tIns="46990" rIns="90170" bIns="46990">
            <a:normAutofit/>
          </a:bodyPr>
          <a:lstStyle>
            <a:lvl1pPr eaLnBrk="1" fontAlgn="auto" latinLnBrk="0" hangingPunct="1">
              <a:defRPr sz="1200">
                <a:solidFill>
                  <a:schemeClr val="tx1"/>
                </a:solidFill>
                <a:latin typeface="Arial" panose="020B0604020202020204" pitchFamily="34" charset="0"/>
                <a:ea typeface="微软雅黑" panose="020B0503020204020204" charset="-122"/>
              </a:defRPr>
            </a:lvl1pPr>
            <a:lvl2pPr eaLnBrk="1" fontAlgn="auto" latinLnBrk="0" hangingPunct="1">
              <a:defRPr sz="1200">
                <a:solidFill>
                  <a:schemeClr val="tx1"/>
                </a:solidFill>
                <a:latin typeface="Arial" panose="020B0604020202020204" pitchFamily="34" charset="0"/>
                <a:ea typeface="微软雅黑" panose="020B0503020204020204" charset="-122"/>
              </a:defRPr>
            </a:lvl2pPr>
            <a:lvl3pPr eaLnBrk="1" fontAlgn="auto" latinLnBrk="0" hangingPunct="1">
              <a:defRPr sz="1200">
                <a:solidFill>
                  <a:schemeClr val="tx1"/>
                </a:solidFill>
                <a:latin typeface="Arial" panose="020B0604020202020204" pitchFamily="34" charset="0"/>
                <a:ea typeface="微软雅黑" panose="020B0503020204020204" charset="-122"/>
              </a:defRPr>
            </a:lvl3pPr>
            <a:lvl4pPr eaLnBrk="1" fontAlgn="auto" latinLnBrk="0" hangingPunct="1">
              <a:defRPr sz="1200">
                <a:solidFill>
                  <a:schemeClr val="tx1"/>
                </a:solidFill>
                <a:latin typeface="Arial" panose="020B0604020202020204" pitchFamily="34" charset="0"/>
                <a:ea typeface="微软雅黑" panose="020B0503020204020204" charset="-122"/>
              </a:defRPr>
            </a:lvl4pPr>
            <a:lvl5pPr eaLnBrk="1" fontAlgn="auto" latinLnBrk="0" hangingPunct="1">
              <a:defRPr sz="12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6" name="页脚占位符 5"/>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0" y="0"/>
            <a:ext cx="9144000" cy="441630"/>
            <a:chOff x="0" y="0"/>
            <a:chExt cx="12192000" cy="588767"/>
          </a:xfrm>
        </p:grpSpPr>
        <p:pic>
          <p:nvPicPr>
            <p:cNvPr id="11" name="图片 10"/>
            <p:cNvPicPr/>
            <p:nvPr userDrawn="1">
              <p:custDataLst>
                <p:tags r:id="rId10"/>
              </p:custDataLst>
            </p:nvPr>
          </p:nvPicPr>
          <p:blipFill>
            <a:blip r:embed="rId13" r:link="rId14" cstate="screen"/>
            <a:stretch>
              <a:fillRect/>
            </a:stretch>
          </p:blipFill>
          <p:spPr>
            <a:xfrm>
              <a:off x="0" y="0"/>
              <a:ext cx="720090" cy="588767"/>
            </a:xfrm>
            <a:prstGeom prst="rect">
              <a:avLst/>
            </a:prstGeom>
          </p:spPr>
        </p:pic>
        <p:pic>
          <p:nvPicPr>
            <p:cNvPr id="10" name="图片 9"/>
            <p:cNvPicPr/>
            <p:nvPr userDrawn="1">
              <p:custDataLst>
                <p:tags r:id="rId11"/>
              </p:custDataLst>
            </p:nvPr>
          </p:nvPicPr>
          <p:blipFill>
            <a:blip r:embed="rId15" r:link="rId16"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502448" y="714469"/>
            <a:ext cx="3962432" cy="285788"/>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502444" y="1055024"/>
            <a:ext cx="3962400" cy="3701521"/>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4676813" y="714469"/>
            <a:ext cx="3962432" cy="285788"/>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4676813" y="1055024"/>
            <a:ext cx="3962432" cy="3701521"/>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8" name="页脚占位符 7"/>
          <p:cNvSpPr>
            <a:spLocks noGrp="1"/>
          </p:cNvSpPr>
          <p:nvPr>
            <p:ph type="ftr" sz="quarter" idx="11"/>
            <p:custDataLst>
              <p:tags r:id="rId8"/>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9"/>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8" r:link="rId9" cstate="screen"/>
          <a:stretch>
            <a:fillRect/>
          </a:stretch>
        </p:blipFill>
        <p:spPr>
          <a:xfrm>
            <a:off x="5623560" y="1646123"/>
            <a:ext cx="3291840" cy="1851889"/>
          </a:xfrm>
          <a:prstGeom prst="rect">
            <a:avLst/>
          </a:prstGeom>
        </p:spPr>
      </p:pic>
      <p:pic>
        <p:nvPicPr>
          <p:cNvPr id="6" name="图片 5"/>
          <p:cNvPicPr/>
          <p:nvPr>
            <p:custDataLst>
              <p:tags r:id="rId2"/>
            </p:custDataLst>
          </p:nvPr>
        </p:nvPicPr>
        <p:blipFill>
          <a:blip r:embed="rId10" r:link="rId11" cstate="screen"/>
          <a:stretch>
            <a:fillRect/>
          </a:stretch>
        </p:blipFill>
        <p:spPr>
          <a:xfrm>
            <a:off x="0" y="4702505"/>
            <a:ext cx="540068" cy="441630"/>
          </a:xfrm>
          <a:prstGeom prst="rect">
            <a:avLst/>
          </a:prstGeom>
        </p:spPr>
      </p:pic>
      <p:sp>
        <p:nvSpPr>
          <p:cNvPr id="2" name="标题 1"/>
          <p:cNvSpPr>
            <a:spLocks noGrp="1"/>
          </p:cNvSpPr>
          <p:nvPr>
            <p:ph type="title"/>
            <p:custDataLst>
              <p:tags r:id="rId3"/>
            </p:custDataLst>
          </p:nvPr>
        </p:nvSpPr>
        <p:spPr>
          <a:xfrm>
            <a:off x="502412" y="332464"/>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3" name="页脚占位符 2"/>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48"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502448" y="714469"/>
            <a:ext cx="3962432" cy="4042179"/>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4679194" y="714469"/>
            <a:ext cx="3962432"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t>20/2/14</a:t>
            </a:fld>
            <a:endParaRPr lang="zh-CN" altLang="en-US" dirty="0"/>
          </a:p>
        </p:txBody>
      </p:sp>
      <p:sp>
        <p:nvSpPr>
          <p:cNvPr id="6" name="页脚占位符 5"/>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9144000" cy="441630"/>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竖排标题 1"/>
          <p:cNvSpPr>
            <a:spLocks noGrp="1"/>
          </p:cNvSpPr>
          <p:nvPr>
            <p:ph type="title" orient="vert"/>
            <p:custDataLst>
              <p:tags r:id="rId2"/>
            </p:custDataLst>
          </p:nvPr>
        </p:nvSpPr>
        <p:spPr>
          <a:xfrm>
            <a:off x="7928351" y="714469"/>
            <a:ext cx="713238" cy="4042179"/>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502444" y="714463"/>
            <a:ext cx="7371076" cy="4042179"/>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5" name="页脚占位符 4"/>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tags" Target="../tags/tag1.xml"/><Relationship Id="rId23" Type="http://schemas.openxmlformats.org/officeDocument/2006/relationships/tags" Target="../tags/tag2.xml"/><Relationship Id="rId24" Type="http://schemas.openxmlformats.org/officeDocument/2006/relationships/tags" Target="../tags/tag3.xml"/><Relationship Id="rId25" Type="http://schemas.openxmlformats.org/officeDocument/2006/relationships/tags" Target="../tags/tag4.xml"/><Relationship Id="rId26" Type="http://schemas.openxmlformats.org/officeDocument/2006/relationships/tags" Target="../tags/tag5.xml"/><Relationship Id="rId27" Type="http://schemas.openxmlformats.org/officeDocument/2006/relationships/tags" Target="../tags/tag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2"/>
            </p:custDataLst>
          </p:nvPr>
        </p:nvSpPr>
        <p:spPr>
          <a:xfrm>
            <a:off x="502412" y="332464"/>
            <a:ext cx="8139178" cy="331514"/>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3"/>
            </p:custDataLst>
          </p:nvPr>
        </p:nvSpPr>
        <p:spPr>
          <a:xfrm>
            <a:off x="502412" y="721138"/>
            <a:ext cx="8139178" cy="4042179"/>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4"/>
            </p:custDataLst>
          </p:nvPr>
        </p:nvSpPr>
        <p:spPr>
          <a:xfrm>
            <a:off x="659807" y="4762963"/>
            <a:ext cx="2025000" cy="237629"/>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20/2/14</a:t>
            </a:fld>
            <a:endParaRPr lang="zh-CN" altLang="en-US"/>
          </a:p>
        </p:txBody>
      </p:sp>
      <p:sp>
        <p:nvSpPr>
          <p:cNvPr id="5" name="页脚占位符 4"/>
          <p:cNvSpPr>
            <a:spLocks noGrp="1"/>
          </p:cNvSpPr>
          <p:nvPr>
            <p:ph type="ftr" sz="quarter" idx="3"/>
            <p:custDataLst>
              <p:tags r:id="rId25"/>
            </p:custDataLst>
          </p:nvPr>
        </p:nvSpPr>
        <p:spPr>
          <a:xfrm>
            <a:off x="3087000" y="4762963"/>
            <a:ext cx="2970000" cy="237629"/>
          </a:xfrm>
          <a:prstGeom prst="rect">
            <a:avLst/>
          </a:prstGeom>
        </p:spPr>
        <p:txBody>
          <a:bodyPr vert="horz" wrap="square" lIns="91440" tIns="45720" rIns="91440" bIns="45720" rtlCol="0" anchor="ctr">
            <a:normAutofit/>
          </a:bodyPr>
          <a:lstStyle>
            <a:lvl1pPr algn="ctr">
              <a:defRPr sz="9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6"/>
            </p:custDataLst>
          </p:nvPr>
        </p:nvSpPr>
        <p:spPr>
          <a:xfrm>
            <a:off x="6457950" y="4762963"/>
            <a:ext cx="2025000" cy="237629"/>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2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5.png"/><Relationship Id="rId1" Type="http://schemas.openxmlformats.org/officeDocument/2006/relationships/tags" Target="../tags/tag151.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tags" Target="../tags/tag158.xml"/><Relationship Id="rId2" Type="http://schemas.openxmlformats.org/officeDocument/2006/relationships/slideLayout" Target="../slideLayouts/slideLayout2.xml"/><Relationship Id="rId3"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8.tiff"/><Relationship Id="rId5" Type="http://schemas.openxmlformats.org/officeDocument/2006/relationships/image" Target="../media/image9.tiff"/><Relationship Id="rId6" Type="http://schemas.openxmlformats.org/officeDocument/2006/relationships/image" Target="../media/image6.tiff"/><Relationship Id="rId1" Type="http://schemas.openxmlformats.org/officeDocument/2006/relationships/tags" Target="../tags/tag159.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8.tiff"/><Relationship Id="rId5" Type="http://schemas.openxmlformats.org/officeDocument/2006/relationships/image" Target="../media/image9.tiff"/><Relationship Id="rId6" Type="http://schemas.openxmlformats.org/officeDocument/2006/relationships/image" Target="../media/image6.tiff"/><Relationship Id="rId1" Type="http://schemas.openxmlformats.org/officeDocument/2006/relationships/tags" Target="../tags/tag160.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tags" Target="../tags/tag161.xml"/><Relationship Id="rId2" Type="http://schemas.openxmlformats.org/officeDocument/2006/relationships/slideLayout" Target="../slideLayouts/slideLayout2.xml"/><Relationship Id="rId3"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8.xml.rels><?xml version="1.0" encoding="UTF-8" standalone="yes"?>
<Relationships xmlns="http://schemas.openxmlformats.org/package/2006/relationships"><Relationship Id="rId1" Type="http://schemas.openxmlformats.org/officeDocument/2006/relationships/tags" Target="../tags/tag162.xml"/><Relationship Id="rId2" Type="http://schemas.openxmlformats.org/officeDocument/2006/relationships/slideLayout" Target="../slideLayouts/slideLayout2.xml"/><Relationship Id="rId3"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tags" Target="../tags/tag163.xml"/><Relationship Id="rId2" Type="http://schemas.openxmlformats.org/officeDocument/2006/relationships/slideLayout" Target="../slideLayouts/slideLayout2.xml"/><Relationship Id="rId3"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1.tiff"/><Relationship Id="rId5" Type="http://schemas.openxmlformats.org/officeDocument/2006/relationships/image" Target="../media/image12.png"/><Relationship Id="rId1" Type="http://schemas.openxmlformats.org/officeDocument/2006/relationships/tags" Target="../tags/tag164.x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2.png"/><Relationship Id="rId1" Type="http://schemas.openxmlformats.org/officeDocument/2006/relationships/tags" Target="../tags/tag165.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8.tiff"/><Relationship Id="rId1" Type="http://schemas.openxmlformats.org/officeDocument/2006/relationships/tags" Target="../tags/tag166.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6.tiff"/><Relationship Id="rId1" Type="http://schemas.openxmlformats.org/officeDocument/2006/relationships/tags" Target="../tags/tag167.x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8.tiff"/><Relationship Id="rId5" Type="http://schemas.openxmlformats.org/officeDocument/2006/relationships/image" Target="../media/image9.tiff"/><Relationship Id="rId1" Type="http://schemas.openxmlformats.org/officeDocument/2006/relationships/tags" Target="../tags/tag168.x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tags" Target="../tags/tag169.xml"/><Relationship Id="rId2" Type="http://schemas.openxmlformats.org/officeDocument/2006/relationships/slideLayout" Target="../slideLayouts/slideLayout2.xml"/><Relationship Id="rId3"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13.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 Id="rId3" Type="http://schemas.openxmlformats.org/officeDocument/2006/relationships/image" Target="../media/image13.tif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3.tiff"/><Relationship Id="rId1" Type="http://schemas.openxmlformats.org/officeDocument/2006/relationships/tags" Target="../tags/tag170.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tags" Target="../tags/tag171.xml"/><Relationship Id="rId2" Type="http://schemas.openxmlformats.org/officeDocument/2006/relationships/slideLayout" Target="../slideLayouts/slideLayout2.xml"/><Relationship Id="rId3"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13.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image" Target="../media/image13.tiff"/></Relationships>
</file>

<file path=ppt/slides/_rels/slide38.xml.rels><?xml version="1.0" encoding="UTF-8" standalone="yes"?>
<Relationships xmlns="http://schemas.openxmlformats.org/package/2006/relationships"><Relationship Id="rId1" Type="http://schemas.openxmlformats.org/officeDocument/2006/relationships/tags" Target="../tags/tag172.xml"/><Relationship Id="rId2" Type="http://schemas.openxmlformats.org/officeDocument/2006/relationships/slideLayout" Target="../slideLayouts/slideLayout2.xml"/><Relationship Id="rId3"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 Id="rId3" Type="http://schemas.openxmlformats.org/officeDocument/2006/relationships/image" Target="../media/image13.tif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6.tiff"/><Relationship Id="rId1" Type="http://schemas.openxmlformats.org/officeDocument/2006/relationships/tags" Target="../tags/tag152.x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4.jpeg"/><Relationship Id="rId1" Type="http://schemas.openxmlformats.org/officeDocument/2006/relationships/tags" Target="../tags/tag173.xml"/><Relationship Id="rId2" Type="http://schemas.openxmlformats.org/officeDocument/2006/relationships/tags" Target="../tags/tag174.xml"/></Relationships>
</file>

<file path=ppt/slides/_rels/slide5.xml.rels><?xml version="1.0" encoding="UTF-8" standalone="yes"?>
<Relationships xmlns="http://schemas.openxmlformats.org/package/2006/relationships"><Relationship Id="rId1" Type="http://schemas.openxmlformats.org/officeDocument/2006/relationships/tags" Target="../tags/tag153.xml"/><Relationship Id="rId2" Type="http://schemas.openxmlformats.org/officeDocument/2006/relationships/slideLayout" Target="../slideLayouts/slideLayout2.xml"/><Relationship Id="rId3"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6.tiff"/><Relationship Id="rId1" Type="http://schemas.openxmlformats.org/officeDocument/2006/relationships/tags" Target="../tags/tag154.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7.jpg"/><Relationship Id="rId1" Type="http://schemas.openxmlformats.org/officeDocument/2006/relationships/tags" Target="../tags/tag155.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tags" Target="../tags/tag156.xml"/><Relationship Id="rId2" Type="http://schemas.openxmlformats.org/officeDocument/2006/relationships/slideLayout" Target="../slideLayouts/slideLayout2.xml"/><Relationship Id="rId3"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tags" Target="../tags/tag157.xml"/><Relationship Id="rId2" Type="http://schemas.openxmlformats.org/officeDocument/2006/relationships/slideLayout" Target="../slideLayouts/slideLayout2.xml"/><Relationship Id="rId3"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a:srcRect r="531"/>
          <a:stretch>
            <a:fillRect/>
          </a:stretch>
        </p:blipFill>
        <p:spPr>
          <a:xfrm>
            <a:off x="0" y="0"/>
            <a:ext cx="9144000" cy="5143500"/>
          </a:xfrm>
          <a:prstGeom prst="rect">
            <a:avLst/>
          </a:prstGeom>
        </p:spPr>
      </p:pic>
      <p:sp>
        <p:nvSpPr>
          <p:cNvPr id="15" name="标题 14"/>
          <p:cNvSpPr>
            <a:spLocks noGrp="1"/>
          </p:cNvSpPr>
          <p:nvPr>
            <p:ph type="ctrTitle" idx="13"/>
          </p:nvPr>
        </p:nvSpPr>
        <p:spPr>
          <a:xfrm>
            <a:off x="3036291" y="2316162"/>
            <a:ext cx="5412105" cy="728345"/>
          </a:xfrm>
        </p:spPr>
        <p:txBody>
          <a:bodyPr>
            <a:normAutofit fontScale="90000"/>
          </a:bodyPr>
          <a:lstStyle/>
          <a:p>
            <a:pPr algn="ctr"/>
            <a:r>
              <a:rPr lang="zh-CN" altLang="en-US" b="1" spc="300" dirty="0" smtClean="0">
                <a:solidFill>
                  <a:srgbClr val="FF0000"/>
                </a:solidFill>
                <a:latin typeface="微软雅黑" panose="020B0503020204020204" charset="-122"/>
                <a:ea typeface="微软雅黑" panose="020B0503020204020204" charset="-122"/>
                <a:sym typeface="+mn-ea"/>
              </a:rPr>
              <a:t>剖析题例 构建区域环境问题分析的模式</a:t>
            </a:r>
            <a:endParaRPr lang="zh-CN" altLang="en-US" dirty="0">
              <a:solidFill>
                <a:srgbClr val="FF0000"/>
              </a:solidFill>
            </a:endParaRPr>
          </a:p>
        </p:txBody>
      </p:sp>
      <p:sp>
        <p:nvSpPr>
          <p:cNvPr id="10" name="矩形 9"/>
          <p:cNvSpPr/>
          <p:nvPr/>
        </p:nvSpPr>
        <p:spPr>
          <a:xfrm>
            <a:off x="4871085" y="3635375"/>
            <a:ext cx="3601720" cy="553085"/>
          </a:xfrm>
          <a:prstGeom prst="rect">
            <a:avLst/>
          </a:prstGeom>
        </p:spPr>
        <p:txBody>
          <a:bodyPr wrap="square">
            <a:spAutoFit/>
          </a:bodyPr>
          <a:lstStyle/>
          <a:p>
            <a:pPr algn="l">
              <a:lnSpc>
                <a:spcPct val="150000"/>
              </a:lnSpc>
            </a:pPr>
            <a:r>
              <a:rPr lang="en-US" altLang="zh-CN" b="1" spc="226" dirty="0">
                <a:solidFill>
                  <a:schemeClr val="tx1"/>
                </a:solidFill>
                <a:latin typeface="楷体" panose="02010609060101010101" charset="-122"/>
                <a:ea typeface="楷体" panose="02010609060101010101" charset="-122"/>
                <a:cs typeface="楷体" panose="02010609060101010101" charset="-122"/>
              </a:rPr>
              <a:t>  </a:t>
            </a:r>
            <a:r>
              <a:rPr lang="en-US" altLang="zh-CN" sz="2000" spc="226" dirty="0">
                <a:solidFill>
                  <a:schemeClr val="tx1"/>
                </a:solidFill>
                <a:latin typeface="微软雅黑" panose="020B0503020204020204" charset="-122"/>
                <a:ea typeface="微软雅黑" panose="020B0503020204020204" charset="-122"/>
              </a:rPr>
              <a:t> </a:t>
            </a:r>
          </a:p>
        </p:txBody>
      </p:sp>
      <p:sp>
        <p:nvSpPr>
          <p:cNvPr id="11" name="文本框 10"/>
          <p:cNvSpPr txBox="1"/>
          <p:nvPr/>
        </p:nvSpPr>
        <p:spPr>
          <a:xfrm>
            <a:off x="4066619" y="1194123"/>
            <a:ext cx="4093845" cy="461665"/>
          </a:xfrm>
          <a:prstGeom prst="rect">
            <a:avLst/>
          </a:prstGeom>
          <a:noFill/>
        </p:spPr>
        <p:txBody>
          <a:bodyPr wrap="square" rtlCol="0">
            <a:spAutoFit/>
          </a:bodyPr>
          <a:lstStyle/>
          <a:p>
            <a:pPr algn="ctr"/>
            <a:r>
              <a:rPr lang="zh-CN" altLang="en-US" sz="2000" b="1" spc="226" dirty="0">
                <a:solidFill>
                  <a:srgbClr val="002060"/>
                </a:solidFill>
                <a:latin typeface="微软雅黑" panose="020B0503020204020204" charset="-122"/>
                <a:ea typeface="微软雅黑" panose="020B0503020204020204" charset="-122"/>
                <a:cs typeface="楷体" panose="02010609060101010101" charset="-122"/>
                <a:sym typeface="+mn-ea"/>
              </a:rPr>
              <a:t>朝阳区线上课堂</a:t>
            </a:r>
            <a:r>
              <a:rPr lang="en-US" altLang="zh-CN" sz="20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a:t>
            </a:r>
            <a:r>
              <a:rPr lang="zh-CN" altLang="en-US" sz="20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高三地理</a:t>
            </a:r>
            <a:r>
              <a:rPr lang="zh-CN" altLang="en-US" sz="24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 </a:t>
            </a:r>
            <a:endParaRPr lang="zh-CN" altLang="en-US" sz="2400" b="1" spc="226" dirty="0">
              <a:solidFill>
                <a:srgbClr val="002060"/>
              </a:solidFill>
              <a:latin typeface="微软雅黑" panose="020B0503020204020204" charset="-122"/>
              <a:ea typeface="微软雅黑" panose="020B0503020204020204" charset="-122"/>
              <a:cs typeface="楷体" panose="02010609060101010101" charset="-122"/>
              <a:sym typeface="+mn-ea"/>
            </a:endParaRPr>
          </a:p>
        </p:txBody>
      </p:sp>
      <p:sp>
        <p:nvSpPr>
          <p:cNvPr id="9" name="文本框 8"/>
          <p:cNvSpPr txBox="1"/>
          <p:nvPr/>
        </p:nvSpPr>
        <p:spPr>
          <a:xfrm>
            <a:off x="3324224" y="3699565"/>
            <a:ext cx="4836240" cy="553998"/>
          </a:xfrm>
          <a:prstGeom prst="rect">
            <a:avLst/>
          </a:prstGeom>
          <a:noFill/>
        </p:spPr>
        <p:txBody>
          <a:bodyPr wrap="square" rtlCol="0">
            <a:spAutoFit/>
          </a:bodyPr>
          <a:lstStyle/>
          <a:p>
            <a:pPr algn="ctr">
              <a:lnSpc>
                <a:spcPct val="150000"/>
              </a:lnSpc>
            </a:pPr>
            <a:r>
              <a:rPr lang="zh-CN" altLang="en-US" sz="2000" spc="226" dirty="0">
                <a:solidFill>
                  <a:schemeClr val="bg2">
                    <a:lumMod val="10000"/>
                  </a:schemeClr>
                </a:solidFill>
                <a:latin typeface="微软雅黑" panose="020B0503020204020204" charset="-122"/>
                <a:ea typeface="微软雅黑" panose="020B0503020204020204" charset="-122"/>
              </a:rPr>
              <a:t>北京市</a:t>
            </a:r>
            <a:r>
              <a:rPr lang="zh-CN" altLang="en-US" sz="2000" spc="226" dirty="0" smtClean="0">
                <a:solidFill>
                  <a:schemeClr val="bg2">
                    <a:lumMod val="10000"/>
                  </a:schemeClr>
                </a:solidFill>
                <a:latin typeface="微软雅黑" panose="020B0503020204020204" charset="-122"/>
                <a:ea typeface="微软雅黑" panose="020B0503020204020204" charset="-122"/>
              </a:rPr>
              <a:t>朝阳区北京中学   张树宏</a:t>
            </a:r>
            <a:endParaRPr lang="zh-CN" altLang="en-US" sz="2000" spc="226" dirty="0">
              <a:solidFill>
                <a:schemeClr val="bg2">
                  <a:lumMod val="10000"/>
                </a:schemeClr>
              </a:solidFill>
              <a:latin typeface="微软雅黑" panose="020B0503020204020204" charset="-122"/>
              <a:ea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98319" name="文本框 1"/>
          <p:cNvSpPr txBox="1">
            <a:spLocks noChangeArrowheads="1"/>
          </p:cNvSpPr>
          <p:nvPr/>
        </p:nvSpPr>
        <p:spPr bwMode="auto">
          <a:xfrm>
            <a:off x="2357088" y="1845941"/>
            <a:ext cx="1399476" cy="2031325"/>
          </a:xfrm>
          <a:prstGeom prst="rect">
            <a:avLst/>
          </a:prstGeom>
          <a:noFill/>
          <a:ln w="9525">
            <a:solidFill>
              <a:srgbClr val="FB0517"/>
            </a:solidFill>
            <a:prstDash val="sysDash"/>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宋体" charset="-122"/>
              </a:defRPr>
            </a:lvl1pPr>
            <a:lvl2pPr marL="742950" indent="-285750">
              <a:spcBef>
                <a:spcPct val="20000"/>
              </a:spcBef>
              <a:buChar char="–"/>
              <a:defRPr sz="2800">
                <a:solidFill>
                  <a:schemeClr val="tx1"/>
                </a:solidFill>
                <a:latin typeface="Arial" charset="0"/>
                <a:ea typeface="宋体" charset="-122"/>
              </a:defRPr>
            </a:lvl2pPr>
            <a:lvl3pPr marL="1143000" indent="-228600">
              <a:spcBef>
                <a:spcPct val="20000"/>
              </a:spcBef>
              <a:buChar char="•"/>
              <a:defRPr sz="2400">
                <a:solidFill>
                  <a:schemeClr val="tx1"/>
                </a:solidFill>
                <a:latin typeface="Arial" charset="0"/>
                <a:ea typeface="宋体" charset="-122"/>
              </a:defRPr>
            </a:lvl3pPr>
            <a:lvl4pPr marL="1600200" indent="-228600">
              <a:spcBef>
                <a:spcPct val="20000"/>
              </a:spcBef>
              <a:buChar char="–"/>
              <a:defRPr sz="2000">
                <a:solidFill>
                  <a:schemeClr val="tx1"/>
                </a:solidFill>
                <a:latin typeface="Arial" charset="0"/>
                <a:ea typeface="宋体" charset="-122"/>
              </a:defRPr>
            </a:lvl4pPr>
            <a:lvl5pPr marL="2057400" indent="-22860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eaLnBrk="1" hangingPunct="1">
              <a:spcBef>
                <a:spcPct val="0"/>
              </a:spcBef>
              <a:buFontTx/>
              <a:buNone/>
            </a:pPr>
            <a:r>
              <a:rPr lang="zh-CN" altLang="en-US" sz="1800" b="1" dirty="0" smtClean="0">
                <a:solidFill>
                  <a:srgbClr val="FFFF00"/>
                </a:solidFill>
                <a:latin typeface="Times New Roman" charset="0"/>
              </a:rPr>
              <a:t>西北地区</a:t>
            </a:r>
            <a:endParaRPr lang="en-US" altLang="zh-CN" sz="1800" b="1" dirty="0" smtClean="0">
              <a:solidFill>
                <a:srgbClr val="FFFF00"/>
              </a:solidFill>
              <a:latin typeface="Times New Roman" charset="0"/>
            </a:endParaRPr>
          </a:p>
          <a:p>
            <a:pPr eaLnBrk="1" hangingPunct="1">
              <a:spcBef>
                <a:spcPct val="0"/>
              </a:spcBef>
              <a:buFontTx/>
              <a:buNone/>
            </a:pPr>
            <a:r>
              <a:rPr lang="zh-CN" altLang="en-US" sz="1800" b="1" dirty="0" smtClean="0">
                <a:solidFill>
                  <a:srgbClr val="FFFFFF"/>
                </a:solidFill>
                <a:latin typeface="Times New Roman" charset="0"/>
              </a:rPr>
              <a:t>气候干旱</a:t>
            </a:r>
            <a:endParaRPr lang="en-US" altLang="zh-CN" sz="1800" b="1" dirty="0" smtClean="0">
              <a:solidFill>
                <a:srgbClr val="FFFFFF"/>
              </a:solidFill>
              <a:latin typeface="Times New Roman" charset="0"/>
            </a:endParaRPr>
          </a:p>
          <a:p>
            <a:pPr eaLnBrk="1" hangingPunct="1">
              <a:spcBef>
                <a:spcPct val="0"/>
              </a:spcBef>
              <a:buFontTx/>
              <a:buNone/>
            </a:pPr>
            <a:r>
              <a:rPr lang="zh-CN" altLang="en-US" sz="1800" b="1" dirty="0" smtClean="0">
                <a:solidFill>
                  <a:srgbClr val="FFFFFF"/>
                </a:solidFill>
                <a:latin typeface="Times New Roman" charset="0"/>
              </a:rPr>
              <a:t>降水变率大</a:t>
            </a:r>
            <a:endParaRPr lang="en-US" altLang="zh-CN" sz="1800" b="1" dirty="0" smtClean="0">
              <a:solidFill>
                <a:srgbClr val="FFFFFF"/>
              </a:solidFill>
              <a:latin typeface="Times New Roman" charset="0"/>
            </a:endParaRPr>
          </a:p>
          <a:p>
            <a:pPr hangingPunct="1">
              <a:spcBef>
                <a:spcPct val="0"/>
              </a:spcBef>
              <a:buNone/>
            </a:pPr>
            <a:r>
              <a:rPr lang="zh-CN" altLang="en-US" sz="1800" b="1" dirty="0">
                <a:solidFill>
                  <a:srgbClr val="FFFFFF"/>
                </a:solidFill>
                <a:latin typeface="Times New Roman" charset="0"/>
              </a:rPr>
              <a:t>大风日数多</a:t>
            </a:r>
            <a:endParaRPr lang="en-US" altLang="zh-CN" sz="1800" b="1" dirty="0">
              <a:solidFill>
                <a:srgbClr val="FFFFFF"/>
              </a:solidFill>
              <a:latin typeface="Times New Roman" charset="0"/>
            </a:endParaRPr>
          </a:p>
          <a:p>
            <a:pPr hangingPunct="1">
              <a:spcBef>
                <a:spcPct val="0"/>
              </a:spcBef>
              <a:buNone/>
            </a:pPr>
            <a:r>
              <a:rPr lang="zh-CN" altLang="en-US" sz="1800" b="1" dirty="0">
                <a:solidFill>
                  <a:srgbClr val="FFFFFF"/>
                </a:solidFill>
                <a:latin typeface="Times New Roman" charset="0"/>
              </a:rPr>
              <a:t>地表多沙质沉积物</a:t>
            </a:r>
            <a:endParaRPr lang="en-US" altLang="zh-CN" sz="1800" b="1" dirty="0">
              <a:solidFill>
                <a:srgbClr val="FFFFFF"/>
              </a:solidFill>
              <a:latin typeface="Times New Roman" charset="0"/>
            </a:endParaRPr>
          </a:p>
          <a:p>
            <a:pPr eaLnBrk="1" hangingPunct="1">
              <a:spcBef>
                <a:spcPct val="0"/>
              </a:spcBef>
              <a:buFontTx/>
              <a:buNone/>
            </a:pPr>
            <a:r>
              <a:rPr lang="zh-CN" altLang="en-US" sz="1800" b="1" dirty="0" smtClean="0">
                <a:solidFill>
                  <a:srgbClr val="FFFFFF"/>
                </a:solidFill>
                <a:latin typeface="Times New Roman" charset="0"/>
              </a:rPr>
              <a:t>植被稀少</a:t>
            </a:r>
            <a:endParaRPr lang="en-US" altLang="zh-CN" sz="1800" b="1" dirty="0" smtClean="0">
              <a:solidFill>
                <a:srgbClr val="FFFFFF"/>
              </a:solidFill>
              <a:latin typeface="Times New Roman" charset="0"/>
            </a:endParaRPr>
          </a:p>
        </p:txBody>
      </p:sp>
      <p:sp>
        <p:nvSpPr>
          <p:cNvPr id="4" name="文本框 3"/>
          <p:cNvSpPr txBox="1"/>
          <p:nvPr/>
        </p:nvSpPr>
        <p:spPr>
          <a:xfrm>
            <a:off x="4234122" y="1109647"/>
            <a:ext cx="1107996" cy="646331"/>
          </a:xfrm>
          <a:prstGeom prst="rect">
            <a:avLst/>
          </a:prstGeom>
          <a:noFill/>
        </p:spPr>
        <p:txBody>
          <a:bodyPr wrap="none" rtlCol="0">
            <a:spAutoFit/>
          </a:bodyPr>
          <a:lstStyle/>
          <a:p>
            <a:r>
              <a:rPr kumimoji="1" lang="zh-CN" altLang="en-US" dirty="0" smtClean="0">
                <a:solidFill>
                  <a:srgbClr val="FFFF00"/>
                </a:solidFill>
              </a:rPr>
              <a:t>乱砍乱伐</a:t>
            </a:r>
            <a:endParaRPr kumimoji="1" lang="en-US" altLang="zh-CN" dirty="0" smtClean="0">
              <a:solidFill>
                <a:srgbClr val="FFFF00"/>
              </a:solidFill>
            </a:endParaRPr>
          </a:p>
          <a:p>
            <a:r>
              <a:rPr kumimoji="1" lang="zh-CN" altLang="en-US" dirty="0" smtClean="0">
                <a:solidFill>
                  <a:srgbClr val="FFFF00"/>
                </a:solidFill>
              </a:rPr>
              <a:t>破坏植被</a:t>
            </a:r>
            <a:endParaRPr kumimoji="1" lang="zh-CN" altLang="en-US" dirty="0">
              <a:solidFill>
                <a:srgbClr val="FFFF00"/>
              </a:solidFill>
            </a:endParaRPr>
          </a:p>
        </p:txBody>
      </p:sp>
      <p:sp>
        <p:nvSpPr>
          <p:cNvPr id="6" name="文本框 5"/>
          <p:cNvSpPr txBox="1"/>
          <p:nvPr/>
        </p:nvSpPr>
        <p:spPr>
          <a:xfrm>
            <a:off x="5454279" y="1755095"/>
            <a:ext cx="377026" cy="369332"/>
          </a:xfrm>
          <a:prstGeom prst="rect">
            <a:avLst/>
          </a:prstGeom>
          <a:noFill/>
        </p:spPr>
        <p:txBody>
          <a:bodyPr wrap="none" rtlCol="0">
            <a:spAutoFit/>
          </a:bodyPr>
          <a:lstStyle/>
          <a:p>
            <a:r>
              <a:rPr kumimoji="1" lang="zh-CN" altLang="en-US" dirty="0" smtClean="0"/>
              <a:t>   </a:t>
            </a:r>
            <a:endParaRPr kumimoji="1" lang="zh-CN" altLang="en-US" dirty="0">
              <a:solidFill>
                <a:srgbClr val="FF0000"/>
              </a:solidFill>
            </a:endParaRPr>
          </a:p>
        </p:txBody>
      </p:sp>
      <p:sp>
        <p:nvSpPr>
          <p:cNvPr id="11" name="文本框 10"/>
          <p:cNvSpPr txBox="1"/>
          <p:nvPr/>
        </p:nvSpPr>
        <p:spPr>
          <a:xfrm>
            <a:off x="3937520" y="2138135"/>
            <a:ext cx="696605" cy="1477328"/>
          </a:xfrm>
          <a:prstGeom prst="rect">
            <a:avLst/>
          </a:prstGeom>
          <a:noFill/>
        </p:spPr>
        <p:txBody>
          <a:bodyPr wrap="square" rtlCol="0">
            <a:spAutoFit/>
          </a:bodyPr>
          <a:lstStyle/>
          <a:p>
            <a:r>
              <a:rPr kumimoji="1" lang="zh-CN" altLang="en-US" dirty="0" smtClean="0">
                <a:solidFill>
                  <a:srgbClr val="FFFF00"/>
                </a:solidFill>
              </a:rPr>
              <a:t>土</a:t>
            </a:r>
            <a:endParaRPr kumimoji="1" lang="en-US" altLang="zh-CN" dirty="0" smtClean="0">
              <a:solidFill>
                <a:srgbClr val="FFFF00"/>
              </a:solidFill>
            </a:endParaRPr>
          </a:p>
          <a:p>
            <a:r>
              <a:rPr kumimoji="1" lang="zh-CN" altLang="en-US" dirty="0" smtClean="0">
                <a:solidFill>
                  <a:srgbClr val="FFFF00"/>
                </a:solidFill>
              </a:rPr>
              <a:t>地</a:t>
            </a:r>
            <a:endParaRPr kumimoji="1" lang="en-US" altLang="zh-CN" dirty="0" smtClean="0">
              <a:solidFill>
                <a:srgbClr val="FFFF00"/>
              </a:solidFill>
            </a:endParaRPr>
          </a:p>
          <a:p>
            <a:r>
              <a:rPr kumimoji="1" lang="zh-CN" altLang="en-US" dirty="0" smtClean="0">
                <a:solidFill>
                  <a:srgbClr val="FFFF00"/>
                </a:solidFill>
              </a:rPr>
              <a:t>荒</a:t>
            </a:r>
            <a:endParaRPr kumimoji="1" lang="en-US" altLang="zh-CN" dirty="0" smtClean="0">
              <a:solidFill>
                <a:srgbClr val="FFFF00"/>
              </a:solidFill>
            </a:endParaRPr>
          </a:p>
          <a:p>
            <a:r>
              <a:rPr kumimoji="1" lang="zh-CN" altLang="en-US" dirty="0" smtClean="0">
                <a:solidFill>
                  <a:srgbClr val="FFFF00"/>
                </a:solidFill>
              </a:rPr>
              <a:t>漠</a:t>
            </a:r>
            <a:endParaRPr kumimoji="1" lang="en-US" altLang="zh-CN" dirty="0" smtClean="0">
              <a:solidFill>
                <a:srgbClr val="FFFF00"/>
              </a:solidFill>
            </a:endParaRPr>
          </a:p>
          <a:p>
            <a:r>
              <a:rPr kumimoji="1" lang="zh-CN" altLang="en-US" dirty="0" smtClean="0">
                <a:solidFill>
                  <a:srgbClr val="FFFF00"/>
                </a:solidFill>
              </a:rPr>
              <a:t>化</a:t>
            </a:r>
            <a:endParaRPr kumimoji="1" lang="zh-CN" altLang="en-US" dirty="0">
              <a:solidFill>
                <a:srgbClr val="FFFF00"/>
              </a:solidFill>
            </a:endParaRPr>
          </a:p>
        </p:txBody>
      </p:sp>
      <p:sp>
        <p:nvSpPr>
          <p:cNvPr id="46" name="文本框 45"/>
          <p:cNvSpPr txBox="1"/>
          <p:nvPr/>
        </p:nvSpPr>
        <p:spPr>
          <a:xfrm>
            <a:off x="4631347" y="2200686"/>
            <a:ext cx="254620" cy="1200329"/>
          </a:xfrm>
          <a:prstGeom prst="rect">
            <a:avLst/>
          </a:prstGeom>
          <a:noFill/>
        </p:spPr>
        <p:txBody>
          <a:bodyPr wrap="square" rtlCol="0">
            <a:spAutoFit/>
          </a:bodyPr>
          <a:lstStyle/>
          <a:p>
            <a:r>
              <a:rPr kumimoji="1" lang="zh-CN" altLang="en-US" dirty="0" smtClean="0">
                <a:solidFill>
                  <a:srgbClr val="FFFF00"/>
                </a:solidFill>
              </a:rPr>
              <a:t>水土流失</a:t>
            </a:r>
            <a:endParaRPr kumimoji="1" lang="zh-CN" altLang="en-US" dirty="0">
              <a:solidFill>
                <a:srgbClr val="FFFF00"/>
              </a:solidFill>
            </a:endParaRPr>
          </a:p>
        </p:txBody>
      </p:sp>
      <p:sp>
        <p:nvSpPr>
          <p:cNvPr id="14" name="文本框 13"/>
          <p:cNvSpPr txBox="1"/>
          <p:nvPr/>
        </p:nvSpPr>
        <p:spPr>
          <a:xfrm>
            <a:off x="3487464" y="631840"/>
            <a:ext cx="184731" cy="923330"/>
          </a:xfrm>
          <a:prstGeom prst="rect">
            <a:avLst/>
          </a:prstGeom>
          <a:noFill/>
        </p:spPr>
        <p:txBody>
          <a:bodyPr wrap="none" rtlCol="0">
            <a:spAutoFit/>
          </a:bodyPr>
          <a:lstStyle/>
          <a:p>
            <a:endParaRPr kumimoji="1" lang="en-US" altLang="zh-CN" dirty="0"/>
          </a:p>
          <a:p>
            <a:endParaRPr kumimoji="1" lang="en-US" altLang="zh-CN" dirty="0" smtClean="0"/>
          </a:p>
          <a:p>
            <a:endParaRPr kumimoji="1" lang="en-US" altLang="zh-CN" dirty="0"/>
          </a:p>
        </p:txBody>
      </p:sp>
      <p:cxnSp>
        <p:nvCxnSpPr>
          <p:cNvPr id="3" name="直线箭头连接符 2"/>
          <p:cNvCxnSpPr/>
          <p:nvPr/>
        </p:nvCxnSpPr>
        <p:spPr>
          <a:xfrm>
            <a:off x="5630169" y="1523424"/>
            <a:ext cx="178647" cy="183805"/>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a:spLocks noChangeArrowheads="1"/>
          </p:cNvSpPr>
          <p:nvPr/>
        </p:nvSpPr>
        <p:spPr bwMode="auto">
          <a:xfrm>
            <a:off x="5303887" y="1845940"/>
            <a:ext cx="2174262" cy="2031325"/>
          </a:xfrm>
          <a:prstGeom prst="rect">
            <a:avLst/>
          </a:prstGeom>
          <a:noFill/>
          <a:ln w="9525">
            <a:solidFill>
              <a:srgbClr val="FB0517"/>
            </a:solidFill>
            <a:prstDash val="sysDash"/>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宋体" charset="-122"/>
              </a:defRPr>
            </a:lvl1pPr>
            <a:lvl2pPr marL="742950" indent="-285750">
              <a:spcBef>
                <a:spcPct val="20000"/>
              </a:spcBef>
              <a:buChar char="–"/>
              <a:defRPr sz="2800">
                <a:solidFill>
                  <a:schemeClr val="tx1"/>
                </a:solidFill>
                <a:latin typeface="Arial" charset="0"/>
                <a:ea typeface="宋体" charset="-122"/>
              </a:defRPr>
            </a:lvl2pPr>
            <a:lvl3pPr marL="1143000" indent="-228600">
              <a:spcBef>
                <a:spcPct val="20000"/>
              </a:spcBef>
              <a:buChar char="•"/>
              <a:defRPr sz="2400">
                <a:solidFill>
                  <a:schemeClr val="tx1"/>
                </a:solidFill>
                <a:latin typeface="Arial" charset="0"/>
                <a:ea typeface="宋体" charset="-122"/>
              </a:defRPr>
            </a:lvl3pPr>
            <a:lvl4pPr marL="1600200" indent="-228600">
              <a:spcBef>
                <a:spcPct val="20000"/>
              </a:spcBef>
              <a:buChar char="–"/>
              <a:defRPr sz="2000">
                <a:solidFill>
                  <a:schemeClr val="tx1"/>
                </a:solidFill>
                <a:latin typeface="Arial" charset="0"/>
                <a:ea typeface="宋体" charset="-122"/>
              </a:defRPr>
            </a:lvl4pPr>
            <a:lvl5pPr marL="2057400" indent="-22860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r>
              <a:rPr kumimoji="1" lang="zh-CN" altLang="en-US" sz="1800" dirty="0">
                <a:solidFill>
                  <a:srgbClr val="FFFF00"/>
                </a:solidFill>
              </a:rPr>
              <a:t>黄土高原</a:t>
            </a:r>
            <a:endParaRPr kumimoji="1" lang="en-US" altLang="zh-CN" sz="1800" dirty="0">
              <a:solidFill>
                <a:srgbClr val="FFFF00"/>
              </a:solidFill>
            </a:endParaRPr>
          </a:p>
          <a:p>
            <a:r>
              <a:rPr kumimoji="1" lang="zh-CN" altLang="en-US" sz="1800" dirty="0">
                <a:solidFill>
                  <a:srgbClr val="FFFFFF"/>
                </a:solidFill>
              </a:rPr>
              <a:t>自然环境过渡性强</a:t>
            </a:r>
            <a:endParaRPr kumimoji="1" lang="en-US" altLang="zh-CN" sz="1800" dirty="0">
              <a:solidFill>
                <a:srgbClr val="FFFFFF"/>
              </a:solidFill>
            </a:endParaRPr>
          </a:p>
          <a:p>
            <a:r>
              <a:rPr kumimoji="1" lang="zh-CN" altLang="en-US" sz="1800" dirty="0">
                <a:solidFill>
                  <a:srgbClr val="FFFFFF"/>
                </a:solidFill>
              </a:rPr>
              <a:t>降水集中多暴雨</a:t>
            </a:r>
            <a:endParaRPr kumimoji="1" lang="en-US" altLang="zh-CN" sz="1800" dirty="0">
              <a:solidFill>
                <a:srgbClr val="FFFFFF"/>
              </a:solidFill>
            </a:endParaRPr>
          </a:p>
          <a:p>
            <a:r>
              <a:rPr kumimoji="1" lang="zh-CN" altLang="en-US" sz="1800" dirty="0">
                <a:solidFill>
                  <a:srgbClr val="FFFFFF"/>
                </a:solidFill>
              </a:rPr>
              <a:t>地形坡度大</a:t>
            </a:r>
            <a:endParaRPr kumimoji="1" lang="en-US" altLang="zh-CN" sz="1800" dirty="0">
              <a:solidFill>
                <a:srgbClr val="FFFFFF"/>
              </a:solidFill>
            </a:endParaRPr>
          </a:p>
          <a:p>
            <a:r>
              <a:rPr kumimoji="1" lang="zh-CN" altLang="en-US" sz="1800" dirty="0">
                <a:solidFill>
                  <a:srgbClr val="FFFFFF"/>
                </a:solidFill>
              </a:rPr>
              <a:t>植被覆盖率低</a:t>
            </a:r>
            <a:endParaRPr kumimoji="1" lang="en-US" altLang="zh-CN" sz="1800" dirty="0">
              <a:solidFill>
                <a:srgbClr val="FFFFFF"/>
              </a:solidFill>
            </a:endParaRPr>
          </a:p>
          <a:p>
            <a:r>
              <a:rPr kumimoji="1" lang="zh-CN" altLang="en-US" sz="1800" dirty="0">
                <a:solidFill>
                  <a:srgbClr val="FFFFFF"/>
                </a:solidFill>
              </a:rPr>
              <a:t>土质</a:t>
            </a:r>
            <a:r>
              <a:rPr kumimoji="1" lang="zh-CN" altLang="en-US" sz="1800" dirty="0" smtClean="0">
                <a:solidFill>
                  <a:srgbClr val="FFFFFF"/>
                </a:solidFill>
              </a:rPr>
              <a:t>疏松</a:t>
            </a:r>
            <a:endParaRPr kumimoji="1" lang="zh-CN" altLang="en-US" sz="1800" dirty="0">
              <a:solidFill>
                <a:srgbClr val="FFFFFF"/>
              </a:solidFill>
            </a:endParaRPr>
          </a:p>
        </p:txBody>
      </p:sp>
      <p:cxnSp>
        <p:nvCxnSpPr>
          <p:cNvPr id="19" name="直线箭头连接符 18"/>
          <p:cNvCxnSpPr/>
          <p:nvPr/>
        </p:nvCxnSpPr>
        <p:spPr>
          <a:xfrm flipH="1">
            <a:off x="3719769" y="1555170"/>
            <a:ext cx="226302" cy="153345"/>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038349" y="3893186"/>
            <a:ext cx="5690982" cy="369332"/>
          </a:xfrm>
          <a:prstGeom prst="rect">
            <a:avLst/>
          </a:prstGeom>
          <a:noFill/>
        </p:spPr>
        <p:txBody>
          <a:bodyPr wrap="none" rtlCol="0">
            <a:spAutoFit/>
          </a:bodyPr>
          <a:lstStyle/>
          <a:p>
            <a:r>
              <a:rPr kumimoji="1" lang="zh-CN" altLang="en-US" dirty="0" smtClean="0">
                <a:solidFill>
                  <a:srgbClr val="FFFF00"/>
                </a:solidFill>
              </a:rPr>
              <a:t>环境问题是自然因素与人类活动因素共同所用的结果</a:t>
            </a:r>
            <a:endParaRPr kumimoji="1" lang="zh-CN" altLang="en-US" dirty="0">
              <a:solidFill>
                <a:srgbClr val="FFFF00"/>
              </a:solidFill>
            </a:endParaRPr>
          </a:p>
        </p:txBody>
      </p:sp>
      <p:sp>
        <p:nvSpPr>
          <p:cNvPr id="15" name="文本框 14"/>
          <p:cNvSpPr txBox="1"/>
          <p:nvPr/>
        </p:nvSpPr>
        <p:spPr>
          <a:xfrm>
            <a:off x="2215299" y="538522"/>
            <a:ext cx="5211683" cy="1354217"/>
          </a:xfrm>
          <a:prstGeom prst="rect">
            <a:avLst/>
          </a:prstGeom>
          <a:noFill/>
        </p:spPr>
        <p:txBody>
          <a:bodyPr wrap="none" rtlCol="0">
            <a:spAutoFit/>
          </a:bodyPr>
          <a:lstStyle/>
          <a:p>
            <a:r>
              <a:rPr kumimoji="1" lang="zh-CN" altLang="en-US" sz="2800" dirty="0" smtClean="0">
                <a:solidFill>
                  <a:srgbClr val="FFFF00"/>
                </a:solidFill>
              </a:rPr>
              <a:t>同一人类活动作用于不同的地区</a:t>
            </a:r>
            <a:endParaRPr kumimoji="1" lang="en-US" altLang="zh-CN" sz="2800" dirty="0" smtClean="0">
              <a:solidFill>
                <a:srgbClr val="FFFF00"/>
              </a:solidFill>
            </a:endParaRPr>
          </a:p>
          <a:p>
            <a:endParaRPr kumimoji="1" lang="en-US" altLang="zh-CN" dirty="0"/>
          </a:p>
          <a:p>
            <a:endParaRPr kumimoji="1" lang="en-US" altLang="zh-CN" dirty="0" smtClean="0"/>
          </a:p>
          <a:p>
            <a:endParaRPr kumimoji="1" lang="en-US" altLang="zh-CN" dirty="0"/>
          </a:p>
        </p:txBody>
      </p:sp>
      <p:sp>
        <p:nvSpPr>
          <p:cNvPr id="7" name="矩形 6"/>
          <p:cNvSpPr/>
          <p:nvPr/>
        </p:nvSpPr>
        <p:spPr>
          <a:xfrm>
            <a:off x="3954731" y="2124426"/>
            <a:ext cx="383663" cy="1607454"/>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4653197" y="2076963"/>
            <a:ext cx="383663" cy="1607454"/>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0" name="直线箭头连接符 19"/>
          <p:cNvCxnSpPr>
            <a:endCxn id="18" idx="3"/>
          </p:cNvCxnSpPr>
          <p:nvPr/>
        </p:nvCxnSpPr>
        <p:spPr>
          <a:xfrm flipH="1" flipV="1">
            <a:off x="5036860" y="2880690"/>
            <a:ext cx="192820" cy="7077"/>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线箭头连接符 20"/>
          <p:cNvCxnSpPr>
            <a:endCxn id="7" idx="1"/>
          </p:cNvCxnSpPr>
          <p:nvPr/>
        </p:nvCxnSpPr>
        <p:spPr>
          <a:xfrm>
            <a:off x="3832920" y="2928153"/>
            <a:ext cx="121811" cy="0"/>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525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1" name="文本框 10"/>
          <p:cNvSpPr txBox="1"/>
          <p:nvPr/>
        </p:nvSpPr>
        <p:spPr>
          <a:xfrm>
            <a:off x="5610333" y="1231900"/>
            <a:ext cx="184731" cy="369332"/>
          </a:xfrm>
          <a:prstGeom prst="rect">
            <a:avLst/>
          </a:prstGeom>
          <a:noFill/>
        </p:spPr>
        <p:txBody>
          <a:bodyPr wrap="none" rtlCol="0">
            <a:spAutoFit/>
          </a:bodyPr>
          <a:lstStyle/>
          <a:p>
            <a:endParaRPr kumimoji="1" lang="zh-CN" altLang="en-US" dirty="0"/>
          </a:p>
        </p:txBody>
      </p:sp>
      <p:sp>
        <p:nvSpPr>
          <p:cNvPr id="8" name="文本框 7"/>
          <p:cNvSpPr txBox="1"/>
          <p:nvPr/>
        </p:nvSpPr>
        <p:spPr>
          <a:xfrm>
            <a:off x="2729559" y="472096"/>
            <a:ext cx="3581430" cy="1415772"/>
          </a:xfrm>
          <a:prstGeom prst="rect">
            <a:avLst/>
          </a:prstGeom>
          <a:noFill/>
        </p:spPr>
        <p:txBody>
          <a:bodyPr wrap="none" rtlCol="0">
            <a:spAutoFit/>
          </a:bodyPr>
          <a:lstStyle/>
          <a:p>
            <a:r>
              <a:rPr kumimoji="1" lang="zh-CN" altLang="en-US" sz="3200" dirty="0" smtClean="0">
                <a:solidFill>
                  <a:srgbClr val="FFFF00"/>
                </a:solidFill>
              </a:rPr>
              <a:t>一</a:t>
            </a:r>
            <a:r>
              <a:rPr kumimoji="1" lang="en-US" altLang="zh-CN" sz="3200" dirty="0" smtClean="0">
                <a:solidFill>
                  <a:srgbClr val="FFFF00"/>
                </a:solidFill>
              </a:rPr>
              <a:t>.</a:t>
            </a:r>
            <a:r>
              <a:rPr kumimoji="1" lang="zh-CN" altLang="en-US" sz="3200" dirty="0" smtClean="0">
                <a:solidFill>
                  <a:srgbClr val="FFFF00"/>
                </a:solidFill>
              </a:rPr>
              <a:t>人地相关定类型</a:t>
            </a:r>
            <a:endParaRPr kumimoji="1" lang="en-US" altLang="zh-CN" sz="3200" dirty="0" smtClean="0">
              <a:solidFill>
                <a:srgbClr val="FFFF00"/>
              </a:solidFill>
            </a:endParaRPr>
          </a:p>
          <a:p>
            <a:endParaRPr kumimoji="1" lang="en-US" altLang="zh-CN" dirty="0"/>
          </a:p>
          <a:p>
            <a:endParaRPr kumimoji="1" lang="en-US" altLang="zh-CN" dirty="0" smtClean="0"/>
          </a:p>
          <a:p>
            <a:endParaRPr kumimoji="1" lang="en-US" altLang="zh-CN" dirty="0"/>
          </a:p>
        </p:txBody>
      </p:sp>
      <p:sp>
        <p:nvSpPr>
          <p:cNvPr id="3" name="文本框 2"/>
          <p:cNvSpPr txBox="1"/>
          <p:nvPr/>
        </p:nvSpPr>
        <p:spPr>
          <a:xfrm>
            <a:off x="6462953" y="2303162"/>
            <a:ext cx="1107996" cy="646331"/>
          </a:xfrm>
          <a:prstGeom prst="rect">
            <a:avLst/>
          </a:prstGeom>
          <a:noFill/>
        </p:spPr>
        <p:txBody>
          <a:bodyPr wrap="none" rtlCol="0">
            <a:spAutoFit/>
          </a:bodyPr>
          <a:lstStyle/>
          <a:p>
            <a:r>
              <a:rPr kumimoji="1" lang="zh-CN" altLang="en-US" dirty="0" smtClean="0">
                <a:solidFill>
                  <a:srgbClr val="FFFF00"/>
                </a:solidFill>
              </a:rPr>
              <a:t>人类活动</a:t>
            </a:r>
            <a:endParaRPr kumimoji="1" lang="en-US" altLang="zh-CN" dirty="0" smtClean="0">
              <a:solidFill>
                <a:srgbClr val="FFFF00"/>
              </a:solidFill>
            </a:endParaRPr>
          </a:p>
          <a:p>
            <a:r>
              <a:rPr kumimoji="1" lang="zh-CN" altLang="en-US" dirty="0" smtClean="0">
                <a:solidFill>
                  <a:srgbClr val="FFFF00"/>
                </a:solidFill>
              </a:rPr>
              <a:t>  的方式</a:t>
            </a:r>
            <a:endParaRPr kumimoji="1" lang="zh-CN" altLang="en-US" dirty="0">
              <a:solidFill>
                <a:srgbClr val="FFFF00"/>
              </a:solidFill>
            </a:endParaRPr>
          </a:p>
        </p:txBody>
      </p:sp>
      <p:sp>
        <p:nvSpPr>
          <p:cNvPr id="12" name="文本框 11"/>
          <p:cNvSpPr txBox="1"/>
          <p:nvPr/>
        </p:nvSpPr>
        <p:spPr>
          <a:xfrm>
            <a:off x="5245749" y="2213530"/>
            <a:ext cx="1107996" cy="1200329"/>
          </a:xfrm>
          <a:prstGeom prst="rect">
            <a:avLst/>
          </a:prstGeom>
          <a:noFill/>
        </p:spPr>
        <p:txBody>
          <a:bodyPr wrap="none" rtlCol="0">
            <a:spAutoFit/>
          </a:bodyPr>
          <a:lstStyle/>
          <a:p>
            <a:r>
              <a:rPr kumimoji="1" lang="zh-CN" altLang="en-US" dirty="0" smtClean="0">
                <a:solidFill>
                  <a:schemeClr val="bg2"/>
                </a:solidFill>
              </a:rPr>
              <a:t>过度索取</a:t>
            </a:r>
            <a:endParaRPr kumimoji="1" lang="en-US" altLang="zh-CN" dirty="0" smtClean="0">
              <a:solidFill>
                <a:schemeClr val="bg2"/>
              </a:solidFill>
            </a:endParaRPr>
          </a:p>
          <a:p>
            <a:endParaRPr kumimoji="1" lang="en-US" altLang="zh-CN" dirty="0">
              <a:solidFill>
                <a:schemeClr val="bg2"/>
              </a:solidFill>
            </a:endParaRPr>
          </a:p>
          <a:p>
            <a:r>
              <a:rPr kumimoji="1" lang="zh-CN" altLang="en-US" dirty="0" smtClean="0">
                <a:solidFill>
                  <a:schemeClr val="bg2"/>
                </a:solidFill>
              </a:rPr>
              <a:t>过度</a:t>
            </a:r>
            <a:r>
              <a:rPr kumimoji="1" lang="zh-CN" altLang="en-US" dirty="0">
                <a:solidFill>
                  <a:schemeClr val="bg2"/>
                </a:solidFill>
              </a:rPr>
              <a:t>排放</a:t>
            </a:r>
          </a:p>
          <a:p>
            <a:endParaRPr kumimoji="1" lang="zh-CN" altLang="en-US" dirty="0"/>
          </a:p>
        </p:txBody>
      </p:sp>
      <p:sp>
        <p:nvSpPr>
          <p:cNvPr id="2" name="文本框 1"/>
          <p:cNvSpPr txBox="1"/>
          <p:nvPr/>
        </p:nvSpPr>
        <p:spPr>
          <a:xfrm>
            <a:off x="863077" y="2339032"/>
            <a:ext cx="1159292" cy="369332"/>
          </a:xfrm>
          <a:prstGeom prst="rect">
            <a:avLst/>
          </a:prstGeom>
          <a:noFill/>
        </p:spPr>
        <p:txBody>
          <a:bodyPr wrap="none" rtlCol="0">
            <a:spAutoFit/>
          </a:bodyPr>
          <a:lstStyle/>
          <a:p>
            <a:r>
              <a:rPr kumimoji="1" lang="zh-CN" altLang="en-US" dirty="0" smtClean="0">
                <a:solidFill>
                  <a:schemeClr val="bg2"/>
                </a:solidFill>
              </a:rPr>
              <a:t>定位 </a:t>
            </a:r>
            <a:r>
              <a:rPr kumimoji="1" lang="zh-CN" altLang="en-US" dirty="0" smtClean="0"/>
              <a:t>       </a:t>
            </a:r>
            <a:endParaRPr kumimoji="1" lang="zh-CN" altLang="en-US" dirty="0"/>
          </a:p>
        </p:txBody>
      </p:sp>
      <p:sp>
        <p:nvSpPr>
          <p:cNvPr id="6" name="文本框 5"/>
          <p:cNvSpPr txBox="1"/>
          <p:nvPr/>
        </p:nvSpPr>
        <p:spPr>
          <a:xfrm>
            <a:off x="1862333" y="1919015"/>
            <a:ext cx="877163" cy="1477328"/>
          </a:xfrm>
          <a:prstGeom prst="rect">
            <a:avLst/>
          </a:prstGeom>
          <a:noFill/>
        </p:spPr>
        <p:txBody>
          <a:bodyPr wrap="none" rtlCol="0">
            <a:spAutoFit/>
          </a:bodyPr>
          <a:lstStyle/>
          <a:p>
            <a:endParaRPr kumimoji="1" lang="en-US" altLang="zh-CN" dirty="0" smtClean="0">
              <a:solidFill>
                <a:srgbClr val="FFFF00"/>
              </a:solidFill>
            </a:endParaRPr>
          </a:p>
          <a:p>
            <a:r>
              <a:rPr kumimoji="1" lang="zh-CN" altLang="en-US" dirty="0" smtClean="0">
                <a:solidFill>
                  <a:srgbClr val="FFFF00"/>
                </a:solidFill>
              </a:rPr>
              <a:t>自然环</a:t>
            </a:r>
            <a:endParaRPr kumimoji="1" lang="en-US" altLang="zh-CN" dirty="0" smtClean="0">
              <a:solidFill>
                <a:srgbClr val="FFFF00"/>
              </a:solidFill>
            </a:endParaRPr>
          </a:p>
          <a:p>
            <a:r>
              <a:rPr kumimoji="1" lang="zh-CN" altLang="en-US" dirty="0" smtClean="0">
                <a:solidFill>
                  <a:srgbClr val="FFFF00"/>
                </a:solidFill>
              </a:rPr>
              <a:t>境特点</a:t>
            </a:r>
            <a:endParaRPr kumimoji="1" lang="en-US" altLang="zh-CN" dirty="0" smtClean="0">
              <a:solidFill>
                <a:srgbClr val="FFFF00"/>
              </a:solidFill>
            </a:endParaRPr>
          </a:p>
          <a:p>
            <a:endParaRPr kumimoji="1" lang="en-US" altLang="zh-CN" dirty="0" smtClean="0">
              <a:solidFill>
                <a:schemeClr val="bg2"/>
              </a:solidFill>
            </a:endParaRPr>
          </a:p>
          <a:p>
            <a:endParaRPr kumimoji="1" lang="zh-CN" altLang="en-US" dirty="0">
              <a:solidFill>
                <a:srgbClr val="FFFF00"/>
              </a:solidFill>
            </a:endParaRPr>
          </a:p>
        </p:txBody>
      </p:sp>
      <p:sp>
        <p:nvSpPr>
          <p:cNvPr id="7" name="右箭头 6"/>
          <p:cNvSpPr/>
          <p:nvPr/>
        </p:nvSpPr>
        <p:spPr>
          <a:xfrm>
            <a:off x="1490180" y="2420896"/>
            <a:ext cx="383532" cy="15720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左大括号 15"/>
          <p:cNvSpPr/>
          <p:nvPr/>
        </p:nvSpPr>
        <p:spPr>
          <a:xfrm>
            <a:off x="2640375" y="1839959"/>
            <a:ext cx="170203" cy="1624400"/>
          </a:xfrm>
          <a:prstGeom prst="leftBrace">
            <a:avLst/>
          </a:prstGeom>
          <a:ln>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8" name="文本框 17"/>
          <p:cNvSpPr txBox="1"/>
          <p:nvPr/>
        </p:nvSpPr>
        <p:spPr>
          <a:xfrm>
            <a:off x="2763133" y="1816187"/>
            <a:ext cx="646331" cy="1477328"/>
          </a:xfrm>
          <a:prstGeom prst="rect">
            <a:avLst/>
          </a:prstGeom>
          <a:noFill/>
        </p:spPr>
        <p:txBody>
          <a:bodyPr wrap="none" rtlCol="0">
            <a:spAutoFit/>
          </a:bodyPr>
          <a:lstStyle/>
          <a:p>
            <a:r>
              <a:rPr kumimoji="1" lang="zh-CN" altLang="en-US" dirty="0" smtClean="0">
                <a:solidFill>
                  <a:schemeClr val="bg2"/>
                </a:solidFill>
              </a:rPr>
              <a:t>气候</a:t>
            </a:r>
            <a:endParaRPr kumimoji="1" lang="en-US" altLang="zh-CN" dirty="0" smtClean="0">
              <a:solidFill>
                <a:schemeClr val="bg2"/>
              </a:solidFill>
            </a:endParaRPr>
          </a:p>
          <a:p>
            <a:r>
              <a:rPr kumimoji="1" lang="zh-CN" altLang="en-US" dirty="0" smtClean="0">
                <a:solidFill>
                  <a:schemeClr val="bg2"/>
                </a:solidFill>
              </a:rPr>
              <a:t>地形</a:t>
            </a:r>
            <a:endParaRPr kumimoji="1" lang="en-US" altLang="zh-CN" dirty="0" smtClean="0">
              <a:solidFill>
                <a:schemeClr val="bg2"/>
              </a:solidFill>
            </a:endParaRPr>
          </a:p>
          <a:p>
            <a:r>
              <a:rPr kumimoji="1" lang="zh-CN" altLang="en-US" dirty="0" smtClean="0">
                <a:solidFill>
                  <a:schemeClr val="bg2"/>
                </a:solidFill>
              </a:rPr>
              <a:t>土壤</a:t>
            </a:r>
            <a:endParaRPr kumimoji="1" lang="en-US" altLang="zh-CN" dirty="0" smtClean="0">
              <a:solidFill>
                <a:schemeClr val="bg2"/>
              </a:solidFill>
            </a:endParaRPr>
          </a:p>
          <a:p>
            <a:r>
              <a:rPr kumimoji="1" lang="zh-CN" altLang="en-US" dirty="0" smtClean="0">
                <a:solidFill>
                  <a:schemeClr val="bg2"/>
                </a:solidFill>
              </a:rPr>
              <a:t>植被</a:t>
            </a:r>
            <a:endParaRPr kumimoji="1" lang="en-US" altLang="zh-CN" dirty="0" smtClean="0">
              <a:solidFill>
                <a:schemeClr val="bg2"/>
              </a:solidFill>
            </a:endParaRPr>
          </a:p>
          <a:p>
            <a:r>
              <a:rPr kumimoji="1" lang="zh-CN" altLang="en-US" dirty="0" smtClean="0">
                <a:solidFill>
                  <a:schemeClr val="bg2"/>
                </a:solidFill>
              </a:rPr>
              <a:t>水文</a:t>
            </a:r>
            <a:endParaRPr kumimoji="1" lang="zh-CN" altLang="en-US" dirty="0">
              <a:solidFill>
                <a:schemeClr val="bg2"/>
              </a:solidFill>
            </a:endParaRPr>
          </a:p>
        </p:txBody>
      </p:sp>
      <p:sp>
        <p:nvSpPr>
          <p:cNvPr id="19" name="右大括号 18"/>
          <p:cNvSpPr/>
          <p:nvPr/>
        </p:nvSpPr>
        <p:spPr>
          <a:xfrm>
            <a:off x="6368484" y="1827937"/>
            <a:ext cx="188938" cy="1485299"/>
          </a:xfrm>
          <a:prstGeom prst="rightBrace">
            <a:avLst/>
          </a:prstGeom>
          <a:ln w="19050">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29" name="直线箭头连接符 28"/>
          <p:cNvCxnSpPr/>
          <p:nvPr/>
        </p:nvCxnSpPr>
        <p:spPr>
          <a:xfrm flipV="1">
            <a:off x="2300914" y="1168335"/>
            <a:ext cx="1283425" cy="1045195"/>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线箭头连接符 31"/>
          <p:cNvCxnSpPr/>
          <p:nvPr/>
        </p:nvCxnSpPr>
        <p:spPr>
          <a:xfrm flipH="1" flipV="1">
            <a:off x="5853944" y="1168335"/>
            <a:ext cx="1126437" cy="1045195"/>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3901105" y="1340411"/>
            <a:ext cx="1107996" cy="2585323"/>
          </a:xfrm>
          <a:prstGeom prst="rect">
            <a:avLst/>
          </a:prstGeom>
          <a:noFill/>
        </p:spPr>
        <p:txBody>
          <a:bodyPr wrap="none" rtlCol="0">
            <a:spAutoFit/>
          </a:bodyPr>
          <a:lstStyle/>
          <a:p>
            <a:r>
              <a:rPr kumimoji="1" lang="zh-CN" altLang="en-US" dirty="0" smtClean="0">
                <a:solidFill>
                  <a:srgbClr val="FFFF00"/>
                </a:solidFill>
              </a:rPr>
              <a:t>问题类型</a:t>
            </a:r>
            <a:endParaRPr kumimoji="1" lang="en-US" altLang="zh-CN" dirty="0" smtClean="0">
              <a:solidFill>
                <a:srgbClr val="FFFF00"/>
              </a:solidFill>
            </a:endParaRPr>
          </a:p>
          <a:p>
            <a:endParaRPr kumimoji="1" lang="en-US" altLang="zh-CN" dirty="0" smtClean="0">
              <a:solidFill>
                <a:schemeClr val="bg2"/>
              </a:solidFill>
            </a:endParaRPr>
          </a:p>
          <a:p>
            <a:r>
              <a:rPr kumimoji="1" lang="zh-CN" altLang="en-US" dirty="0" smtClean="0">
                <a:solidFill>
                  <a:schemeClr val="bg2"/>
                </a:solidFill>
              </a:rPr>
              <a:t>生态破坏</a:t>
            </a:r>
            <a:endParaRPr kumimoji="1" lang="en-US" altLang="zh-CN" dirty="0" smtClean="0">
              <a:solidFill>
                <a:schemeClr val="bg2"/>
              </a:solidFill>
            </a:endParaRPr>
          </a:p>
          <a:p>
            <a:endParaRPr kumimoji="1" lang="en-US" altLang="zh-CN" dirty="0" smtClean="0">
              <a:solidFill>
                <a:schemeClr val="bg2"/>
              </a:solidFill>
            </a:endParaRPr>
          </a:p>
          <a:p>
            <a:r>
              <a:rPr kumimoji="1" lang="zh-CN" altLang="en-US" dirty="0" smtClean="0">
                <a:solidFill>
                  <a:schemeClr val="bg2"/>
                </a:solidFill>
              </a:rPr>
              <a:t>资源短缺</a:t>
            </a:r>
            <a:endParaRPr kumimoji="1" lang="en-US" altLang="zh-CN" dirty="0" smtClean="0">
              <a:solidFill>
                <a:schemeClr val="bg2"/>
              </a:solidFill>
            </a:endParaRPr>
          </a:p>
          <a:p>
            <a:endParaRPr kumimoji="1" lang="en-US" altLang="zh-CN" dirty="0" smtClean="0">
              <a:solidFill>
                <a:schemeClr val="bg2"/>
              </a:solidFill>
            </a:endParaRPr>
          </a:p>
          <a:p>
            <a:r>
              <a:rPr kumimoji="1" lang="zh-CN" altLang="en-US" dirty="0" smtClean="0">
                <a:solidFill>
                  <a:schemeClr val="bg2"/>
                </a:solidFill>
              </a:rPr>
              <a:t>环境污染</a:t>
            </a:r>
            <a:endParaRPr kumimoji="1" lang="en-US" altLang="zh-CN" dirty="0" smtClean="0">
              <a:solidFill>
                <a:schemeClr val="bg2"/>
              </a:solidFill>
            </a:endParaRPr>
          </a:p>
          <a:p>
            <a:endParaRPr kumimoji="1" lang="en-US" altLang="zh-CN" dirty="0">
              <a:solidFill>
                <a:schemeClr val="bg2"/>
              </a:solidFill>
            </a:endParaRPr>
          </a:p>
          <a:p>
            <a:endParaRPr kumimoji="1" lang="zh-CN" altLang="en-US" dirty="0">
              <a:solidFill>
                <a:schemeClr val="bg2"/>
              </a:solidFill>
            </a:endParaRPr>
          </a:p>
        </p:txBody>
      </p:sp>
      <p:sp>
        <p:nvSpPr>
          <p:cNvPr id="4" name="矩形 3"/>
          <p:cNvSpPr/>
          <p:nvPr/>
        </p:nvSpPr>
        <p:spPr>
          <a:xfrm>
            <a:off x="2816112" y="1852708"/>
            <a:ext cx="635084" cy="1460528"/>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3892713" y="1875005"/>
            <a:ext cx="1053237" cy="1503271"/>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21"/>
          <p:cNvSpPr/>
          <p:nvPr/>
        </p:nvSpPr>
        <p:spPr>
          <a:xfrm>
            <a:off x="5273516" y="1882262"/>
            <a:ext cx="1053237" cy="148813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5" name="直线箭头连接符 24"/>
          <p:cNvCxnSpPr/>
          <p:nvPr/>
        </p:nvCxnSpPr>
        <p:spPr>
          <a:xfrm flipH="1" flipV="1">
            <a:off x="4902862" y="2094648"/>
            <a:ext cx="290615" cy="118882"/>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线箭头连接符 27"/>
          <p:cNvCxnSpPr/>
          <p:nvPr/>
        </p:nvCxnSpPr>
        <p:spPr>
          <a:xfrm flipH="1">
            <a:off x="4955340" y="2501439"/>
            <a:ext cx="337893" cy="153322"/>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线箭头连接符 29"/>
          <p:cNvCxnSpPr/>
          <p:nvPr/>
        </p:nvCxnSpPr>
        <p:spPr>
          <a:xfrm flipH="1">
            <a:off x="4971823" y="2980423"/>
            <a:ext cx="337893" cy="153322"/>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1" name="直角上箭头 30"/>
          <p:cNvSpPr/>
          <p:nvPr/>
        </p:nvSpPr>
        <p:spPr>
          <a:xfrm flipH="1">
            <a:off x="3086296" y="3459406"/>
            <a:ext cx="3894083" cy="233163"/>
          </a:xfrm>
          <a:prstGeom prst="bentUpArrow">
            <a:avLst>
              <a:gd name="adj1" fmla="val 21100"/>
              <a:gd name="adj2" fmla="val 25000"/>
              <a:gd name="adj3" fmla="val 25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下箭头 32"/>
          <p:cNvSpPr/>
          <p:nvPr/>
        </p:nvSpPr>
        <p:spPr>
          <a:xfrm>
            <a:off x="6953297" y="2909770"/>
            <a:ext cx="121552" cy="78279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右箭头 36"/>
          <p:cNvSpPr/>
          <p:nvPr/>
        </p:nvSpPr>
        <p:spPr>
          <a:xfrm>
            <a:off x="3459588" y="2472387"/>
            <a:ext cx="383532" cy="15720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ustDataLst>
      <p:tags r:id="rId1"/>
    </p:custDataLst>
    <p:extLst>
      <p:ext uri="{BB962C8B-B14F-4D97-AF65-F5344CB8AC3E}">
        <p14:creationId xmlns:p14="http://schemas.microsoft.com/office/powerpoint/2010/main" val="2061933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pic>
        <p:nvPicPr>
          <p:cNvPr id="44" name="图片 44"/>
          <p:cNvPicPr>
            <a:picLocks noChangeAspect="1"/>
          </p:cNvPicPr>
          <p:nvPr/>
        </p:nvPicPr>
        <p:blipFill>
          <a:blip r:embed="rId4" cstate="print"/>
          <a:stretch>
            <a:fillRect/>
          </a:stretch>
        </p:blipFill>
        <p:spPr>
          <a:xfrm>
            <a:off x="1003637" y="1216878"/>
            <a:ext cx="2307074" cy="1082279"/>
          </a:xfrm>
          <a:prstGeom prst="rect">
            <a:avLst/>
          </a:prstGeom>
        </p:spPr>
      </p:pic>
      <p:pic>
        <p:nvPicPr>
          <p:cNvPr id="46" name="图片 46"/>
          <p:cNvPicPr>
            <a:picLocks noChangeAspect="1"/>
          </p:cNvPicPr>
          <p:nvPr/>
        </p:nvPicPr>
        <p:blipFill>
          <a:blip r:embed="rId5" cstate="print"/>
          <a:stretch>
            <a:fillRect/>
          </a:stretch>
        </p:blipFill>
        <p:spPr>
          <a:xfrm>
            <a:off x="242468" y="2524145"/>
            <a:ext cx="4218385" cy="1605131"/>
          </a:xfrm>
          <a:prstGeom prst="rect">
            <a:avLst/>
          </a:prstGeom>
        </p:spPr>
      </p:pic>
      <p:sp>
        <p:nvSpPr>
          <p:cNvPr id="7" name="文本框 6"/>
          <p:cNvSpPr txBox="1"/>
          <p:nvPr/>
        </p:nvSpPr>
        <p:spPr>
          <a:xfrm>
            <a:off x="361507" y="170121"/>
            <a:ext cx="6814686" cy="369332"/>
          </a:xfrm>
          <a:prstGeom prst="rect">
            <a:avLst/>
          </a:prstGeom>
          <a:noFill/>
        </p:spPr>
        <p:txBody>
          <a:bodyPr wrap="none" rtlCol="0">
            <a:spAutoFit/>
          </a:bodyPr>
          <a:lstStyle/>
          <a:p>
            <a:r>
              <a:rPr kumimoji="1" lang="zh-CN" altLang="en-US" dirty="0" smtClean="0">
                <a:solidFill>
                  <a:srgbClr val="FFFF00"/>
                </a:solidFill>
              </a:rPr>
              <a:t>例题</a:t>
            </a:r>
            <a:r>
              <a:rPr kumimoji="1" lang="en-US" altLang="zh-CN" dirty="0" smtClean="0">
                <a:solidFill>
                  <a:srgbClr val="FFFF00"/>
                </a:solidFill>
              </a:rPr>
              <a:t>1</a:t>
            </a:r>
            <a:r>
              <a:rPr kumimoji="1" lang="zh-CN" altLang="en-US" dirty="0" smtClean="0">
                <a:solidFill>
                  <a:srgbClr val="FFFF00"/>
                </a:solidFill>
              </a:rPr>
              <a:t> 读图文字资料   回答下列问题   （朝阳期末</a:t>
            </a:r>
            <a:r>
              <a:rPr kumimoji="1" lang="en-US" altLang="zh-CN" dirty="0" smtClean="0">
                <a:solidFill>
                  <a:srgbClr val="FFFF00"/>
                </a:solidFill>
              </a:rPr>
              <a:t>2020</a:t>
            </a:r>
            <a:r>
              <a:rPr kumimoji="1" lang="zh-CN" altLang="en-US" dirty="0" smtClean="0">
                <a:solidFill>
                  <a:srgbClr val="FFFF00"/>
                </a:solidFill>
              </a:rPr>
              <a:t>期末测试</a:t>
            </a:r>
            <a:r>
              <a:rPr kumimoji="1" lang="zh-CN" altLang="en-US" dirty="0">
                <a:solidFill>
                  <a:srgbClr val="FFFF00"/>
                </a:solidFill>
              </a:rPr>
              <a:t>）</a:t>
            </a:r>
          </a:p>
        </p:txBody>
      </p:sp>
      <p:sp>
        <p:nvSpPr>
          <p:cNvPr id="8" name="文本框 7"/>
          <p:cNvSpPr txBox="1"/>
          <p:nvPr/>
        </p:nvSpPr>
        <p:spPr>
          <a:xfrm>
            <a:off x="687157" y="726188"/>
            <a:ext cx="3416320" cy="369332"/>
          </a:xfrm>
          <a:prstGeom prst="rect">
            <a:avLst/>
          </a:prstGeom>
          <a:noFill/>
        </p:spPr>
        <p:txBody>
          <a:bodyPr wrap="none" rtlCol="0">
            <a:spAutoFit/>
          </a:bodyPr>
          <a:lstStyle/>
          <a:p>
            <a:r>
              <a:rPr kumimoji="1" lang="zh-CN" altLang="en-US" dirty="0" smtClean="0">
                <a:solidFill>
                  <a:schemeClr val="bg1">
                    <a:lumMod val="95000"/>
                  </a:schemeClr>
                </a:solidFill>
              </a:rPr>
              <a:t>材料一黄河流域年降水量分布图</a:t>
            </a:r>
            <a:endParaRPr kumimoji="1" lang="zh-CN" altLang="en-US" dirty="0">
              <a:solidFill>
                <a:schemeClr val="bg1">
                  <a:lumMod val="95000"/>
                </a:schemeClr>
              </a:solidFill>
            </a:endParaRPr>
          </a:p>
        </p:txBody>
      </p:sp>
      <p:sp>
        <p:nvSpPr>
          <p:cNvPr id="9" name="文本框 8"/>
          <p:cNvSpPr txBox="1"/>
          <p:nvPr/>
        </p:nvSpPr>
        <p:spPr>
          <a:xfrm>
            <a:off x="4954772" y="428504"/>
            <a:ext cx="3877985" cy="369332"/>
          </a:xfrm>
          <a:prstGeom prst="rect">
            <a:avLst/>
          </a:prstGeom>
          <a:noFill/>
        </p:spPr>
        <p:txBody>
          <a:bodyPr wrap="none" rtlCol="0">
            <a:spAutoFit/>
          </a:bodyPr>
          <a:lstStyle/>
          <a:p>
            <a:r>
              <a:rPr kumimoji="1" lang="zh-CN" altLang="en-US" dirty="0" smtClean="0">
                <a:solidFill>
                  <a:schemeClr val="bg1">
                    <a:lumMod val="95000"/>
                  </a:schemeClr>
                </a:solidFill>
              </a:rPr>
              <a:t>材料二黄河流域部分站点的暴雨频数</a:t>
            </a:r>
            <a:endParaRPr kumimoji="1" lang="zh-CN" altLang="en-US" dirty="0">
              <a:solidFill>
                <a:schemeClr val="bg1">
                  <a:lumMod val="95000"/>
                </a:schemeClr>
              </a:solidFill>
            </a:endParaRPr>
          </a:p>
        </p:txBody>
      </p:sp>
      <p:pic>
        <p:nvPicPr>
          <p:cNvPr id="11" name="图片 10"/>
          <p:cNvPicPr>
            <a:picLocks noChangeAspect="1"/>
          </p:cNvPicPr>
          <p:nvPr/>
        </p:nvPicPr>
        <p:blipFill rotWithShape="1">
          <a:blip r:embed="rId6"/>
          <a:srcRect l="5136" t="40778" r="2560" b="46362"/>
          <a:stretch/>
        </p:blipFill>
        <p:spPr>
          <a:xfrm>
            <a:off x="4339179" y="1021971"/>
            <a:ext cx="4356101" cy="1079500"/>
          </a:xfrm>
          <a:prstGeom prst="rect">
            <a:avLst/>
          </a:prstGeom>
        </p:spPr>
      </p:pic>
      <p:sp>
        <p:nvSpPr>
          <p:cNvPr id="13" name="文本框 12"/>
          <p:cNvSpPr txBox="1"/>
          <p:nvPr/>
        </p:nvSpPr>
        <p:spPr>
          <a:xfrm>
            <a:off x="4693653" y="2202893"/>
            <a:ext cx="3647152" cy="1477328"/>
          </a:xfrm>
          <a:prstGeom prst="rect">
            <a:avLst/>
          </a:prstGeom>
          <a:noFill/>
        </p:spPr>
        <p:txBody>
          <a:bodyPr wrap="none" rtlCol="0">
            <a:spAutoFit/>
          </a:bodyPr>
          <a:lstStyle/>
          <a:p>
            <a:r>
              <a:rPr lang="zh-CN" altLang="en-US"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a:t>
            </a:r>
            <a:r>
              <a:rPr lang="en-US" altLang="zh-CN"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1</a:t>
            </a:r>
            <a:r>
              <a:rPr lang="zh-CN" altLang="en-US"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）依据</a:t>
            </a:r>
            <a:r>
              <a:rPr lang="zh-CN" altLang="en-US" dirty="0">
                <a:solidFill>
                  <a:schemeClr val="bg1">
                    <a:lumMod val="95000"/>
                  </a:schemeClr>
                </a:solidFill>
                <a:latin typeface="华文中宋" panose="02010600040101010101" charset="-122"/>
                <a:ea typeface="华文中宋" panose="02010600040101010101" charset="-122"/>
                <a:cs typeface="华文中宋" panose="02010600040101010101" charset="-122"/>
              </a:rPr>
              <a:t>陕西省</a:t>
            </a:r>
            <a:r>
              <a:rPr lang="zh-CN" altLang="en-US"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北部</a:t>
            </a:r>
            <a:endParaRPr lang="en-US" altLang="zh-CN" dirty="0" smtClean="0">
              <a:solidFill>
                <a:schemeClr val="bg1">
                  <a:lumMod val="95000"/>
                </a:schemeClr>
              </a:solidFill>
              <a:latin typeface="华文中宋" panose="02010600040101010101" charset="-122"/>
              <a:ea typeface="华文中宋" panose="02010600040101010101" charset="-122"/>
              <a:cs typeface="华文中宋" panose="02010600040101010101" charset="-122"/>
            </a:endParaRPr>
          </a:p>
          <a:p>
            <a:r>
              <a:rPr lang="zh-CN" altLang="en-US"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某县</a:t>
            </a:r>
            <a:r>
              <a:rPr lang="zh-CN" altLang="en-US" dirty="0">
                <a:solidFill>
                  <a:schemeClr val="bg1">
                    <a:lumMod val="95000"/>
                  </a:schemeClr>
                </a:solidFill>
                <a:latin typeface="华文中宋" panose="02010600040101010101" charset="-122"/>
                <a:ea typeface="华文中宋" panose="02010600040101010101" charset="-122"/>
                <a:cs typeface="华文中宋" panose="02010600040101010101" charset="-122"/>
              </a:rPr>
              <a:t>产业结构的特点</a:t>
            </a:r>
            <a:r>
              <a:rPr lang="zh-CN" altLang="en-US"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，推测其可能</a:t>
            </a:r>
            <a:endParaRPr lang="en-US" altLang="zh-CN" dirty="0" smtClean="0">
              <a:solidFill>
                <a:schemeClr val="bg1">
                  <a:lumMod val="95000"/>
                </a:schemeClr>
              </a:solidFill>
              <a:latin typeface="华文中宋" panose="02010600040101010101" charset="-122"/>
              <a:ea typeface="华文中宋" panose="02010600040101010101" charset="-122"/>
              <a:cs typeface="华文中宋" panose="02010600040101010101" charset="-122"/>
            </a:endParaRPr>
          </a:p>
          <a:p>
            <a:r>
              <a:rPr lang="zh-CN" altLang="en-US"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面临的主要环境问题。</a:t>
            </a:r>
            <a:endParaRPr lang="en-US" altLang="zh-CN" dirty="0" smtClean="0">
              <a:solidFill>
                <a:schemeClr val="bg1">
                  <a:lumMod val="95000"/>
                </a:schemeClr>
              </a:solidFill>
              <a:latin typeface="华文中宋" panose="02010600040101010101" charset="-122"/>
              <a:ea typeface="华文中宋" panose="02010600040101010101" charset="-122"/>
              <a:cs typeface="华文中宋" panose="02010600040101010101" charset="-122"/>
            </a:endParaRPr>
          </a:p>
          <a:p>
            <a:endParaRPr kumimoji="1" lang="zh-CN" altLang="en-US" dirty="0">
              <a:solidFill>
                <a:schemeClr val="bg1">
                  <a:lumMod val="95000"/>
                </a:schemeClr>
              </a:solidFill>
            </a:endParaRPr>
          </a:p>
          <a:p>
            <a:endParaRPr kumimoji="1" lang="zh-CN" altLang="en-US" dirty="0"/>
          </a:p>
        </p:txBody>
      </p:sp>
      <p:sp>
        <p:nvSpPr>
          <p:cNvPr id="10" name="文本框 9"/>
          <p:cNvSpPr txBox="1"/>
          <p:nvPr/>
        </p:nvSpPr>
        <p:spPr>
          <a:xfrm>
            <a:off x="361507" y="4283849"/>
            <a:ext cx="4634602" cy="369332"/>
          </a:xfrm>
          <a:prstGeom prst="rect">
            <a:avLst/>
          </a:prstGeom>
          <a:noFill/>
        </p:spPr>
        <p:txBody>
          <a:bodyPr wrap="none" rtlCol="0">
            <a:spAutoFit/>
          </a:bodyPr>
          <a:lstStyle/>
          <a:p>
            <a:r>
              <a:rPr kumimoji="1" lang="zh-CN" altLang="en-US" dirty="0" smtClean="0">
                <a:solidFill>
                  <a:schemeClr val="bg1">
                    <a:lumMod val="95000"/>
                  </a:schemeClr>
                </a:solidFill>
              </a:rPr>
              <a:t>材料三 陕西省北部某县某年的经济产业结构</a:t>
            </a:r>
            <a:endParaRPr kumimoji="1" lang="zh-CN" altLang="en-US" dirty="0">
              <a:solidFill>
                <a:schemeClr val="bg1">
                  <a:lumMod val="95000"/>
                </a:schemeClr>
              </a:solidFill>
            </a:endParaRPr>
          </a:p>
        </p:txBody>
      </p:sp>
      <p:sp>
        <p:nvSpPr>
          <p:cNvPr id="12" name="内容占位符 2"/>
          <p:cNvSpPr>
            <a:spLocks noGrp="1"/>
          </p:cNvSpPr>
          <p:nvPr/>
        </p:nvSpPr>
        <p:spPr>
          <a:xfrm>
            <a:off x="4787900" y="3141653"/>
            <a:ext cx="3552905" cy="987623"/>
          </a:xfrm>
          <a:prstGeom prst="rect">
            <a:avLst/>
          </a:prstGeom>
        </p:spPr>
        <p:txBody>
          <a:bodyPr vert="horz" lIns="57150" tIns="0" rIns="46435"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350" dirty="0" smtClean="0">
                <a:solidFill>
                  <a:srgbClr val="FFFF00"/>
                </a:solidFill>
                <a:latin typeface="SimHei" charset="-122"/>
                <a:ea typeface="SimHei" charset="-122"/>
                <a:cs typeface="SimHei" charset="-122"/>
              </a:rPr>
              <a:t>参考答案：第二产业比</a:t>
            </a:r>
            <a:r>
              <a:rPr lang="zh-CN" altLang="en-US" sz="1350" dirty="0">
                <a:solidFill>
                  <a:srgbClr val="FFFF00"/>
                </a:solidFill>
                <a:latin typeface="SimHei" charset="-122"/>
                <a:ea typeface="SimHei" charset="-122"/>
                <a:cs typeface="SimHei" charset="-122"/>
              </a:rPr>
              <a:t>重大，工业中重工业比重大，可能造成环境污染；重工业中有采掘业，可能造成资源短缺；第一产业中种植业和畜牧业比重大，可能造成水土流失和荒漠化</a:t>
            </a:r>
            <a:r>
              <a:rPr lang="zh-CN" altLang="en-US" sz="1350" dirty="0" smtClean="0">
                <a:solidFill>
                  <a:srgbClr val="FFFF00"/>
                </a:solidFill>
                <a:latin typeface="SimHei" charset="-122"/>
                <a:ea typeface="SimHei" charset="-122"/>
                <a:cs typeface="SimHei" charset="-122"/>
              </a:rPr>
              <a:t>。</a:t>
            </a:r>
            <a:endParaRPr lang="zh-CN" altLang="en-US" sz="1350" dirty="0">
              <a:solidFill>
                <a:srgbClr val="FFFF00"/>
              </a:solidFill>
              <a:latin typeface="SimHei" charset="-122"/>
              <a:ea typeface="SimHei" charset="-122"/>
              <a:cs typeface="SimHei" charset="-122"/>
            </a:endParaRPr>
          </a:p>
        </p:txBody>
      </p:sp>
    </p:spTree>
    <p:custDataLst>
      <p:tags r:id="rId1"/>
    </p:custDataLst>
    <p:extLst>
      <p:ext uri="{BB962C8B-B14F-4D97-AF65-F5344CB8AC3E}">
        <p14:creationId xmlns:p14="http://schemas.microsoft.com/office/powerpoint/2010/main" val="144630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1" name="文本框 10"/>
          <p:cNvSpPr txBox="1"/>
          <p:nvPr/>
        </p:nvSpPr>
        <p:spPr>
          <a:xfrm>
            <a:off x="5610333" y="1231900"/>
            <a:ext cx="184731" cy="369332"/>
          </a:xfrm>
          <a:prstGeom prst="rect">
            <a:avLst/>
          </a:prstGeom>
          <a:noFill/>
        </p:spPr>
        <p:txBody>
          <a:bodyPr wrap="none" rtlCol="0">
            <a:spAutoFit/>
          </a:bodyPr>
          <a:lstStyle/>
          <a:p>
            <a:endParaRPr kumimoji="1" lang="zh-CN" altLang="en-US" dirty="0"/>
          </a:p>
        </p:txBody>
      </p:sp>
      <p:sp>
        <p:nvSpPr>
          <p:cNvPr id="17" name="文本框 16"/>
          <p:cNvSpPr txBox="1"/>
          <p:nvPr/>
        </p:nvSpPr>
        <p:spPr>
          <a:xfrm>
            <a:off x="4701967" y="2680379"/>
            <a:ext cx="3630524" cy="1200329"/>
          </a:xfrm>
          <a:prstGeom prst="rect">
            <a:avLst/>
          </a:prstGeom>
          <a:noFill/>
        </p:spPr>
        <p:txBody>
          <a:bodyPr wrap="square" rtlCol="0">
            <a:spAutoFit/>
          </a:bodyPr>
          <a:lstStyle/>
          <a:p>
            <a:r>
              <a:rPr kumimoji="1" lang="zh-CN" altLang="en-US" sz="2400" dirty="0" smtClean="0">
                <a:solidFill>
                  <a:schemeClr val="bg1">
                    <a:lumMod val="95000"/>
                  </a:schemeClr>
                </a:solidFill>
              </a:rPr>
              <a:t>（</a:t>
            </a:r>
            <a:r>
              <a:rPr kumimoji="1" lang="en-US" altLang="zh-CN" sz="2400" dirty="0" smtClean="0">
                <a:solidFill>
                  <a:schemeClr val="bg1">
                    <a:lumMod val="95000"/>
                  </a:schemeClr>
                </a:solidFill>
              </a:rPr>
              <a:t>2</a:t>
            </a:r>
            <a:r>
              <a:rPr kumimoji="1" lang="zh-CN" altLang="en-US" sz="2400" dirty="0" smtClean="0">
                <a:solidFill>
                  <a:schemeClr val="bg1">
                    <a:lumMod val="95000"/>
                  </a:schemeClr>
                </a:solidFill>
              </a:rPr>
              <a:t>）结合图中信息，分析黄河中游地区水土流失严重的</a:t>
            </a:r>
            <a:r>
              <a:rPr kumimoji="1" lang="zh-CN" altLang="en-US" sz="2400" dirty="0" smtClean="0">
                <a:solidFill>
                  <a:srgbClr val="FFFF00"/>
                </a:solidFill>
              </a:rPr>
              <a:t>原因及危害</a:t>
            </a:r>
            <a:endParaRPr kumimoji="1" lang="zh-CN" altLang="en-US" sz="2400" dirty="0">
              <a:solidFill>
                <a:srgbClr val="FFFF00"/>
              </a:solidFill>
            </a:endParaRPr>
          </a:p>
        </p:txBody>
      </p:sp>
      <p:sp>
        <p:nvSpPr>
          <p:cNvPr id="6" name="文本框 5"/>
          <p:cNvSpPr txBox="1"/>
          <p:nvPr/>
        </p:nvSpPr>
        <p:spPr>
          <a:xfrm>
            <a:off x="361507" y="170121"/>
            <a:ext cx="6814686" cy="369332"/>
          </a:xfrm>
          <a:prstGeom prst="rect">
            <a:avLst/>
          </a:prstGeom>
          <a:noFill/>
        </p:spPr>
        <p:txBody>
          <a:bodyPr wrap="none" rtlCol="0">
            <a:spAutoFit/>
          </a:bodyPr>
          <a:lstStyle/>
          <a:p>
            <a:r>
              <a:rPr kumimoji="1" lang="zh-CN" altLang="en-US" dirty="0" smtClean="0">
                <a:solidFill>
                  <a:srgbClr val="FFFF00"/>
                </a:solidFill>
              </a:rPr>
              <a:t>例题</a:t>
            </a:r>
            <a:r>
              <a:rPr kumimoji="1" lang="en-US" altLang="zh-CN" dirty="0" smtClean="0">
                <a:solidFill>
                  <a:srgbClr val="FFFF00"/>
                </a:solidFill>
              </a:rPr>
              <a:t>1</a:t>
            </a:r>
            <a:r>
              <a:rPr kumimoji="1" lang="zh-CN" altLang="en-US" dirty="0" smtClean="0">
                <a:solidFill>
                  <a:srgbClr val="FFFF00"/>
                </a:solidFill>
              </a:rPr>
              <a:t> 读图文字资料   回答下列问题   （朝阳期末</a:t>
            </a:r>
            <a:r>
              <a:rPr kumimoji="1" lang="en-US" altLang="zh-CN" dirty="0" smtClean="0">
                <a:solidFill>
                  <a:srgbClr val="FFFF00"/>
                </a:solidFill>
              </a:rPr>
              <a:t>2020</a:t>
            </a:r>
            <a:r>
              <a:rPr kumimoji="1" lang="zh-CN" altLang="en-US" dirty="0" smtClean="0">
                <a:solidFill>
                  <a:srgbClr val="FFFF00"/>
                </a:solidFill>
              </a:rPr>
              <a:t>期末测试</a:t>
            </a:r>
            <a:r>
              <a:rPr kumimoji="1" lang="zh-CN" altLang="en-US" dirty="0">
                <a:solidFill>
                  <a:srgbClr val="FFFF00"/>
                </a:solidFill>
              </a:rPr>
              <a:t>）</a:t>
            </a:r>
          </a:p>
        </p:txBody>
      </p:sp>
      <p:pic>
        <p:nvPicPr>
          <p:cNvPr id="7" name="图片 44"/>
          <p:cNvPicPr>
            <a:picLocks noChangeAspect="1"/>
          </p:cNvPicPr>
          <p:nvPr/>
        </p:nvPicPr>
        <p:blipFill>
          <a:blip r:embed="rId4" cstate="print"/>
          <a:stretch>
            <a:fillRect/>
          </a:stretch>
        </p:blipFill>
        <p:spPr>
          <a:xfrm>
            <a:off x="724237" y="851495"/>
            <a:ext cx="3196400" cy="1499474"/>
          </a:xfrm>
          <a:prstGeom prst="rect">
            <a:avLst/>
          </a:prstGeom>
        </p:spPr>
      </p:pic>
      <p:pic>
        <p:nvPicPr>
          <p:cNvPr id="8" name="图片 46"/>
          <p:cNvPicPr>
            <a:picLocks noChangeAspect="1"/>
          </p:cNvPicPr>
          <p:nvPr/>
        </p:nvPicPr>
        <p:blipFill>
          <a:blip r:embed="rId5" cstate="print"/>
          <a:stretch>
            <a:fillRect/>
          </a:stretch>
        </p:blipFill>
        <p:spPr>
          <a:xfrm>
            <a:off x="242468" y="2524145"/>
            <a:ext cx="4218385" cy="1605131"/>
          </a:xfrm>
          <a:prstGeom prst="rect">
            <a:avLst/>
          </a:prstGeom>
        </p:spPr>
      </p:pic>
      <p:pic>
        <p:nvPicPr>
          <p:cNvPr id="9" name="图片 8"/>
          <p:cNvPicPr>
            <a:picLocks noChangeAspect="1"/>
          </p:cNvPicPr>
          <p:nvPr/>
        </p:nvPicPr>
        <p:blipFill rotWithShape="1">
          <a:blip r:embed="rId6"/>
          <a:srcRect l="5136" t="40778" r="2560" b="46362"/>
          <a:stretch/>
        </p:blipFill>
        <p:spPr>
          <a:xfrm>
            <a:off x="4339179" y="1021970"/>
            <a:ext cx="4356101" cy="1187829"/>
          </a:xfrm>
          <a:prstGeom prst="rect">
            <a:avLst/>
          </a:prstGeom>
        </p:spPr>
      </p:pic>
    </p:spTree>
    <p:custDataLst>
      <p:tags r:id="rId1"/>
    </p:custDataLst>
    <p:extLst>
      <p:ext uri="{BB962C8B-B14F-4D97-AF65-F5344CB8AC3E}">
        <p14:creationId xmlns:p14="http://schemas.microsoft.com/office/powerpoint/2010/main" val="18034856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6" name="文本框 5"/>
          <p:cNvSpPr txBox="1"/>
          <p:nvPr/>
        </p:nvSpPr>
        <p:spPr>
          <a:xfrm>
            <a:off x="5454279" y="1755095"/>
            <a:ext cx="377026" cy="369332"/>
          </a:xfrm>
          <a:prstGeom prst="rect">
            <a:avLst/>
          </a:prstGeom>
          <a:noFill/>
        </p:spPr>
        <p:txBody>
          <a:bodyPr wrap="none" rtlCol="0">
            <a:spAutoFit/>
          </a:bodyPr>
          <a:lstStyle/>
          <a:p>
            <a:r>
              <a:rPr kumimoji="1" lang="zh-CN" altLang="en-US" dirty="0" smtClean="0"/>
              <a:t>   </a:t>
            </a:r>
            <a:endParaRPr kumimoji="1" lang="zh-CN" altLang="en-US" dirty="0">
              <a:solidFill>
                <a:srgbClr val="FF0000"/>
              </a:solidFill>
            </a:endParaRPr>
          </a:p>
        </p:txBody>
      </p:sp>
      <p:sp>
        <p:nvSpPr>
          <p:cNvPr id="46" name="文本框 45"/>
          <p:cNvSpPr txBox="1"/>
          <p:nvPr/>
        </p:nvSpPr>
        <p:spPr>
          <a:xfrm>
            <a:off x="4129828" y="1111476"/>
            <a:ext cx="1238621" cy="369332"/>
          </a:xfrm>
          <a:prstGeom prst="rect">
            <a:avLst/>
          </a:prstGeom>
          <a:noFill/>
        </p:spPr>
        <p:txBody>
          <a:bodyPr wrap="square" rtlCol="0">
            <a:spAutoFit/>
          </a:bodyPr>
          <a:lstStyle/>
          <a:p>
            <a:r>
              <a:rPr kumimoji="1" lang="zh-CN" altLang="en-US" dirty="0" smtClean="0">
                <a:solidFill>
                  <a:srgbClr val="FFFF00"/>
                </a:solidFill>
              </a:rPr>
              <a:t>黄土高原</a:t>
            </a:r>
            <a:endParaRPr kumimoji="1" lang="zh-CN" altLang="en-US" dirty="0">
              <a:solidFill>
                <a:srgbClr val="FFFF00"/>
              </a:solidFill>
            </a:endParaRPr>
          </a:p>
        </p:txBody>
      </p:sp>
      <p:sp>
        <p:nvSpPr>
          <p:cNvPr id="14" name="文本框 13"/>
          <p:cNvSpPr txBox="1"/>
          <p:nvPr/>
        </p:nvSpPr>
        <p:spPr>
          <a:xfrm>
            <a:off x="3487464" y="631840"/>
            <a:ext cx="184731" cy="923330"/>
          </a:xfrm>
          <a:prstGeom prst="rect">
            <a:avLst/>
          </a:prstGeom>
          <a:noFill/>
        </p:spPr>
        <p:txBody>
          <a:bodyPr wrap="none" rtlCol="0">
            <a:spAutoFit/>
          </a:bodyPr>
          <a:lstStyle/>
          <a:p>
            <a:endParaRPr kumimoji="1" lang="en-US" altLang="zh-CN" dirty="0"/>
          </a:p>
          <a:p>
            <a:endParaRPr kumimoji="1" lang="en-US" altLang="zh-CN" dirty="0" smtClean="0"/>
          </a:p>
          <a:p>
            <a:endParaRPr kumimoji="1" lang="en-US" altLang="zh-CN" dirty="0"/>
          </a:p>
        </p:txBody>
      </p:sp>
      <p:sp>
        <p:nvSpPr>
          <p:cNvPr id="8" name="文本框 7"/>
          <p:cNvSpPr txBox="1"/>
          <p:nvPr/>
        </p:nvSpPr>
        <p:spPr>
          <a:xfrm>
            <a:off x="1974157" y="4317501"/>
            <a:ext cx="5690982" cy="369332"/>
          </a:xfrm>
          <a:prstGeom prst="rect">
            <a:avLst/>
          </a:prstGeom>
          <a:noFill/>
        </p:spPr>
        <p:txBody>
          <a:bodyPr wrap="none" rtlCol="0">
            <a:spAutoFit/>
          </a:bodyPr>
          <a:lstStyle/>
          <a:p>
            <a:r>
              <a:rPr kumimoji="1" lang="zh-CN" altLang="en-US" dirty="0" smtClean="0">
                <a:solidFill>
                  <a:srgbClr val="FFFF00"/>
                </a:solidFill>
              </a:rPr>
              <a:t>环境问题是自然因素与人类活动因素共同所用的结果</a:t>
            </a:r>
            <a:endParaRPr kumimoji="1" lang="zh-CN" altLang="en-US" dirty="0">
              <a:solidFill>
                <a:srgbClr val="FFFF00"/>
              </a:solidFill>
            </a:endParaRPr>
          </a:p>
        </p:txBody>
      </p:sp>
      <p:sp>
        <p:nvSpPr>
          <p:cNvPr id="12" name="文本框 11"/>
          <p:cNvSpPr txBox="1"/>
          <p:nvPr/>
        </p:nvSpPr>
        <p:spPr>
          <a:xfrm>
            <a:off x="2410816" y="442657"/>
            <a:ext cx="4402167" cy="861774"/>
          </a:xfrm>
          <a:prstGeom prst="rect">
            <a:avLst/>
          </a:prstGeom>
          <a:noFill/>
        </p:spPr>
        <p:txBody>
          <a:bodyPr wrap="none" rtlCol="0">
            <a:spAutoFit/>
          </a:bodyPr>
          <a:lstStyle/>
          <a:p>
            <a:r>
              <a:rPr kumimoji="1" lang="zh-CN" altLang="en-US" sz="3200" dirty="0" smtClean="0">
                <a:solidFill>
                  <a:srgbClr val="FFFF00"/>
                </a:solidFill>
              </a:rPr>
              <a:t>黄土高原水土</a:t>
            </a:r>
            <a:r>
              <a:rPr kumimoji="1" lang="zh-CN" altLang="en-US" sz="3200" smtClean="0">
                <a:solidFill>
                  <a:srgbClr val="FFFF00"/>
                </a:solidFill>
              </a:rPr>
              <a:t>流失析因</a:t>
            </a:r>
            <a:endParaRPr kumimoji="1" lang="en-US" altLang="zh-CN" sz="3200" dirty="0" smtClean="0"/>
          </a:p>
          <a:p>
            <a:endParaRPr kumimoji="1" lang="en-US" altLang="zh-CN" dirty="0"/>
          </a:p>
        </p:txBody>
      </p:sp>
      <p:sp>
        <p:nvSpPr>
          <p:cNvPr id="2" name="矩形 1"/>
          <p:cNvSpPr/>
          <p:nvPr/>
        </p:nvSpPr>
        <p:spPr>
          <a:xfrm>
            <a:off x="1713892" y="1698912"/>
            <a:ext cx="2325508" cy="23777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p:nvSpPr>
        <p:spPr>
          <a:xfrm>
            <a:off x="1808290" y="2038901"/>
            <a:ext cx="2172390" cy="1754326"/>
          </a:xfrm>
          <a:prstGeom prst="rect">
            <a:avLst/>
          </a:prstGeom>
          <a:noFill/>
        </p:spPr>
        <p:txBody>
          <a:bodyPr wrap="none" rtlCol="0">
            <a:spAutoFit/>
          </a:bodyPr>
          <a:lstStyle/>
          <a:p>
            <a:r>
              <a:rPr kumimoji="1" lang="zh-CN" altLang="en-US" dirty="0" smtClean="0">
                <a:solidFill>
                  <a:srgbClr val="FFFF00"/>
                </a:solidFill>
              </a:rPr>
              <a:t>脆弱因素</a:t>
            </a:r>
            <a:r>
              <a:rPr kumimoji="1" lang="en-US" altLang="zh-CN" dirty="0" smtClean="0">
                <a:solidFill>
                  <a:srgbClr val="FFFF00"/>
                </a:solidFill>
              </a:rPr>
              <a:t>-</a:t>
            </a:r>
            <a:r>
              <a:rPr kumimoji="1" lang="zh-CN" altLang="en-US" dirty="0" smtClean="0">
                <a:solidFill>
                  <a:srgbClr val="FFFF00"/>
                </a:solidFill>
              </a:rPr>
              <a:t>潜在因素</a:t>
            </a:r>
            <a:endParaRPr kumimoji="1" lang="en-US" altLang="zh-CN" dirty="0" smtClean="0">
              <a:solidFill>
                <a:srgbClr val="FFFF00"/>
              </a:solidFill>
            </a:endParaRPr>
          </a:p>
          <a:p>
            <a:endParaRPr kumimoji="1" lang="en-US" altLang="zh-CN" dirty="0" smtClean="0">
              <a:solidFill>
                <a:srgbClr val="FFFF00"/>
              </a:solidFill>
            </a:endParaRPr>
          </a:p>
          <a:p>
            <a:r>
              <a:rPr kumimoji="1" lang="zh-CN" altLang="en-US" dirty="0" smtClean="0">
                <a:solidFill>
                  <a:srgbClr val="FFFF00"/>
                </a:solidFill>
              </a:rPr>
              <a:t>水</a:t>
            </a:r>
            <a:r>
              <a:rPr kumimoji="1" lang="en-US" altLang="zh-CN" dirty="0" smtClean="0">
                <a:solidFill>
                  <a:srgbClr val="FFFFFF"/>
                </a:solidFill>
              </a:rPr>
              <a:t>-</a:t>
            </a:r>
            <a:r>
              <a:rPr kumimoji="1" lang="zh-CN" altLang="en-US" dirty="0" smtClean="0">
                <a:solidFill>
                  <a:srgbClr val="FFFFFF"/>
                </a:solidFill>
              </a:rPr>
              <a:t>降水集中 多暴雨</a:t>
            </a:r>
            <a:endParaRPr kumimoji="1" lang="en-US" altLang="zh-CN" dirty="0" smtClean="0">
              <a:solidFill>
                <a:srgbClr val="FFFFFF"/>
              </a:solidFill>
            </a:endParaRPr>
          </a:p>
          <a:p>
            <a:r>
              <a:rPr kumimoji="1" lang="zh-CN" altLang="en-US" dirty="0" smtClean="0">
                <a:solidFill>
                  <a:srgbClr val="FFFF00"/>
                </a:solidFill>
              </a:rPr>
              <a:t>土</a:t>
            </a:r>
            <a:r>
              <a:rPr kumimoji="1" lang="en-US" altLang="zh-CN" dirty="0" smtClean="0">
                <a:solidFill>
                  <a:srgbClr val="FFFFFF"/>
                </a:solidFill>
              </a:rPr>
              <a:t>-</a:t>
            </a:r>
            <a:r>
              <a:rPr kumimoji="1" lang="zh-CN" altLang="en-US" dirty="0" smtClean="0">
                <a:solidFill>
                  <a:srgbClr val="FFFFFF"/>
                </a:solidFill>
              </a:rPr>
              <a:t>黄土土质疏松</a:t>
            </a:r>
            <a:endParaRPr kumimoji="1" lang="en-US" altLang="zh-CN" dirty="0" smtClean="0">
              <a:solidFill>
                <a:srgbClr val="FFFFFF"/>
              </a:solidFill>
            </a:endParaRPr>
          </a:p>
          <a:p>
            <a:r>
              <a:rPr kumimoji="1" lang="zh-CN" altLang="en-US" dirty="0" smtClean="0">
                <a:solidFill>
                  <a:srgbClr val="FFFF00"/>
                </a:solidFill>
              </a:rPr>
              <a:t>流</a:t>
            </a:r>
            <a:r>
              <a:rPr kumimoji="1" lang="en-US" altLang="zh-CN" dirty="0" smtClean="0">
                <a:solidFill>
                  <a:srgbClr val="FFFFFF"/>
                </a:solidFill>
              </a:rPr>
              <a:t>-</a:t>
            </a:r>
            <a:r>
              <a:rPr kumimoji="1" lang="zh-CN" altLang="en-US" dirty="0" smtClean="0">
                <a:solidFill>
                  <a:srgbClr val="FFFFFF"/>
                </a:solidFill>
              </a:rPr>
              <a:t>地势起伏大</a:t>
            </a:r>
            <a:endParaRPr kumimoji="1" lang="en-US" altLang="zh-CN" dirty="0" smtClean="0">
              <a:solidFill>
                <a:srgbClr val="FFFFFF"/>
              </a:solidFill>
            </a:endParaRPr>
          </a:p>
          <a:p>
            <a:r>
              <a:rPr kumimoji="1" lang="en-US" altLang="zh-CN" dirty="0" smtClean="0">
                <a:solidFill>
                  <a:srgbClr val="FFFFFF"/>
                </a:solidFill>
              </a:rPr>
              <a:t>   </a:t>
            </a:r>
            <a:r>
              <a:rPr kumimoji="1" lang="zh-CN" altLang="en-US" dirty="0" smtClean="0">
                <a:solidFill>
                  <a:srgbClr val="FFFFFF"/>
                </a:solidFill>
              </a:rPr>
              <a:t>植被覆盖率低</a:t>
            </a:r>
            <a:endParaRPr kumimoji="1" lang="zh-CN" altLang="en-US" dirty="0">
              <a:solidFill>
                <a:srgbClr val="FFFFFF"/>
              </a:solidFill>
            </a:endParaRPr>
          </a:p>
        </p:txBody>
      </p:sp>
      <p:sp>
        <p:nvSpPr>
          <p:cNvPr id="15" name="矩形 14"/>
          <p:cNvSpPr/>
          <p:nvPr/>
        </p:nvSpPr>
        <p:spPr>
          <a:xfrm>
            <a:off x="5261074" y="1755094"/>
            <a:ext cx="2371626" cy="23216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FF00"/>
                </a:solidFill>
              </a:rPr>
              <a:t>人类活动</a:t>
            </a:r>
            <a:r>
              <a:rPr kumimoji="1" lang="en-US" altLang="zh-CN" dirty="0" smtClean="0">
                <a:solidFill>
                  <a:srgbClr val="FFFF00"/>
                </a:solidFill>
              </a:rPr>
              <a:t>-</a:t>
            </a:r>
            <a:r>
              <a:rPr kumimoji="1" lang="zh-CN" altLang="en-US" dirty="0" smtClean="0">
                <a:solidFill>
                  <a:srgbClr val="FFFF00"/>
                </a:solidFill>
              </a:rPr>
              <a:t>加剧触发</a:t>
            </a:r>
            <a:endParaRPr kumimoji="1" lang="en-US" altLang="zh-CN" dirty="0" smtClean="0">
              <a:solidFill>
                <a:srgbClr val="FFFF00"/>
              </a:solidFill>
            </a:endParaRPr>
          </a:p>
          <a:p>
            <a:pPr algn="ctr"/>
            <a:endParaRPr kumimoji="1" lang="en-US" altLang="zh-CN" dirty="0" smtClean="0"/>
          </a:p>
          <a:p>
            <a:pPr algn="ctr"/>
            <a:r>
              <a:rPr kumimoji="1" lang="zh-CN" altLang="en-US" dirty="0" smtClean="0"/>
              <a:t>砍伐树木破坏植被</a:t>
            </a:r>
            <a:endParaRPr kumimoji="1" lang="en-US" altLang="zh-CN" dirty="0" smtClean="0"/>
          </a:p>
          <a:p>
            <a:pPr algn="ctr"/>
            <a:r>
              <a:rPr kumimoji="1" lang="zh-CN" altLang="en-US" dirty="0" smtClean="0"/>
              <a:t>耕作方式不当</a:t>
            </a:r>
            <a:endParaRPr kumimoji="1" lang="en-US" altLang="zh-CN" dirty="0" smtClean="0"/>
          </a:p>
          <a:p>
            <a:pPr algn="ctr"/>
            <a:r>
              <a:rPr kumimoji="1" lang="zh-CN" altLang="en-US" dirty="0" smtClean="0"/>
              <a:t>工程开矿不当</a:t>
            </a:r>
            <a:endParaRPr kumimoji="1" lang="en-US" altLang="zh-CN" dirty="0" smtClean="0"/>
          </a:p>
          <a:p>
            <a:pPr algn="ctr"/>
            <a:r>
              <a:rPr kumimoji="1" lang="en-US" altLang="zh-CN" dirty="0" smtClean="0"/>
              <a:t>……</a:t>
            </a:r>
          </a:p>
        </p:txBody>
      </p:sp>
      <p:sp>
        <p:nvSpPr>
          <p:cNvPr id="7" name="丁字箭头 6"/>
          <p:cNvSpPr/>
          <p:nvPr/>
        </p:nvSpPr>
        <p:spPr>
          <a:xfrm>
            <a:off x="4129828" y="2090942"/>
            <a:ext cx="1040818" cy="283135"/>
          </a:xfrm>
          <a:prstGeom prst="leftRightUpArrow">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p:cNvSpPr txBox="1"/>
          <p:nvPr/>
        </p:nvSpPr>
        <p:spPr>
          <a:xfrm>
            <a:off x="4404151" y="1751064"/>
            <a:ext cx="415498" cy="369332"/>
          </a:xfrm>
          <a:prstGeom prst="rect">
            <a:avLst/>
          </a:prstGeom>
          <a:noFill/>
        </p:spPr>
        <p:txBody>
          <a:bodyPr wrap="none" rtlCol="0">
            <a:spAutoFit/>
          </a:bodyPr>
          <a:lstStyle/>
          <a:p>
            <a:r>
              <a:rPr kumimoji="1" lang="zh-CN" altLang="en-US" dirty="0" smtClean="0">
                <a:solidFill>
                  <a:srgbClr val="FFFF00"/>
                </a:solidFill>
              </a:rPr>
              <a:t>失</a:t>
            </a:r>
            <a:endParaRPr kumimoji="1" lang="zh-CN" altLang="en-US" dirty="0">
              <a:solidFill>
                <a:srgbClr val="FFFF00"/>
              </a:solidFill>
            </a:endParaRPr>
          </a:p>
        </p:txBody>
      </p:sp>
      <p:grpSp>
        <p:nvGrpSpPr>
          <p:cNvPr id="20" name="组合 49165"/>
          <p:cNvGrpSpPr>
            <a:grpSpLocks/>
          </p:cNvGrpSpPr>
          <p:nvPr/>
        </p:nvGrpSpPr>
        <p:grpSpPr bwMode="auto">
          <a:xfrm>
            <a:off x="4202160" y="2713955"/>
            <a:ext cx="763540" cy="710278"/>
            <a:chOff x="-368" y="52"/>
            <a:chExt cx="1240" cy="808"/>
          </a:xfrm>
        </p:grpSpPr>
        <p:sp>
          <p:nvSpPr>
            <p:cNvPr id="21" name="直接连接符 49166"/>
            <p:cNvSpPr>
              <a:spLocks noChangeShapeType="1"/>
            </p:cNvSpPr>
            <p:nvPr/>
          </p:nvSpPr>
          <p:spPr bwMode="auto">
            <a:xfrm flipH="1" flipV="1">
              <a:off x="-349" y="52"/>
              <a:ext cx="122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22" name="直接连接符 49167"/>
            <p:cNvSpPr>
              <a:spLocks noChangeShapeType="1"/>
            </p:cNvSpPr>
            <p:nvPr/>
          </p:nvSpPr>
          <p:spPr bwMode="auto">
            <a:xfrm flipH="1" flipV="1">
              <a:off x="-368" y="860"/>
              <a:ext cx="12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grpSp>
      <p:sp>
        <p:nvSpPr>
          <p:cNvPr id="25" name="直接连接符 49167"/>
          <p:cNvSpPr>
            <a:spLocks noChangeShapeType="1"/>
          </p:cNvSpPr>
          <p:nvPr/>
        </p:nvSpPr>
        <p:spPr bwMode="auto">
          <a:xfrm flipH="1" flipV="1">
            <a:off x="4241941" y="3117572"/>
            <a:ext cx="581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Tree>
    <p:extLst>
      <p:ext uri="{BB962C8B-B14F-4D97-AF65-F5344CB8AC3E}">
        <p14:creationId xmlns:p14="http://schemas.microsoft.com/office/powerpoint/2010/main" val="1116475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1" name="文本框 10"/>
          <p:cNvSpPr txBox="1"/>
          <p:nvPr/>
        </p:nvSpPr>
        <p:spPr>
          <a:xfrm>
            <a:off x="5610333" y="1231900"/>
            <a:ext cx="184731" cy="369332"/>
          </a:xfrm>
          <a:prstGeom prst="rect">
            <a:avLst/>
          </a:prstGeom>
          <a:noFill/>
        </p:spPr>
        <p:txBody>
          <a:bodyPr wrap="none" rtlCol="0">
            <a:spAutoFit/>
          </a:bodyPr>
          <a:lstStyle/>
          <a:p>
            <a:endParaRPr kumimoji="1" lang="zh-CN" altLang="en-US" dirty="0"/>
          </a:p>
        </p:txBody>
      </p:sp>
      <p:sp>
        <p:nvSpPr>
          <p:cNvPr id="3" name="文本框 2"/>
          <p:cNvSpPr txBox="1"/>
          <p:nvPr/>
        </p:nvSpPr>
        <p:spPr>
          <a:xfrm>
            <a:off x="6510623" y="2246699"/>
            <a:ext cx="646331" cy="923330"/>
          </a:xfrm>
          <a:prstGeom prst="rect">
            <a:avLst/>
          </a:prstGeom>
          <a:noFill/>
        </p:spPr>
        <p:txBody>
          <a:bodyPr wrap="none" rtlCol="0">
            <a:spAutoFit/>
          </a:bodyPr>
          <a:lstStyle/>
          <a:p>
            <a:r>
              <a:rPr kumimoji="1" lang="zh-CN" altLang="en-US" dirty="0" smtClean="0">
                <a:solidFill>
                  <a:srgbClr val="FFFFFF"/>
                </a:solidFill>
              </a:rPr>
              <a:t>人类</a:t>
            </a:r>
            <a:endParaRPr kumimoji="1" lang="en-US" altLang="zh-CN" dirty="0" smtClean="0">
              <a:solidFill>
                <a:srgbClr val="FFFFFF"/>
              </a:solidFill>
            </a:endParaRPr>
          </a:p>
          <a:p>
            <a:r>
              <a:rPr kumimoji="1" lang="zh-CN" altLang="en-US" dirty="0" smtClean="0">
                <a:solidFill>
                  <a:srgbClr val="FFFFFF"/>
                </a:solidFill>
              </a:rPr>
              <a:t>活动</a:t>
            </a:r>
            <a:endParaRPr kumimoji="1" lang="en-US" altLang="zh-CN" dirty="0" smtClean="0">
              <a:solidFill>
                <a:srgbClr val="FFFFFF"/>
              </a:solidFill>
            </a:endParaRPr>
          </a:p>
          <a:p>
            <a:r>
              <a:rPr kumimoji="1" lang="zh-CN" altLang="en-US" dirty="0" smtClean="0">
                <a:solidFill>
                  <a:srgbClr val="FFFFFF"/>
                </a:solidFill>
              </a:rPr>
              <a:t>  </a:t>
            </a:r>
            <a:endParaRPr kumimoji="1" lang="zh-CN" altLang="en-US" dirty="0">
              <a:solidFill>
                <a:srgbClr val="FFFFFF"/>
              </a:solidFill>
            </a:endParaRPr>
          </a:p>
        </p:txBody>
      </p:sp>
      <p:sp>
        <p:nvSpPr>
          <p:cNvPr id="12" name="文本框 11"/>
          <p:cNvSpPr txBox="1"/>
          <p:nvPr/>
        </p:nvSpPr>
        <p:spPr>
          <a:xfrm>
            <a:off x="5249364" y="2273982"/>
            <a:ext cx="1417476" cy="923330"/>
          </a:xfrm>
          <a:prstGeom prst="rect">
            <a:avLst/>
          </a:prstGeom>
          <a:noFill/>
        </p:spPr>
        <p:txBody>
          <a:bodyPr wrap="square" rtlCol="0">
            <a:spAutoFit/>
          </a:bodyPr>
          <a:lstStyle/>
          <a:p>
            <a:r>
              <a:rPr kumimoji="1" lang="zh-CN" altLang="en-US" dirty="0"/>
              <a:t> </a:t>
            </a:r>
            <a:r>
              <a:rPr kumimoji="1" lang="zh-CN" altLang="en-US" dirty="0" smtClean="0"/>
              <a:t> </a:t>
            </a:r>
            <a:r>
              <a:rPr kumimoji="1" lang="zh-CN" altLang="en-US" dirty="0" smtClean="0">
                <a:solidFill>
                  <a:srgbClr val="FFFFFF"/>
                </a:solidFill>
              </a:rPr>
              <a:t>过度索</a:t>
            </a:r>
            <a:endParaRPr kumimoji="1" lang="en-US" altLang="zh-CN" dirty="0" smtClean="0">
              <a:solidFill>
                <a:srgbClr val="FFFFFF"/>
              </a:solidFill>
            </a:endParaRPr>
          </a:p>
          <a:p>
            <a:r>
              <a:rPr kumimoji="1" lang="zh-CN" altLang="en-US" dirty="0">
                <a:solidFill>
                  <a:srgbClr val="FFFFFF"/>
                </a:solidFill>
              </a:rPr>
              <a:t> </a:t>
            </a:r>
            <a:r>
              <a:rPr kumimoji="1" lang="zh-CN" altLang="en-US" dirty="0" smtClean="0">
                <a:solidFill>
                  <a:srgbClr val="FFFFFF"/>
                </a:solidFill>
              </a:rPr>
              <a:t> 取排放</a:t>
            </a:r>
            <a:endParaRPr kumimoji="1" lang="zh-CN" altLang="en-US" dirty="0">
              <a:solidFill>
                <a:srgbClr val="FFFFFF"/>
              </a:solidFill>
            </a:endParaRPr>
          </a:p>
          <a:p>
            <a:endParaRPr kumimoji="1" lang="zh-CN" altLang="en-US" dirty="0"/>
          </a:p>
        </p:txBody>
      </p:sp>
      <p:sp>
        <p:nvSpPr>
          <p:cNvPr id="2" name="文本框 1"/>
          <p:cNvSpPr txBox="1"/>
          <p:nvPr/>
        </p:nvSpPr>
        <p:spPr>
          <a:xfrm>
            <a:off x="863077" y="2339032"/>
            <a:ext cx="1159292" cy="369332"/>
          </a:xfrm>
          <a:prstGeom prst="rect">
            <a:avLst/>
          </a:prstGeom>
          <a:noFill/>
        </p:spPr>
        <p:txBody>
          <a:bodyPr wrap="none" rtlCol="0">
            <a:spAutoFit/>
          </a:bodyPr>
          <a:lstStyle/>
          <a:p>
            <a:r>
              <a:rPr kumimoji="1" lang="zh-CN" altLang="en-US" dirty="0" smtClean="0">
                <a:solidFill>
                  <a:srgbClr val="FFFFFF"/>
                </a:solidFill>
              </a:rPr>
              <a:t>定位        </a:t>
            </a:r>
            <a:endParaRPr kumimoji="1" lang="zh-CN" altLang="en-US" dirty="0">
              <a:solidFill>
                <a:srgbClr val="FFFFFF"/>
              </a:solidFill>
            </a:endParaRPr>
          </a:p>
        </p:txBody>
      </p:sp>
      <p:sp>
        <p:nvSpPr>
          <p:cNvPr id="6" name="文本框 5"/>
          <p:cNvSpPr txBox="1"/>
          <p:nvPr/>
        </p:nvSpPr>
        <p:spPr>
          <a:xfrm>
            <a:off x="2077328" y="2303162"/>
            <a:ext cx="1107996" cy="646331"/>
          </a:xfrm>
          <a:prstGeom prst="rect">
            <a:avLst/>
          </a:prstGeom>
          <a:noFill/>
        </p:spPr>
        <p:txBody>
          <a:bodyPr wrap="none" rtlCol="0">
            <a:spAutoFit/>
          </a:bodyPr>
          <a:lstStyle/>
          <a:p>
            <a:pPr algn="ctr"/>
            <a:r>
              <a:rPr kumimoji="1" lang="zh-CN" altLang="en-US" dirty="0" smtClean="0">
                <a:solidFill>
                  <a:srgbClr val="FFFFFF"/>
                </a:solidFill>
              </a:rPr>
              <a:t>特定</a:t>
            </a:r>
            <a:endParaRPr kumimoji="1" lang="en-US" altLang="zh-CN" dirty="0" smtClean="0">
              <a:solidFill>
                <a:srgbClr val="FFFFFF"/>
              </a:solidFill>
            </a:endParaRPr>
          </a:p>
          <a:p>
            <a:pPr algn="ctr"/>
            <a:r>
              <a:rPr kumimoji="1" lang="zh-CN" altLang="en-US" dirty="0" smtClean="0">
                <a:solidFill>
                  <a:srgbClr val="FFFFFF"/>
                </a:solidFill>
              </a:rPr>
              <a:t>自然条件</a:t>
            </a:r>
            <a:endParaRPr kumimoji="1" lang="en-US" altLang="zh-CN" dirty="0" smtClean="0">
              <a:solidFill>
                <a:srgbClr val="FFFFFF"/>
              </a:solidFill>
            </a:endParaRPr>
          </a:p>
        </p:txBody>
      </p:sp>
      <p:sp>
        <p:nvSpPr>
          <p:cNvPr id="7" name="右箭头 6"/>
          <p:cNvSpPr/>
          <p:nvPr/>
        </p:nvSpPr>
        <p:spPr>
          <a:xfrm>
            <a:off x="1490180" y="2420896"/>
            <a:ext cx="614158" cy="2054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左大括号 15"/>
          <p:cNvSpPr/>
          <p:nvPr/>
        </p:nvSpPr>
        <p:spPr>
          <a:xfrm>
            <a:off x="3048000" y="1849997"/>
            <a:ext cx="105787" cy="1347315"/>
          </a:xfrm>
          <a:prstGeom prst="leftBrace">
            <a:avLst/>
          </a:prstGeom>
          <a:ln>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8" name="文本框 17"/>
          <p:cNvSpPr txBox="1"/>
          <p:nvPr/>
        </p:nvSpPr>
        <p:spPr>
          <a:xfrm>
            <a:off x="3273023" y="1885661"/>
            <a:ext cx="415498" cy="1477328"/>
          </a:xfrm>
          <a:prstGeom prst="rect">
            <a:avLst/>
          </a:prstGeom>
          <a:noFill/>
        </p:spPr>
        <p:txBody>
          <a:bodyPr wrap="none" rtlCol="0">
            <a:spAutoFit/>
          </a:bodyPr>
          <a:lstStyle/>
          <a:p>
            <a:r>
              <a:rPr kumimoji="1" lang="zh-CN" altLang="en-US" dirty="0" smtClean="0">
                <a:solidFill>
                  <a:srgbClr val="FFFFFF"/>
                </a:solidFill>
              </a:rPr>
              <a:t>气</a:t>
            </a:r>
            <a:endParaRPr kumimoji="1" lang="en-US" altLang="zh-CN" dirty="0" smtClean="0">
              <a:solidFill>
                <a:srgbClr val="FFFFFF"/>
              </a:solidFill>
            </a:endParaRPr>
          </a:p>
          <a:p>
            <a:r>
              <a:rPr kumimoji="1" lang="zh-CN" altLang="en-US" dirty="0" smtClean="0">
                <a:solidFill>
                  <a:srgbClr val="FFFFFF"/>
                </a:solidFill>
              </a:rPr>
              <a:t>地</a:t>
            </a:r>
            <a:endParaRPr kumimoji="1" lang="en-US" altLang="zh-CN" dirty="0" smtClean="0">
              <a:solidFill>
                <a:srgbClr val="FFFFFF"/>
              </a:solidFill>
            </a:endParaRPr>
          </a:p>
          <a:p>
            <a:r>
              <a:rPr kumimoji="1" lang="zh-CN" altLang="en-US" dirty="0">
                <a:solidFill>
                  <a:srgbClr val="FFFFFF"/>
                </a:solidFill>
              </a:rPr>
              <a:t>水</a:t>
            </a:r>
          </a:p>
          <a:p>
            <a:r>
              <a:rPr kumimoji="1" lang="zh-CN" altLang="en-US" dirty="0" smtClean="0">
                <a:solidFill>
                  <a:srgbClr val="FFFFFF"/>
                </a:solidFill>
              </a:rPr>
              <a:t>土</a:t>
            </a:r>
            <a:endParaRPr kumimoji="1" lang="en-US" altLang="zh-CN" dirty="0" smtClean="0">
              <a:solidFill>
                <a:srgbClr val="FFFFFF"/>
              </a:solidFill>
            </a:endParaRPr>
          </a:p>
          <a:p>
            <a:r>
              <a:rPr kumimoji="1" lang="zh-CN" altLang="en-US" dirty="0" smtClean="0">
                <a:solidFill>
                  <a:srgbClr val="FFFFFF"/>
                </a:solidFill>
              </a:rPr>
              <a:t>生</a:t>
            </a:r>
            <a:endParaRPr kumimoji="1" lang="en-US" altLang="zh-CN" dirty="0" smtClean="0">
              <a:solidFill>
                <a:srgbClr val="FFFFFF"/>
              </a:solidFill>
            </a:endParaRPr>
          </a:p>
        </p:txBody>
      </p:sp>
      <p:sp>
        <p:nvSpPr>
          <p:cNvPr id="19" name="右大括号 18"/>
          <p:cNvSpPr/>
          <p:nvPr/>
        </p:nvSpPr>
        <p:spPr>
          <a:xfrm>
            <a:off x="6368484" y="1827937"/>
            <a:ext cx="188938" cy="1485299"/>
          </a:xfrm>
          <a:prstGeom prst="rightBrace">
            <a:avLst/>
          </a:prstGeom>
          <a:ln w="19050">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32" name="直线箭头连接符 31"/>
          <p:cNvCxnSpPr/>
          <p:nvPr/>
        </p:nvCxnSpPr>
        <p:spPr>
          <a:xfrm flipH="1">
            <a:off x="5610334" y="1388026"/>
            <a:ext cx="347768" cy="5076"/>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3955434" y="2128101"/>
            <a:ext cx="1107996" cy="923330"/>
          </a:xfrm>
          <a:prstGeom prst="rect">
            <a:avLst/>
          </a:prstGeom>
          <a:noFill/>
        </p:spPr>
        <p:txBody>
          <a:bodyPr wrap="none" rtlCol="0">
            <a:spAutoFit/>
          </a:bodyPr>
          <a:lstStyle/>
          <a:p>
            <a:r>
              <a:rPr kumimoji="1" lang="zh-CN" altLang="en-US" dirty="0" smtClean="0">
                <a:solidFill>
                  <a:srgbClr val="FFFFFF"/>
                </a:solidFill>
              </a:rPr>
              <a:t>生态破坏</a:t>
            </a:r>
            <a:endParaRPr kumimoji="1" lang="en-US" altLang="zh-CN" dirty="0" smtClean="0">
              <a:solidFill>
                <a:srgbClr val="FFFFFF"/>
              </a:solidFill>
            </a:endParaRPr>
          </a:p>
          <a:p>
            <a:r>
              <a:rPr kumimoji="1" lang="zh-CN" altLang="en-US" dirty="0" smtClean="0">
                <a:solidFill>
                  <a:srgbClr val="FFFFFF"/>
                </a:solidFill>
              </a:rPr>
              <a:t>资源短缺</a:t>
            </a:r>
            <a:endParaRPr kumimoji="1" lang="en-US" altLang="zh-CN" dirty="0" smtClean="0">
              <a:solidFill>
                <a:srgbClr val="FFFFFF"/>
              </a:solidFill>
            </a:endParaRPr>
          </a:p>
          <a:p>
            <a:r>
              <a:rPr kumimoji="1" lang="zh-CN" altLang="en-US" dirty="0" smtClean="0">
                <a:solidFill>
                  <a:srgbClr val="FFFFFF"/>
                </a:solidFill>
              </a:rPr>
              <a:t>环境污染</a:t>
            </a:r>
            <a:endParaRPr kumimoji="1" lang="zh-CN" altLang="en-US" dirty="0">
              <a:solidFill>
                <a:srgbClr val="FFFFFF"/>
              </a:solidFill>
            </a:endParaRPr>
          </a:p>
        </p:txBody>
      </p:sp>
      <p:sp>
        <p:nvSpPr>
          <p:cNvPr id="9" name="文本框 8"/>
          <p:cNvSpPr txBox="1"/>
          <p:nvPr/>
        </p:nvSpPr>
        <p:spPr>
          <a:xfrm>
            <a:off x="1821526" y="1235567"/>
            <a:ext cx="5908990" cy="369332"/>
          </a:xfrm>
          <a:prstGeom prst="rect">
            <a:avLst/>
          </a:prstGeom>
          <a:noFill/>
        </p:spPr>
        <p:txBody>
          <a:bodyPr wrap="none" rtlCol="0">
            <a:spAutoFit/>
          </a:bodyPr>
          <a:lstStyle/>
          <a:p>
            <a:r>
              <a:rPr kumimoji="1" lang="zh-CN" altLang="en-US" dirty="0" smtClean="0">
                <a:solidFill>
                  <a:srgbClr val="FFFFFF"/>
                </a:solidFill>
              </a:rPr>
              <a:t>脆弱、潜在因素       人地矛盾加剧          </a:t>
            </a:r>
            <a:r>
              <a:rPr kumimoji="1" lang="zh-CN" altLang="en-US" dirty="0">
                <a:solidFill>
                  <a:srgbClr val="FFFFFF"/>
                </a:solidFill>
              </a:rPr>
              <a:t> </a:t>
            </a:r>
            <a:r>
              <a:rPr kumimoji="1" lang="zh-CN" altLang="en-US" dirty="0" smtClean="0">
                <a:solidFill>
                  <a:srgbClr val="FFFFFF"/>
                </a:solidFill>
              </a:rPr>
              <a:t>加剧 触发因素</a:t>
            </a:r>
            <a:endParaRPr kumimoji="1" lang="zh-CN" altLang="en-US" dirty="0">
              <a:solidFill>
                <a:srgbClr val="FFFFFF"/>
              </a:solidFill>
            </a:endParaRPr>
          </a:p>
        </p:txBody>
      </p:sp>
      <p:cxnSp>
        <p:nvCxnSpPr>
          <p:cNvPr id="20" name="直线箭头连接符 19"/>
          <p:cNvCxnSpPr/>
          <p:nvPr/>
        </p:nvCxnSpPr>
        <p:spPr>
          <a:xfrm flipH="1" flipV="1">
            <a:off x="2569250" y="1761057"/>
            <a:ext cx="12307" cy="564762"/>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p:cNvCxnSpPr/>
          <p:nvPr/>
        </p:nvCxnSpPr>
        <p:spPr>
          <a:xfrm flipV="1">
            <a:off x="6957912" y="1673668"/>
            <a:ext cx="33123" cy="600314"/>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右箭头 22"/>
          <p:cNvSpPr/>
          <p:nvPr/>
        </p:nvSpPr>
        <p:spPr>
          <a:xfrm>
            <a:off x="3618742" y="1360636"/>
            <a:ext cx="266913" cy="16583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3" name="直线箭头连接符 32"/>
          <p:cNvCxnSpPr/>
          <p:nvPr/>
        </p:nvCxnSpPr>
        <p:spPr>
          <a:xfrm flipH="1">
            <a:off x="4603672" y="1729234"/>
            <a:ext cx="19128" cy="314204"/>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6" name="右箭头 35"/>
          <p:cNvSpPr/>
          <p:nvPr/>
        </p:nvSpPr>
        <p:spPr>
          <a:xfrm>
            <a:off x="3709144" y="2462610"/>
            <a:ext cx="216112" cy="16371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8" name="直线箭头连接符 37"/>
          <p:cNvCxnSpPr/>
          <p:nvPr/>
        </p:nvCxnSpPr>
        <p:spPr>
          <a:xfrm flipH="1" flipV="1">
            <a:off x="5041900" y="2552803"/>
            <a:ext cx="277135" cy="17783"/>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7305047" y="1886886"/>
            <a:ext cx="1107996" cy="923330"/>
          </a:xfrm>
          <a:prstGeom prst="rect">
            <a:avLst/>
          </a:prstGeom>
          <a:noFill/>
        </p:spPr>
        <p:txBody>
          <a:bodyPr wrap="none" rtlCol="0">
            <a:spAutoFit/>
          </a:bodyPr>
          <a:lstStyle/>
          <a:p>
            <a:r>
              <a:rPr kumimoji="1" lang="zh-CN" altLang="en-US" dirty="0" smtClean="0"/>
              <a:t>   </a:t>
            </a:r>
            <a:endParaRPr kumimoji="1" lang="en-US" altLang="zh-CN" dirty="0" smtClean="0">
              <a:solidFill>
                <a:srgbClr val="FFFFFF"/>
              </a:solidFill>
            </a:endParaRPr>
          </a:p>
          <a:p>
            <a:r>
              <a:rPr kumimoji="1" lang="zh-CN" altLang="en-US" dirty="0" smtClean="0">
                <a:solidFill>
                  <a:srgbClr val="FFFFFF"/>
                </a:solidFill>
              </a:rPr>
              <a:t>人口问题</a:t>
            </a:r>
            <a:endParaRPr kumimoji="1" lang="en-US" altLang="zh-CN" dirty="0" smtClean="0">
              <a:solidFill>
                <a:srgbClr val="FFFFFF"/>
              </a:solidFill>
            </a:endParaRPr>
          </a:p>
          <a:p>
            <a:r>
              <a:rPr kumimoji="1" lang="zh-CN" altLang="en-US" dirty="0" smtClean="0">
                <a:solidFill>
                  <a:srgbClr val="FFFFFF"/>
                </a:solidFill>
              </a:rPr>
              <a:t>贫困问题</a:t>
            </a:r>
            <a:endParaRPr kumimoji="1" lang="zh-CN" altLang="en-US" dirty="0">
              <a:solidFill>
                <a:srgbClr val="FFFFFF"/>
              </a:solidFill>
            </a:endParaRPr>
          </a:p>
        </p:txBody>
      </p:sp>
      <p:cxnSp>
        <p:nvCxnSpPr>
          <p:cNvPr id="43" name="直线箭头连接符 42"/>
          <p:cNvCxnSpPr/>
          <p:nvPr/>
        </p:nvCxnSpPr>
        <p:spPr>
          <a:xfrm flipH="1">
            <a:off x="7128940" y="2523612"/>
            <a:ext cx="207825" cy="2919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399096" y="344258"/>
            <a:ext cx="3695242" cy="861774"/>
          </a:xfrm>
          <a:prstGeom prst="rect">
            <a:avLst/>
          </a:prstGeom>
          <a:noFill/>
        </p:spPr>
        <p:txBody>
          <a:bodyPr wrap="none" rtlCol="0">
            <a:spAutoFit/>
          </a:bodyPr>
          <a:lstStyle/>
          <a:p>
            <a:r>
              <a:rPr kumimoji="1" lang="zh-CN" altLang="en-US" sz="3200" dirty="0" smtClean="0">
                <a:solidFill>
                  <a:srgbClr val="FFFF00"/>
                </a:solidFill>
              </a:rPr>
              <a:t>二 </a:t>
            </a:r>
            <a:r>
              <a:rPr kumimoji="1" lang="en-US" altLang="zh-CN" sz="3200" dirty="0" smtClean="0">
                <a:solidFill>
                  <a:srgbClr val="FFFF00"/>
                </a:solidFill>
              </a:rPr>
              <a:t>.</a:t>
            </a:r>
            <a:r>
              <a:rPr kumimoji="1" lang="zh-CN" altLang="en-US" sz="3200" dirty="0" smtClean="0">
                <a:solidFill>
                  <a:srgbClr val="FFFF00"/>
                </a:solidFill>
              </a:rPr>
              <a:t>综合思维析成因</a:t>
            </a:r>
            <a:endParaRPr kumimoji="1" lang="en-US" altLang="zh-CN" sz="3200" dirty="0" smtClean="0"/>
          </a:p>
          <a:p>
            <a:endParaRPr kumimoji="1" lang="en-US" altLang="zh-CN" dirty="0"/>
          </a:p>
        </p:txBody>
      </p:sp>
      <p:sp>
        <p:nvSpPr>
          <p:cNvPr id="25" name="矩形 24"/>
          <p:cNvSpPr/>
          <p:nvPr/>
        </p:nvSpPr>
        <p:spPr>
          <a:xfrm>
            <a:off x="3226570" y="1801503"/>
            <a:ext cx="525629" cy="157652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smtClean="0"/>
          </a:p>
        </p:txBody>
      </p:sp>
      <p:sp>
        <p:nvSpPr>
          <p:cNvPr id="27" name="矩形 26"/>
          <p:cNvSpPr/>
          <p:nvPr/>
        </p:nvSpPr>
        <p:spPr>
          <a:xfrm>
            <a:off x="3955435" y="2043438"/>
            <a:ext cx="1086466" cy="11265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smtClean="0"/>
          </a:p>
        </p:txBody>
      </p:sp>
      <p:sp>
        <p:nvSpPr>
          <p:cNvPr id="28" name="矩形 27"/>
          <p:cNvSpPr/>
          <p:nvPr/>
        </p:nvSpPr>
        <p:spPr>
          <a:xfrm>
            <a:off x="5369446" y="2050944"/>
            <a:ext cx="851236" cy="11265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smtClean="0"/>
          </a:p>
        </p:txBody>
      </p:sp>
      <p:cxnSp>
        <p:nvCxnSpPr>
          <p:cNvPr id="29" name="直线箭头连接符 28"/>
          <p:cNvCxnSpPr/>
          <p:nvPr/>
        </p:nvCxnSpPr>
        <p:spPr>
          <a:xfrm flipH="1" flipV="1">
            <a:off x="6215050" y="2624325"/>
            <a:ext cx="193613" cy="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9011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文本框 3"/>
          <p:cNvSpPr txBox="1"/>
          <p:nvPr/>
        </p:nvSpPr>
        <p:spPr>
          <a:xfrm>
            <a:off x="1511300" y="2616200"/>
            <a:ext cx="1659429" cy="1200329"/>
          </a:xfrm>
          <a:prstGeom prst="rect">
            <a:avLst/>
          </a:prstGeom>
          <a:noFill/>
        </p:spPr>
        <p:txBody>
          <a:bodyPr wrap="none" rtlCol="0">
            <a:spAutoFit/>
          </a:bodyPr>
          <a:lstStyle/>
          <a:p>
            <a:endParaRPr kumimoji="1" lang="en-US" altLang="zh-CN" dirty="0">
              <a:solidFill>
                <a:srgbClr val="FFFF00"/>
              </a:solidFill>
            </a:endParaRPr>
          </a:p>
          <a:p>
            <a:r>
              <a:rPr kumimoji="1" lang="zh-CN" altLang="en-US" dirty="0" smtClean="0">
                <a:solidFill>
                  <a:srgbClr val="FFFF00"/>
                </a:solidFill>
              </a:rPr>
              <a:t>                       </a:t>
            </a:r>
            <a:endParaRPr kumimoji="1" lang="en-US" altLang="zh-CN" dirty="0" smtClean="0">
              <a:solidFill>
                <a:srgbClr val="FFFF00"/>
              </a:solidFill>
            </a:endParaRPr>
          </a:p>
          <a:p>
            <a:endParaRPr kumimoji="1" lang="en-US" altLang="zh-CN" dirty="0"/>
          </a:p>
          <a:p>
            <a:endParaRPr kumimoji="1" lang="zh-CN" altLang="en-US" dirty="0"/>
          </a:p>
        </p:txBody>
      </p:sp>
      <p:pic>
        <p:nvPicPr>
          <p:cNvPr id="7" name="图片 6"/>
          <p:cNvPicPr>
            <a:picLocks noChangeAspect="1"/>
          </p:cNvPicPr>
          <p:nvPr/>
        </p:nvPicPr>
        <p:blipFill rotWithShape="1">
          <a:blip r:embed="rId3"/>
          <a:srcRect l="7400" t="32593" r="10034" b="40987"/>
          <a:stretch/>
        </p:blipFill>
        <p:spPr>
          <a:xfrm>
            <a:off x="2414013" y="1205016"/>
            <a:ext cx="5024988" cy="3430484"/>
          </a:xfrm>
          <a:prstGeom prst="rect">
            <a:avLst/>
          </a:prstGeom>
        </p:spPr>
      </p:pic>
      <p:sp>
        <p:nvSpPr>
          <p:cNvPr id="8" name="矩形 7"/>
          <p:cNvSpPr/>
          <p:nvPr/>
        </p:nvSpPr>
        <p:spPr>
          <a:xfrm>
            <a:off x="2629942" y="4134028"/>
            <a:ext cx="4380458" cy="3744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chemeClr val="tx1"/>
                </a:solidFill>
              </a:rPr>
              <a:t>土地荒漠化</a:t>
            </a:r>
            <a:endParaRPr kumimoji="1" lang="zh-CN" altLang="en-US" sz="2800" dirty="0">
              <a:solidFill>
                <a:schemeClr val="tx1"/>
              </a:solidFill>
            </a:endParaRPr>
          </a:p>
        </p:txBody>
      </p:sp>
      <p:sp>
        <p:nvSpPr>
          <p:cNvPr id="2" name="矩形 1"/>
          <p:cNvSpPr/>
          <p:nvPr/>
        </p:nvSpPr>
        <p:spPr>
          <a:xfrm>
            <a:off x="2870200" y="1797229"/>
            <a:ext cx="152400" cy="260171"/>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p:cNvSpPr txBox="1"/>
          <p:nvPr/>
        </p:nvSpPr>
        <p:spPr>
          <a:xfrm>
            <a:off x="2629942" y="516593"/>
            <a:ext cx="4493538" cy="461665"/>
          </a:xfrm>
          <a:prstGeom prst="rect">
            <a:avLst/>
          </a:prstGeom>
          <a:noFill/>
        </p:spPr>
        <p:txBody>
          <a:bodyPr wrap="none" rtlCol="0">
            <a:spAutoFit/>
          </a:bodyPr>
          <a:lstStyle/>
          <a:p>
            <a:pPr algn="ctr"/>
            <a:r>
              <a:rPr kumimoji="1" lang="zh-CN" altLang="en-US" sz="2400" dirty="0" smtClean="0">
                <a:solidFill>
                  <a:srgbClr val="FF0000"/>
                </a:solidFill>
              </a:rPr>
              <a:t>深刻理解不同环境问题形成</a:t>
            </a:r>
            <a:r>
              <a:rPr kumimoji="1" lang="zh-CN" altLang="en-US" sz="2400" dirty="0">
                <a:solidFill>
                  <a:srgbClr val="FF0000"/>
                </a:solidFill>
              </a:rPr>
              <a:t>机制</a:t>
            </a:r>
            <a:endParaRPr kumimoji="1" lang="en-US" altLang="zh-CN" sz="2400" dirty="0">
              <a:solidFill>
                <a:srgbClr val="FF0000"/>
              </a:solidFill>
            </a:endParaRPr>
          </a:p>
        </p:txBody>
      </p:sp>
      <p:sp>
        <p:nvSpPr>
          <p:cNvPr id="3" name="矩形 2"/>
          <p:cNvSpPr/>
          <p:nvPr/>
        </p:nvSpPr>
        <p:spPr>
          <a:xfrm>
            <a:off x="2870200" y="1797229"/>
            <a:ext cx="876300" cy="260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tx1"/>
                </a:solidFill>
              </a:rPr>
              <a:t>垦牧采</a:t>
            </a:r>
            <a:endParaRPr kumimoji="1" lang="zh-CN" altLang="en-US" dirty="0">
              <a:solidFill>
                <a:schemeClr val="tx1"/>
              </a:solidFill>
            </a:endParaRPr>
          </a:p>
        </p:txBody>
      </p:sp>
    </p:spTree>
    <p:extLst>
      <p:ext uri="{BB962C8B-B14F-4D97-AF65-F5344CB8AC3E}">
        <p14:creationId xmlns:p14="http://schemas.microsoft.com/office/powerpoint/2010/main" val="10064358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文本框 3"/>
          <p:cNvSpPr txBox="1"/>
          <p:nvPr/>
        </p:nvSpPr>
        <p:spPr>
          <a:xfrm>
            <a:off x="1511300" y="2616200"/>
            <a:ext cx="1659429" cy="1200329"/>
          </a:xfrm>
          <a:prstGeom prst="rect">
            <a:avLst/>
          </a:prstGeom>
          <a:noFill/>
        </p:spPr>
        <p:txBody>
          <a:bodyPr wrap="none" rtlCol="0">
            <a:spAutoFit/>
          </a:bodyPr>
          <a:lstStyle/>
          <a:p>
            <a:endParaRPr kumimoji="1" lang="en-US" altLang="zh-CN" dirty="0">
              <a:solidFill>
                <a:srgbClr val="FFFF00"/>
              </a:solidFill>
            </a:endParaRPr>
          </a:p>
          <a:p>
            <a:r>
              <a:rPr kumimoji="1" lang="zh-CN" altLang="en-US" dirty="0" smtClean="0">
                <a:solidFill>
                  <a:srgbClr val="FFFF00"/>
                </a:solidFill>
              </a:rPr>
              <a:t>                       </a:t>
            </a:r>
            <a:endParaRPr kumimoji="1" lang="en-US" altLang="zh-CN" dirty="0" smtClean="0">
              <a:solidFill>
                <a:srgbClr val="FFFF00"/>
              </a:solidFill>
            </a:endParaRPr>
          </a:p>
          <a:p>
            <a:endParaRPr kumimoji="1" lang="en-US" altLang="zh-CN" dirty="0"/>
          </a:p>
          <a:p>
            <a:endParaRPr kumimoji="1" lang="zh-CN" altLang="en-US" dirty="0"/>
          </a:p>
        </p:txBody>
      </p:sp>
      <p:pic>
        <p:nvPicPr>
          <p:cNvPr id="7" name="图片 6"/>
          <p:cNvPicPr>
            <a:picLocks noChangeAspect="1"/>
          </p:cNvPicPr>
          <p:nvPr/>
        </p:nvPicPr>
        <p:blipFill rotWithShape="1">
          <a:blip r:embed="rId2"/>
          <a:srcRect l="7400" t="32593" r="10034" b="40987"/>
          <a:stretch/>
        </p:blipFill>
        <p:spPr>
          <a:xfrm>
            <a:off x="2379112" y="1062082"/>
            <a:ext cx="5048329" cy="3446418"/>
          </a:xfrm>
          <a:prstGeom prst="rect">
            <a:avLst/>
          </a:prstGeom>
        </p:spPr>
      </p:pic>
      <p:sp>
        <p:nvSpPr>
          <p:cNvPr id="3" name="矩形 2"/>
          <p:cNvSpPr/>
          <p:nvPr/>
        </p:nvSpPr>
        <p:spPr>
          <a:xfrm>
            <a:off x="2732550" y="1339664"/>
            <a:ext cx="1013950" cy="6027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tx1"/>
                </a:solidFill>
              </a:rPr>
              <a:t>大水</a:t>
            </a:r>
            <a:endParaRPr kumimoji="1" lang="en-US" altLang="zh-CN" dirty="0" smtClean="0">
              <a:solidFill>
                <a:schemeClr val="tx1"/>
              </a:solidFill>
            </a:endParaRPr>
          </a:p>
          <a:p>
            <a:pPr algn="ctr"/>
            <a:r>
              <a:rPr kumimoji="1" lang="zh-CN" altLang="en-US" dirty="0" smtClean="0">
                <a:solidFill>
                  <a:schemeClr val="tx1"/>
                </a:solidFill>
              </a:rPr>
              <a:t>漫灌</a:t>
            </a:r>
            <a:endParaRPr kumimoji="1" lang="zh-CN" altLang="en-US" dirty="0">
              <a:solidFill>
                <a:schemeClr val="tx1"/>
              </a:solidFill>
            </a:endParaRPr>
          </a:p>
        </p:txBody>
      </p:sp>
      <p:sp>
        <p:nvSpPr>
          <p:cNvPr id="8" name="矩形 7"/>
          <p:cNvSpPr/>
          <p:nvPr/>
        </p:nvSpPr>
        <p:spPr>
          <a:xfrm>
            <a:off x="2717743" y="1987034"/>
            <a:ext cx="1236228" cy="596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tx1"/>
                </a:solidFill>
              </a:rPr>
              <a:t>地势低平</a:t>
            </a:r>
            <a:endParaRPr kumimoji="1" lang="en-US" altLang="zh-CN" dirty="0" smtClean="0">
              <a:solidFill>
                <a:schemeClr val="tx1"/>
              </a:solidFill>
            </a:endParaRPr>
          </a:p>
          <a:p>
            <a:pPr algn="ctr"/>
            <a:r>
              <a:rPr kumimoji="1" lang="zh-CN" altLang="en-US" dirty="0" smtClean="0">
                <a:solidFill>
                  <a:schemeClr val="tx1"/>
                </a:solidFill>
              </a:rPr>
              <a:t>蒸发量大</a:t>
            </a:r>
            <a:endParaRPr kumimoji="1" lang="en-US" altLang="zh-CN" dirty="0" smtClean="0">
              <a:solidFill>
                <a:schemeClr val="tx1"/>
              </a:solidFill>
            </a:endParaRPr>
          </a:p>
        </p:txBody>
      </p:sp>
      <p:sp>
        <p:nvSpPr>
          <p:cNvPr id="10" name="矩形 9"/>
          <p:cNvSpPr/>
          <p:nvPr/>
        </p:nvSpPr>
        <p:spPr>
          <a:xfrm>
            <a:off x="3686118" y="2867350"/>
            <a:ext cx="2154841" cy="400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mtClean="0">
                <a:solidFill>
                  <a:schemeClr val="tx1"/>
                </a:solidFill>
              </a:rPr>
              <a:t>土壤表层盐分增加</a:t>
            </a:r>
            <a:endParaRPr kumimoji="1" lang="en-US" altLang="zh-CN" dirty="0" smtClean="0">
              <a:solidFill>
                <a:schemeClr val="tx1"/>
              </a:solidFill>
            </a:endParaRPr>
          </a:p>
        </p:txBody>
      </p:sp>
      <p:sp>
        <p:nvSpPr>
          <p:cNvPr id="11" name="矩形 10"/>
          <p:cNvSpPr/>
          <p:nvPr/>
        </p:nvSpPr>
        <p:spPr>
          <a:xfrm>
            <a:off x="2542079" y="3979403"/>
            <a:ext cx="4442921" cy="406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mtClean="0">
                <a:solidFill>
                  <a:schemeClr val="tx1"/>
                </a:solidFill>
              </a:rPr>
              <a:t>土壤次生盐碱化</a:t>
            </a:r>
            <a:endParaRPr kumimoji="1" lang="en-US" altLang="zh-CN" dirty="0" smtClean="0">
              <a:solidFill>
                <a:schemeClr val="tx1"/>
              </a:solidFill>
            </a:endParaRPr>
          </a:p>
        </p:txBody>
      </p:sp>
      <p:sp>
        <p:nvSpPr>
          <p:cNvPr id="9" name="文本框 8"/>
          <p:cNvSpPr txBox="1"/>
          <p:nvPr/>
        </p:nvSpPr>
        <p:spPr>
          <a:xfrm>
            <a:off x="2601308" y="495279"/>
            <a:ext cx="4493538" cy="461665"/>
          </a:xfrm>
          <a:prstGeom prst="rect">
            <a:avLst/>
          </a:prstGeom>
          <a:noFill/>
        </p:spPr>
        <p:txBody>
          <a:bodyPr wrap="none" rtlCol="0">
            <a:spAutoFit/>
          </a:bodyPr>
          <a:lstStyle/>
          <a:p>
            <a:pPr algn="ctr"/>
            <a:r>
              <a:rPr kumimoji="1" lang="zh-CN" altLang="en-US" sz="2400" dirty="0" smtClean="0">
                <a:solidFill>
                  <a:srgbClr val="FF0000"/>
                </a:solidFill>
              </a:rPr>
              <a:t>深刻理解不同环境问题形成</a:t>
            </a:r>
            <a:r>
              <a:rPr kumimoji="1" lang="zh-CN" altLang="en-US" sz="2400" dirty="0">
                <a:solidFill>
                  <a:srgbClr val="FF0000"/>
                </a:solidFill>
              </a:rPr>
              <a:t>机制</a:t>
            </a:r>
            <a:endParaRPr kumimoji="1" lang="en-US" altLang="zh-CN" sz="2400" dirty="0">
              <a:solidFill>
                <a:srgbClr val="FF0000"/>
              </a:solidFill>
            </a:endParaRPr>
          </a:p>
        </p:txBody>
      </p:sp>
    </p:spTree>
    <p:extLst>
      <p:ext uri="{BB962C8B-B14F-4D97-AF65-F5344CB8AC3E}">
        <p14:creationId xmlns:p14="http://schemas.microsoft.com/office/powerpoint/2010/main" val="20880584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1" name="文本框 10"/>
          <p:cNvSpPr txBox="1"/>
          <p:nvPr/>
        </p:nvSpPr>
        <p:spPr>
          <a:xfrm>
            <a:off x="5610333" y="1231900"/>
            <a:ext cx="184731" cy="369332"/>
          </a:xfrm>
          <a:prstGeom prst="rect">
            <a:avLst/>
          </a:prstGeom>
          <a:noFill/>
        </p:spPr>
        <p:txBody>
          <a:bodyPr wrap="none" rtlCol="0">
            <a:spAutoFit/>
          </a:bodyPr>
          <a:lstStyle/>
          <a:p>
            <a:endParaRPr kumimoji="1" lang="zh-CN" altLang="en-US" dirty="0"/>
          </a:p>
        </p:txBody>
      </p:sp>
      <p:sp>
        <p:nvSpPr>
          <p:cNvPr id="3" name="文本框 2"/>
          <p:cNvSpPr txBox="1"/>
          <p:nvPr/>
        </p:nvSpPr>
        <p:spPr>
          <a:xfrm>
            <a:off x="6510623" y="2246699"/>
            <a:ext cx="646331" cy="923330"/>
          </a:xfrm>
          <a:prstGeom prst="rect">
            <a:avLst/>
          </a:prstGeom>
          <a:noFill/>
        </p:spPr>
        <p:txBody>
          <a:bodyPr wrap="none" rtlCol="0">
            <a:spAutoFit/>
          </a:bodyPr>
          <a:lstStyle/>
          <a:p>
            <a:r>
              <a:rPr kumimoji="1" lang="zh-CN" altLang="en-US" dirty="0" smtClean="0">
                <a:solidFill>
                  <a:srgbClr val="FFFFFF"/>
                </a:solidFill>
              </a:rPr>
              <a:t>人类</a:t>
            </a:r>
            <a:endParaRPr kumimoji="1" lang="en-US" altLang="zh-CN" dirty="0" smtClean="0">
              <a:solidFill>
                <a:srgbClr val="FFFFFF"/>
              </a:solidFill>
            </a:endParaRPr>
          </a:p>
          <a:p>
            <a:r>
              <a:rPr kumimoji="1" lang="zh-CN" altLang="en-US" dirty="0" smtClean="0">
                <a:solidFill>
                  <a:srgbClr val="FFFFFF"/>
                </a:solidFill>
              </a:rPr>
              <a:t>活动</a:t>
            </a:r>
            <a:endParaRPr kumimoji="1" lang="en-US" altLang="zh-CN" dirty="0" smtClean="0">
              <a:solidFill>
                <a:srgbClr val="FFFFFF"/>
              </a:solidFill>
            </a:endParaRPr>
          </a:p>
          <a:p>
            <a:r>
              <a:rPr kumimoji="1" lang="zh-CN" altLang="en-US" dirty="0" smtClean="0">
                <a:solidFill>
                  <a:srgbClr val="FFFFFF"/>
                </a:solidFill>
              </a:rPr>
              <a:t>  </a:t>
            </a:r>
            <a:endParaRPr kumimoji="1" lang="zh-CN" altLang="en-US" dirty="0">
              <a:solidFill>
                <a:srgbClr val="FFFFFF"/>
              </a:solidFill>
            </a:endParaRPr>
          </a:p>
        </p:txBody>
      </p:sp>
      <p:sp>
        <p:nvSpPr>
          <p:cNvPr id="12" name="文本框 11"/>
          <p:cNvSpPr txBox="1"/>
          <p:nvPr/>
        </p:nvSpPr>
        <p:spPr>
          <a:xfrm>
            <a:off x="5249364" y="2273982"/>
            <a:ext cx="1417476" cy="923330"/>
          </a:xfrm>
          <a:prstGeom prst="rect">
            <a:avLst/>
          </a:prstGeom>
          <a:noFill/>
        </p:spPr>
        <p:txBody>
          <a:bodyPr wrap="square" rtlCol="0">
            <a:spAutoFit/>
          </a:bodyPr>
          <a:lstStyle/>
          <a:p>
            <a:r>
              <a:rPr kumimoji="1" lang="zh-CN" altLang="en-US" dirty="0"/>
              <a:t> </a:t>
            </a:r>
            <a:r>
              <a:rPr kumimoji="1" lang="zh-CN" altLang="en-US" dirty="0" smtClean="0"/>
              <a:t> </a:t>
            </a:r>
            <a:r>
              <a:rPr kumimoji="1" lang="zh-CN" altLang="en-US" dirty="0" smtClean="0">
                <a:solidFill>
                  <a:srgbClr val="FFFFFF"/>
                </a:solidFill>
              </a:rPr>
              <a:t>过度索</a:t>
            </a:r>
            <a:endParaRPr kumimoji="1" lang="en-US" altLang="zh-CN" dirty="0" smtClean="0">
              <a:solidFill>
                <a:srgbClr val="FFFFFF"/>
              </a:solidFill>
            </a:endParaRPr>
          </a:p>
          <a:p>
            <a:r>
              <a:rPr kumimoji="1" lang="zh-CN" altLang="en-US" dirty="0">
                <a:solidFill>
                  <a:srgbClr val="FFFFFF"/>
                </a:solidFill>
              </a:rPr>
              <a:t> </a:t>
            </a:r>
            <a:r>
              <a:rPr kumimoji="1" lang="zh-CN" altLang="en-US" dirty="0" smtClean="0">
                <a:solidFill>
                  <a:srgbClr val="FFFFFF"/>
                </a:solidFill>
              </a:rPr>
              <a:t> 取排放</a:t>
            </a:r>
            <a:endParaRPr kumimoji="1" lang="zh-CN" altLang="en-US" dirty="0">
              <a:solidFill>
                <a:srgbClr val="FFFFFF"/>
              </a:solidFill>
            </a:endParaRPr>
          </a:p>
          <a:p>
            <a:endParaRPr kumimoji="1" lang="zh-CN" altLang="en-US" dirty="0"/>
          </a:p>
        </p:txBody>
      </p:sp>
      <p:sp>
        <p:nvSpPr>
          <p:cNvPr id="2" name="文本框 1"/>
          <p:cNvSpPr txBox="1"/>
          <p:nvPr/>
        </p:nvSpPr>
        <p:spPr>
          <a:xfrm>
            <a:off x="863077" y="2339032"/>
            <a:ext cx="1159292" cy="369332"/>
          </a:xfrm>
          <a:prstGeom prst="rect">
            <a:avLst/>
          </a:prstGeom>
          <a:noFill/>
        </p:spPr>
        <p:txBody>
          <a:bodyPr wrap="none" rtlCol="0">
            <a:spAutoFit/>
          </a:bodyPr>
          <a:lstStyle/>
          <a:p>
            <a:r>
              <a:rPr kumimoji="1" lang="zh-CN" altLang="en-US" dirty="0" smtClean="0">
                <a:solidFill>
                  <a:srgbClr val="FFFFFF"/>
                </a:solidFill>
              </a:rPr>
              <a:t>定位        </a:t>
            </a:r>
            <a:endParaRPr kumimoji="1" lang="zh-CN" altLang="en-US" dirty="0">
              <a:solidFill>
                <a:srgbClr val="FFFFFF"/>
              </a:solidFill>
            </a:endParaRPr>
          </a:p>
        </p:txBody>
      </p:sp>
      <p:sp>
        <p:nvSpPr>
          <p:cNvPr id="6" name="文本框 5"/>
          <p:cNvSpPr txBox="1"/>
          <p:nvPr/>
        </p:nvSpPr>
        <p:spPr>
          <a:xfrm>
            <a:off x="1883470" y="2348551"/>
            <a:ext cx="1107996" cy="646331"/>
          </a:xfrm>
          <a:prstGeom prst="rect">
            <a:avLst/>
          </a:prstGeom>
          <a:noFill/>
        </p:spPr>
        <p:txBody>
          <a:bodyPr wrap="none" rtlCol="0">
            <a:spAutoFit/>
          </a:bodyPr>
          <a:lstStyle/>
          <a:p>
            <a:pPr algn="ctr"/>
            <a:r>
              <a:rPr kumimoji="1" lang="zh-CN" altLang="en-US" dirty="0" smtClean="0">
                <a:solidFill>
                  <a:srgbClr val="FFFFFF"/>
                </a:solidFill>
              </a:rPr>
              <a:t>特定</a:t>
            </a:r>
            <a:endParaRPr kumimoji="1" lang="en-US" altLang="zh-CN" dirty="0" smtClean="0">
              <a:solidFill>
                <a:srgbClr val="FFFFFF"/>
              </a:solidFill>
            </a:endParaRPr>
          </a:p>
          <a:p>
            <a:pPr algn="ctr"/>
            <a:r>
              <a:rPr kumimoji="1" lang="zh-CN" altLang="en-US" dirty="0" smtClean="0">
                <a:solidFill>
                  <a:srgbClr val="FFFFFF"/>
                </a:solidFill>
              </a:rPr>
              <a:t>自然条件</a:t>
            </a:r>
            <a:endParaRPr kumimoji="1" lang="en-US" altLang="zh-CN" dirty="0" smtClean="0">
              <a:solidFill>
                <a:srgbClr val="FFFFFF"/>
              </a:solidFill>
            </a:endParaRPr>
          </a:p>
        </p:txBody>
      </p:sp>
      <p:sp>
        <p:nvSpPr>
          <p:cNvPr id="7" name="右箭头 6"/>
          <p:cNvSpPr/>
          <p:nvPr/>
        </p:nvSpPr>
        <p:spPr>
          <a:xfrm>
            <a:off x="1490180" y="2420896"/>
            <a:ext cx="614158" cy="2054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左大括号 15"/>
          <p:cNvSpPr/>
          <p:nvPr/>
        </p:nvSpPr>
        <p:spPr>
          <a:xfrm>
            <a:off x="3048000" y="1849997"/>
            <a:ext cx="105787" cy="1347315"/>
          </a:xfrm>
          <a:prstGeom prst="leftBrace">
            <a:avLst/>
          </a:prstGeom>
          <a:ln>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8" name="文本框 17"/>
          <p:cNvSpPr txBox="1"/>
          <p:nvPr/>
        </p:nvSpPr>
        <p:spPr>
          <a:xfrm>
            <a:off x="3156666" y="1851102"/>
            <a:ext cx="415498" cy="1477328"/>
          </a:xfrm>
          <a:prstGeom prst="rect">
            <a:avLst/>
          </a:prstGeom>
          <a:noFill/>
        </p:spPr>
        <p:txBody>
          <a:bodyPr wrap="none" rtlCol="0">
            <a:spAutoFit/>
          </a:bodyPr>
          <a:lstStyle/>
          <a:p>
            <a:r>
              <a:rPr kumimoji="1" lang="zh-CN" altLang="en-US" dirty="0" smtClean="0">
                <a:solidFill>
                  <a:srgbClr val="FFFFFF"/>
                </a:solidFill>
              </a:rPr>
              <a:t>气</a:t>
            </a:r>
            <a:endParaRPr kumimoji="1" lang="en-US" altLang="zh-CN" dirty="0" smtClean="0">
              <a:solidFill>
                <a:srgbClr val="FFFFFF"/>
              </a:solidFill>
            </a:endParaRPr>
          </a:p>
          <a:p>
            <a:r>
              <a:rPr kumimoji="1" lang="zh-CN" altLang="en-US" dirty="0" smtClean="0">
                <a:solidFill>
                  <a:srgbClr val="FFFFFF"/>
                </a:solidFill>
              </a:rPr>
              <a:t>地</a:t>
            </a:r>
            <a:endParaRPr kumimoji="1" lang="en-US" altLang="zh-CN" dirty="0" smtClean="0">
              <a:solidFill>
                <a:srgbClr val="FFFFFF"/>
              </a:solidFill>
            </a:endParaRPr>
          </a:p>
          <a:p>
            <a:r>
              <a:rPr kumimoji="1" lang="zh-CN" altLang="en-US" dirty="0">
                <a:solidFill>
                  <a:srgbClr val="FFFFFF"/>
                </a:solidFill>
              </a:rPr>
              <a:t>水</a:t>
            </a:r>
          </a:p>
          <a:p>
            <a:r>
              <a:rPr kumimoji="1" lang="zh-CN" altLang="en-US" dirty="0" smtClean="0">
                <a:solidFill>
                  <a:srgbClr val="FFFFFF"/>
                </a:solidFill>
              </a:rPr>
              <a:t>土</a:t>
            </a:r>
            <a:endParaRPr kumimoji="1" lang="en-US" altLang="zh-CN" dirty="0" smtClean="0">
              <a:solidFill>
                <a:srgbClr val="FFFFFF"/>
              </a:solidFill>
            </a:endParaRPr>
          </a:p>
          <a:p>
            <a:r>
              <a:rPr kumimoji="1" lang="zh-CN" altLang="en-US" dirty="0" smtClean="0">
                <a:solidFill>
                  <a:srgbClr val="FFFFFF"/>
                </a:solidFill>
              </a:rPr>
              <a:t>生</a:t>
            </a:r>
            <a:endParaRPr kumimoji="1" lang="en-US" altLang="zh-CN" dirty="0" smtClean="0">
              <a:solidFill>
                <a:srgbClr val="FFFFFF"/>
              </a:solidFill>
            </a:endParaRPr>
          </a:p>
        </p:txBody>
      </p:sp>
      <p:sp>
        <p:nvSpPr>
          <p:cNvPr id="19" name="右大括号 18"/>
          <p:cNvSpPr/>
          <p:nvPr/>
        </p:nvSpPr>
        <p:spPr>
          <a:xfrm>
            <a:off x="6368484" y="1827937"/>
            <a:ext cx="188938" cy="1485299"/>
          </a:xfrm>
          <a:prstGeom prst="rightBrace">
            <a:avLst/>
          </a:prstGeom>
          <a:ln w="19050">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32" name="直线箭头连接符 31"/>
          <p:cNvCxnSpPr/>
          <p:nvPr/>
        </p:nvCxnSpPr>
        <p:spPr>
          <a:xfrm flipH="1" flipV="1">
            <a:off x="5610333" y="1393101"/>
            <a:ext cx="625367" cy="23465"/>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254327" y="2246699"/>
            <a:ext cx="646331" cy="923330"/>
          </a:xfrm>
          <a:prstGeom prst="rect">
            <a:avLst/>
          </a:prstGeom>
          <a:noFill/>
        </p:spPr>
        <p:txBody>
          <a:bodyPr wrap="none" rtlCol="0">
            <a:spAutoFit/>
          </a:bodyPr>
          <a:lstStyle/>
          <a:p>
            <a:r>
              <a:rPr kumimoji="1" lang="zh-CN" altLang="en-US" dirty="0" smtClean="0">
                <a:solidFill>
                  <a:srgbClr val="FFFFFF"/>
                </a:solidFill>
              </a:rPr>
              <a:t>生态</a:t>
            </a:r>
            <a:endParaRPr kumimoji="1" lang="en-US" altLang="zh-CN" dirty="0" smtClean="0">
              <a:solidFill>
                <a:srgbClr val="FFFFFF"/>
              </a:solidFill>
            </a:endParaRPr>
          </a:p>
          <a:p>
            <a:r>
              <a:rPr kumimoji="1" lang="zh-CN" altLang="en-US" dirty="0" smtClean="0">
                <a:solidFill>
                  <a:srgbClr val="FFFFFF"/>
                </a:solidFill>
              </a:rPr>
              <a:t>资源</a:t>
            </a:r>
            <a:endParaRPr kumimoji="1" lang="en-US" altLang="zh-CN" dirty="0" smtClean="0">
              <a:solidFill>
                <a:srgbClr val="FFFFFF"/>
              </a:solidFill>
            </a:endParaRPr>
          </a:p>
          <a:p>
            <a:r>
              <a:rPr kumimoji="1" lang="zh-CN" altLang="en-US" dirty="0" smtClean="0">
                <a:solidFill>
                  <a:srgbClr val="FFFFFF"/>
                </a:solidFill>
              </a:rPr>
              <a:t>污染</a:t>
            </a:r>
            <a:endParaRPr kumimoji="1" lang="zh-CN" altLang="en-US" dirty="0">
              <a:solidFill>
                <a:srgbClr val="FFFFFF"/>
              </a:solidFill>
            </a:endParaRPr>
          </a:p>
        </p:txBody>
      </p:sp>
      <p:sp>
        <p:nvSpPr>
          <p:cNvPr id="9" name="文本框 8"/>
          <p:cNvSpPr txBox="1"/>
          <p:nvPr/>
        </p:nvSpPr>
        <p:spPr>
          <a:xfrm>
            <a:off x="1883470" y="1206551"/>
            <a:ext cx="5814412" cy="369332"/>
          </a:xfrm>
          <a:prstGeom prst="rect">
            <a:avLst/>
          </a:prstGeom>
          <a:noFill/>
        </p:spPr>
        <p:txBody>
          <a:bodyPr wrap="none" rtlCol="0">
            <a:spAutoFit/>
          </a:bodyPr>
          <a:lstStyle/>
          <a:p>
            <a:r>
              <a:rPr kumimoji="1" lang="zh-CN" altLang="en-US" smtClean="0">
                <a:solidFill>
                  <a:srgbClr val="FFFFFF"/>
                </a:solidFill>
              </a:rPr>
              <a:t>脆弱潜在因素             </a:t>
            </a:r>
            <a:r>
              <a:rPr kumimoji="1" lang="zh-CN" altLang="en-US" dirty="0" smtClean="0">
                <a:solidFill>
                  <a:srgbClr val="FFFFFF"/>
                </a:solidFill>
              </a:rPr>
              <a:t>人地矛盾加剧          过度索取排放</a:t>
            </a:r>
            <a:endParaRPr kumimoji="1" lang="zh-CN" altLang="en-US" dirty="0">
              <a:solidFill>
                <a:srgbClr val="FFFFFF"/>
              </a:solidFill>
            </a:endParaRPr>
          </a:p>
        </p:txBody>
      </p:sp>
      <p:cxnSp>
        <p:nvCxnSpPr>
          <p:cNvPr id="20" name="直线箭头连接符 19"/>
          <p:cNvCxnSpPr/>
          <p:nvPr/>
        </p:nvCxnSpPr>
        <p:spPr>
          <a:xfrm flipH="1" flipV="1">
            <a:off x="2569250" y="1761057"/>
            <a:ext cx="12307" cy="564762"/>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p:cNvCxnSpPr/>
          <p:nvPr/>
        </p:nvCxnSpPr>
        <p:spPr>
          <a:xfrm flipV="1">
            <a:off x="6957912" y="1673668"/>
            <a:ext cx="33123" cy="600314"/>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右箭头 22"/>
          <p:cNvSpPr/>
          <p:nvPr/>
        </p:nvSpPr>
        <p:spPr>
          <a:xfrm>
            <a:off x="3428347" y="1355565"/>
            <a:ext cx="749300" cy="12200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3" name="直线箭头连接符 32"/>
          <p:cNvCxnSpPr/>
          <p:nvPr/>
        </p:nvCxnSpPr>
        <p:spPr>
          <a:xfrm flipH="1">
            <a:off x="4603671" y="1558938"/>
            <a:ext cx="17943" cy="48450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6" name="右箭头 35"/>
          <p:cNvSpPr/>
          <p:nvPr/>
        </p:nvSpPr>
        <p:spPr>
          <a:xfrm>
            <a:off x="3847765" y="2476977"/>
            <a:ext cx="216112" cy="16371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8" name="直线箭头连接符 37"/>
          <p:cNvCxnSpPr/>
          <p:nvPr/>
        </p:nvCxnSpPr>
        <p:spPr>
          <a:xfrm flipH="1" flipV="1">
            <a:off x="5041900" y="2552803"/>
            <a:ext cx="277135" cy="17783"/>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7305047" y="1886886"/>
            <a:ext cx="1107996" cy="923330"/>
          </a:xfrm>
          <a:prstGeom prst="rect">
            <a:avLst/>
          </a:prstGeom>
          <a:noFill/>
        </p:spPr>
        <p:txBody>
          <a:bodyPr wrap="none" rtlCol="0">
            <a:spAutoFit/>
          </a:bodyPr>
          <a:lstStyle/>
          <a:p>
            <a:r>
              <a:rPr kumimoji="1" lang="zh-CN" altLang="en-US" dirty="0" smtClean="0"/>
              <a:t>   </a:t>
            </a:r>
            <a:endParaRPr kumimoji="1" lang="en-US" altLang="zh-CN" dirty="0" smtClean="0">
              <a:solidFill>
                <a:srgbClr val="FFFFFF"/>
              </a:solidFill>
            </a:endParaRPr>
          </a:p>
          <a:p>
            <a:r>
              <a:rPr kumimoji="1" lang="zh-CN" altLang="en-US" dirty="0" smtClean="0">
                <a:solidFill>
                  <a:srgbClr val="FFFFFF"/>
                </a:solidFill>
              </a:rPr>
              <a:t>人口问题</a:t>
            </a:r>
            <a:endParaRPr kumimoji="1" lang="en-US" altLang="zh-CN" dirty="0" smtClean="0">
              <a:solidFill>
                <a:srgbClr val="FFFFFF"/>
              </a:solidFill>
            </a:endParaRPr>
          </a:p>
          <a:p>
            <a:r>
              <a:rPr kumimoji="1" lang="zh-CN" altLang="en-US" dirty="0" smtClean="0">
                <a:solidFill>
                  <a:srgbClr val="FFFFFF"/>
                </a:solidFill>
              </a:rPr>
              <a:t>贫困问题</a:t>
            </a:r>
            <a:endParaRPr kumimoji="1" lang="zh-CN" altLang="en-US" dirty="0">
              <a:solidFill>
                <a:srgbClr val="FFFFFF"/>
              </a:solidFill>
            </a:endParaRPr>
          </a:p>
        </p:txBody>
      </p:sp>
      <p:cxnSp>
        <p:nvCxnSpPr>
          <p:cNvPr id="43" name="直线箭头连接符 42"/>
          <p:cNvCxnSpPr/>
          <p:nvPr/>
        </p:nvCxnSpPr>
        <p:spPr>
          <a:xfrm flipH="1">
            <a:off x="7128940" y="2523612"/>
            <a:ext cx="207825" cy="2919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103914" y="2179254"/>
            <a:ext cx="914400" cy="9144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资源</a:t>
            </a:r>
            <a:endParaRPr kumimoji="1" lang="en-US" altLang="zh-CN" dirty="0" smtClean="0">
              <a:solidFill>
                <a:srgbClr val="FF0000"/>
              </a:solidFill>
            </a:endParaRPr>
          </a:p>
          <a:p>
            <a:pPr algn="ctr"/>
            <a:r>
              <a:rPr kumimoji="1" lang="zh-CN" altLang="en-US" dirty="0" smtClean="0">
                <a:solidFill>
                  <a:srgbClr val="FF0000"/>
                </a:solidFill>
              </a:rPr>
              <a:t>短缺</a:t>
            </a:r>
            <a:endParaRPr kumimoji="1" lang="zh-CN" altLang="en-US" dirty="0">
              <a:solidFill>
                <a:srgbClr val="FF0000"/>
              </a:solidFill>
            </a:endParaRPr>
          </a:p>
        </p:txBody>
      </p:sp>
      <p:sp>
        <p:nvSpPr>
          <p:cNvPr id="29" name="矩形 28"/>
          <p:cNvSpPr/>
          <p:nvPr/>
        </p:nvSpPr>
        <p:spPr>
          <a:xfrm>
            <a:off x="2888597" y="3471470"/>
            <a:ext cx="914400" cy="9144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赋存</a:t>
            </a:r>
            <a:endParaRPr kumimoji="1" lang="en-US" altLang="zh-CN" dirty="0" smtClean="0">
              <a:solidFill>
                <a:srgbClr val="FF0000"/>
              </a:solidFill>
            </a:endParaRPr>
          </a:p>
          <a:p>
            <a:pPr algn="ctr"/>
            <a:r>
              <a:rPr kumimoji="1" lang="zh-CN" altLang="en-US" dirty="0" smtClean="0">
                <a:solidFill>
                  <a:srgbClr val="FF0000"/>
                </a:solidFill>
              </a:rPr>
              <a:t>量小</a:t>
            </a:r>
            <a:endParaRPr kumimoji="1" lang="zh-CN" altLang="en-US" dirty="0">
              <a:solidFill>
                <a:srgbClr val="FF0000"/>
              </a:solidFill>
            </a:endParaRPr>
          </a:p>
        </p:txBody>
      </p:sp>
      <p:sp>
        <p:nvSpPr>
          <p:cNvPr id="30" name="矩形 29"/>
          <p:cNvSpPr/>
          <p:nvPr/>
        </p:nvSpPr>
        <p:spPr>
          <a:xfrm>
            <a:off x="5319035" y="3471470"/>
            <a:ext cx="1191588" cy="9144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smtClean="0">
              <a:solidFill>
                <a:srgbClr val="FF0000"/>
              </a:solidFill>
            </a:endParaRPr>
          </a:p>
          <a:p>
            <a:pPr algn="ctr"/>
            <a:r>
              <a:rPr kumimoji="1" lang="zh-CN" altLang="en-US" dirty="0" smtClean="0">
                <a:solidFill>
                  <a:srgbClr val="FF0000"/>
                </a:solidFill>
              </a:rPr>
              <a:t>过度开采</a:t>
            </a:r>
            <a:endParaRPr kumimoji="1" lang="en-US" altLang="zh-CN" dirty="0" smtClean="0">
              <a:solidFill>
                <a:srgbClr val="FF0000"/>
              </a:solidFill>
            </a:endParaRPr>
          </a:p>
          <a:p>
            <a:pPr algn="ctr"/>
            <a:r>
              <a:rPr kumimoji="1" lang="zh-CN" altLang="en-US" dirty="0" smtClean="0">
                <a:solidFill>
                  <a:srgbClr val="FF0000"/>
                </a:solidFill>
              </a:rPr>
              <a:t>低效利用</a:t>
            </a:r>
            <a:endParaRPr kumimoji="1" lang="en-US" altLang="zh-CN" dirty="0" smtClean="0">
              <a:solidFill>
                <a:srgbClr val="FF0000"/>
              </a:solidFill>
            </a:endParaRPr>
          </a:p>
          <a:p>
            <a:pPr algn="ctr"/>
            <a:r>
              <a:rPr kumimoji="1" lang="zh-CN" altLang="en-US" dirty="0" smtClean="0">
                <a:solidFill>
                  <a:srgbClr val="FF0000"/>
                </a:solidFill>
              </a:rPr>
              <a:t>污染破坏</a:t>
            </a:r>
            <a:endParaRPr kumimoji="1" lang="en-US" altLang="zh-CN" dirty="0" smtClean="0">
              <a:solidFill>
                <a:srgbClr val="FF0000"/>
              </a:solidFill>
            </a:endParaRPr>
          </a:p>
          <a:p>
            <a:pPr algn="ctr"/>
            <a:endParaRPr kumimoji="1" lang="en-US" altLang="zh-CN" dirty="0" smtClean="0">
              <a:solidFill>
                <a:srgbClr val="FF0000"/>
              </a:solidFill>
            </a:endParaRPr>
          </a:p>
        </p:txBody>
      </p:sp>
      <p:cxnSp>
        <p:nvCxnSpPr>
          <p:cNvPr id="31" name="直线箭头连接符 30"/>
          <p:cNvCxnSpPr/>
          <p:nvPr/>
        </p:nvCxnSpPr>
        <p:spPr>
          <a:xfrm flipH="1">
            <a:off x="3868072" y="3019020"/>
            <a:ext cx="335165" cy="45245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线箭头连接符 33"/>
          <p:cNvCxnSpPr/>
          <p:nvPr/>
        </p:nvCxnSpPr>
        <p:spPr>
          <a:xfrm>
            <a:off x="4966258" y="3123424"/>
            <a:ext cx="361209" cy="348046"/>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2601308" y="495279"/>
            <a:ext cx="4493538" cy="461665"/>
          </a:xfrm>
          <a:prstGeom prst="rect">
            <a:avLst/>
          </a:prstGeom>
          <a:noFill/>
        </p:spPr>
        <p:txBody>
          <a:bodyPr wrap="none" rtlCol="0">
            <a:spAutoFit/>
          </a:bodyPr>
          <a:lstStyle/>
          <a:p>
            <a:pPr algn="ctr"/>
            <a:r>
              <a:rPr kumimoji="1" lang="zh-CN" altLang="en-US" sz="2400" dirty="0" smtClean="0">
                <a:solidFill>
                  <a:srgbClr val="FF0000"/>
                </a:solidFill>
              </a:rPr>
              <a:t>深刻理解不同环境问题形成</a:t>
            </a:r>
            <a:r>
              <a:rPr kumimoji="1" lang="zh-CN" altLang="en-US" sz="2400" dirty="0">
                <a:solidFill>
                  <a:srgbClr val="FF0000"/>
                </a:solidFill>
              </a:rPr>
              <a:t>机制</a:t>
            </a:r>
            <a:endParaRPr kumimoji="1" lang="en-US" altLang="zh-CN" sz="2400" dirty="0">
              <a:solidFill>
                <a:srgbClr val="FF0000"/>
              </a:solidFill>
            </a:endParaRPr>
          </a:p>
        </p:txBody>
      </p:sp>
    </p:spTree>
    <p:custDataLst>
      <p:tags r:id="rId1"/>
    </p:custDataLst>
    <p:extLst>
      <p:ext uri="{BB962C8B-B14F-4D97-AF65-F5344CB8AC3E}">
        <p14:creationId xmlns:p14="http://schemas.microsoft.com/office/powerpoint/2010/main" val="8245216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1" name="文本框 10"/>
          <p:cNvSpPr txBox="1"/>
          <p:nvPr/>
        </p:nvSpPr>
        <p:spPr>
          <a:xfrm>
            <a:off x="5610333" y="1231900"/>
            <a:ext cx="184731" cy="369332"/>
          </a:xfrm>
          <a:prstGeom prst="rect">
            <a:avLst/>
          </a:prstGeom>
          <a:noFill/>
        </p:spPr>
        <p:txBody>
          <a:bodyPr wrap="none" rtlCol="0">
            <a:spAutoFit/>
          </a:bodyPr>
          <a:lstStyle/>
          <a:p>
            <a:endParaRPr kumimoji="1" lang="zh-CN" altLang="en-US" dirty="0"/>
          </a:p>
        </p:txBody>
      </p:sp>
      <p:sp>
        <p:nvSpPr>
          <p:cNvPr id="3" name="文本框 2"/>
          <p:cNvSpPr txBox="1"/>
          <p:nvPr/>
        </p:nvSpPr>
        <p:spPr>
          <a:xfrm>
            <a:off x="6510623" y="2246699"/>
            <a:ext cx="646331" cy="923330"/>
          </a:xfrm>
          <a:prstGeom prst="rect">
            <a:avLst/>
          </a:prstGeom>
          <a:noFill/>
        </p:spPr>
        <p:txBody>
          <a:bodyPr wrap="none" rtlCol="0">
            <a:spAutoFit/>
          </a:bodyPr>
          <a:lstStyle/>
          <a:p>
            <a:r>
              <a:rPr kumimoji="1" lang="zh-CN" altLang="en-US" dirty="0" smtClean="0">
                <a:solidFill>
                  <a:srgbClr val="FFFFFF"/>
                </a:solidFill>
              </a:rPr>
              <a:t>人类</a:t>
            </a:r>
            <a:endParaRPr kumimoji="1" lang="en-US" altLang="zh-CN" dirty="0" smtClean="0">
              <a:solidFill>
                <a:srgbClr val="FFFFFF"/>
              </a:solidFill>
            </a:endParaRPr>
          </a:p>
          <a:p>
            <a:r>
              <a:rPr kumimoji="1" lang="zh-CN" altLang="en-US" dirty="0" smtClean="0">
                <a:solidFill>
                  <a:srgbClr val="FFFFFF"/>
                </a:solidFill>
              </a:rPr>
              <a:t>活动</a:t>
            </a:r>
            <a:endParaRPr kumimoji="1" lang="en-US" altLang="zh-CN" dirty="0" smtClean="0">
              <a:solidFill>
                <a:srgbClr val="FFFFFF"/>
              </a:solidFill>
            </a:endParaRPr>
          </a:p>
          <a:p>
            <a:r>
              <a:rPr kumimoji="1" lang="zh-CN" altLang="en-US" dirty="0" smtClean="0">
                <a:solidFill>
                  <a:srgbClr val="FFFFFF"/>
                </a:solidFill>
              </a:rPr>
              <a:t>  </a:t>
            </a:r>
            <a:endParaRPr kumimoji="1" lang="zh-CN" altLang="en-US" dirty="0">
              <a:solidFill>
                <a:srgbClr val="FFFFFF"/>
              </a:solidFill>
            </a:endParaRPr>
          </a:p>
        </p:txBody>
      </p:sp>
      <p:sp>
        <p:nvSpPr>
          <p:cNvPr id="12" name="文本框 11"/>
          <p:cNvSpPr txBox="1"/>
          <p:nvPr/>
        </p:nvSpPr>
        <p:spPr>
          <a:xfrm>
            <a:off x="5416312" y="2325816"/>
            <a:ext cx="1417476" cy="923330"/>
          </a:xfrm>
          <a:prstGeom prst="rect">
            <a:avLst/>
          </a:prstGeom>
          <a:noFill/>
        </p:spPr>
        <p:txBody>
          <a:bodyPr wrap="square" rtlCol="0">
            <a:spAutoFit/>
          </a:bodyPr>
          <a:lstStyle/>
          <a:p>
            <a:r>
              <a:rPr kumimoji="1" lang="zh-CN" altLang="en-US" dirty="0"/>
              <a:t> </a:t>
            </a:r>
            <a:r>
              <a:rPr kumimoji="1" lang="zh-CN" altLang="en-US" dirty="0" smtClean="0"/>
              <a:t> </a:t>
            </a:r>
            <a:r>
              <a:rPr kumimoji="1" lang="zh-CN" altLang="en-US" dirty="0" smtClean="0">
                <a:solidFill>
                  <a:srgbClr val="FFFFFF"/>
                </a:solidFill>
              </a:rPr>
              <a:t>过度</a:t>
            </a:r>
            <a:endParaRPr kumimoji="1" lang="en-US" altLang="zh-CN" dirty="0" smtClean="0">
              <a:solidFill>
                <a:srgbClr val="FFFFFF"/>
              </a:solidFill>
            </a:endParaRPr>
          </a:p>
          <a:p>
            <a:r>
              <a:rPr kumimoji="1" lang="zh-CN" altLang="en-US" dirty="0" smtClean="0">
                <a:solidFill>
                  <a:srgbClr val="FFFFFF"/>
                </a:solidFill>
              </a:rPr>
              <a:t>  排放</a:t>
            </a:r>
            <a:endParaRPr kumimoji="1" lang="zh-CN" altLang="en-US" dirty="0">
              <a:solidFill>
                <a:srgbClr val="FFFFFF"/>
              </a:solidFill>
            </a:endParaRPr>
          </a:p>
          <a:p>
            <a:endParaRPr kumimoji="1" lang="zh-CN" altLang="en-US" dirty="0"/>
          </a:p>
        </p:txBody>
      </p:sp>
      <p:sp>
        <p:nvSpPr>
          <p:cNvPr id="2" name="文本框 1"/>
          <p:cNvSpPr txBox="1"/>
          <p:nvPr/>
        </p:nvSpPr>
        <p:spPr>
          <a:xfrm>
            <a:off x="863077" y="2339032"/>
            <a:ext cx="1159292" cy="369332"/>
          </a:xfrm>
          <a:prstGeom prst="rect">
            <a:avLst/>
          </a:prstGeom>
          <a:noFill/>
        </p:spPr>
        <p:txBody>
          <a:bodyPr wrap="none" rtlCol="0">
            <a:spAutoFit/>
          </a:bodyPr>
          <a:lstStyle/>
          <a:p>
            <a:r>
              <a:rPr kumimoji="1" lang="zh-CN" altLang="en-US" dirty="0" smtClean="0">
                <a:solidFill>
                  <a:srgbClr val="FFFFFF"/>
                </a:solidFill>
              </a:rPr>
              <a:t>定位        </a:t>
            </a:r>
            <a:endParaRPr kumimoji="1" lang="zh-CN" altLang="en-US" dirty="0">
              <a:solidFill>
                <a:srgbClr val="FFFFFF"/>
              </a:solidFill>
            </a:endParaRPr>
          </a:p>
        </p:txBody>
      </p:sp>
      <p:sp>
        <p:nvSpPr>
          <p:cNvPr id="6" name="文本框 5"/>
          <p:cNvSpPr txBox="1"/>
          <p:nvPr/>
        </p:nvSpPr>
        <p:spPr>
          <a:xfrm>
            <a:off x="1883470" y="2348551"/>
            <a:ext cx="1107996" cy="646331"/>
          </a:xfrm>
          <a:prstGeom prst="rect">
            <a:avLst/>
          </a:prstGeom>
          <a:noFill/>
        </p:spPr>
        <p:txBody>
          <a:bodyPr wrap="none" rtlCol="0">
            <a:spAutoFit/>
          </a:bodyPr>
          <a:lstStyle/>
          <a:p>
            <a:pPr algn="ctr"/>
            <a:r>
              <a:rPr kumimoji="1" lang="zh-CN" altLang="en-US" dirty="0" smtClean="0">
                <a:solidFill>
                  <a:srgbClr val="FFFFFF"/>
                </a:solidFill>
              </a:rPr>
              <a:t>特定</a:t>
            </a:r>
            <a:endParaRPr kumimoji="1" lang="en-US" altLang="zh-CN" dirty="0" smtClean="0">
              <a:solidFill>
                <a:srgbClr val="FFFFFF"/>
              </a:solidFill>
            </a:endParaRPr>
          </a:p>
          <a:p>
            <a:pPr algn="ctr"/>
            <a:r>
              <a:rPr kumimoji="1" lang="zh-CN" altLang="en-US" dirty="0" smtClean="0">
                <a:solidFill>
                  <a:srgbClr val="FFFFFF"/>
                </a:solidFill>
              </a:rPr>
              <a:t>自然条件</a:t>
            </a:r>
            <a:endParaRPr kumimoji="1" lang="en-US" altLang="zh-CN" dirty="0" smtClean="0">
              <a:solidFill>
                <a:srgbClr val="FFFFFF"/>
              </a:solidFill>
            </a:endParaRPr>
          </a:p>
        </p:txBody>
      </p:sp>
      <p:sp>
        <p:nvSpPr>
          <p:cNvPr id="7" name="右箭头 6"/>
          <p:cNvSpPr/>
          <p:nvPr/>
        </p:nvSpPr>
        <p:spPr>
          <a:xfrm>
            <a:off x="1490180" y="2420896"/>
            <a:ext cx="614158" cy="2054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左大括号 15"/>
          <p:cNvSpPr/>
          <p:nvPr/>
        </p:nvSpPr>
        <p:spPr>
          <a:xfrm>
            <a:off x="3048000" y="1849997"/>
            <a:ext cx="105787" cy="1347315"/>
          </a:xfrm>
          <a:prstGeom prst="leftBrace">
            <a:avLst/>
          </a:prstGeom>
          <a:ln>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8" name="文本框 17"/>
          <p:cNvSpPr txBox="1"/>
          <p:nvPr/>
        </p:nvSpPr>
        <p:spPr>
          <a:xfrm>
            <a:off x="3156666" y="1851102"/>
            <a:ext cx="415498" cy="1477328"/>
          </a:xfrm>
          <a:prstGeom prst="rect">
            <a:avLst/>
          </a:prstGeom>
          <a:noFill/>
        </p:spPr>
        <p:txBody>
          <a:bodyPr wrap="none" rtlCol="0">
            <a:spAutoFit/>
          </a:bodyPr>
          <a:lstStyle/>
          <a:p>
            <a:r>
              <a:rPr kumimoji="1" lang="zh-CN" altLang="en-US" dirty="0" smtClean="0">
                <a:solidFill>
                  <a:srgbClr val="FFFFFF"/>
                </a:solidFill>
              </a:rPr>
              <a:t>气</a:t>
            </a:r>
            <a:endParaRPr kumimoji="1" lang="en-US" altLang="zh-CN" dirty="0" smtClean="0">
              <a:solidFill>
                <a:srgbClr val="FFFFFF"/>
              </a:solidFill>
            </a:endParaRPr>
          </a:p>
          <a:p>
            <a:r>
              <a:rPr kumimoji="1" lang="zh-CN" altLang="en-US" dirty="0" smtClean="0">
                <a:solidFill>
                  <a:srgbClr val="FFFFFF"/>
                </a:solidFill>
              </a:rPr>
              <a:t>地</a:t>
            </a:r>
            <a:endParaRPr kumimoji="1" lang="en-US" altLang="zh-CN" dirty="0" smtClean="0">
              <a:solidFill>
                <a:srgbClr val="FFFFFF"/>
              </a:solidFill>
            </a:endParaRPr>
          </a:p>
          <a:p>
            <a:r>
              <a:rPr kumimoji="1" lang="zh-CN" altLang="en-US" dirty="0">
                <a:solidFill>
                  <a:srgbClr val="FFFFFF"/>
                </a:solidFill>
              </a:rPr>
              <a:t>水</a:t>
            </a:r>
          </a:p>
          <a:p>
            <a:r>
              <a:rPr kumimoji="1" lang="zh-CN" altLang="en-US" dirty="0" smtClean="0">
                <a:solidFill>
                  <a:srgbClr val="FFFFFF"/>
                </a:solidFill>
              </a:rPr>
              <a:t>土</a:t>
            </a:r>
            <a:endParaRPr kumimoji="1" lang="en-US" altLang="zh-CN" dirty="0" smtClean="0">
              <a:solidFill>
                <a:srgbClr val="FFFFFF"/>
              </a:solidFill>
            </a:endParaRPr>
          </a:p>
          <a:p>
            <a:r>
              <a:rPr kumimoji="1" lang="zh-CN" altLang="en-US" dirty="0" smtClean="0">
                <a:solidFill>
                  <a:srgbClr val="FFFFFF"/>
                </a:solidFill>
              </a:rPr>
              <a:t>生</a:t>
            </a:r>
            <a:endParaRPr kumimoji="1" lang="en-US" altLang="zh-CN" dirty="0" smtClean="0">
              <a:solidFill>
                <a:srgbClr val="FFFFFF"/>
              </a:solidFill>
            </a:endParaRPr>
          </a:p>
        </p:txBody>
      </p:sp>
      <p:sp>
        <p:nvSpPr>
          <p:cNvPr id="19" name="右大括号 18"/>
          <p:cNvSpPr/>
          <p:nvPr/>
        </p:nvSpPr>
        <p:spPr>
          <a:xfrm>
            <a:off x="6368484" y="1827937"/>
            <a:ext cx="188938" cy="1485299"/>
          </a:xfrm>
          <a:prstGeom prst="rightBrace">
            <a:avLst/>
          </a:prstGeom>
          <a:ln w="19050">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32" name="直线箭头连接符 31"/>
          <p:cNvCxnSpPr/>
          <p:nvPr/>
        </p:nvCxnSpPr>
        <p:spPr>
          <a:xfrm flipH="1" flipV="1">
            <a:off x="5610333" y="1393101"/>
            <a:ext cx="625367" cy="23465"/>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254327" y="2246699"/>
            <a:ext cx="646331" cy="923330"/>
          </a:xfrm>
          <a:prstGeom prst="rect">
            <a:avLst/>
          </a:prstGeom>
          <a:noFill/>
        </p:spPr>
        <p:txBody>
          <a:bodyPr wrap="none" rtlCol="0">
            <a:spAutoFit/>
          </a:bodyPr>
          <a:lstStyle/>
          <a:p>
            <a:r>
              <a:rPr kumimoji="1" lang="zh-CN" altLang="en-US" dirty="0" smtClean="0">
                <a:solidFill>
                  <a:srgbClr val="FFFFFF"/>
                </a:solidFill>
              </a:rPr>
              <a:t>生态</a:t>
            </a:r>
            <a:endParaRPr kumimoji="1" lang="en-US" altLang="zh-CN" dirty="0" smtClean="0">
              <a:solidFill>
                <a:srgbClr val="FFFFFF"/>
              </a:solidFill>
            </a:endParaRPr>
          </a:p>
          <a:p>
            <a:r>
              <a:rPr kumimoji="1" lang="zh-CN" altLang="en-US" dirty="0" smtClean="0">
                <a:solidFill>
                  <a:srgbClr val="FFFFFF"/>
                </a:solidFill>
              </a:rPr>
              <a:t>资源</a:t>
            </a:r>
            <a:endParaRPr kumimoji="1" lang="en-US" altLang="zh-CN" dirty="0" smtClean="0">
              <a:solidFill>
                <a:srgbClr val="FFFFFF"/>
              </a:solidFill>
            </a:endParaRPr>
          </a:p>
          <a:p>
            <a:r>
              <a:rPr kumimoji="1" lang="zh-CN" altLang="en-US" dirty="0" smtClean="0">
                <a:solidFill>
                  <a:srgbClr val="FFFFFF"/>
                </a:solidFill>
              </a:rPr>
              <a:t>污染</a:t>
            </a:r>
            <a:endParaRPr kumimoji="1" lang="zh-CN" altLang="en-US" dirty="0">
              <a:solidFill>
                <a:srgbClr val="FFFFFF"/>
              </a:solidFill>
            </a:endParaRPr>
          </a:p>
        </p:txBody>
      </p:sp>
      <p:sp>
        <p:nvSpPr>
          <p:cNvPr id="9" name="文本框 8"/>
          <p:cNvSpPr txBox="1"/>
          <p:nvPr/>
        </p:nvSpPr>
        <p:spPr>
          <a:xfrm>
            <a:off x="2371594" y="1206507"/>
            <a:ext cx="5562741" cy="369332"/>
          </a:xfrm>
          <a:prstGeom prst="rect">
            <a:avLst/>
          </a:prstGeom>
          <a:noFill/>
        </p:spPr>
        <p:txBody>
          <a:bodyPr wrap="none" rtlCol="0">
            <a:spAutoFit/>
          </a:bodyPr>
          <a:lstStyle/>
          <a:p>
            <a:r>
              <a:rPr kumimoji="1" lang="zh-CN" altLang="en-US" dirty="0" smtClean="0">
                <a:solidFill>
                  <a:srgbClr val="FFFFFF"/>
                </a:solidFill>
              </a:rPr>
              <a:t>脆弱因素             人地矛盾加剧          过度索取排放</a:t>
            </a:r>
            <a:endParaRPr kumimoji="1" lang="zh-CN" altLang="en-US" dirty="0">
              <a:solidFill>
                <a:srgbClr val="FFFFFF"/>
              </a:solidFill>
            </a:endParaRPr>
          </a:p>
        </p:txBody>
      </p:sp>
      <p:cxnSp>
        <p:nvCxnSpPr>
          <p:cNvPr id="20" name="直线箭头连接符 19"/>
          <p:cNvCxnSpPr/>
          <p:nvPr/>
        </p:nvCxnSpPr>
        <p:spPr>
          <a:xfrm flipH="1" flipV="1">
            <a:off x="2569250" y="1761057"/>
            <a:ext cx="12307" cy="564762"/>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p:cNvCxnSpPr/>
          <p:nvPr/>
        </p:nvCxnSpPr>
        <p:spPr>
          <a:xfrm flipV="1">
            <a:off x="6957912" y="1673668"/>
            <a:ext cx="33123" cy="600314"/>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右箭头 22"/>
          <p:cNvSpPr/>
          <p:nvPr/>
        </p:nvSpPr>
        <p:spPr>
          <a:xfrm>
            <a:off x="3428347" y="1355565"/>
            <a:ext cx="749300" cy="12200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3" name="直线箭头连接符 32"/>
          <p:cNvCxnSpPr/>
          <p:nvPr/>
        </p:nvCxnSpPr>
        <p:spPr>
          <a:xfrm flipH="1">
            <a:off x="4603671" y="1558938"/>
            <a:ext cx="17943" cy="48450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6" name="右箭头 35"/>
          <p:cNvSpPr/>
          <p:nvPr/>
        </p:nvSpPr>
        <p:spPr>
          <a:xfrm>
            <a:off x="3847765" y="2476977"/>
            <a:ext cx="216112" cy="16371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8" name="直线箭头连接符 37"/>
          <p:cNvCxnSpPr/>
          <p:nvPr/>
        </p:nvCxnSpPr>
        <p:spPr>
          <a:xfrm flipH="1" flipV="1">
            <a:off x="5041900" y="2552803"/>
            <a:ext cx="277135" cy="17783"/>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7305047" y="1886886"/>
            <a:ext cx="1107996" cy="923330"/>
          </a:xfrm>
          <a:prstGeom prst="rect">
            <a:avLst/>
          </a:prstGeom>
          <a:noFill/>
        </p:spPr>
        <p:txBody>
          <a:bodyPr wrap="none" rtlCol="0">
            <a:spAutoFit/>
          </a:bodyPr>
          <a:lstStyle/>
          <a:p>
            <a:r>
              <a:rPr kumimoji="1" lang="zh-CN" altLang="en-US" dirty="0" smtClean="0"/>
              <a:t>   </a:t>
            </a:r>
            <a:endParaRPr kumimoji="1" lang="en-US" altLang="zh-CN" dirty="0" smtClean="0">
              <a:solidFill>
                <a:srgbClr val="FFFFFF"/>
              </a:solidFill>
            </a:endParaRPr>
          </a:p>
          <a:p>
            <a:r>
              <a:rPr kumimoji="1" lang="zh-CN" altLang="en-US" dirty="0" smtClean="0">
                <a:solidFill>
                  <a:srgbClr val="FFFFFF"/>
                </a:solidFill>
              </a:rPr>
              <a:t>人口问题</a:t>
            </a:r>
            <a:endParaRPr kumimoji="1" lang="en-US" altLang="zh-CN" dirty="0" smtClean="0">
              <a:solidFill>
                <a:srgbClr val="FFFFFF"/>
              </a:solidFill>
            </a:endParaRPr>
          </a:p>
          <a:p>
            <a:r>
              <a:rPr kumimoji="1" lang="zh-CN" altLang="en-US" dirty="0" smtClean="0">
                <a:solidFill>
                  <a:srgbClr val="FFFFFF"/>
                </a:solidFill>
              </a:rPr>
              <a:t>贫困问题</a:t>
            </a:r>
            <a:endParaRPr kumimoji="1" lang="zh-CN" altLang="en-US" dirty="0">
              <a:solidFill>
                <a:srgbClr val="FFFFFF"/>
              </a:solidFill>
            </a:endParaRPr>
          </a:p>
        </p:txBody>
      </p:sp>
      <p:cxnSp>
        <p:nvCxnSpPr>
          <p:cNvPr id="43" name="直线箭头连接符 42"/>
          <p:cNvCxnSpPr/>
          <p:nvPr/>
        </p:nvCxnSpPr>
        <p:spPr>
          <a:xfrm flipH="1">
            <a:off x="7128940" y="2523612"/>
            <a:ext cx="207825" cy="2919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103914" y="2179254"/>
            <a:ext cx="914400" cy="9144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环境</a:t>
            </a:r>
            <a:endParaRPr kumimoji="1" lang="en-US" altLang="zh-CN" dirty="0" smtClean="0">
              <a:solidFill>
                <a:srgbClr val="FF0000"/>
              </a:solidFill>
            </a:endParaRPr>
          </a:p>
          <a:p>
            <a:pPr algn="ctr"/>
            <a:r>
              <a:rPr kumimoji="1" lang="zh-CN" altLang="en-US" dirty="0" smtClean="0">
                <a:solidFill>
                  <a:srgbClr val="FF0000"/>
                </a:solidFill>
              </a:rPr>
              <a:t>污染</a:t>
            </a:r>
            <a:endParaRPr kumimoji="1" lang="zh-CN" altLang="en-US" dirty="0">
              <a:solidFill>
                <a:srgbClr val="FF0000"/>
              </a:solidFill>
            </a:endParaRPr>
          </a:p>
        </p:txBody>
      </p:sp>
      <p:sp>
        <p:nvSpPr>
          <p:cNvPr id="29" name="矩形 28"/>
          <p:cNvSpPr/>
          <p:nvPr/>
        </p:nvSpPr>
        <p:spPr>
          <a:xfrm>
            <a:off x="2260601" y="3471470"/>
            <a:ext cx="1993726" cy="9144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空间</a:t>
            </a:r>
            <a:r>
              <a:rPr kumimoji="1" lang="en-US" altLang="zh-CN" dirty="0" smtClean="0">
                <a:solidFill>
                  <a:srgbClr val="FF0000"/>
                </a:solidFill>
              </a:rPr>
              <a:t>-</a:t>
            </a:r>
            <a:r>
              <a:rPr kumimoji="1" lang="zh-CN" altLang="en-US" dirty="0" smtClean="0">
                <a:solidFill>
                  <a:srgbClr val="FF0000"/>
                </a:solidFill>
              </a:rPr>
              <a:t>不易扩散</a:t>
            </a:r>
            <a:endParaRPr kumimoji="1" lang="en-US" altLang="zh-CN" dirty="0" smtClean="0">
              <a:solidFill>
                <a:srgbClr val="FF0000"/>
              </a:solidFill>
            </a:endParaRPr>
          </a:p>
          <a:p>
            <a:pPr algn="ctr"/>
            <a:r>
              <a:rPr kumimoji="1" lang="zh-CN" altLang="en-US" dirty="0" smtClean="0">
                <a:solidFill>
                  <a:srgbClr val="FF0000"/>
                </a:solidFill>
              </a:rPr>
              <a:t>时间</a:t>
            </a:r>
            <a:r>
              <a:rPr kumimoji="1" lang="en-US" altLang="zh-CN" dirty="0" smtClean="0">
                <a:solidFill>
                  <a:srgbClr val="FF0000"/>
                </a:solidFill>
              </a:rPr>
              <a:t>-</a:t>
            </a:r>
            <a:r>
              <a:rPr kumimoji="1" lang="zh-CN" altLang="en-US" dirty="0" smtClean="0">
                <a:solidFill>
                  <a:srgbClr val="FF0000"/>
                </a:solidFill>
              </a:rPr>
              <a:t>不易降解</a:t>
            </a:r>
            <a:endParaRPr kumimoji="1" lang="en-US" altLang="zh-CN" dirty="0" smtClean="0">
              <a:solidFill>
                <a:srgbClr val="FF0000"/>
              </a:solidFill>
            </a:endParaRPr>
          </a:p>
        </p:txBody>
      </p:sp>
      <p:sp>
        <p:nvSpPr>
          <p:cNvPr id="30" name="矩形 29"/>
          <p:cNvSpPr/>
          <p:nvPr/>
        </p:nvSpPr>
        <p:spPr>
          <a:xfrm>
            <a:off x="5303839" y="3588791"/>
            <a:ext cx="1206784" cy="867532"/>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smtClean="0">
              <a:solidFill>
                <a:srgbClr val="FF0000"/>
              </a:solidFill>
            </a:endParaRPr>
          </a:p>
          <a:p>
            <a:pPr algn="ctr"/>
            <a:r>
              <a:rPr kumimoji="1" lang="zh-CN" altLang="en-US" dirty="0" smtClean="0">
                <a:solidFill>
                  <a:srgbClr val="FF0000"/>
                </a:solidFill>
              </a:rPr>
              <a:t>过量排放</a:t>
            </a:r>
            <a:endParaRPr kumimoji="1" lang="en-US" altLang="zh-CN" dirty="0" smtClean="0">
              <a:solidFill>
                <a:srgbClr val="FF0000"/>
              </a:solidFill>
            </a:endParaRPr>
          </a:p>
          <a:p>
            <a:pPr algn="ctr"/>
            <a:r>
              <a:rPr kumimoji="1" lang="zh-CN" altLang="en-US" dirty="0" smtClean="0">
                <a:solidFill>
                  <a:srgbClr val="FF0000"/>
                </a:solidFill>
              </a:rPr>
              <a:t>技术落后</a:t>
            </a:r>
            <a:endParaRPr kumimoji="1" lang="en-US" altLang="zh-CN" dirty="0" smtClean="0">
              <a:solidFill>
                <a:srgbClr val="FF0000"/>
              </a:solidFill>
            </a:endParaRPr>
          </a:p>
          <a:p>
            <a:pPr algn="ctr"/>
            <a:endParaRPr kumimoji="1" lang="en-US" altLang="zh-CN" dirty="0" smtClean="0">
              <a:solidFill>
                <a:srgbClr val="FF0000"/>
              </a:solidFill>
            </a:endParaRPr>
          </a:p>
        </p:txBody>
      </p:sp>
      <p:cxnSp>
        <p:nvCxnSpPr>
          <p:cNvPr id="31" name="直线箭头连接符 30"/>
          <p:cNvCxnSpPr/>
          <p:nvPr/>
        </p:nvCxnSpPr>
        <p:spPr>
          <a:xfrm flipV="1">
            <a:off x="3681318" y="3079984"/>
            <a:ext cx="406500" cy="390452"/>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线箭头连接符 33"/>
          <p:cNvCxnSpPr/>
          <p:nvPr/>
        </p:nvCxnSpPr>
        <p:spPr>
          <a:xfrm flipH="1" flipV="1">
            <a:off x="5058351" y="3058170"/>
            <a:ext cx="245488" cy="451708"/>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线箭头连接符 34"/>
          <p:cNvCxnSpPr/>
          <p:nvPr/>
        </p:nvCxnSpPr>
        <p:spPr>
          <a:xfrm flipH="1">
            <a:off x="5874455" y="2993333"/>
            <a:ext cx="17943" cy="48450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线箭头连接符 36"/>
          <p:cNvCxnSpPr/>
          <p:nvPr/>
        </p:nvCxnSpPr>
        <p:spPr>
          <a:xfrm flipH="1">
            <a:off x="2658543" y="2955062"/>
            <a:ext cx="17943" cy="48450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2601308" y="495279"/>
            <a:ext cx="4493538" cy="461665"/>
          </a:xfrm>
          <a:prstGeom prst="rect">
            <a:avLst/>
          </a:prstGeom>
          <a:noFill/>
        </p:spPr>
        <p:txBody>
          <a:bodyPr wrap="none" rtlCol="0">
            <a:spAutoFit/>
          </a:bodyPr>
          <a:lstStyle/>
          <a:p>
            <a:pPr algn="ctr"/>
            <a:r>
              <a:rPr kumimoji="1" lang="zh-CN" altLang="en-US" sz="2400" dirty="0" smtClean="0">
                <a:solidFill>
                  <a:srgbClr val="FF0000"/>
                </a:solidFill>
              </a:rPr>
              <a:t>深刻理解不同环境问题形成</a:t>
            </a:r>
            <a:r>
              <a:rPr kumimoji="1" lang="zh-CN" altLang="en-US" sz="2400" dirty="0">
                <a:solidFill>
                  <a:srgbClr val="FF0000"/>
                </a:solidFill>
              </a:rPr>
              <a:t>机制</a:t>
            </a:r>
            <a:endParaRPr kumimoji="1" lang="en-US" altLang="zh-CN" sz="2400" dirty="0">
              <a:solidFill>
                <a:srgbClr val="FF0000"/>
              </a:solidFill>
            </a:endParaRPr>
          </a:p>
        </p:txBody>
      </p:sp>
    </p:spTree>
    <p:custDataLst>
      <p:tags r:id="rId1"/>
    </p:custDataLst>
    <p:extLst>
      <p:ext uri="{BB962C8B-B14F-4D97-AF65-F5344CB8AC3E}">
        <p14:creationId xmlns:p14="http://schemas.microsoft.com/office/powerpoint/2010/main" val="2146905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3" name="矩形 2"/>
          <p:cNvSpPr/>
          <p:nvPr/>
        </p:nvSpPr>
        <p:spPr>
          <a:xfrm>
            <a:off x="584200" y="747058"/>
            <a:ext cx="8153400" cy="3231654"/>
          </a:xfrm>
          <a:prstGeom prst="rect">
            <a:avLst/>
          </a:prstGeom>
        </p:spPr>
        <p:txBody>
          <a:bodyPr wrap="square">
            <a:spAutoFit/>
          </a:bodyPr>
          <a:lstStyle/>
          <a:p>
            <a:endParaRPr lang="en-US" altLang="zh-CN" sz="2800" kern="100" dirty="0" smtClean="0">
              <a:solidFill>
                <a:srgbClr val="FFFF00"/>
              </a:solidFill>
              <a:latin typeface="Calibri" charset="0"/>
              <a:ea typeface="Heiti SC Light" charset="-122"/>
              <a:cs typeface="Times New Roman" charset="0"/>
            </a:endParaRPr>
          </a:p>
          <a:p>
            <a:r>
              <a:rPr lang="zh-CN" altLang="en-US" sz="2800" kern="100" dirty="0" smtClean="0">
                <a:solidFill>
                  <a:srgbClr val="FFFF00"/>
                </a:solidFill>
                <a:latin typeface="Calibri" charset="0"/>
                <a:ea typeface="Heiti SC Light" charset="-122"/>
                <a:cs typeface="Times New Roman" charset="0"/>
              </a:rPr>
              <a:t>   </a:t>
            </a:r>
            <a:r>
              <a:rPr lang="en-US" altLang="zh-CN" sz="3200" kern="100" dirty="0" smtClean="0">
                <a:solidFill>
                  <a:srgbClr val="FFFF00"/>
                </a:solidFill>
                <a:latin typeface="SimHei" charset="-122"/>
                <a:ea typeface="SimHei" charset="-122"/>
                <a:cs typeface="SimHei" charset="-122"/>
              </a:rPr>
              <a:t>《</a:t>
            </a:r>
            <a:r>
              <a:rPr lang="zh-CN" altLang="en-US" sz="3200" kern="100" dirty="0" smtClean="0">
                <a:solidFill>
                  <a:srgbClr val="FFFF00"/>
                </a:solidFill>
                <a:latin typeface="SimHei" charset="-122"/>
                <a:ea typeface="SimHei" charset="-122"/>
                <a:cs typeface="SimHei" charset="-122"/>
              </a:rPr>
              <a:t> </a:t>
            </a:r>
            <a:r>
              <a:rPr lang="en-US" altLang="zh-CN" sz="3200" kern="100" dirty="0">
                <a:solidFill>
                  <a:srgbClr val="FFFF00"/>
                </a:solidFill>
                <a:latin typeface="SimHei" charset="-122"/>
                <a:ea typeface="SimHei" charset="-122"/>
                <a:cs typeface="SimHei" charset="-122"/>
              </a:rPr>
              <a:t>2020</a:t>
            </a:r>
            <a:r>
              <a:rPr lang="zh-CN" altLang="en-US" sz="3200" kern="100" dirty="0">
                <a:solidFill>
                  <a:srgbClr val="FFFF00"/>
                </a:solidFill>
                <a:latin typeface="SimHei" charset="-122"/>
                <a:ea typeface="SimHei" charset="-122"/>
                <a:cs typeface="SimHei" charset="-122"/>
              </a:rPr>
              <a:t>年北京学业水平等级性考试</a:t>
            </a:r>
            <a:r>
              <a:rPr lang="zh-CN" altLang="en-US" sz="3200" kern="100" dirty="0" smtClean="0">
                <a:solidFill>
                  <a:srgbClr val="FFFF00"/>
                </a:solidFill>
                <a:latin typeface="SimHei" charset="-122"/>
                <a:ea typeface="SimHei" charset="-122"/>
                <a:cs typeface="SimHei" charset="-122"/>
              </a:rPr>
              <a:t>说明</a:t>
            </a:r>
            <a:r>
              <a:rPr lang="en-US" altLang="zh-CN" sz="3200" kern="100" dirty="0" smtClean="0">
                <a:solidFill>
                  <a:srgbClr val="FFFF00"/>
                </a:solidFill>
                <a:latin typeface="SimHei" charset="-122"/>
                <a:ea typeface="SimHei" charset="-122"/>
                <a:cs typeface="SimHei" charset="-122"/>
              </a:rPr>
              <a:t>》</a:t>
            </a:r>
          </a:p>
          <a:p>
            <a:r>
              <a:rPr lang="zh-CN" altLang="en-US" sz="3200" kern="100" dirty="0" smtClean="0">
                <a:solidFill>
                  <a:srgbClr val="FFFF00"/>
                </a:solidFill>
                <a:latin typeface="Calibri" charset="0"/>
                <a:ea typeface="Heiti SC Light" charset="-122"/>
                <a:cs typeface="Times New Roman" charset="0"/>
              </a:rPr>
              <a:t>  </a:t>
            </a:r>
            <a:endParaRPr lang="en-US" altLang="zh-CN" sz="3200" kern="100" dirty="0" smtClean="0">
              <a:solidFill>
                <a:srgbClr val="FFFF00"/>
              </a:solidFill>
              <a:latin typeface="Calibri" charset="0"/>
              <a:ea typeface="Heiti SC Light" charset="-122"/>
              <a:cs typeface="Times New Roman" charset="0"/>
            </a:endParaRPr>
          </a:p>
          <a:p>
            <a:pPr algn="ctr"/>
            <a:r>
              <a:rPr lang="zh-CN" altLang="en-US" sz="2800" kern="100" dirty="0">
                <a:solidFill>
                  <a:schemeClr val="bg1"/>
                </a:solidFill>
                <a:latin typeface="SimHei" charset="-122"/>
                <a:ea typeface="SimHei" charset="-122"/>
                <a:cs typeface="SimHei" charset="-122"/>
              </a:rPr>
              <a:t> </a:t>
            </a:r>
            <a:r>
              <a:rPr lang="zh-CN" altLang="en-US" sz="2800" kern="100" dirty="0" smtClean="0">
                <a:solidFill>
                  <a:schemeClr val="bg1"/>
                </a:solidFill>
                <a:latin typeface="SimHei" charset="-122"/>
                <a:ea typeface="SimHei" charset="-122"/>
                <a:cs typeface="SimHei" charset="-122"/>
              </a:rPr>
              <a:t>  </a:t>
            </a:r>
            <a:r>
              <a:rPr lang="en-US" altLang="zh-CN" sz="2800" kern="100" dirty="0" smtClean="0">
                <a:solidFill>
                  <a:schemeClr val="bg1"/>
                </a:solidFill>
                <a:latin typeface="SimHei" charset="-122"/>
                <a:ea typeface="SimHei" charset="-122"/>
                <a:cs typeface="SimHei" charset="-122"/>
              </a:rPr>
              <a:t>1.</a:t>
            </a:r>
            <a:r>
              <a:rPr lang="zh-CN" altLang="zh-CN" sz="2800" kern="100" dirty="0" smtClean="0">
                <a:solidFill>
                  <a:schemeClr val="bg1"/>
                </a:solidFill>
                <a:latin typeface="SimHei" charset="-122"/>
                <a:ea typeface="SimHei" charset="-122"/>
                <a:cs typeface="SimHei" charset="-122"/>
              </a:rPr>
              <a:t>人类</a:t>
            </a:r>
            <a:r>
              <a:rPr lang="zh-CN" altLang="zh-CN" sz="2800" kern="100" dirty="0">
                <a:solidFill>
                  <a:schemeClr val="bg1"/>
                </a:solidFill>
                <a:latin typeface="SimHei" charset="-122"/>
                <a:ea typeface="SimHei" charset="-122"/>
                <a:cs typeface="SimHei" charset="-122"/>
              </a:rPr>
              <a:t>所面临的主要环境</a:t>
            </a:r>
            <a:r>
              <a:rPr lang="zh-CN" altLang="zh-CN" sz="2800" kern="100" dirty="0" smtClean="0">
                <a:solidFill>
                  <a:schemeClr val="bg1"/>
                </a:solidFill>
                <a:latin typeface="SimHei" charset="-122"/>
                <a:ea typeface="SimHei" charset="-122"/>
                <a:cs typeface="SimHei" charset="-122"/>
              </a:rPr>
              <a:t>问题</a:t>
            </a:r>
            <a:endParaRPr lang="en-US" altLang="zh-CN" sz="2800" kern="100" dirty="0" smtClean="0">
              <a:solidFill>
                <a:schemeClr val="bg1"/>
              </a:solidFill>
              <a:latin typeface="SimHei" charset="-122"/>
              <a:ea typeface="SimHei" charset="-122"/>
              <a:cs typeface="SimHei" charset="-122"/>
            </a:endParaRPr>
          </a:p>
          <a:p>
            <a:pPr algn="ctr"/>
            <a:r>
              <a:rPr lang="zh-CN" altLang="en-US" sz="2800" kern="100" dirty="0">
                <a:solidFill>
                  <a:schemeClr val="bg1"/>
                </a:solidFill>
                <a:latin typeface="SimHei" charset="-122"/>
                <a:ea typeface="SimHei" charset="-122"/>
                <a:cs typeface="SimHei" charset="-122"/>
              </a:rPr>
              <a:t> </a:t>
            </a:r>
            <a:r>
              <a:rPr lang="zh-CN" altLang="en-US" sz="2800" kern="100" dirty="0" smtClean="0">
                <a:solidFill>
                  <a:schemeClr val="bg1"/>
                </a:solidFill>
                <a:latin typeface="SimHei" charset="-122"/>
                <a:ea typeface="SimHei" charset="-122"/>
                <a:cs typeface="SimHei" charset="-122"/>
              </a:rPr>
              <a:t>  </a:t>
            </a:r>
            <a:r>
              <a:rPr lang="en-US" altLang="zh-CN" sz="2800" kern="100" dirty="0" smtClean="0">
                <a:solidFill>
                  <a:schemeClr val="bg1"/>
                </a:solidFill>
                <a:latin typeface="SimHei" charset="-122"/>
                <a:ea typeface="SimHei" charset="-122"/>
                <a:cs typeface="SimHei" charset="-122"/>
              </a:rPr>
              <a:t>2.</a:t>
            </a:r>
            <a:r>
              <a:rPr lang="zh-CN" altLang="en-US" sz="2800" kern="100" dirty="0" smtClean="0">
                <a:solidFill>
                  <a:schemeClr val="bg1"/>
                </a:solidFill>
                <a:latin typeface="SimHei" charset="-122"/>
                <a:ea typeface="SimHei" charset="-122"/>
                <a:cs typeface="SimHei" charset="-122"/>
              </a:rPr>
              <a:t>协调人地关系和可持续发展的</a:t>
            </a:r>
            <a:endParaRPr lang="en-US" altLang="zh-CN" sz="2800" kern="100" dirty="0" smtClean="0">
              <a:solidFill>
                <a:schemeClr val="bg1"/>
              </a:solidFill>
              <a:latin typeface="SimHei" charset="-122"/>
              <a:ea typeface="SimHei" charset="-122"/>
              <a:cs typeface="SimHei" charset="-122"/>
            </a:endParaRPr>
          </a:p>
          <a:p>
            <a:pPr algn="ctr"/>
            <a:r>
              <a:rPr lang="zh-CN" altLang="en-US" sz="2800" kern="100" dirty="0">
                <a:solidFill>
                  <a:schemeClr val="bg1"/>
                </a:solidFill>
                <a:latin typeface="SimHei" charset="-122"/>
                <a:ea typeface="SimHei" charset="-122"/>
                <a:cs typeface="SimHei" charset="-122"/>
              </a:rPr>
              <a:t> </a:t>
            </a:r>
            <a:r>
              <a:rPr lang="zh-CN" altLang="en-US" sz="2800" kern="100" dirty="0" smtClean="0">
                <a:solidFill>
                  <a:schemeClr val="bg1"/>
                </a:solidFill>
                <a:latin typeface="SimHei" charset="-122"/>
                <a:ea typeface="SimHei" charset="-122"/>
                <a:cs typeface="SimHei" charset="-122"/>
              </a:rPr>
              <a:t>       主要途径及其缘由</a:t>
            </a:r>
            <a:endParaRPr lang="en-US" altLang="zh-CN" sz="2800" kern="100" dirty="0" smtClean="0">
              <a:solidFill>
                <a:schemeClr val="bg1"/>
              </a:solidFill>
              <a:latin typeface="SimHei" charset="-122"/>
              <a:ea typeface="SimHei" charset="-122"/>
              <a:cs typeface="SimHei" charset="-122"/>
            </a:endParaRPr>
          </a:p>
          <a:p>
            <a:pPr algn="ctr"/>
            <a:r>
              <a:rPr lang="zh-CN" altLang="en-US" sz="2800" kern="100" dirty="0">
                <a:solidFill>
                  <a:schemeClr val="bg1"/>
                </a:solidFill>
                <a:latin typeface="SimHei" charset="-122"/>
                <a:ea typeface="SimHei" charset="-122"/>
                <a:cs typeface="SimHei" charset="-122"/>
              </a:rPr>
              <a:t> </a:t>
            </a:r>
            <a:r>
              <a:rPr lang="zh-CN" altLang="en-US" sz="2800" kern="100" dirty="0" smtClean="0">
                <a:solidFill>
                  <a:schemeClr val="bg1"/>
                </a:solidFill>
                <a:latin typeface="SimHei" charset="-122"/>
                <a:ea typeface="SimHei" charset="-122"/>
                <a:cs typeface="SimHei" charset="-122"/>
              </a:rPr>
              <a:t>  </a:t>
            </a:r>
            <a:r>
              <a:rPr lang="en-US" altLang="zh-CN" sz="2800" kern="100" dirty="0" smtClean="0">
                <a:solidFill>
                  <a:schemeClr val="bg1"/>
                </a:solidFill>
                <a:latin typeface="SimHei" charset="-122"/>
                <a:ea typeface="SimHei" charset="-122"/>
                <a:cs typeface="SimHei" charset="-122"/>
              </a:rPr>
              <a:t>3</a:t>
            </a:r>
            <a:r>
              <a:rPr lang="zh-CN" altLang="en-US" sz="2800" kern="100" dirty="0" smtClean="0">
                <a:solidFill>
                  <a:schemeClr val="bg1"/>
                </a:solidFill>
                <a:latin typeface="SimHei" charset="-122"/>
                <a:ea typeface="SimHei" charset="-122"/>
                <a:cs typeface="SimHei" charset="-122"/>
              </a:rPr>
              <a:t>、</a:t>
            </a:r>
            <a:r>
              <a:rPr lang="zh-CN" altLang="zh-CN" sz="2800" kern="100" dirty="0" smtClean="0">
                <a:solidFill>
                  <a:schemeClr val="bg1"/>
                </a:solidFill>
                <a:latin typeface="SimHei" charset="-122"/>
                <a:ea typeface="SimHei" charset="-122"/>
                <a:cs typeface="SimHei" charset="-122"/>
              </a:rPr>
              <a:t>生态</a:t>
            </a:r>
            <a:r>
              <a:rPr lang="zh-CN" altLang="zh-CN" sz="2800" kern="100" dirty="0">
                <a:solidFill>
                  <a:schemeClr val="bg1"/>
                </a:solidFill>
                <a:latin typeface="SimHei" charset="-122"/>
                <a:ea typeface="SimHei" charset="-122"/>
                <a:cs typeface="SimHei" charset="-122"/>
              </a:rPr>
              <a:t>环境脆弱区的环境与发展</a:t>
            </a:r>
            <a:r>
              <a:rPr lang="zh-CN" altLang="zh-CN" sz="2800" kern="100" dirty="0" smtClean="0">
                <a:solidFill>
                  <a:schemeClr val="bg1"/>
                </a:solidFill>
                <a:latin typeface="SimHei" charset="-122"/>
                <a:ea typeface="SimHei" charset="-122"/>
                <a:cs typeface="SimHei" charset="-122"/>
              </a:rPr>
              <a:t>问题</a:t>
            </a:r>
            <a:endParaRPr lang="zh-CN" altLang="zh-CN" sz="2400" kern="100" dirty="0">
              <a:solidFill>
                <a:schemeClr val="bg1"/>
              </a:solidFill>
              <a:latin typeface="SimHei" charset="-122"/>
              <a:ea typeface="SimHei" charset="-122"/>
              <a:cs typeface="SimHei" charset="-122"/>
            </a:endParaRPr>
          </a:p>
        </p:txBody>
      </p:sp>
    </p:spTree>
    <p:extLst>
      <p:ext uri="{BB962C8B-B14F-4D97-AF65-F5344CB8AC3E}">
        <p14:creationId xmlns:p14="http://schemas.microsoft.com/office/powerpoint/2010/main" val="1632891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srcRect l="9315" t="14704" r="10901" b="59506"/>
          <a:stretch/>
        </p:blipFill>
        <p:spPr>
          <a:xfrm>
            <a:off x="854089" y="1310588"/>
            <a:ext cx="4152900" cy="2387598"/>
          </a:xfrm>
          <a:prstGeom prst="rect">
            <a:avLst/>
          </a:prstGeom>
        </p:spPr>
      </p:pic>
      <p:sp>
        <p:nvSpPr>
          <p:cNvPr id="6" name="文本框 5"/>
          <p:cNvSpPr txBox="1"/>
          <p:nvPr/>
        </p:nvSpPr>
        <p:spPr>
          <a:xfrm>
            <a:off x="2516446" y="570891"/>
            <a:ext cx="4604146" cy="523220"/>
          </a:xfrm>
          <a:prstGeom prst="rect">
            <a:avLst/>
          </a:prstGeom>
          <a:noFill/>
        </p:spPr>
        <p:txBody>
          <a:bodyPr wrap="none" rtlCol="0">
            <a:spAutoFit/>
          </a:bodyPr>
          <a:lstStyle/>
          <a:p>
            <a:r>
              <a:rPr kumimoji="1" lang="zh-CN" altLang="en-US" sz="2800" dirty="0" smtClean="0">
                <a:solidFill>
                  <a:srgbClr val="FF0000"/>
                </a:solidFill>
              </a:rPr>
              <a:t>黄土高原水土流失危害分析</a:t>
            </a:r>
            <a:endParaRPr kumimoji="1" lang="zh-CN" altLang="en-US" sz="2800" dirty="0">
              <a:solidFill>
                <a:srgbClr val="FF0000"/>
              </a:solidFill>
            </a:endParaRPr>
          </a:p>
        </p:txBody>
      </p:sp>
      <p:cxnSp>
        <p:nvCxnSpPr>
          <p:cNvPr id="17" name="直线箭头连接符 16"/>
          <p:cNvCxnSpPr/>
          <p:nvPr/>
        </p:nvCxnSpPr>
        <p:spPr>
          <a:xfrm>
            <a:off x="3218939" y="3107588"/>
            <a:ext cx="0" cy="537309"/>
          </a:xfrm>
          <a:prstGeom prst="straightConnector1">
            <a:avLst/>
          </a:prstGeom>
          <a:ln w="22225">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2" name="图片 31" descr="啊"/>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490322"/>
            <a:ext cx="2729478" cy="21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6159962" y="2200420"/>
            <a:ext cx="772754" cy="9071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自然</a:t>
            </a:r>
            <a:endParaRPr kumimoji="1" lang="en-US" altLang="zh-CN" dirty="0" smtClean="0">
              <a:solidFill>
                <a:srgbClr val="FF0000"/>
              </a:solidFill>
            </a:endParaRPr>
          </a:p>
          <a:p>
            <a:pPr algn="ctr"/>
            <a:r>
              <a:rPr kumimoji="1" lang="zh-CN" altLang="en-US" dirty="0" smtClean="0">
                <a:solidFill>
                  <a:srgbClr val="FF0000"/>
                </a:solidFill>
              </a:rPr>
              <a:t>环境</a:t>
            </a:r>
            <a:endParaRPr kumimoji="1" lang="en-US" altLang="zh-CN" dirty="0" smtClean="0">
              <a:solidFill>
                <a:srgbClr val="FF0000"/>
              </a:solidFill>
            </a:endParaRPr>
          </a:p>
        </p:txBody>
      </p:sp>
      <p:sp>
        <p:nvSpPr>
          <p:cNvPr id="8" name="矩形 7"/>
          <p:cNvSpPr/>
          <p:nvPr/>
        </p:nvSpPr>
        <p:spPr>
          <a:xfrm>
            <a:off x="6159962" y="3364102"/>
            <a:ext cx="772754" cy="9071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人文环境</a:t>
            </a:r>
            <a:endParaRPr kumimoji="1" lang="en-US" altLang="zh-CN" dirty="0" smtClean="0">
              <a:solidFill>
                <a:srgbClr val="FF0000"/>
              </a:solidFill>
            </a:endParaRPr>
          </a:p>
        </p:txBody>
      </p:sp>
      <p:sp>
        <p:nvSpPr>
          <p:cNvPr id="9" name="矩形 8"/>
          <p:cNvSpPr/>
          <p:nvPr/>
        </p:nvSpPr>
        <p:spPr>
          <a:xfrm>
            <a:off x="7265683" y="2202484"/>
            <a:ext cx="828598" cy="730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本</a:t>
            </a:r>
            <a:endParaRPr kumimoji="1" lang="en-US" altLang="zh-CN" dirty="0" smtClean="0">
              <a:solidFill>
                <a:srgbClr val="FF0000"/>
              </a:solidFill>
            </a:endParaRPr>
          </a:p>
          <a:p>
            <a:pPr algn="ctr"/>
            <a:r>
              <a:rPr kumimoji="1" lang="zh-CN" altLang="en-US" dirty="0" smtClean="0">
                <a:solidFill>
                  <a:srgbClr val="FF0000"/>
                </a:solidFill>
              </a:rPr>
              <a:t>地区</a:t>
            </a:r>
            <a:endParaRPr kumimoji="1" lang="en-US" altLang="zh-CN" dirty="0" smtClean="0">
              <a:solidFill>
                <a:srgbClr val="FF0000"/>
              </a:solidFill>
            </a:endParaRPr>
          </a:p>
        </p:txBody>
      </p:sp>
      <p:sp>
        <p:nvSpPr>
          <p:cNvPr id="10" name="矩形 9"/>
          <p:cNvSpPr/>
          <p:nvPr/>
        </p:nvSpPr>
        <p:spPr>
          <a:xfrm>
            <a:off x="7217118" y="3459913"/>
            <a:ext cx="877163" cy="7155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其他</a:t>
            </a:r>
            <a:endParaRPr kumimoji="1" lang="en-US" altLang="zh-CN" dirty="0" smtClean="0">
              <a:solidFill>
                <a:srgbClr val="FF0000"/>
              </a:solidFill>
            </a:endParaRPr>
          </a:p>
          <a:p>
            <a:pPr algn="ctr"/>
            <a:r>
              <a:rPr kumimoji="1" lang="zh-CN" altLang="en-US" dirty="0" smtClean="0">
                <a:solidFill>
                  <a:srgbClr val="FF0000"/>
                </a:solidFill>
              </a:rPr>
              <a:t>地区</a:t>
            </a:r>
            <a:endParaRPr kumimoji="1" lang="en-US" altLang="zh-CN" dirty="0" smtClean="0">
              <a:solidFill>
                <a:srgbClr val="FF0000"/>
              </a:solidFill>
            </a:endParaRPr>
          </a:p>
        </p:txBody>
      </p:sp>
    </p:spTree>
    <p:custDataLst>
      <p:tags r:id="rId1"/>
    </p:custDataLst>
    <p:extLst>
      <p:ext uri="{BB962C8B-B14F-4D97-AF65-F5344CB8AC3E}">
        <p14:creationId xmlns:p14="http://schemas.microsoft.com/office/powerpoint/2010/main" val="153217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pic>
        <p:nvPicPr>
          <p:cNvPr id="3" name="图片 2" descr="啊"/>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00" y="1490322"/>
            <a:ext cx="2729478" cy="21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6482058" y="2030577"/>
            <a:ext cx="828598" cy="730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mtClean="0"/>
              <a:t>本区域</a:t>
            </a:r>
            <a:endParaRPr kumimoji="1" lang="en-US" altLang="zh-CN" dirty="0" smtClean="0"/>
          </a:p>
        </p:txBody>
      </p:sp>
      <p:sp>
        <p:nvSpPr>
          <p:cNvPr id="5" name="文本框 4"/>
          <p:cNvSpPr txBox="1"/>
          <p:nvPr/>
        </p:nvSpPr>
        <p:spPr>
          <a:xfrm>
            <a:off x="6457775" y="2211035"/>
            <a:ext cx="877163" cy="369332"/>
          </a:xfrm>
          <a:prstGeom prst="rect">
            <a:avLst/>
          </a:prstGeom>
          <a:noFill/>
        </p:spPr>
        <p:txBody>
          <a:bodyPr wrap="none" rtlCol="0">
            <a:spAutoFit/>
          </a:bodyPr>
          <a:lstStyle/>
          <a:p>
            <a:r>
              <a:rPr kumimoji="1" lang="zh-CN" altLang="en-US" dirty="0" smtClean="0">
                <a:solidFill>
                  <a:srgbClr val="FF0000"/>
                </a:solidFill>
              </a:rPr>
              <a:t>本地区</a:t>
            </a:r>
            <a:endParaRPr kumimoji="1" lang="en-US" altLang="zh-CN" dirty="0" smtClean="0">
              <a:solidFill>
                <a:srgbClr val="FF0000"/>
              </a:solidFill>
            </a:endParaRPr>
          </a:p>
        </p:txBody>
      </p:sp>
      <p:sp>
        <p:nvSpPr>
          <p:cNvPr id="6" name="文本框 5"/>
          <p:cNvSpPr txBox="1"/>
          <p:nvPr/>
        </p:nvSpPr>
        <p:spPr>
          <a:xfrm>
            <a:off x="2379930" y="367163"/>
            <a:ext cx="3991798" cy="584775"/>
          </a:xfrm>
          <a:prstGeom prst="rect">
            <a:avLst/>
          </a:prstGeom>
          <a:noFill/>
        </p:spPr>
        <p:txBody>
          <a:bodyPr wrap="none" rtlCol="0">
            <a:spAutoFit/>
          </a:bodyPr>
          <a:lstStyle/>
          <a:p>
            <a:r>
              <a:rPr kumimoji="1" lang="zh-CN" altLang="en-US" sz="3200" dirty="0" smtClean="0">
                <a:solidFill>
                  <a:srgbClr val="FFFF00"/>
                </a:solidFill>
              </a:rPr>
              <a:t>三</a:t>
            </a:r>
            <a:r>
              <a:rPr kumimoji="1" lang="en-US" altLang="zh-CN" sz="3200" dirty="0" smtClean="0">
                <a:solidFill>
                  <a:srgbClr val="FFFF00"/>
                </a:solidFill>
              </a:rPr>
              <a:t>.</a:t>
            </a:r>
            <a:r>
              <a:rPr kumimoji="1" lang="zh-CN" altLang="en-US" sz="3200" dirty="0" smtClean="0">
                <a:solidFill>
                  <a:srgbClr val="FFFF00"/>
                </a:solidFill>
              </a:rPr>
              <a:t>整体性角度论危害</a:t>
            </a:r>
            <a:endParaRPr kumimoji="1" lang="zh-CN" altLang="en-US" sz="3200" dirty="0">
              <a:solidFill>
                <a:srgbClr val="FFFF00"/>
              </a:solidFill>
            </a:endParaRPr>
          </a:p>
        </p:txBody>
      </p:sp>
      <p:sp>
        <p:nvSpPr>
          <p:cNvPr id="10" name="矩形 9"/>
          <p:cNvSpPr/>
          <p:nvPr/>
        </p:nvSpPr>
        <p:spPr>
          <a:xfrm>
            <a:off x="2832562" y="2126783"/>
            <a:ext cx="772754" cy="9071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自然</a:t>
            </a:r>
            <a:endParaRPr kumimoji="1" lang="en-US" altLang="zh-CN" dirty="0" smtClean="0">
              <a:solidFill>
                <a:srgbClr val="FF0000"/>
              </a:solidFill>
            </a:endParaRPr>
          </a:p>
          <a:p>
            <a:pPr algn="ctr"/>
            <a:r>
              <a:rPr kumimoji="1" lang="zh-CN" altLang="en-US" dirty="0" smtClean="0">
                <a:solidFill>
                  <a:srgbClr val="FF0000"/>
                </a:solidFill>
              </a:rPr>
              <a:t>环境</a:t>
            </a:r>
            <a:endParaRPr kumimoji="1" lang="en-US" altLang="zh-CN" dirty="0" smtClean="0">
              <a:solidFill>
                <a:srgbClr val="FF0000"/>
              </a:solidFill>
            </a:endParaRPr>
          </a:p>
        </p:txBody>
      </p:sp>
      <p:sp>
        <p:nvSpPr>
          <p:cNvPr id="11" name="矩形 10"/>
          <p:cNvSpPr/>
          <p:nvPr/>
        </p:nvSpPr>
        <p:spPr>
          <a:xfrm>
            <a:off x="6482058" y="3418948"/>
            <a:ext cx="877163" cy="7155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其他</a:t>
            </a:r>
            <a:endParaRPr kumimoji="1" lang="en-US" altLang="zh-CN" dirty="0" smtClean="0">
              <a:solidFill>
                <a:srgbClr val="FF0000"/>
              </a:solidFill>
            </a:endParaRPr>
          </a:p>
          <a:p>
            <a:pPr algn="ctr"/>
            <a:r>
              <a:rPr kumimoji="1" lang="zh-CN" altLang="en-US" dirty="0" smtClean="0">
                <a:solidFill>
                  <a:srgbClr val="FF0000"/>
                </a:solidFill>
              </a:rPr>
              <a:t>地区</a:t>
            </a:r>
            <a:endParaRPr kumimoji="1" lang="en-US" altLang="zh-CN" dirty="0" smtClean="0">
              <a:solidFill>
                <a:srgbClr val="FF0000"/>
              </a:solidFill>
            </a:endParaRPr>
          </a:p>
        </p:txBody>
      </p:sp>
      <p:sp>
        <p:nvSpPr>
          <p:cNvPr id="12" name="矩形 11"/>
          <p:cNvSpPr/>
          <p:nvPr/>
        </p:nvSpPr>
        <p:spPr>
          <a:xfrm>
            <a:off x="2930539" y="3644897"/>
            <a:ext cx="772754" cy="9071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人文环境</a:t>
            </a:r>
            <a:endParaRPr kumimoji="1" lang="en-US" altLang="zh-CN" dirty="0" smtClean="0">
              <a:solidFill>
                <a:srgbClr val="FF0000"/>
              </a:solidFill>
            </a:endParaRPr>
          </a:p>
        </p:txBody>
      </p:sp>
      <p:cxnSp>
        <p:nvCxnSpPr>
          <p:cNvPr id="13" name="直线箭头连接符 12"/>
          <p:cNvCxnSpPr/>
          <p:nvPr/>
        </p:nvCxnSpPr>
        <p:spPr>
          <a:xfrm flipV="1">
            <a:off x="3836363" y="2804062"/>
            <a:ext cx="2391719" cy="1135702"/>
          </a:xfrm>
          <a:prstGeom prst="straightConnector1">
            <a:avLst/>
          </a:prstGeom>
          <a:ln w="2222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线箭头连接符 14"/>
          <p:cNvCxnSpPr>
            <a:endCxn id="11" idx="1"/>
          </p:cNvCxnSpPr>
          <p:nvPr/>
        </p:nvCxnSpPr>
        <p:spPr>
          <a:xfrm>
            <a:off x="3957269" y="2656787"/>
            <a:ext cx="2524789" cy="1119934"/>
          </a:xfrm>
          <a:prstGeom prst="straightConnector1">
            <a:avLst/>
          </a:prstGeom>
          <a:ln w="2222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线箭头连接符 16"/>
          <p:cNvCxnSpPr>
            <a:endCxn id="3" idx="2"/>
          </p:cNvCxnSpPr>
          <p:nvPr/>
        </p:nvCxnSpPr>
        <p:spPr>
          <a:xfrm>
            <a:off x="3218939" y="3107588"/>
            <a:ext cx="0" cy="537309"/>
          </a:xfrm>
          <a:prstGeom prst="straightConnector1">
            <a:avLst/>
          </a:prstGeom>
          <a:ln w="2222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线箭头连接符 19"/>
          <p:cNvCxnSpPr/>
          <p:nvPr/>
        </p:nvCxnSpPr>
        <p:spPr>
          <a:xfrm flipV="1">
            <a:off x="3957269" y="2593565"/>
            <a:ext cx="2535981" cy="63222"/>
          </a:xfrm>
          <a:prstGeom prst="straightConnector1">
            <a:avLst/>
          </a:prstGeom>
          <a:ln w="2222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p:cNvCxnSpPr/>
          <p:nvPr/>
        </p:nvCxnSpPr>
        <p:spPr>
          <a:xfrm flipV="1">
            <a:off x="3901193" y="3970528"/>
            <a:ext cx="2470535" cy="163965"/>
          </a:xfrm>
          <a:prstGeom prst="straightConnector1">
            <a:avLst/>
          </a:prstGeom>
          <a:ln w="2222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线箭头连接符 24"/>
          <p:cNvCxnSpPr/>
          <p:nvPr/>
        </p:nvCxnSpPr>
        <p:spPr>
          <a:xfrm flipH="1">
            <a:off x="3605316" y="1041933"/>
            <a:ext cx="820123" cy="609067"/>
          </a:xfrm>
          <a:prstGeom prst="straightConnector1">
            <a:avLst/>
          </a:prstGeom>
          <a:ln w="2222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线箭头连接符 27"/>
          <p:cNvCxnSpPr/>
          <p:nvPr/>
        </p:nvCxnSpPr>
        <p:spPr>
          <a:xfrm>
            <a:off x="5136460" y="1156718"/>
            <a:ext cx="1356790" cy="672082"/>
          </a:xfrm>
          <a:prstGeom prst="straightConnector1">
            <a:avLst/>
          </a:prstGeom>
          <a:ln w="2222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线箭头连接符 30"/>
          <p:cNvCxnSpPr/>
          <p:nvPr/>
        </p:nvCxnSpPr>
        <p:spPr>
          <a:xfrm>
            <a:off x="6774939" y="2819142"/>
            <a:ext cx="0" cy="537309"/>
          </a:xfrm>
          <a:prstGeom prst="straightConnector1">
            <a:avLst/>
          </a:prstGeom>
          <a:ln w="22225">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6757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1" name="文本框 10"/>
          <p:cNvSpPr txBox="1"/>
          <p:nvPr/>
        </p:nvSpPr>
        <p:spPr>
          <a:xfrm>
            <a:off x="5610333" y="1231900"/>
            <a:ext cx="184731" cy="369332"/>
          </a:xfrm>
          <a:prstGeom prst="rect">
            <a:avLst/>
          </a:prstGeom>
          <a:noFill/>
        </p:spPr>
        <p:txBody>
          <a:bodyPr wrap="none" rtlCol="0">
            <a:spAutoFit/>
          </a:bodyPr>
          <a:lstStyle/>
          <a:p>
            <a:endParaRPr kumimoji="1" lang="zh-CN" altLang="en-US" dirty="0"/>
          </a:p>
        </p:txBody>
      </p:sp>
      <p:sp>
        <p:nvSpPr>
          <p:cNvPr id="17" name="文本框 16"/>
          <p:cNvSpPr txBox="1"/>
          <p:nvPr/>
        </p:nvSpPr>
        <p:spPr>
          <a:xfrm>
            <a:off x="170766" y="2782501"/>
            <a:ext cx="8528734" cy="400110"/>
          </a:xfrm>
          <a:prstGeom prst="rect">
            <a:avLst/>
          </a:prstGeom>
          <a:noFill/>
        </p:spPr>
        <p:txBody>
          <a:bodyPr wrap="square" rtlCol="0">
            <a:spAutoFit/>
          </a:bodyPr>
          <a:lstStyle/>
          <a:p>
            <a:r>
              <a:rPr kumimoji="1" lang="zh-CN" altLang="en-US" sz="2000" dirty="0" smtClean="0">
                <a:solidFill>
                  <a:schemeClr val="bg1">
                    <a:lumMod val="95000"/>
                  </a:schemeClr>
                </a:solidFill>
              </a:rPr>
              <a:t>（</a:t>
            </a:r>
            <a:r>
              <a:rPr kumimoji="1" lang="en-US" altLang="zh-CN" sz="2000" dirty="0" smtClean="0">
                <a:solidFill>
                  <a:schemeClr val="bg1">
                    <a:lumMod val="95000"/>
                  </a:schemeClr>
                </a:solidFill>
              </a:rPr>
              <a:t>2</a:t>
            </a:r>
            <a:r>
              <a:rPr kumimoji="1" lang="zh-CN" altLang="en-US" sz="2000" dirty="0" smtClean="0">
                <a:solidFill>
                  <a:schemeClr val="bg1">
                    <a:lumMod val="95000"/>
                  </a:schemeClr>
                </a:solidFill>
              </a:rPr>
              <a:t>）结合图中信息，分析黄河中游地区水土流失严重的自然原因及危害</a:t>
            </a:r>
            <a:endParaRPr kumimoji="1" lang="zh-CN" altLang="en-US" sz="2000" dirty="0">
              <a:solidFill>
                <a:schemeClr val="bg1">
                  <a:lumMod val="95000"/>
                </a:schemeClr>
              </a:solidFill>
            </a:endParaRPr>
          </a:p>
        </p:txBody>
      </p:sp>
      <p:pic>
        <p:nvPicPr>
          <p:cNvPr id="10" name="图片 44"/>
          <p:cNvPicPr>
            <a:picLocks noChangeAspect="1"/>
          </p:cNvPicPr>
          <p:nvPr/>
        </p:nvPicPr>
        <p:blipFill>
          <a:blip r:embed="rId4" cstate="print"/>
          <a:stretch>
            <a:fillRect/>
          </a:stretch>
        </p:blipFill>
        <p:spPr>
          <a:xfrm>
            <a:off x="1832135" y="596196"/>
            <a:ext cx="4799007" cy="2186305"/>
          </a:xfrm>
          <a:prstGeom prst="rect">
            <a:avLst/>
          </a:prstGeom>
        </p:spPr>
      </p:pic>
      <p:sp>
        <p:nvSpPr>
          <p:cNvPr id="3" name="矩形 2"/>
          <p:cNvSpPr/>
          <p:nvPr/>
        </p:nvSpPr>
        <p:spPr>
          <a:xfrm>
            <a:off x="87532" y="3182611"/>
            <a:ext cx="9153365" cy="2031325"/>
          </a:xfrm>
          <a:prstGeom prst="rect">
            <a:avLst/>
          </a:prstGeom>
        </p:spPr>
        <p:txBody>
          <a:bodyPr wrap="square">
            <a:spAutoFit/>
          </a:bodyPr>
          <a:lstStyle/>
          <a:p>
            <a:pPr lvl="0" fontAlgn="base" hangingPunct="1">
              <a:spcBef>
                <a:spcPct val="0"/>
              </a:spcBef>
              <a:spcAft>
                <a:spcPct val="0"/>
              </a:spcAft>
            </a:pPr>
            <a:r>
              <a:rPr lang="zh-CN" altLang="en-US" dirty="0" smtClean="0">
                <a:solidFill>
                  <a:srgbClr val="FFFF00"/>
                </a:solidFill>
                <a:latin typeface="SimHei" charset="-122"/>
                <a:ea typeface="SimHei" charset="-122"/>
                <a:cs typeface="SimHei" charset="-122"/>
              </a:rPr>
              <a:t>自然原因</a:t>
            </a:r>
            <a:r>
              <a:rPr lang="zh-CN" altLang="en-US" dirty="0" smtClean="0">
                <a:solidFill>
                  <a:srgbClr val="FFFFFF"/>
                </a:solidFill>
                <a:latin typeface="SimHei" charset="-122"/>
                <a:ea typeface="SimHei" charset="-122"/>
                <a:cs typeface="SimHei" charset="-122"/>
              </a:rPr>
              <a:t>：</a:t>
            </a:r>
            <a:r>
              <a:rPr lang="zh-CN" altLang="zh-CN" dirty="0" smtClean="0">
                <a:solidFill>
                  <a:srgbClr val="FFFFFF"/>
                </a:solidFill>
                <a:latin typeface="SimHei" charset="-122"/>
                <a:ea typeface="SimHei" charset="-122"/>
                <a:cs typeface="SimHei" charset="-122"/>
              </a:rPr>
              <a:t>地处</a:t>
            </a:r>
            <a:r>
              <a:rPr lang="zh-CN" altLang="zh-CN" dirty="0">
                <a:solidFill>
                  <a:srgbClr val="FFFFFF"/>
                </a:solidFill>
                <a:latin typeface="SimHei" charset="-122"/>
                <a:ea typeface="SimHei" charset="-122"/>
                <a:cs typeface="SimHei" charset="-122"/>
              </a:rPr>
              <a:t>季风气候区，年降水量较大且集中</a:t>
            </a:r>
            <a:r>
              <a:rPr lang="zh-CN" altLang="zh-CN" dirty="0" smtClean="0">
                <a:solidFill>
                  <a:srgbClr val="FFFFFF"/>
                </a:solidFill>
                <a:latin typeface="SimHei" charset="-122"/>
                <a:ea typeface="SimHei" charset="-122"/>
                <a:cs typeface="SimHei" charset="-122"/>
              </a:rPr>
              <a:t>，多暴雨</a:t>
            </a:r>
            <a:r>
              <a:rPr lang="zh-CN" altLang="en-US" dirty="0" smtClean="0">
                <a:solidFill>
                  <a:srgbClr val="FFFFFF"/>
                </a:solidFill>
                <a:latin typeface="SimHei" charset="-122"/>
                <a:ea typeface="SimHei" charset="-122"/>
                <a:cs typeface="SimHei" charset="-122"/>
              </a:rPr>
              <a:t>；地势</a:t>
            </a:r>
            <a:r>
              <a:rPr lang="zh-CN" altLang="en-US" dirty="0">
                <a:solidFill>
                  <a:srgbClr val="FFFFFF"/>
                </a:solidFill>
                <a:latin typeface="SimHei" charset="-122"/>
                <a:ea typeface="SimHei" charset="-122"/>
                <a:cs typeface="SimHei" charset="-122"/>
              </a:rPr>
              <a:t>起伏较大（地势崎岖）</a:t>
            </a:r>
            <a:r>
              <a:rPr lang="zh-CN" altLang="en-US" dirty="0" smtClean="0">
                <a:solidFill>
                  <a:srgbClr val="FFFFFF"/>
                </a:solidFill>
                <a:latin typeface="SimHei" charset="-122"/>
                <a:ea typeface="SimHei" charset="-122"/>
                <a:cs typeface="SimHei" charset="-122"/>
              </a:rPr>
              <a:t>；河流</a:t>
            </a:r>
            <a:r>
              <a:rPr lang="zh-CN" altLang="en-US" dirty="0">
                <a:solidFill>
                  <a:srgbClr val="FFFFFF"/>
                </a:solidFill>
                <a:latin typeface="SimHei" charset="-122"/>
                <a:ea typeface="SimHei" charset="-122"/>
                <a:cs typeface="SimHei" charset="-122"/>
              </a:rPr>
              <a:t>较多</a:t>
            </a:r>
            <a:r>
              <a:rPr lang="zh-CN" altLang="en-US" dirty="0" smtClean="0">
                <a:solidFill>
                  <a:srgbClr val="FFFFFF"/>
                </a:solidFill>
                <a:latin typeface="SimHei" charset="-122"/>
                <a:ea typeface="SimHei" charset="-122"/>
                <a:cs typeface="SimHei" charset="-122"/>
              </a:rPr>
              <a:t>，径流量</a:t>
            </a:r>
            <a:r>
              <a:rPr lang="zh-CN" altLang="en-US" dirty="0">
                <a:solidFill>
                  <a:srgbClr val="FFFFFF"/>
                </a:solidFill>
                <a:latin typeface="SimHei" charset="-122"/>
                <a:ea typeface="SimHei" charset="-122"/>
                <a:cs typeface="SimHei" charset="-122"/>
              </a:rPr>
              <a:t>较大，流速快，河流侵蚀作用</a:t>
            </a:r>
            <a:r>
              <a:rPr lang="zh-CN" altLang="en-US" dirty="0" smtClean="0">
                <a:solidFill>
                  <a:srgbClr val="FFFFFF"/>
                </a:solidFill>
                <a:latin typeface="SimHei" charset="-122"/>
                <a:ea typeface="SimHei" charset="-122"/>
                <a:cs typeface="SimHei" charset="-122"/>
              </a:rPr>
              <a:t>强黄土</a:t>
            </a:r>
            <a:r>
              <a:rPr lang="zh-CN" altLang="en-US" dirty="0">
                <a:solidFill>
                  <a:srgbClr val="FFFFFF"/>
                </a:solidFill>
                <a:latin typeface="SimHei" charset="-122"/>
                <a:ea typeface="SimHei" charset="-122"/>
                <a:cs typeface="SimHei" charset="-122"/>
              </a:rPr>
              <a:t>广布</a:t>
            </a:r>
            <a:r>
              <a:rPr lang="zh-CN" altLang="en-US" dirty="0" smtClean="0">
                <a:solidFill>
                  <a:srgbClr val="FFFFFF"/>
                </a:solidFill>
                <a:latin typeface="SimHei" charset="-122"/>
                <a:ea typeface="SimHei" charset="-122"/>
                <a:cs typeface="SimHei" charset="-122"/>
              </a:rPr>
              <a:t>，土质</a:t>
            </a:r>
            <a:r>
              <a:rPr lang="zh-CN" altLang="en-US" dirty="0">
                <a:solidFill>
                  <a:srgbClr val="FFFFFF"/>
                </a:solidFill>
                <a:latin typeface="SimHei" charset="-122"/>
                <a:ea typeface="SimHei" charset="-122"/>
                <a:cs typeface="SimHei" charset="-122"/>
              </a:rPr>
              <a:t>疏松</a:t>
            </a:r>
            <a:r>
              <a:rPr lang="zh-CN" altLang="en-US" dirty="0" smtClean="0">
                <a:solidFill>
                  <a:srgbClr val="FFFFFF"/>
                </a:solidFill>
                <a:latin typeface="SimHei" charset="-122"/>
                <a:ea typeface="SimHei" charset="-122"/>
                <a:cs typeface="SimHei" charset="-122"/>
              </a:rPr>
              <a:t>；植被</a:t>
            </a:r>
            <a:r>
              <a:rPr lang="zh-CN" altLang="en-US" dirty="0">
                <a:solidFill>
                  <a:srgbClr val="FFFFFF"/>
                </a:solidFill>
                <a:latin typeface="SimHei" charset="-122"/>
                <a:ea typeface="SimHei" charset="-122"/>
                <a:cs typeface="SimHei" charset="-122"/>
              </a:rPr>
              <a:t>覆盖率较低</a:t>
            </a:r>
            <a:r>
              <a:rPr lang="zh-CN" altLang="en-US" dirty="0" smtClean="0">
                <a:solidFill>
                  <a:srgbClr val="FFFFFF"/>
                </a:solidFill>
                <a:latin typeface="SimHei" charset="-122"/>
                <a:ea typeface="SimHei" charset="-122"/>
                <a:cs typeface="SimHei" charset="-122"/>
              </a:rPr>
              <a:t>；</a:t>
            </a:r>
            <a:r>
              <a:rPr lang="zh-CN" altLang="en-US" dirty="0" smtClean="0">
                <a:solidFill>
                  <a:srgbClr val="FFFF00"/>
                </a:solidFill>
                <a:latin typeface="SimHei" charset="-122"/>
                <a:ea typeface="SimHei" charset="-122"/>
                <a:cs typeface="SimHei" charset="-122"/>
              </a:rPr>
              <a:t>人类活动</a:t>
            </a:r>
            <a:r>
              <a:rPr lang="zh-CN" altLang="en-US" dirty="0" smtClean="0">
                <a:solidFill>
                  <a:srgbClr val="FFFFFF"/>
                </a:solidFill>
                <a:latin typeface="SimHei" charset="-122"/>
                <a:ea typeface="SimHei" charset="-122"/>
                <a:cs typeface="SimHei" charset="-122"/>
              </a:rPr>
              <a:t>：</a:t>
            </a:r>
            <a:r>
              <a:rPr lang="zh-CN" altLang="zh-CN" dirty="0">
                <a:solidFill>
                  <a:srgbClr val="FFFFFF"/>
                </a:solidFill>
                <a:latin typeface="SimHei" charset="-122"/>
                <a:ea typeface="SimHei" charset="-122"/>
                <a:cs typeface="SimHei" charset="-122"/>
              </a:rPr>
              <a:t>过度开垦</a:t>
            </a:r>
            <a:r>
              <a:rPr lang="zh-CN" altLang="zh-CN" dirty="0" smtClean="0">
                <a:solidFill>
                  <a:srgbClr val="FFFFFF"/>
                </a:solidFill>
                <a:latin typeface="SimHei" charset="-122"/>
                <a:ea typeface="SimHei" charset="-122"/>
                <a:cs typeface="SimHei" charset="-122"/>
              </a:rPr>
              <a:t>，</a:t>
            </a:r>
            <a:r>
              <a:rPr lang="zh-CN" altLang="en-US" dirty="0" smtClean="0">
                <a:solidFill>
                  <a:srgbClr val="FFFFFF"/>
                </a:solidFill>
                <a:latin typeface="SimHei" charset="-122"/>
                <a:ea typeface="SimHei" charset="-122"/>
                <a:cs typeface="SimHei" charset="-122"/>
              </a:rPr>
              <a:t>过度放牧；不</a:t>
            </a:r>
            <a:r>
              <a:rPr lang="zh-CN" altLang="en-US" dirty="0">
                <a:solidFill>
                  <a:srgbClr val="FFFFFF"/>
                </a:solidFill>
                <a:latin typeface="SimHei" charset="-122"/>
                <a:ea typeface="SimHei" charset="-122"/>
                <a:cs typeface="SimHei" charset="-122"/>
              </a:rPr>
              <a:t>合理的轮荒耕作制度</a:t>
            </a:r>
            <a:r>
              <a:rPr lang="zh-CN" altLang="en-US" dirty="0" smtClean="0">
                <a:solidFill>
                  <a:srgbClr val="FFFFFF"/>
                </a:solidFill>
                <a:latin typeface="SimHei" charset="-122"/>
                <a:ea typeface="SimHei" charset="-122"/>
                <a:cs typeface="SimHei" charset="-122"/>
              </a:rPr>
              <a:t>；开矿。</a:t>
            </a:r>
            <a:endParaRPr lang="en-US" altLang="zh-CN" dirty="0" smtClean="0">
              <a:solidFill>
                <a:srgbClr val="FFFFFF"/>
              </a:solidFill>
              <a:latin typeface="SimHei" charset="-122"/>
              <a:ea typeface="SimHei" charset="-122"/>
              <a:cs typeface="SimHei" charset="-122"/>
            </a:endParaRPr>
          </a:p>
          <a:p>
            <a:r>
              <a:rPr lang="zh-CN" altLang="en-US" dirty="0" smtClean="0">
                <a:solidFill>
                  <a:srgbClr val="FFFF00"/>
                </a:solidFill>
                <a:latin typeface="SimHei" charset="-122"/>
                <a:ea typeface="SimHei" charset="-122"/>
                <a:cs typeface="SimHei" charset="-122"/>
              </a:rPr>
              <a:t>危害</a:t>
            </a:r>
            <a:r>
              <a:rPr lang="zh-CN" altLang="en-US" dirty="0" smtClean="0">
                <a:solidFill>
                  <a:srgbClr val="FFFFFF"/>
                </a:solidFill>
                <a:latin typeface="SimHei" charset="-122"/>
                <a:ea typeface="SimHei" charset="-122"/>
                <a:cs typeface="SimHei" charset="-122"/>
              </a:rPr>
              <a:t>：</a:t>
            </a:r>
            <a:r>
              <a:rPr kumimoji="1" lang="zh-CN" altLang="en-US" dirty="0">
                <a:solidFill>
                  <a:schemeClr val="bg1"/>
                </a:solidFill>
              </a:rPr>
              <a:t>中游地区</a:t>
            </a:r>
            <a:r>
              <a:rPr kumimoji="1" lang="en-US" altLang="zh-CN" dirty="0">
                <a:solidFill>
                  <a:schemeClr val="bg1"/>
                </a:solidFill>
              </a:rPr>
              <a:t>:</a:t>
            </a:r>
            <a:r>
              <a:rPr kumimoji="1" lang="zh-CN" altLang="en-US" dirty="0">
                <a:solidFill>
                  <a:schemeClr val="bg1"/>
                </a:solidFill>
              </a:rPr>
              <a:t>表土流失 肥力下降 </a:t>
            </a:r>
            <a:r>
              <a:rPr kumimoji="1" lang="en-US" altLang="zh-CN" dirty="0">
                <a:solidFill>
                  <a:schemeClr val="bg1"/>
                </a:solidFill>
              </a:rPr>
              <a:t>;</a:t>
            </a:r>
            <a:r>
              <a:rPr kumimoji="1" lang="zh-CN" altLang="en-US" dirty="0">
                <a:solidFill>
                  <a:schemeClr val="bg1"/>
                </a:solidFill>
              </a:rPr>
              <a:t> 泥沙淤积 洪水泛滥；植被减少 蒸发加剧；气候趋向干旱</a:t>
            </a:r>
            <a:r>
              <a:rPr kumimoji="1" lang="en-US" altLang="zh-CN" dirty="0">
                <a:solidFill>
                  <a:schemeClr val="bg1"/>
                </a:solidFill>
              </a:rPr>
              <a:t>…</a:t>
            </a:r>
            <a:r>
              <a:rPr kumimoji="1" lang="zh-CN" altLang="en-US" dirty="0">
                <a:solidFill>
                  <a:schemeClr val="bg1"/>
                </a:solidFill>
              </a:rPr>
              <a:t>下游地区 泥沙淤积 河床抬升 洪涝、</a:t>
            </a:r>
            <a:r>
              <a:rPr kumimoji="1" lang="zh-CN" altLang="en-US" dirty="0" smtClean="0">
                <a:solidFill>
                  <a:schemeClr val="bg1"/>
                </a:solidFill>
              </a:rPr>
              <a:t>断流影响</a:t>
            </a:r>
            <a:r>
              <a:rPr kumimoji="1" lang="zh-CN" altLang="en-US" dirty="0">
                <a:solidFill>
                  <a:schemeClr val="bg1"/>
                </a:solidFill>
              </a:rPr>
              <a:t>农业生产、经济水平提升、居民生活</a:t>
            </a:r>
            <a:r>
              <a:rPr kumimoji="1" lang="zh-CN" altLang="en-US" dirty="0" smtClean="0">
                <a:solidFill>
                  <a:schemeClr val="bg1"/>
                </a:solidFill>
              </a:rPr>
              <a:t>质量。</a:t>
            </a:r>
            <a:endParaRPr kumimoji="1" lang="zh-CN" altLang="en-US" dirty="0">
              <a:solidFill>
                <a:schemeClr val="bg1"/>
              </a:solidFill>
            </a:endParaRPr>
          </a:p>
          <a:p>
            <a:pPr lvl="0" fontAlgn="base" hangingPunct="1">
              <a:spcBef>
                <a:spcPct val="0"/>
              </a:spcBef>
              <a:spcAft>
                <a:spcPct val="0"/>
              </a:spcAft>
            </a:pPr>
            <a:endParaRPr lang="zh-CN" altLang="en-US" dirty="0">
              <a:solidFill>
                <a:srgbClr val="FFFFFF"/>
              </a:solidFill>
              <a:latin typeface="SimHei" charset="-122"/>
              <a:ea typeface="SimHei" charset="-122"/>
              <a:cs typeface="SimHei" charset="-122"/>
            </a:endParaRPr>
          </a:p>
        </p:txBody>
      </p:sp>
      <p:sp>
        <p:nvSpPr>
          <p:cNvPr id="8" name="文本框 7"/>
          <p:cNvSpPr txBox="1"/>
          <p:nvPr/>
        </p:nvSpPr>
        <p:spPr>
          <a:xfrm>
            <a:off x="361507" y="170121"/>
            <a:ext cx="6814686" cy="369332"/>
          </a:xfrm>
          <a:prstGeom prst="rect">
            <a:avLst/>
          </a:prstGeom>
          <a:noFill/>
        </p:spPr>
        <p:txBody>
          <a:bodyPr wrap="none" rtlCol="0">
            <a:spAutoFit/>
          </a:bodyPr>
          <a:lstStyle/>
          <a:p>
            <a:r>
              <a:rPr kumimoji="1" lang="zh-CN" altLang="en-US" dirty="0" smtClean="0">
                <a:solidFill>
                  <a:srgbClr val="FFFF00"/>
                </a:solidFill>
              </a:rPr>
              <a:t>例题</a:t>
            </a:r>
            <a:r>
              <a:rPr kumimoji="1" lang="en-US" altLang="zh-CN" dirty="0" smtClean="0">
                <a:solidFill>
                  <a:srgbClr val="FFFF00"/>
                </a:solidFill>
              </a:rPr>
              <a:t>1</a:t>
            </a:r>
            <a:r>
              <a:rPr kumimoji="1" lang="zh-CN" altLang="en-US" dirty="0" smtClean="0">
                <a:solidFill>
                  <a:srgbClr val="FFFF00"/>
                </a:solidFill>
              </a:rPr>
              <a:t> 读图文字资料   回答下列问题   （朝阳期末</a:t>
            </a:r>
            <a:r>
              <a:rPr kumimoji="1" lang="en-US" altLang="zh-CN" dirty="0" smtClean="0">
                <a:solidFill>
                  <a:srgbClr val="FFFF00"/>
                </a:solidFill>
              </a:rPr>
              <a:t>2020</a:t>
            </a:r>
            <a:r>
              <a:rPr kumimoji="1" lang="zh-CN" altLang="en-US" dirty="0" smtClean="0">
                <a:solidFill>
                  <a:srgbClr val="FFFF00"/>
                </a:solidFill>
              </a:rPr>
              <a:t>期末测试</a:t>
            </a:r>
            <a:r>
              <a:rPr kumimoji="1" lang="zh-CN" altLang="en-US" dirty="0">
                <a:solidFill>
                  <a:srgbClr val="FFFF00"/>
                </a:solidFill>
              </a:rPr>
              <a:t>）</a:t>
            </a:r>
          </a:p>
        </p:txBody>
      </p:sp>
      <p:sp>
        <p:nvSpPr>
          <p:cNvPr id="2" name="矩形 1"/>
          <p:cNvSpPr/>
          <p:nvPr/>
        </p:nvSpPr>
        <p:spPr>
          <a:xfrm>
            <a:off x="4088248" y="894396"/>
            <a:ext cx="745294" cy="1413672"/>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ustDataLst>
      <p:tags r:id="rId1"/>
    </p:custDataLst>
    <p:extLst>
      <p:ext uri="{BB962C8B-B14F-4D97-AF65-F5344CB8AC3E}">
        <p14:creationId xmlns:p14="http://schemas.microsoft.com/office/powerpoint/2010/main" val="10010488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a:srcRect l="5136" t="19207" r="2560" b="30122"/>
          <a:stretch/>
        </p:blipFill>
        <p:spPr>
          <a:xfrm>
            <a:off x="1130300" y="1416566"/>
            <a:ext cx="3365144" cy="3285859"/>
          </a:xfrm>
          <a:prstGeom prst="rect">
            <a:avLst/>
          </a:prstGeom>
        </p:spPr>
      </p:pic>
      <p:sp>
        <p:nvSpPr>
          <p:cNvPr id="11" name="文本框 10"/>
          <p:cNvSpPr txBox="1"/>
          <p:nvPr/>
        </p:nvSpPr>
        <p:spPr>
          <a:xfrm>
            <a:off x="5610333" y="1231900"/>
            <a:ext cx="184731" cy="369332"/>
          </a:xfrm>
          <a:prstGeom prst="rect">
            <a:avLst/>
          </a:prstGeom>
          <a:noFill/>
        </p:spPr>
        <p:txBody>
          <a:bodyPr wrap="none" rtlCol="0">
            <a:spAutoFit/>
          </a:bodyPr>
          <a:lstStyle/>
          <a:p>
            <a:endParaRPr kumimoji="1" lang="zh-CN" altLang="en-US" dirty="0"/>
          </a:p>
        </p:txBody>
      </p:sp>
      <p:sp>
        <p:nvSpPr>
          <p:cNvPr id="18" name="文本框 17"/>
          <p:cNvSpPr txBox="1"/>
          <p:nvPr/>
        </p:nvSpPr>
        <p:spPr>
          <a:xfrm>
            <a:off x="4698644" y="1416566"/>
            <a:ext cx="4134465" cy="954107"/>
          </a:xfrm>
          <a:prstGeom prst="rect">
            <a:avLst/>
          </a:prstGeom>
          <a:noFill/>
        </p:spPr>
        <p:txBody>
          <a:bodyPr wrap="none" rtlCol="0">
            <a:spAutoFit/>
          </a:bodyPr>
          <a:lstStyle/>
          <a:p>
            <a:r>
              <a:rPr kumimoji="1" lang="zh-CN" altLang="en-US" sz="2800" dirty="0" smtClean="0">
                <a:solidFill>
                  <a:schemeClr val="bg1">
                    <a:lumMod val="95000"/>
                  </a:schemeClr>
                </a:solidFill>
              </a:rPr>
              <a:t>（</a:t>
            </a:r>
            <a:r>
              <a:rPr kumimoji="1" lang="en-US" altLang="zh-CN" sz="2800" dirty="0" smtClean="0">
                <a:solidFill>
                  <a:schemeClr val="bg1">
                    <a:lumMod val="95000"/>
                  </a:schemeClr>
                </a:solidFill>
              </a:rPr>
              <a:t>3</a:t>
            </a:r>
            <a:r>
              <a:rPr kumimoji="1" lang="zh-CN" altLang="en-US" sz="2800" dirty="0" smtClean="0">
                <a:solidFill>
                  <a:schemeClr val="bg1">
                    <a:lumMod val="95000"/>
                  </a:schemeClr>
                </a:solidFill>
              </a:rPr>
              <a:t>）任选该县一种环境</a:t>
            </a:r>
            <a:endParaRPr kumimoji="1" lang="en-US" altLang="zh-CN" sz="2800" dirty="0" smtClean="0">
              <a:solidFill>
                <a:schemeClr val="bg1">
                  <a:lumMod val="95000"/>
                </a:schemeClr>
              </a:solidFill>
            </a:endParaRPr>
          </a:p>
          <a:p>
            <a:r>
              <a:rPr kumimoji="1" lang="zh-CN" altLang="en-US" sz="2800" dirty="0" smtClean="0">
                <a:solidFill>
                  <a:schemeClr val="bg1">
                    <a:lumMod val="95000"/>
                  </a:schemeClr>
                </a:solidFill>
              </a:rPr>
              <a:t>问题，提出具体</a:t>
            </a:r>
            <a:r>
              <a:rPr kumimoji="1" lang="zh-CN" altLang="en-US" sz="2800" dirty="0" smtClean="0">
                <a:solidFill>
                  <a:srgbClr val="FFFF00"/>
                </a:solidFill>
              </a:rPr>
              <a:t>防治措施</a:t>
            </a:r>
            <a:endParaRPr kumimoji="1" lang="zh-CN" altLang="en-US" sz="2800" dirty="0">
              <a:solidFill>
                <a:srgbClr val="FFFF00"/>
              </a:solidFill>
            </a:endParaRPr>
          </a:p>
        </p:txBody>
      </p:sp>
      <p:sp>
        <p:nvSpPr>
          <p:cNvPr id="9" name="文本框 8"/>
          <p:cNvSpPr txBox="1"/>
          <p:nvPr/>
        </p:nvSpPr>
        <p:spPr>
          <a:xfrm>
            <a:off x="1644763" y="370126"/>
            <a:ext cx="6107762" cy="954107"/>
          </a:xfrm>
          <a:prstGeom prst="rect">
            <a:avLst/>
          </a:prstGeom>
          <a:noFill/>
        </p:spPr>
        <p:txBody>
          <a:bodyPr wrap="none" rtlCol="0">
            <a:spAutoFit/>
          </a:bodyPr>
          <a:lstStyle/>
          <a:p>
            <a:r>
              <a:rPr kumimoji="1" lang="zh-CN" altLang="en-US" sz="2800" dirty="0" smtClean="0">
                <a:solidFill>
                  <a:srgbClr val="FFFF00"/>
                </a:solidFill>
              </a:rPr>
              <a:t>例题</a:t>
            </a:r>
            <a:r>
              <a:rPr kumimoji="1" lang="en-US" altLang="zh-CN" sz="2800" dirty="0" smtClean="0">
                <a:solidFill>
                  <a:srgbClr val="FFFF00"/>
                </a:solidFill>
              </a:rPr>
              <a:t>1</a:t>
            </a:r>
            <a:r>
              <a:rPr kumimoji="1" lang="zh-CN" altLang="en-US" sz="2800" dirty="0" smtClean="0">
                <a:solidFill>
                  <a:srgbClr val="FFFF00"/>
                </a:solidFill>
              </a:rPr>
              <a:t> 读图文字资料   回答下列问题   </a:t>
            </a:r>
            <a:endParaRPr kumimoji="1" lang="en-US" altLang="zh-CN" sz="2800" dirty="0" smtClean="0">
              <a:solidFill>
                <a:srgbClr val="FFFF00"/>
              </a:solidFill>
            </a:endParaRPr>
          </a:p>
          <a:p>
            <a:r>
              <a:rPr kumimoji="1" lang="zh-CN" altLang="en-US" sz="2800" dirty="0">
                <a:solidFill>
                  <a:srgbClr val="FFFF00"/>
                </a:solidFill>
              </a:rPr>
              <a:t> </a:t>
            </a:r>
            <a:r>
              <a:rPr kumimoji="1" lang="zh-CN" altLang="en-US" sz="2800" dirty="0" smtClean="0">
                <a:solidFill>
                  <a:srgbClr val="FFFF00"/>
                </a:solidFill>
              </a:rPr>
              <a:t>      （朝阳期末</a:t>
            </a:r>
            <a:r>
              <a:rPr kumimoji="1" lang="en-US" altLang="zh-CN" sz="2800" dirty="0" smtClean="0">
                <a:solidFill>
                  <a:srgbClr val="FFFF00"/>
                </a:solidFill>
              </a:rPr>
              <a:t>2020</a:t>
            </a:r>
            <a:r>
              <a:rPr kumimoji="1" lang="zh-CN" altLang="en-US" sz="2800" dirty="0" smtClean="0">
                <a:solidFill>
                  <a:srgbClr val="FFFF00"/>
                </a:solidFill>
              </a:rPr>
              <a:t>期末测试</a:t>
            </a:r>
            <a:r>
              <a:rPr kumimoji="1" lang="zh-CN" altLang="en-US" sz="2800" dirty="0">
                <a:solidFill>
                  <a:srgbClr val="FFFF00"/>
                </a:solidFill>
              </a:rPr>
              <a:t>）</a:t>
            </a:r>
          </a:p>
        </p:txBody>
      </p:sp>
    </p:spTree>
    <p:custDataLst>
      <p:tags r:id="rId1"/>
    </p:custDataLst>
    <p:extLst>
      <p:ext uri="{BB962C8B-B14F-4D97-AF65-F5344CB8AC3E}">
        <p14:creationId xmlns:p14="http://schemas.microsoft.com/office/powerpoint/2010/main" val="1191971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6" name="文本框 5"/>
          <p:cNvSpPr txBox="1"/>
          <p:nvPr/>
        </p:nvSpPr>
        <p:spPr>
          <a:xfrm>
            <a:off x="5454279" y="1755095"/>
            <a:ext cx="377026" cy="369332"/>
          </a:xfrm>
          <a:prstGeom prst="rect">
            <a:avLst/>
          </a:prstGeom>
          <a:noFill/>
        </p:spPr>
        <p:txBody>
          <a:bodyPr wrap="none" rtlCol="0">
            <a:spAutoFit/>
          </a:bodyPr>
          <a:lstStyle/>
          <a:p>
            <a:r>
              <a:rPr kumimoji="1" lang="zh-CN" altLang="en-US" dirty="0" smtClean="0"/>
              <a:t>   </a:t>
            </a:r>
            <a:endParaRPr kumimoji="1" lang="zh-CN" altLang="en-US" dirty="0">
              <a:solidFill>
                <a:srgbClr val="FF0000"/>
              </a:solidFill>
            </a:endParaRPr>
          </a:p>
        </p:txBody>
      </p:sp>
      <p:sp>
        <p:nvSpPr>
          <p:cNvPr id="14" name="文本框 13"/>
          <p:cNvSpPr txBox="1"/>
          <p:nvPr/>
        </p:nvSpPr>
        <p:spPr>
          <a:xfrm>
            <a:off x="3487464" y="631840"/>
            <a:ext cx="184731" cy="923330"/>
          </a:xfrm>
          <a:prstGeom prst="rect">
            <a:avLst/>
          </a:prstGeom>
          <a:noFill/>
        </p:spPr>
        <p:txBody>
          <a:bodyPr wrap="none" rtlCol="0">
            <a:spAutoFit/>
          </a:bodyPr>
          <a:lstStyle/>
          <a:p>
            <a:endParaRPr kumimoji="1" lang="en-US" altLang="zh-CN" dirty="0"/>
          </a:p>
          <a:p>
            <a:endParaRPr kumimoji="1" lang="en-US" altLang="zh-CN" dirty="0" smtClean="0"/>
          </a:p>
          <a:p>
            <a:endParaRPr kumimoji="1" lang="en-US" altLang="zh-CN" dirty="0"/>
          </a:p>
        </p:txBody>
      </p:sp>
      <p:sp>
        <p:nvSpPr>
          <p:cNvPr id="12" name="文本框 11"/>
          <p:cNvSpPr txBox="1"/>
          <p:nvPr/>
        </p:nvSpPr>
        <p:spPr>
          <a:xfrm>
            <a:off x="2126423" y="411379"/>
            <a:ext cx="4493538" cy="800219"/>
          </a:xfrm>
          <a:prstGeom prst="rect">
            <a:avLst/>
          </a:prstGeom>
          <a:noFill/>
        </p:spPr>
        <p:txBody>
          <a:bodyPr wrap="none" rtlCol="0">
            <a:spAutoFit/>
          </a:bodyPr>
          <a:lstStyle/>
          <a:p>
            <a:r>
              <a:rPr kumimoji="1" lang="zh-CN" altLang="en-US" sz="2800" dirty="0" smtClean="0">
                <a:solidFill>
                  <a:srgbClr val="FF0000"/>
                </a:solidFill>
              </a:rPr>
              <a:t>黄土高原水土流失治理措施</a:t>
            </a:r>
            <a:endParaRPr kumimoji="1" lang="en-US" altLang="zh-CN" sz="2800" dirty="0" smtClean="0">
              <a:solidFill>
                <a:srgbClr val="FF0000"/>
              </a:solidFill>
            </a:endParaRPr>
          </a:p>
          <a:p>
            <a:endParaRPr kumimoji="1" lang="en-US" altLang="zh-CN" dirty="0"/>
          </a:p>
        </p:txBody>
      </p:sp>
      <p:sp>
        <p:nvSpPr>
          <p:cNvPr id="2" name="矩形 1"/>
          <p:cNvSpPr/>
          <p:nvPr/>
        </p:nvSpPr>
        <p:spPr>
          <a:xfrm>
            <a:off x="974998" y="1728015"/>
            <a:ext cx="3082852" cy="24004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p:nvSpPr>
        <p:spPr>
          <a:xfrm>
            <a:off x="1164416" y="1604680"/>
            <a:ext cx="2035530" cy="2523768"/>
          </a:xfrm>
          <a:prstGeom prst="rect">
            <a:avLst/>
          </a:prstGeom>
          <a:noFill/>
        </p:spPr>
        <p:txBody>
          <a:bodyPr wrap="square" rtlCol="0">
            <a:spAutoFit/>
          </a:bodyPr>
          <a:lstStyle/>
          <a:p>
            <a:r>
              <a:rPr kumimoji="1" lang="zh-CN" altLang="en-US" sz="2800" dirty="0" smtClean="0">
                <a:solidFill>
                  <a:srgbClr val="FFFF00"/>
                </a:solidFill>
              </a:rPr>
              <a:t>    自然因素</a:t>
            </a:r>
            <a:endParaRPr kumimoji="1" lang="en-US" altLang="zh-CN" sz="2800" dirty="0" smtClean="0">
              <a:solidFill>
                <a:srgbClr val="FFFF00"/>
              </a:solidFill>
            </a:endParaRPr>
          </a:p>
          <a:p>
            <a:endParaRPr kumimoji="1" lang="en-US" altLang="zh-CN" sz="2800" dirty="0" smtClean="0">
              <a:solidFill>
                <a:srgbClr val="FFFF00"/>
              </a:solidFill>
            </a:endParaRPr>
          </a:p>
          <a:p>
            <a:r>
              <a:rPr kumimoji="1" lang="zh-CN" altLang="en-US" sz="2800" dirty="0" smtClean="0">
                <a:solidFill>
                  <a:srgbClr val="FFFF00"/>
                </a:solidFill>
              </a:rPr>
              <a:t>水</a:t>
            </a:r>
            <a:r>
              <a:rPr kumimoji="1" lang="en-US" altLang="zh-CN" sz="2800" dirty="0" smtClean="0">
                <a:solidFill>
                  <a:srgbClr val="FFFFFF"/>
                </a:solidFill>
              </a:rPr>
              <a:t>-</a:t>
            </a:r>
          </a:p>
          <a:p>
            <a:r>
              <a:rPr kumimoji="1" lang="zh-CN" altLang="en-US" sz="2800" dirty="0" smtClean="0">
                <a:solidFill>
                  <a:srgbClr val="FFFF00"/>
                </a:solidFill>
              </a:rPr>
              <a:t>土</a:t>
            </a:r>
            <a:r>
              <a:rPr kumimoji="1" lang="en-US" altLang="zh-CN" sz="2800" dirty="0" smtClean="0">
                <a:solidFill>
                  <a:srgbClr val="FFFFFF"/>
                </a:solidFill>
              </a:rPr>
              <a:t>-</a:t>
            </a:r>
          </a:p>
          <a:p>
            <a:r>
              <a:rPr kumimoji="1" lang="zh-CN" altLang="en-US" sz="2800" dirty="0" smtClean="0">
                <a:solidFill>
                  <a:srgbClr val="FFFF00"/>
                </a:solidFill>
              </a:rPr>
              <a:t>流</a:t>
            </a:r>
            <a:r>
              <a:rPr kumimoji="1" lang="en-US" altLang="zh-CN" sz="2800" dirty="0" smtClean="0">
                <a:solidFill>
                  <a:srgbClr val="FFFFFF"/>
                </a:solidFill>
              </a:rPr>
              <a:t>-</a:t>
            </a:r>
          </a:p>
          <a:p>
            <a:r>
              <a:rPr kumimoji="1" lang="en-US" altLang="zh-CN" dirty="0" smtClean="0">
                <a:solidFill>
                  <a:srgbClr val="FFFFFF"/>
                </a:solidFill>
              </a:rPr>
              <a:t>   </a:t>
            </a:r>
            <a:endParaRPr kumimoji="1" lang="zh-CN" altLang="en-US" dirty="0">
              <a:solidFill>
                <a:srgbClr val="FFFFFF"/>
              </a:solidFill>
            </a:endParaRPr>
          </a:p>
        </p:txBody>
      </p:sp>
      <p:sp>
        <p:nvSpPr>
          <p:cNvPr id="15" name="矩形 14"/>
          <p:cNvSpPr/>
          <p:nvPr/>
        </p:nvSpPr>
        <p:spPr>
          <a:xfrm>
            <a:off x="4986805" y="1599421"/>
            <a:ext cx="2664658" cy="23349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rgbClr val="FFFF00"/>
                </a:solidFill>
              </a:rPr>
              <a:t>人类活动方式</a:t>
            </a:r>
            <a:endParaRPr kumimoji="1" lang="en-US" altLang="zh-CN" sz="2800" dirty="0" smtClean="0">
              <a:solidFill>
                <a:srgbClr val="FFFF00"/>
              </a:solidFill>
            </a:endParaRPr>
          </a:p>
          <a:p>
            <a:pPr algn="ctr"/>
            <a:endParaRPr kumimoji="1" lang="en-US" altLang="zh-CN" dirty="0" smtClean="0"/>
          </a:p>
          <a:p>
            <a:r>
              <a:rPr kumimoji="1" lang="zh-CN" altLang="en-US" sz="2800" dirty="0" smtClean="0">
                <a:solidFill>
                  <a:srgbClr val="FFFF00"/>
                </a:solidFill>
              </a:rPr>
              <a:t>毁林 </a:t>
            </a:r>
            <a:endParaRPr kumimoji="1" lang="en-US" altLang="zh-CN" sz="2800" dirty="0" smtClean="0">
              <a:solidFill>
                <a:srgbClr val="FFFF00"/>
              </a:solidFill>
            </a:endParaRPr>
          </a:p>
          <a:p>
            <a:r>
              <a:rPr kumimoji="1" lang="zh-CN" altLang="en-US" sz="2800" dirty="0" smtClean="0">
                <a:solidFill>
                  <a:srgbClr val="FFFF00"/>
                </a:solidFill>
              </a:rPr>
              <a:t>耕作</a:t>
            </a:r>
            <a:endParaRPr kumimoji="1" lang="en-US" altLang="zh-CN" sz="2800" dirty="0" smtClean="0">
              <a:solidFill>
                <a:srgbClr val="FFFF00"/>
              </a:solidFill>
            </a:endParaRPr>
          </a:p>
          <a:p>
            <a:r>
              <a:rPr kumimoji="1" lang="zh-CN" altLang="en-US" sz="2800" dirty="0" smtClean="0">
                <a:solidFill>
                  <a:srgbClr val="FFFF00"/>
                </a:solidFill>
              </a:rPr>
              <a:t>开矿</a:t>
            </a:r>
            <a:endParaRPr kumimoji="1" lang="en-US" altLang="zh-CN" sz="2800" dirty="0" smtClean="0">
              <a:solidFill>
                <a:srgbClr val="FFFF00"/>
              </a:solidFill>
            </a:endParaRPr>
          </a:p>
        </p:txBody>
      </p:sp>
      <p:sp>
        <p:nvSpPr>
          <p:cNvPr id="7" name="丁字箭头 6"/>
          <p:cNvSpPr/>
          <p:nvPr/>
        </p:nvSpPr>
        <p:spPr>
          <a:xfrm flipV="1">
            <a:off x="4087820" y="1618627"/>
            <a:ext cx="792351" cy="443120"/>
          </a:xfrm>
          <a:prstGeom prst="leftRightUpArrow">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直接连接符 49167"/>
          <p:cNvSpPr>
            <a:spLocks noChangeShapeType="1"/>
          </p:cNvSpPr>
          <p:nvPr/>
        </p:nvSpPr>
        <p:spPr bwMode="auto">
          <a:xfrm flipH="1" flipV="1">
            <a:off x="4241941" y="3117572"/>
            <a:ext cx="581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4" name="文本框 3"/>
          <p:cNvSpPr txBox="1"/>
          <p:nvPr/>
        </p:nvSpPr>
        <p:spPr>
          <a:xfrm>
            <a:off x="974998" y="4180236"/>
            <a:ext cx="3416320" cy="523220"/>
          </a:xfrm>
          <a:prstGeom prst="rect">
            <a:avLst/>
          </a:prstGeom>
          <a:noFill/>
        </p:spPr>
        <p:txBody>
          <a:bodyPr wrap="none" rtlCol="0">
            <a:spAutoFit/>
          </a:bodyPr>
          <a:lstStyle/>
          <a:p>
            <a:r>
              <a:rPr kumimoji="1" lang="zh-CN" altLang="en-US" sz="2800" dirty="0" smtClean="0">
                <a:solidFill>
                  <a:srgbClr val="FFFF00"/>
                </a:solidFill>
              </a:rPr>
              <a:t>针对自然因素的措施</a:t>
            </a:r>
            <a:endParaRPr kumimoji="1" lang="zh-CN" altLang="en-US" sz="2800" dirty="0">
              <a:solidFill>
                <a:srgbClr val="FFFF00"/>
              </a:solidFill>
            </a:endParaRPr>
          </a:p>
        </p:txBody>
      </p:sp>
      <p:sp>
        <p:nvSpPr>
          <p:cNvPr id="10" name="文本框 9"/>
          <p:cNvSpPr txBox="1"/>
          <p:nvPr/>
        </p:nvSpPr>
        <p:spPr>
          <a:xfrm>
            <a:off x="4483995" y="4158007"/>
            <a:ext cx="3416320" cy="523220"/>
          </a:xfrm>
          <a:prstGeom prst="rect">
            <a:avLst/>
          </a:prstGeom>
          <a:noFill/>
        </p:spPr>
        <p:txBody>
          <a:bodyPr wrap="none" rtlCol="0">
            <a:spAutoFit/>
          </a:bodyPr>
          <a:lstStyle/>
          <a:p>
            <a:r>
              <a:rPr kumimoji="1" lang="zh-CN" altLang="en-US" sz="2800" dirty="0" smtClean="0">
                <a:solidFill>
                  <a:srgbClr val="FFFF00"/>
                </a:solidFill>
              </a:rPr>
              <a:t>改变不当的活动方式</a:t>
            </a:r>
            <a:endParaRPr kumimoji="1" lang="zh-CN" altLang="en-US" sz="2800" dirty="0">
              <a:solidFill>
                <a:srgbClr val="FFFF00"/>
              </a:solidFill>
            </a:endParaRPr>
          </a:p>
        </p:txBody>
      </p:sp>
      <p:sp>
        <p:nvSpPr>
          <p:cNvPr id="13" name="矩形 12"/>
          <p:cNvSpPr/>
          <p:nvPr/>
        </p:nvSpPr>
        <p:spPr>
          <a:xfrm>
            <a:off x="1795790" y="2231311"/>
            <a:ext cx="2158504" cy="18546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rgbClr val="0070C0"/>
                </a:solidFill>
              </a:rPr>
              <a:t>植树种草</a:t>
            </a:r>
            <a:endParaRPr kumimoji="1" lang="en-US" altLang="zh-CN" sz="2800" dirty="0" smtClean="0">
              <a:solidFill>
                <a:srgbClr val="0070C0"/>
              </a:solidFill>
            </a:endParaRPr>
          </a:p>
          <a:p>
            <a:pPr algn="ctr"/>
            <a:r>
              <a:rPr kumimoji="1" lang="zh-CN" altLang="en-US" sz="2800" dirty="0" smtClean="0">
                <a:solidFill>
                  <a:srgbClr val="0070C0"/>
                </a:solidFill>
              </a:rPr>
              <a:t>混凝土工程</a:t>
            </a:r>
            <a:endParaRPr kumimoji="1" lang="en-US" altLang="zh-CN" sz="2800" dirty="0" smtClean="0">
              <a:solidFill>
                <a:srgbClr val="0070C0"/>
              </a:solidFill>
            </a:endParaRPr>
          </a:p>
          <a:p>
            <a:pPr algn="ctr"/>
            <a:r>
              <a:rPr kumimoji="1" lang="zh-CN" altLang="en-US" sz="2800" dirty="0" smtClean="0">
                <a:solidFill>
                  <a:srgbClr val="0070C0"/>
                </a:solidFill>
              </a:rPr>
              <a:t>土壤培肥</a:t>
            </a:r>
            <a:endParaRPr kumimoji="1" lang="en-US" altLang="zh-CN" sz="2800" dirty="0" smtClean="0">
              <a:solidFill>
                <a:srgbClr val="0070C0"/>
              </a:solidFill>
            </a:endParaRPr>
          </a:p>
          <a:p>
            <a:pPr algn="ctr"/>
            <a:r>
              <a:rPr kumimoji="1" lang="zh-CN" altLang="en-US" sz="2800" dirty="0" smtClean="0">
                <a:solidFill>
                  <a:srgbClr val="0070C0"/>
                </a:solidFill>
              </a:rPr>
              <a:t>打坝淤地</a:t>
            </a:r>
            <a:endParaRPr kumimoji="1" lang="zh-CN" altLang="en-US" sz="2800" dirty="0">
              <a:solidFill>
                <a:srgbClr val="0070C0"/>
              </a:solidFill>
            </a:endParaRPr>
          </a:p>
        </p:txBody>
      </p:sp>
      <p:sp>
        <p:nvSpPr>
          <p:cNvPr id="23" name="矩形 22"/>
          <p:cNvSpPr/>
          <p:nvPr/>
        </p:nvSpPr>
        <p:spPr>
          <a:xfrm>
            <a:off x="5831305" y="2155993"/>
            <a:ext cx="1790189" cy="17753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sz="2800" dirty="0" smtClean="0">
              <a:solidFill>
                <a:srgbClr val="0070C0"/>
              </a:solidFill>
            </a:endParaRPr>
          </a:p>
          <a:p>
            <a:pPr algn="ctr"/>
            <a:r>
              <a:rPr kumimoji="1" lang="zh-CN" altLang="en-US" sz="2800" dirty="0" smtClean="0">
                <a:solidFill>
                  <a:srgbClr val="0070C0"/>
                </a:solidFill>
              </a:rPr>
              <a:t>封山育林</a:t>
            </a:r>
            <a:endParaRPr kumimoji="1" lang="en-US" altLang="zh-CN" sz="2800" dirty="0" smtClean="0">
              <a:solidFill>
                <a:srgbClr val="0070C0"/>
              </a:solidFill>
            </a:endParaRPr>
          </a:p>
          <a:p>
            <a:pPr algn="ctr"/>
            <a:r>
              <a:rPr kumimoji="1" lang="zh-CN" altLang="en-US" sz="2800" dirty="0" smtClean="0">
                <a:solidFill>
                  <a:srgbClr val="0070C0"/>
                </a:solidFill>
              </a:rPr>
              <a:t>品种改良</a:t>
            </a:r>
            <a:endParaRPr kumimoji="1" lang="en-US" altLang="zh-CN" sz="2800" dirty="0" smtClean="0">
              <a:solidFill>
                <a:srgbClr val="0070C0"/>
              </a:solidFill>
            </a:endParaRPr>
          </a:p>
          <a:p>
            <a:pPr algn="ctr"/>
            <a:r>
              <a:rPr kumimoji="1" lang="zh-CN" altLang="en-US" sz="2800" dirty="0" smtClean="0">
                <a:solidFill>
                  <a:srgbClr val="0070C0"/>
                </a:solidFill>
              </a:rPr>
              <a:t>间作轮作</a:t>
            </a:r>
            <a:endParaRPr kumimoji="1" lang="en-US" altLang="zh-CN" sz="2800" dirty="0" smtClean="0">
              <a:solidFill>
                <a:srgbClr val="0070C0"/>
              </a:solidFill>
            </a:endParaRPr>
          </a:p>
          <a:p>
            <a:pPr algn="ctr"/>
            <a:r>
              <a:rPr kumimoji="1" lang="zh-CN" altLang="en-US" sz="2800" dirty="0" smtClean="0">
                <a:solidFill>
                  <a:srgbClr val="0070C0"/>
                </a:solidFill>
              </a:rPr>
              <a:t>恢复表土</a:t>
            </a:r>
            <a:endParaRPr kumimoji="1" lang="en-US" altLang="zh-CN" sz="2800" dirty="0" smtClean="0">
              <a:solidFill>
                <a:srgbClr val="0070C0"/>
              </a:solidFill>
            </a:endParaRPr>
          </a:p>
          <a:p>
            <a:pPr algn="ctr"/>
            <a:endParaRPr kumimoji="1" lang="zh-CN" altLang="en-US" sz="2800" dirty="0">
              <a:solidFill>
                <a:srgbClr val="0070C0"/>
              </a:solidFill>
            </a:endParaRPr>
          </a:p>
        </p:txBody>
      </p:sp>
      <p:sp>
        <p:nvSpPr>
          <p:cNvPr id="16" name="文本框 15"/>
          <p:cNvSpPr txBox="1"/>
          <p:nvPr/>
        </p:nvSpPr>
        <p:spPr>
          <a:xfrm>
            <a:off x="4051700" y="2062463"/>
            <a:ext cx="902811" cy="2246769"/>
          </a:xfrm>
          <a:prstGeom prst="rect">
            <a:avLst/>
          </a:prstGeom>
          <a:noFill/>
        </p:spPr>
        <p:txBody>
          <a:bodyPr wrap="none" rtlCol="0">
            <a:spAutoFit/>
          </a:bodyPr>
          <a:lstStyle/>
          <a:p>
            <a:r>
              <a:rPr kumimoji="1" lang="zh-CN" altLang="en-US" sz="2800" dirty="0" smtClean="0">
                <a:solidFill>
                  <a:srgbClr val="FFFF00"/>
                </a:solidFill>
              </a:rPr>
              <a:t>工程</a:t>
            </a:r>
            <a:endParaRPr kumimoji="1" lang="en-US" altLang="zh-CN" sz="2800" dirty="0" smtClean="0">
              <a:solidFill>
                <a:srgbClr val="FFFF00"/>
              </a:solidFill>
            </a:endParaRPr>
          </a:p>
          <a:p>
            <a:r>
              <a:rPr kumimoji="1" lang="zh-CN" altLang="en-US" sz="2800" dirty="0" smtClean="0">
                <a:solidFill>
                  <a:srgbClr val="FFFF00"/>
                </a:solidFill>
              </a:rPr>
              <a:t>生物</a:t>
            </a:r>
            <a:endParaRPr kumimoji="1" lang="en-US" altLang="zh-CN" sz="2800" dirty="0" smtClean="0">
              <a:solidFill>
                <a:srgbClr val="FFFF00"/>
              </a:solidFill>
            </a:endParaRPr>
          </a:p>
          <a:p>
            <a:r>
              <a:rPr kumimoji="1" lang="zh-CN" altLang="en-US" sz="2800" dirty="0" smtClean="0">
                <a:solidFill>
                  <a:srgbClr val="FFFF00"/>
                </a:solidFill>
              </a:rPr>
              <a:t>技术</a:t>
            </a:r>
            <a:endParaRPr kumimoji="1" lang="en-US" altLang="zh-CN" sz="2800" dirty="0" smtClean="0">
              <a:solidFill>
                <a:srgbClr val="FFFF00"/>
              </a:solidFill>
            </a:endParaRPr>
          </a:p>
          <a:p>
            <a:r>
              <a:rPr kumimoji="1" lang="zh-CN" altLang="en-US" sz="2800" dirty="0" smtClean="0">
                <a:solidFill>
                  <a:srgbClr val="FFFF00"/>
                </a:solidFill>
              </a:rPr>
              <a:t>意识</a:t>
            </a:r>
            <a:endParaRPr kumimoji="1" lang="en-US" altLang="zh-CN" sz="2800" dirty="0" smtClean="0">
              <a:solidFill>
                <a:srgbClr val="FFFF00"/>
              </a:solidFill>
            </a:endParaRPr>
          </a:p>
          <a:p>
            <a:r>
              <a:rPr kumimoji="1" lang="zh-CN" altLang="en-US" sz="2800" dirty="0" smtClean="0">
                <a:solidFill>
                  <a:srgbClr val="FFFF00"/>
                </a:solidFill>
              </a:rPr>
              <a:t>政策</a:t>
            </a:r>
            <a:endParaRPr kumimoji="1" lang="zh-CN" altLang="en-US" sz="2800" dirty="0">
              <a:solidFill>
                <a:srgbClr val="FFFF00"/>
              </a:solidFill>
            </a:endParaRPr>
          </a:p>
        </p:txBody>
      </p:sp>
      <p:sp>
        <p:nvSpPr>
          <p:cNvPr id="17" name="文本框 16"/>
          <p:cNvSpPr txBox="1"/>
          <p:nvPr/>
        </p:nvSpPr>
        <p:spPr>
          <a:xfrm>
            <a:off x="2994568" y="1010375"/>
            <a:ext cx="3984475" cy="523220"/>
          </a:xfrm>
          <a:prstGeom prst="rect">
            <a:avLst/>
          </a:prstGeom>
          <a:noFill/>
        </p:spPr>
        <p:txBody>
          <a:bodyPr wrap="square" rtlCol="0">
            <a:spAutoFit/>
          </a:bodyPr>
          <a:lstStyle/>
          <a:p>
            <a:r>
              <a:rPr kumimoji="1" lang="zh-CN" altLang="en-US" sz="2800" smtClean="0">
                <a:solidFill>
                  <a:srgbClr val="FFFF00"/>
                </a:solidFill>
              </a:rPr>
              <a:t>依据成因  防治结合</a:t>
            </a:r>
            <a:endParaRPr kumimoji="1" lang="zh-CN" altLang="en-US" sz="2800" dirty="0">
              <a:solidFill>
                <a:srgbClr val="FFFF00"/>
              </a:solidFill>
            </a:endParaRPr>
          </a:p>
        </p:txBody>
      </p:sp>
    </p:spTree>
    <p:extLst>
      <p:ext uri="{BB962C8B-B14F-4D97-AF65-F5344CB8AC3E}">
        <p14:creationId xmlns:p14="http://schemas.microsoft.com/office/powerpoint/2010/main" val="198541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6" name="文本框 5"/>
          <p:cNvSpPr txBox="1"/>
          <p:nvPr/>
        </p:nvSpPr>
        <p:spPr>
          <a:xfrm>
            <a:off x="5454279" y="1755095"/>
            <a:ext cx="377026" cy="369332"/>
          </a:xfrm>
          <a:prstGeom prst="rect">
            <a:avLst/>
          </a:prstGeom>
          <a:noFill/>
        </p:spPr>
        <p:txBody>
          <a:bodyPr wrap="none" rtlCol="0">
            <a:spAutoFit/>
          </a:bodyPr>
          <a:lstStyle/>
          <a:p>
            <a:r>
              <a:rPr kumimoji="1" lang="zh-CN" altLang="en-US" dirty="0" smtClean="0"/>
              <a:t>   </a:t>
            </a:r>
            <a:endParaRPr kumimoji="1" lang="zh-CN" altLang="en-US" dirty="0">
              <a:solidFill>
                <a:srgbClr val="FF0000"/>
              </a:solidFill>
            </a:endParaRPr>
          </a:p>
        </p:txBody>
      </p:sp>
      <p:sp>
        <p:nvSpPr>
          <p:cNvPr id="14" name="文本框 13"/>
          <p:cNvSpPr txBox="1"/>
          <p:nvPr/>
        </p:nvSpPr>
        <p:spPr>
          <a:xfrm>
            <a:off x="3487464" y="631840"/>
            <a:ext cx="184731" cy="923330"/>
          </a:xfrm>
          <a:prstGeom prst="rect">
            <a:avLst/>
          </a:prstGeom>
          <a:noFill/>
        </p:spPr>
        <p:txBody>
          <a:bodyPr wrap="none" rtlCol="0">
            <a:spAutoFit/>
          </a:bodyPr>
          <a:lstStyle/>
          <a:p>
            <a:endParaRPr kumimoji="1" lang="en-US" altLang="zh-CN" dirty="0"/>
          </a:p>
          <a:p>
            <a:endParaRPr kumimoji="1" lang="en-US" altLang="zh-CN" dirty="0" smtClean="0"/>
          </a:p>
          <a:p>
            <a:endParaRPr kumimoji="1" lang="en-US" altLang="zh-CN" dirty="0"/>
          </a:p>
        </p:txBody>
      </p:sp>
      <p:sp>
        <p:nvSpPr>
          <p:cNvPr id="12" name="文本框 11"/>
          <p:cNvSpPr txBox="1"/>
          <p:nvPr/>
        </p:nvSpPr>
        <p:spPr>
          <a:xfrm>
            <a:off x="2633424" y="395849"/>
            <a:ext cx="3659976" cy="861774"/>
          </a:xfrm>
          <a:prstGeom prst="rect">
            <a:avLst/>
          </a:prstGeom>
          <a:noFill/>
        </p:spPr>
        <p:txBody>
          <a:bodyPr wrap="none" rtlCol="0">
            <a:spAutoFit/>
          </a:bodyPr>
          <a:lstStyle/>
          <a:p>
            <a:r>
              <a:rPr kumimoji="1" lang="zh-CN" altLang="en-US" sz="3200" dirty="0" smtClean="0">
                <a:solidFill>
                  <a:srgbClr val="FFFF00"/>
                </a:solidFill>
              </a:rPr>
              <a:t>四</a:t>
            </a:r>
            <a:r>
              <a:rPr kumimoji="1" lang="en-US" altLang="zh-CN" sz="3200" dirty="0" smtClean="0">
                <a:solidFill>
                  <a:srgbClr val="FFFF00"/>
                </a:solidFill>
              </a:rPr>
              <a:t>.</a:t>
            </a:r>
            <a:r>
              <a:rPr kumimoji="1" lang="zh-CN" altLang="en-US" sz="3200" dirty="0" smtClean="0">
                <a:solidFill>
                  <a:srgbClr val="FFFF00"/>
                </a:solidFill>
              </a:rPr>
              <a:t> 人地和谐谈治理</a:t>
            </a:r>
            <a:endParaRPr kumimoji="1" lang="en-US" altLang="zh-CN" sz="3200" dirty="0" smtClean="0"/>
          </a:p>
          <a:p>
            <a:endParaRPr kumimoji="1" lang="en-US" altLang="zh-CN" dirty="0"/>
          </a:p>
        </p:txBody>
      </p:sp>
      <p:sp>
        <p:nvSpPr>
          <p:cNvPr id="15" name="矩形 14"/>
          <p:cNvSpPr/>
          <p:nvPr/>
        </p:nvSpPr>
        <p:spPr>
          <a:xfrm>
            <a:off x="5748244" y="1903870"/>
            <a:ext cx="2346094" cy="13665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chemeClr val="bg1"/>
                </a:solidFill>
              </a:rPr>
              <a:t>不合理</a:t>
            </a:r>
            <a:endParaRPr kumimoji="1" lang="en-US" altLang="zh-CN" sz="2800" dirty="0" smtClean="0">
              <a:solidFill>
                <a:schemeClr val="bg1"/>
              </a:solidFill>
            </a:endParaRPr>
          </a:p>
          <a:p>
            <a:pPr algn="ctr"/>
            <a:r>
              <a:rPr kumimoji="1" lang="zh-CN" altLang="en-US" sz="2800" dirty="0" smtClean="0">
                <a:solidFill>
                  <a:schemeClr val="bg1"/>
                </a:solidFill>
              </a:rPr>
              <a:t>人类活动方式</a:t>
            </a:r>
            <a:endParaRPr kumimoji="1" lang="en-US" altLang="zh-CN" sz="2800" dirty="0" smtClean="0">
              <a:solidFill>
                <a:schemeClr val="bg1"/>
              </a:solidFill>
            </a:endParaRPr>
          </a:p>
          <a:p>
            <a:pPr algn="ctr"/>
            <a:endParaRPr kumimoji="1" lang="en-US" altLang="zh-CN" dirty="0" smtClean="0">
              <a:solidFill>
                <a:schemeClr val="bg1"/>
              </a:solidFill>
            </a:endParaRPr>
          </a:p>
        </p:txBody>
      </p:sp>
      <p:sp>
        <p:nvSpPr>
          <p:cNvPr id="7" name="丁字箭头 6"/>
          <p:cNvSpPr/>
          <p:nvPr/>
        </p:nvSpPr>
        <p:spPr>
          <a:xfrm flipV="1">
            <a:off x="4185211" y="1801494"/>
            <a:ext cx="638230" cy="321134"/>
          </a:xfrm>
          <a:prstGeom prst="leftRightUpArrow">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p:cNvSpPr txBox="1"/>
          <p:nvPr/>
        </p:nvSpPr>
        <p:spPr>
          <a:xfrm>
            <a:off x="602390" y="3306269"/>
            <a:ext cx="3416320" cy="523220"/>
          </a:xfrm>
          <a:prstGeom prst="rect">
            <a:avLst/>
          </a:prstGeom>
          <a:noFill/>
        </p:spPr>
        <p:txBody>
          <a:bodyPr wrap="none" rtlCol="0">
            <a:spAutoFit/>
          </a:bodyPr>
          <a:lstStyle/>
          <a:p>
            <a:r>
              <a:rPr kumimoji="1" lang="zh-CN" altLang="en-US" sz="2800" dirty="0" smtClean="0">
                <a:solidFill>
                  <a:srgbClr val="FFFF00"/>
                </a:solidFill>
              </a:rPr>
              <a:t>针对自然因素的措施</a:t>
            </a:r>
            <a:endParaRPr kumimoji="1" lang="zh-CN" altLang="en-US" sz="2800" dirty="0">
              <a:solidFill>
                <a:srgbClr val="FFFF00"/>
              </a:solidFill>
            </a:endParaRPr>
          </a:p>
        </p:txBody>
      </p:sp>
      <p:sp>
        <p:nvSpPr>
          <p:cNvPr id="10" name="文本框 9"/>
          <p:cNvSpPr txBox="1"/>
          <p:nvPr/>
        </p:nvSpPr>
        <p:spPr>
          <a:xfrm>
            <a:off x="4881021" y="3270378"/>
            <a:ext cx="3416320" cy="523220"/>
          </a:xfrm>
          <a:prstGeom prst="rect">
            <a:avLst/>
          </a:prstGeom>
          <a:noFill/>
        </p:spPr>
        <p:txBody>
          <a:bodyPr wrap="none" rtlCol="0">
            <a:spAutoFit/>
          </a:bodyPr>
          <a:lstStyle/>
          <a:p>
            <a:r>
              <a:rPr kumimoji="1" lang="zh-CN" altLang="en-US" sz="2800" dirty="0" smtClean="0">
                <a:solidFill>
                  <a:srgbClr val="FFFF00"/>
                </a:solidFill>
              </a:rPr>
              <a:t>改变不当的活动方式</a:t>
            </a:r>
            <a:endParaRPr kumimoji="1" lang="zh-CN" altLang="en-US" sz="2800" dirty="0">
              <a:solidFill>
                <a:srgbClr val="FFFF00"/>
              </a:solidFill>
            </a:endParaRPr>
          </a:p>
        </p:txBody>
      </p:sp>
      <p:sp>
        <p:nvSpPr>
          <p:cNvPr id="16" name="文本框 15"/>
          <p:cNvSpPr txBox="1"/>
          <p:nvPr/>
        </p:nvSpPr>
        <p:spPr>
          <a:xfrm>
            <a:off x="3508378" y="1934296"/>
            <a:ext cx="902811" cy="1384995"/>
          </a:xfrm>
          <a:prstGeom prst="rect">
            <a:avLst/>
          </a:prstGeom>
          <a:noFill/>
        </p:spPr>
        <p:txBody>
          <a:bodyPr wrap="none" rtlCol="0">
            <a:spAutoFit/>
          </a:bodyPr>
          <a:lstStyle/>
          <a:p>
            <a:r>
              <a:rPr kumimoji="1" lang="zh-CN" altLang="en-US" sz="2800" dirty="0" smtClean="0">
                <a:solidFill>
                  <a:srgbClr val="FFFF00"/>
                </a:solidFill>
              </a:rPr>
              <a:t>工程</a:t>
            </a:r>
            <a:endParaRPr kumimoji="1" lang="en-US" altLang="zh-CN" sz="2800" dirty="0" smtClean="0">
              <a:solidFill>
                <a:srgbClr val="FFFF00"/>
              </a:solidFill>
            </a:endParaRPr>
          </a:p>
          <a:p>
            <a:r>
              <a:rPr kumimoji="1" lang="zh-CN" altLang="en-US" sz="2800" dirty="0" smtClean="0">
                <a:solidFill>
                  <a:srgbClr val="FFFF00"/>
                </a:solidFill>
              </a:rPr>
              <a:t>生物</a:t>
            </a:r>
            <a:endParaRPr kumimoji="1" lang="en-US" altLang="zh-CN" sz="2800" dirty="0" smtClean="0">
              <a:solidFill>
                <a:srgbClr val="FFFF00"/>
              </a:solidFill>
            </a:endParaRPr>
          </a:p>
          <a:p>
            <a:r>
              <a:rPr kumimoji="1" lang="zh-CN" altLang="en-US" sz="2800" dirty="0" smtClean="0">
                <a:solidFill>
                  <a:srgbClr val="FFFF00"/>
                </a:solidFill>
              </a:rPr>
              <a:t>技术</a:t>
            </a:r>
            <a:endParaRPr kumimoji="1" lang="zh-CN" altLang="en-US" sz="2800" dirty="0">
              <a:solidFill>
                <a:srgbClr val="FFFF00"/>
              </a:solidFill>
            </a:endParaRPr>
          </a:p>
        </p:txBody>
      </p:sp>
      <p:sp>
        <p:nvSpPr>
          <p:cNvPr id="17" name="文本框 16"/>
          <p:cNvSpPr txBox="1"/>
          <p:nvPr/>
        </p:nvSpPr>
        <p:spPr>
          <a:xfrm>
            <a:off x="3006179" y="1160181"/>
            <a:ext cx="3984475" cy="523220"/>
          </a:xfrm>
          <a:prstGeom prst="rect">
            <a:avLst/>
          </a:prstGeom>
          <a:noFill/>
        </p:spPr>
        <p:txBody>
          <a:bodyPr wrap="square" rtlCol="0">
            <a:spAutoFit/>
          </a:bodyPr>
          <a:lstStyle/>
          <a:p>
            <a:r>
              <a:rPr kumimoji="1" lang="zh-CN" altLang="en-US" sz="2800" dirty="0" smtClean="0">
                <a:solidFill>
                  <a:srgbClr val="FFFF00"/>
                </a:solidFill>
              </a:rPr>
              <a:t>依据成因  防治结合</a:t>
            </a:r>
            <a:endParaRPr kumimoji="1" lang="zh-CN" altLang="en-US" sz="2800" dirty="0">
              <a:solidFill>
                <a:srgbClr val="FFFF00"/>
              </a:solidFill>
            </a:endParaRPr>
          </a:p>
        </p:txBody>
      </p:sp>
      <p:sp>
        <p:nvSpPr>
          <p:cNvPr id="18" name="矩形 17"/>
          <p:cNvSpPr/>
          <p:nvPr/>
        </p:nvSpPr>
        <p:spPr>
          <a:xfrm>
            <a:off x="1288899" y="1903870"/>
            <a:ext cx="2166753" cy="13665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chemeClr val="bg1"/>
                </a:solidFill>
              </a:rPr>
              <a:t>气地水生土</a:t>
            </a:r>
            <a:endParaRPr kumimoji="1" lang="en-US" altLang="zh-CN" sz="2800" dirty="0" smtClean="0">
              <a:solidFill>
                <a:schemeClr val="bg1"/>
              </a:solidFill>
            </a:endParaRPr>
          </a:p>
          <a:p>
            <a:pPr algn="ctr"/>
            <a:r>
              <a:rPr kumimoji="1" lang="zh-CN" altLang="en-US" sz="2800" dirty="0" smtClean="0">
                <a:solidFill>
                  <a:schemeClr val="bg1"/>
                </a:solidFill>
              </a:rPr>
              <a:t>脆弱因素</a:t>
            </a:r>
            <a:endParaRPr kumimoji="1" lang="en-US" altLang="zh-CN" sz="2800" dirty="0" smtClean="0">
              <a:solidFill>
                <a:schemeClr val="bg1"/>
              </a:solidFill>
            </a:endParaRPr>
          </a:p>
          <a:p>
            <a:pPr algn="ctr"/>
            <a:endParaRPr kumimoji="1" lang="en-US" altLang="zh-CN" dirty="0" smtClean="0"/>
          </a:p>
        </p:txBody>
      </p:sp>
      <p:sp>
        <p:nvSpPr>
          <p:cNvPr id="19" name="丁字箭头 18"/>
          <p:cNvSpPr/>
          <p:nvPr/>
        </p:nvSpPr>
        <p:spPr>
          <a:xfrm flipV="1">
            <a:off x="4144297" y="3321360"/>
            <a:ext cx="638230" cy="321134"/>
          </a:xfrm>
          <a:prstGeom prst="leftRightUpArrow">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p:cNvSpPr/>
          <p:nvPr/>
        </p:nvSpPr>
        <p:spPr>
          <a:xfrm>
            <a:off x="2156875" y="3693729"/>
            <a:ext cx="5251304" cy="13665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rgbClr val="FFFF00"/>
                </a:solidFill>
              </a:rPr>
              <a:t>治“穷”为核心</a:t>
            </a:r>
            <a:endParaRPr kumimoji="1" lang="en-US" altLang="zh-CN" sz="2800" dirty="0" smtClean="0">
              <a:solidFill>
                <a:srgbClr val="FFFF00"/>
              </a:solidFill>
            </a:endParaRPr>
          </a:p>
          <a:p>
            <a:pPr algn="ctr"/>
            <a:r>
              <a:rPr kumimoji="1" lang="zh-CN" altLang="en-US" sz="2800" dirty="0" smtClean="0">
                <a:solidFill>
                  <a:srgbClr val="FFFF00"/>
                </a:solidFill>
              </a:rPr>
              <a:t>经济生态社会可持续发展为目的</a:t>
            </a:r>
            <a:endParaRPr kumimoji="1" lang="en-US" altLang="zh-CN" sz="2800" dirty="0" smtClean="0">
              <a:solidFill>
                <a:srgbClr val="FFFF00"/>
              </a:solidFill>
            </a:endParaRPr>
          </a:p>
          <a:p>
            <a:pPr algn="ctr"/>
            <a:endParaRPr kumimoji="1" lang="en-US" altLang="zh-CN" dirty="0" smtClean="0"/>
          </a:p>
        </p:txBody>
      </p:sp>
      <p:sp>
        <p:nvSpPr>
          <p:cNvPr id="2" name="文本框 1"/>
          <p:cNvSpPr txBox="1"/>
          <p:nvPr/>
        </p:nvSpPr>
        <p:spPr>
          <a:xfrm>
            <a:off x="4815701" y="1808523"/>
            <a:ext cx="697627" cy="1631216"/>
          </a:xfrm>
          <a:prstGeom prst="rect">
            <a:avLst/>
          </a:prstGeom>
          <a:noFill/>
        </p:spPr>
        <p:txBody>
          <a:bodyPr wrap="none" rtlCol="0">
            <a:spAutoFit/>
          </a:bodyPr>
          <a:lstStyle/>
          <a:p>
            <a:r>
              <a:rPr kumimoji="1" lang="zh-CN" altLang="en-US" sz="2000" dirty="0" smtClean="0">
                <a:solidFill>
                  <a:srgbClr val="FFFF00"/>
                </a:solidFill>
              </a:rPr>
              <a:t>资金</a:t>
            </a:r>
            <a:endParaRPr kumimoji="1" lang="en-US" altLang="zh-CN" sz="2000" dirty="0" smtClean="0">
              <a:solidFill>
                <a:srgbClr val="FFFF00"/>
              </a:solidFill>
            </a:endParaRPr>
          </a:p>
          <a:p>
            <a:r>
              <a:rPr kumimoji="1" lang="zh-CN" altLang="en-US" sz="2000" dirty="0" smtClean="0">
                <a:solidFill>
                  <a:srgbClr val="FFFF00"/>
                </a:solidFill>
              </a:rPr>
              <a:t>政策</a:t>
            </a:r>
            <a:endParaRPr kumimoji="1" lang="en-US" altLang="zh-CN" sz="2000" dirty="0" smtClean="0">
              <a:solidFill>
                <a:srgbClr val="FFFF00"/>
              </a:solidFill>
            </a:endParaRPr>
          </a:p>
          <a:p>
            <a:r>
              <a:rPr kumimoji="1" lang="zh-CN" altLang="en-US" sz="2000" dirty="0" smtClean="0">
                <a:solidFill>
                  <a:srgbClr val="FFFF00"/>
                </a:solidFill>
              </a:rPr>
              <a:t>法律</a:t>
            </a:r>
            <a:endParaRPr kumimoji="1" lang="en-US" altLang="zh-CN" sz="2000" dirty="0" smtClean="0">
              <a:solidFill>
                <a:srgbClr val="FFFF00"/>
              </a:solidFill>
            </a:endParaRPr>
          </a:p>
          <a:p>
            <a:r>
              <a:rPr kumimoji="1" lang="zh-CN" altLang="en-US" sz="2000" dirty="0" smtClean="0">
                <a:solidFill>
                  <a:srgbClr val="FFFF00"/>
                </a:solidFill>
              </a:rPr>
              <a:t>法规</a:t>
            </a:r>
            <a:endParaRPr kumimoji="1" lang="en-US" altLang="zh-CN" sz="2000" dirty="0" smtClean="0">
              <a:solidFill>
                <a:srgbClr val="FFFF00"/>
              </a:solidFill>
            </a:endParaRPr>
          </a:p>
          <a:p>
            <a:r>
              <a:rPr kumimoji="1" lang="zh-CN" altLang="en-US" sz="2000" dirty="0" smtClean="0">
                <a:solidFill>
                  <a:srgbClr val="FFFF00"/>
                </a:solidFill>
              </a:rPr>
              <a:t>意识</a:t>
            </a:r>
            <a:endParaRPr kumimoji="1" lang="zh-CN" altLang="en-US" sz="2000" dirty="0">
              <a:solidFill>
                <a:srgbClr val="FFFF00"/>
              </a:solidFill>
            </a:endParaRPr>
          </a:p>
        </p:txBody>
      </p:sp>
    </p:spTree>
    <p:extLst>
      <p:ext uri="{BB962C8B-B14F-4D97-AF65-F5344CB8AC3E}">
        <p14:creationId xmlns:p14="http://schemas.microsoft.com/office/powerpoint/2010/main" val="354604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6" name="文本框 5"/>
          <p:cNvSpPr txBox="1"/>
          <p:nvPr/>
        </p:nvSpPr>
        <p:spPr>
          <a:xfrm>
            <a:off x="5454279" y="1755095"/>
            <a:ext cx="377026" cy="369332"/>
          </a:xfrm>
          <a:prstGeom prst="rect">
            <a:avLst/>
          </a:prstGeom>
          <a:noFill/>
        </p:spPr>
        <p:txBody>
          <a:bodyPr wrap="none" rtlCol="0">
            <a:spAutoFit/>
          </a:bodyPr>
          <a:lstStyle/>
          <a:p>
            <a:r>
              <a:rPr kumimoji="1" lang="zh-CN" altLang="en-US" dirty="0" smtClean="0"/>
              <a:t>   </a:t>
            </a:r>
            <a:endParaRPr kumimoji="1" lang="zh-CN" altLang="en-US" dirty="0">
              <a:solidFill>
                <a:srgbClr val="FF0000"/>
              </a:solidFill>
            </a:endParaRPr>
          </a:p>
        </p:txBody>
      </p:sp>
      <p:sp>
        <p:nvSpPr>
          <p:cNvPr id="14" name="文本框 13"/>
          <p:cNvSpPr txBox="1"/>
          <p:nvPr/>
        </p:nvSpPr>
        <p:spPr>
          <a:xfrm>
            <a:off x="3487464" y="631840"/>
            <a:ext cx="184731" cy="923330"/>
          </a:xfrm>
          <a:prstGeom prst="rect">
            <a:avLst/>
          </a:prstGeom>
          <a:noFill/>
        </p:spPr>
        <p:txBody>
          <a:bodyPr wrap="none" rtlCol="0">
            <a:spAutoFit/>
          </a:bodyPr>
          <a:lstStyle/>
          <a:p>
            <a:endParaRPr kumimoji="1" lang="en-US" altLang="zh-CN" dirty="0"/>
          </a:p>
          <a:p>
            <a:endParaRPr kumimoji="1" lang="en-US" altLang="zh-CN" dirty="0" smtClean="0"/>
          </a:p>
          <a:p>
            <a:endParaRPr kumimoji="1" lang="en-US" altLang="zh-CN" dirty="0"/>
          </a:p>
        </p:txBody>
      </p:sp>
      <p:sp>
        <p:nvSpPr>
          <p:cNvPr id="15" name="矩形 14"/>
          <p:cNvSpPr/>
          <p:nvPr/>
        </p:nvSpPr>
        <p:spPr>
          <a:xfrm>
            <a:off x="5748244" y="1903870"/>
            <a:ext cx="2346094" cy="13665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chemeClr val="bg1"/>
                </a:solidFill>
              </a:rPr>
              <a:t>不合理</a:t>
            </a:r>
            <a:endParaRPr kumimoji="1" lang="en-US" altLang="zh-CN" sz="2800" dirty="0" smtClean="0">
              <a:solidFill>
                <a:schemeClr val="bg1"/>
              </a:solidFill>
            </a:endParaRPr>
          </a:p>
          <a:p>
            <a:pPr algn="ctr"/>
            <a:r>
              <a:rPr kumimoji="1" lang="zh-CN" altLang="en-US" sz="2800" dirty="0" smtClean="0">
                <a:solidFill>
                  <a:schemeClr val="bg1"/>
                </a:solidFill>
              </a:rPr>
              <a:t>人类活动方式</a:t>
            </a:r>
            <a:endParaRPr kumimoji="1" lang="en-US" altLang="zh-CN" sz="2800" dirty="0" smtClean="0">
              <a:solidFill>
                <a:schemeClr val="bg1"/>
              </a:solidFill>
            </a:endParaRPr>
          </a:p>
          <a:p>
            <a:pPr algn="ctr"/>
            <a:endParaRPr kumimoji="1" lang="en-US" altLang="zh-CN" dirty="0" smtClean="0">
              <a:solidFill>
                <a:schemeClr val="bg1"/>
              </a:solidFill>
            </a:endParaRPr>
          </a:p>
        </p:txBody>
      </p:sp>
      <p:sp>
        <p:nvSpPr>
          <p:cNvPr id="7" name="丁字箭头 6"/>
          <p:cNvSpPr/>
          <p:nvPr/>
        </p:nvSpPr>
        <p:spPr>
          <a:xfrm flipV="1">
            <a:off x="4185211" y="1801494"/>
            <a:ext cx="638230" cy="321134"/>
          </a:xfrm>
          <a:prstGeom prst="leftRightUpArrow">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直接连接符 49167"/>
          <p:cNvSpPr>
            <a:spLocks noChangeShapeType="1"/>
          </p:cNvSpPr>
          <p:nvPr/>
        </p:nvSpPr>
        <p:spPr bwMode="auto">
          <a:xfrm flipH="1" flipV="1">
            <a:off x="4241941" y="3117572"/>
            <a:ext cx="581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4" name="文本框 3"/>
          <p:cNvSpPr txBox="1"/>
          <p:nvPr/>
        </p:nvSpPr>
        <p:spPr>
          <a:xfrm>
            <a:off x="602390" y="3306269"/>
            <a:ext cx="3416320" cy="523220"/>
          </a:xfrm>
          <a:prstGeom prst="rect">
            <a:avLst/>
          </a:prstGeom>
          <a:noFill/>
        </p:spPr>
        <p:txBody>
          <a:bodyPr wrap="none" rtlCol="0">
            <a:spAutoFit/>
          </a:bodyPr>
          <a:lstStyle/>
          <a:p>
            <a:r>
              <a:rPr kumimoji="1" lang="zh-CN" altLang="en-US" sz="2800" dirty="0" smtClean="0">
                <a:solidFill>
                  <a:srgbClr val="FFFF00"/>
                </a:solidFill>
              </a:rPr>
              <a:t>针对自然因素的措施</a:t>
            </a:r>
            <a:endParaRPr kumimoji="1" lang="zh-CN" altLang="en-US" sz="2800" dirty="0">
              <a:solidFill>
                <a:srgbClr val="FFFF00"/>
              </a:solidFill>
            </a:endParaRPr>
          </a:p>
        </p:txBody>
      </p:sp>
      <p:sp>
        <p:nvSpPr>
          <p:cNvPr id="10" name="文本框 9"/>
          <p:cNvSpPr txBox="1"/>
          <p:nvPr/>
        </p:nvSpPr>
        <p:spPr>
          <a:xfrm>
            <a:off x="4881021" y="3270378"/>
            <a:ext cx="3416320" cy="523220"/>
          </a:xfrm>
          <a:prstGeom prst="rect">
            <a:avLst/>
          </a:prstGeom>
          <a:noFill/>
        </p:spPr>
        <p:txBody>
          <a:bodyPr wrap="none" rtlCol="0">
            <a:spAutoFit/>
          </a:bodyPr>
          <a:lstStyle/>
          <a:p>
            <a:r>
              <a:rPr kumimoji="1" lang="zh-CN" altLang="en-US" sz="2800" dirty="0" smtClean="0">
                <a:solidFill>
                  <a:srgbClr val="FFFF00"/>
                </a:solidFill>
              </a:rPr>
              <a:t>改变不当的活动方式</a:t>
            </a:r>
            <a:endParaRPr kumimoji="1" lang="zh-CN" altLang="en-US" sz="2800" dirty="0">
              <a:solidFill>
                <a:srgbClr val="FFFF00"/>
              </a:solidFill>
            </a:endParaRPr>
          </a:p>
        </p:txBody>
      </p:sp>
      <p:sp>
        <p:nvSpPr>
          <p:cNvPr id="16" name="文本框 15"/>
          <p:cNvSpPr txBox="1"/>
          <p:nvPr/>
        </p:nvSpPr>
        <p:spPr>
          <a:xfrm>
            <a:off x="3508378" y="1934296"/>
            <a:ext cx="902811" cy="1384995"/>
          </a:xfrm>
          <a:prstGeom prst="rect">
            <a:avLst/>
          </a:prstGeom>
          <a:noFill/>
        </p:spPr>
        <p:txBody>
          <a:bodyPr wrap="none" rtlCol="0">
            <a:spAutoFit/>
          </a:bodyPr>
          <a:lstStyle/>
          <a:p>
            <a:r>
              <a:rPr kumimoji="1" lang="zh-CN" altLang="en-US" sz="2800" dirty="0" smtClean="0">
                <a:solidFill>
                  <a:srgbClr val="FFFF00"/>
                </a:solidFill>
              </a:rPr>
              <a:t>工程</a:t>
            </a:r>
            <a:endParaRPr kumimoji="1" lang="en-US" altLang="zh-CN" sz="2800" dirty="0" smtClean="0">
              <a:solidFill>
                <a:srgbClr val="FFFF00"/>
              </a:solidFill>
            </a:endParaRPr>
          </a:p>
          <a:p>
            <a:r>
              <a:rPr kumimoji="1" lang="zh-CN" altLang="en-US" sz="2800" dirty="0" smtClean="0">
                <a:solidFill>
                  <a:srgbClr val="FFFF00"/>
                </a:solidFill>
              </a:rPr>
              <a:t>生物</a:t>
            </a:r>
            <a:endParaRPr kumimoji="1" lang="en-US" altLang="zh-CN" sz="2800" dirty="0" smtClean="0">
              <a:solidFill>
                <a:srgbClr val="FFFF00"/>
              </a:solidFill>
            </a:endParaRPr>
          </a:p>
          <a:p>
            <a:r>
              <a:rPr kumimoji="1" lang="zh-CN" altLang="en-US" sz="2800" dirty="0" smtClean="0">
                <a:solidFill>
                  <a:srgbClr val="FFFF00"/>
                </a:solidFill>
              </a:rPr>
              <a:t>技术</a:t>
            </a:r>
            <a:endParaRPr kumimoji="1" lang="zh-CN" altLang="en-US" sz="2800" dirty="0">
              <a:solidFill>
                <a:srgbClr val="FFFF00"/>
              </a:solidFill>
            </a:endParaRPr>
          </a:p>
        </p:txBody>
      </p:sp>
      <p:sp>
        <p:nvSpPr>
          <p:cNvPr id="17" name="文本框 16"/>
          <p:cNvSpPr txBox="1"/>
          <p:nvPr/>
        </p:nvSpPr>
        <p:spPr>
          <a:xfrm>
            <a:off x="2888783" y="1150043"/>
            <a:ext cx="3984475" cy="523220"/>
          </a:xfrm>
          <a:prstGeom prst="rect">
            <a:avLst/>
          </a:prstGeom>
          <a:noFill/>
        </p:spPr>
        <p:txBody>
          <a:bodyPr wrap="square" rtlCol="0">
            <a:spAutoFit/>
          </a:bodyPr>
          <a:lstStyle/>
          <a:p>
            <a:r>
              <a:rPr kumimoji="1" lang="zh-CN" altLang="en-US" sz="2800" dirty="0" smtClean="0">
                <a:solidFill>
                  <a:srgbClr val="FFFF00"/>
                </a:solidFill>
              </a:rPr>
              <a:t>依据成因  防治结合</a:t>
            </a:r>
            <a:endParaRPr kumimoji="1" lang="zh-CN" altLang="en-US" sz="2800" dirty="0">
              <a:solidFill>
                <a:srgbClr val="FFFF00"/>
              </a:solidFill>
            </a:endParaRPr>
          </a:p>
        </p:txBody>
      </p:sp>
      <p:sp>
        <p:nvSpPr>
          <p:cNvPr id="18" name="矩形 17"/>
          <p:cNvSpPr/>
          <p:nvPr/>
        </p:nvSpPr>
        <p:spPr>
          <a:xfrm>
            <a:off x="1288899" y="1903870"/>
            <a:ext cx="2166753" cy="13665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chemeClr val="bg1"/>
                </a:solidFill>
              </a:rPr>
              <a:t>气地水生土</a:t>
            </a:r>
            <a:endParaRPr kumimoji="1" lang="en-US" altLang="zh-CN" sz="2800" dirty="0" smtClean="0">
              <a:solidFill>
                <a:schemeClr val="bg1"/>
              </a:solidFill>
            </a:endParaRPr>
          </a:p>
          <a:p>
            <a:pPr algn="ctr"/>
            <a:r>
              <a:rPr kumimoji="1" lang="zh-CN" altLang="en-US" sz="2800" dirty="0" smtClean="0">
                <a:solidFill>
                  <a:schemeClr val="bg1"/>
                </a:solidFill>
              </a:rPr>
              <a:t>脆弱因素</a:t>
            </a:r>
            <a:endParaRPr kumimoji="1" lang="en-US" altLang="zh-CN" sz="2800" dirty="0" smtClean="0">
              <a:solidFill>
                <a:schemeClr val="bg1"/>
              </a:solidFill>
            </a:endParaRPr>
          </a:p>
          <a:p>
            <a:pPr algn="ctr"/>
            <a:endParaRPr kumimoji="1" lang="en-US" altLang="zh-CN" dirty="0" smtClean="0"/>
          </a:p>
        </p:txBody>
      </p:sp>
      <p:sp>
        <p:nvSpPr>
          <p:cNvPr id="19" name="丁字箭头 18"/>
          <p:cNvSpPr/>
          <p:nvPr/>
        </p:nvSpPr>
        <p:spPr>
          <a:xfrm flipV="1">
            <a:off x="4144297" y="3447522"/>
            <a:ext cx="638230" cy="321134"/>
          </a:xfrm>
          <a:prstGeom prst="leftRightUpArrow">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p:cNvSpPr txBox="1"/>
          <p:nvPr/>
        </p:nvSpPr>
        <p:spPr>
          <a:xfrm>
            <a:off x="4739981" y="1846037"/>
            <a:ext cx="902811" cy="1384995"/>
          </a:xfrm>
          <a:prstGeom prst="rect">
            <a:avLst/>
          </a:prstGeom>
          <a:noFill/>
        </p:spPr>
        <p:txBody>
          <a:bodyPr wrap="none" rtlCol="0">
            <a:spAutoFit/>
          </a:bodyPr>
          <a:lstStyle/>
          <a:p>
            <a:r>
              <a:rPr kumimoji="1" lang="zh-CN" altLang="en-US" sz="2800" dirty="0" smtClean="0">
                <a:solidFill>
                  <a:srgbClr val="FFFF00"/>
                </a:solidFill>
              </a:rPr>
              <a:t>政策</a:t>
            </a:r>
            <a:endParaRPr kumimoji="1" lang="en-US" altLang="zh-CN" sz="2800" dirty="0" smtClean="0">
              <a:solidFill>
                <a:srgbClr val="FFFF00"/>
              </a:solidFill>
            </a:endParaRPr>
          </a:p>
          <a:p>
            <a:r>
              <a:rPr kumimoji="1" lang="zh-CN" altLang="en-US" sz="2800" dirty="0" smtClean="0">
                <a:solidFill>
                  <a:srgbClr val="FFFF00"/>
                </a:solidFill>
              </a:rPr>
              <a:t>法规</a:t>
            </a:r>
            <a:endParaRPr kumimoji="1" lang="en-US" altLang="zh-CN" sz="2800" dirty="0" smtClean="0">
              <a:solidFill>
                <a:srgbClr val="FFFF00"/>
              </a:solidFill>
            </a:endParaRPr>
          </a:p>
          <a:p>
            <a:r>
              <a:rPr kumimoji="1" lang="zh-CN" altLang="en-US" sz="2800" dirty="0" smtClean="0">
                <a:solidFill>
                  <a:srgbClr val="FFFF00"/>
                </a:solidFill>
              </a:rPr>
              <a:t>意识</a:t>
            </a:r>
            <a:endParaRPr kumimoji="1" lang="zh-CN" altLang="en-US" sz="2800" dirty="0">
              <a:solidFill>
                <a:srgbClr val="FFFF00"/>
              </a:solidFill>
            </a:endParaRPr>
          </a:p>
        </p:txBody>
      </p:sp>
      <p:sp>
        <p:nvSpPr>
          <p:cNvPr id="21" name="矩形 20"/>
          <p:cNvSpPr/>
          <p:nvPr/>
        </p:nvSpPr>
        <p:spPr>
          <a:xfrm>
            <a:off x="5869405" y="1934296"/>
            <a:ext cx="2224933" cy="131466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smtClean="0">
              <a:solidFill>
                <a:srgbClr val="FF0000"/>
              </a:solidFill>
            </a:endParaRPr>
          </a:p>
          <a:p>
            <a:pPr algn="ctr"/>
            <a:r>
              <a:rPr kumimoji="1" lang="zh-CN" altLang="en-US" sz="2800" dirty="0" smtClean="0">
                <a:solidFill>
                  <a:srgbClr val="FF0000"/>
                </a:solidFill>
              </a:rPr>
              <a:t>过度利用</a:t>
            </a:r>
            <a:endParaRPr kumimoji="1" lang="en-US" altLang="zh-CN" sz="2800" dirty="0" smtClean="0">
              <a:solidFill>
                <a:srgbClr val="FF0000"/>
              </a:solidFill>
            </a:endParaRPr>
          </a:p>
          <a:p>
            <a:pPr algn="ctr"/>
            <a:r>
              <a:rPr kumimoji="1" lang="zh-CN" altLang="en-US" sz="2800" dirty="0" smtClean="0">
                <a:solidFill>
                  <a:srgbClr val="FF0000"/>
                </a:solidFill>
              </a:rPr>
              <a:t>低效利用</a:t>
            </a:r>
            <a:endParaRPr kumimoji="1" lang="en-US" altLang="zh-CN" sz="2800" dirty="0" smtClean="0">
              <a:solidFill>
                <a:srgbClr val="FF0000"/>
              </a:solidFill>
            </a:endParaRPr>
          </a:p>
          <a:p>
            <a:pPr algn="ctr"/>
            <a:r>
              <a:rPr kumimoji="1" lang="zh-CN" altLang="en-US" sz="2800" dirty="0" smtClean="0">
                <a:solidFill>
                  <a:srgbClr val="FF0000"/>
                </a:solidFill>
              </a:rPr>
              <a:t>资源破坏</a:t>
            </a:r>
            <a:endParaRPr kumimoji="1" lang="en-US" altLang="zh-CN" sz="2800" dirty="0" smtClean="0">
              <a:solidFill>
                <a:srgbClr val="FF0000"/>
              </a:solidFill>
            </a:endParaRPr>
          </a:p>
          <a:p>
            <a:pPr algn="ctr"/>
            <a:endParaRPr kumimoji="1" lang="en-US" altLang="zh-CN" dirty="0" smtClean="0">
              <a:solidFill>
                <a:srgbClr val="FF0000"/>
              </a:solidFill>
            </a:endParaRPr>
          </a:p>
        </p:txBody>
      </p:sp>
      <p:sp>
        <p:nvSpPr>
          <p:cNvPr id="22" name="矩形 21"/>
          <p:cNvSpPr/>
          <p:nvPr/>
        </p:nvSpPr>
        <p:spPr>
          <a:xfrm>
            <a:off x="1457875" y="2011543"/>
            <a:ext cx="1847500" cy="9144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rgbClr val="FF0000"/>
                </a:solidFill>
              </a:rPr>
              <a:t>资源</a:t>
            </a:r>
            <a:endParaRPr kumimoji="1" lang="en-US" altLang="zh-CN" sz="2800" dirty="0" smtClean="0">
              <a:solidFill>
                <a:srgbClr val="FF0000"/>
              </a:solidFill>
            </a:endParaRPr>
          </a:p>
          <a:p>
            <a:pPr algn="ctr"/>
            <a:r>
              <a:rPr kumimoji="1" lang="zh-CN" altLang="en-US" sz="2800" dirty="0" smtClean="0">
                <a:solidFill>
                  <a:srgbClr val="FF0000"/>
                </a:solidFill>
              </a:rPr>
              <a:t>赋存量小</a:t>
            </a:r>
            <a:endParaRPr kumimoji="1" lang="zh-CN" altLang="en-US" sz="2800" dirty="0">
              <a:solidFill>
                <a:srgbClr val="FF0000"/>
              </a:solidFill>
            </a:endParaRPr>
          </a:p>
        </p:txBody>
      </p:sp>
      <p:sp>
        <p:nvSpPr>
          <p:cNvPr id="24" name="矩形 23"/>
          <p:cNvSpPr/>
          <p:nvPr/>
        </p:nvSpPr>
        <p:spPr>
          <a:xfrm>
            <a:off x="3096313" y="175306"/>
            <a:ext cx="3190187" cy="80609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rgbClr val="FF0000"/>
                </a:solidFill>
              </a:rPr>
              <a:t> </a:t>
            </a:r>
            <a:r>
              <a:rPr kumimoji="1" lang="zh-CN" altLang="en-US" sz="2800" dirty="0">
                <a:solidFill>
                  <a:srgbClr val="FF0000"/>
                </a:solidFill>
              </a:rPr>
              <a:t>资源</a:t>
            </a:r>
            <a:r>
              <a:rPr kumimoji="1" lang="zh-CN" altLang="en-US" sz="2800" dirty="0" smtClean="0">
                <a:solidFill>
                  <a:srgbClr val="FF0000"/>
                </a:solidFill>
              </a:rPr>
              <a:t>短缺解决措施</a:t>
            </a:r>
            <a:endParaRPr kumimoji="1" lang="en-US" altLang="zh-CN" sz="2800" dirty="0" smtClean="0">
              <a:solidFill>
                <a:srgbClr val="FF0000"/>
              </a:solidFill>
            </a:endParaRPr>
          </a:p>
        </p:txBody>
      </p:sp>
      <p:sp>
        <p:nvSpPr>
          <p:cNvPr id="23" name="矩形 22"/>
          <p:cNvSpPr/>
          <p:nvPr/>
        </p:nvSpPr>
        <p:spPr>
          <a:xfrm>
            <a:off x="3305375" y="3768656"/>
            <a:ext cx="2841425" cy="1170893"/>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smtClean="0">
              <a:solidFill>
                <a:srgbClr val="FF0000"/>
              </a:solidFill>
            </a:endParaRPr>
          </a:p>
          <a:p>
            <a:pPr algn="ctr"/>
            <a:endParaRPr kumimoji="1" lang="en-US" altLang="zh-CN" dirty="0" smtClean="0">
              <a:solidFill>
                <a:srgbClr val="FF0000"/>
              </a:solidFill>
            </a:endParaRPr>
          </a:p>
          <a:p>
            <a:pPr algn="ctr"/>
            <a:endParaRPr kumimoji="1" lang="en-US" altLang="zh-CN" dirty="0" smtClean="0">
              <a:solidFill>
                <a:srgbClr val="FF0000"/>
              </a:solidFill>
            </a:endParaRPr>
          </a:p>
        </p:txBody>
      </p:sp>
      <p:sp>
        <p:nvSpPr>
          <p:cNvPr id="3" name="文本框 2"/>
          <p:cNvSpPr txBox="1"/>
          <p:nvPr/>
        </p:nvSpPr>
        <p:spPr>
          <a:xfrm>
            <a:off x="3448494" y="3700914"/>
            <a:ext cx="2390398" cy="1969770"/>
          </a:xfrm>
          <a:prstGeom prst="rect">
            <a:avLst/>
          </a:prstGeom>
          <a:noFill/>
        </p:spPr>
        <p:txBody>
          <a:bodyPr wrap="none" rtlCol="0">
            <a:spAutoFit/>
          </a:bodyPr>
          <a:lstStyle/>
          <a:p>
            <a:r>
              <a:rPr kumimoji="1" lang="zh-CN" altLang="en-US" sz="2400" dirty="0" smtClean="0">
                <a:solidFill>
                  <a:srgbClr val="FF0000"/>
                </a:solidFill>
              </a:rPr>
              <a:t>留</a:t>
            </a:r>
            <a:r>
              <a:rPr kumimoji="1" lang="zh-CN" altLang="en-US" sz="2000" dirty="0" smtClean="0">
                <a:solidFill>
                  <a:srgbClr val="FF0000"/>
                </a:solidFill>
              </a:rPr>
              <a:t>存：回收、循环</a:t>
            </a:r>
            <a:endParaRPr kumimoji="1" lang="en-US" altLang="zh-CN" sz="2000" dirty="0">
              <a:solidFill>
                <a:srgbClr val="FF0000"/>
              </a:solidFill>
            </a:endParaRPr>
          </a:p>
          <a:p>
            <a:r>
              <a:rPr kumimoji="1" lang="zh-CN" altLang="en-US" sz="2800" dirty="0" smtClean="0">
                <a:solidFill>
                  <a:srgbClr val="FF0000"/>
                </a:solidFill>
              </a:rPr>
              <a:t>开</a:t>
            </a:r>
            <a:r>
              <a:rPr kumimoji="1" lang="zh-CN" altLang="en-US" sz="2000" dirty="0" smtClean="0">
                <a:solidFill>
                  <a:srgbClr val="FF0000"/>
                </a:solidFill>
              </a:rPr>
              <a:t>源</a:t>
            </a:r>
            <a:r>
              <a:rPr kumimoji="1" lang="en-US" altLang="zh-CN" sz="2000" dirty="0" smtClean="0">
                <a:solidFill>
                  <a:srgbClr val="FF0000"/>
                </a:solidFill>
              </a:rPr>
              <a:t>:</a:t>
            </a:r>
            <a:r>
              <a:rPr kumimoji="1" lang="zh-CN" altLang="en-US" sz="2000" dirty="0" smtClean="0">
                <a:solidFill>
                  <a:srgbClr val="FF0000"/>
                </a:solidFill>
              </a:rPr>
              <a:t>勘探、调配</a:t>
            </a:r>
            <a:endParaRPr kumimoji="1" lang="en-US" altLang="zh-CN" sz="2000" dirty="0" smtClean="0">
              <a:solidFill>
                <a:srgbClr val="FF0000"/>
              </a:solidFill>
            </a:endParaRPr>
          </a:p>
          <a:p>
            <a:r>
              <a:rPr kumimoji="1" lang="zh-CN" altLang="en-US" sz="2800" dirty="0" smtClean="0">
                <a:solidFill>
                  <a:srgbClr val="FF0000"/>
                </a:solidFill>
              </a:rPr>
              <a:t>节</a:t>
            </a:r>
            <a:r>
              <a:rPr kumimoji="1" lang="zh-CN" altLang="en-US" sz="2000" dirty="0" smtClean="0">
                <a:solidFill>
                  <a:srgbClr val="FF0000"/>
                </a:solidFill>
              </a:rPr>
              <a:t>流：节约、技术</a:t>
            </a:r>
            <a:endParaRPr kumimoji="1" lang="en-US" altLang="zh-CN" sz="2000" dirty="0" smtClean="0">
              <a:solidFill>
                <a:srgbClr val="FF0000"/>
              </a:solidFill>
            </a:endParaRPr>
          </a:p>
          <a:p>
            <a:endParaRPr kumimoji="1" lang="en-US" altLang="zh-CN" sz="2000" dirty="0" smtClean="0"/>
          </a:p>
          <a:p>
            <a:endParaRPr kumimoji="1" lang="zh-CN" altLang="en-US" dirty="0"/>
          </a:p>
        </p:txBody>
      </p:sp>
    </p:spTree>
    <p:extLst>
      <p:ext uri="{BB962C8B-B14F-4D97-AF65-F5344CB8AC3E}">
        <p14:creationId xmlns:p14="http://schemas.microsoft.com/office/powerpoint/2010/main" val="11574065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6" name="文本框 5"/>
          <p:cNvSpPr txBox="1"/>
          <p:nvPr/>
        </p:nvSpPr>
        <p:spPr>
          <a:xfrm>
            <a:off x="5454279" y="1755095"/>
            <a:ext cx="377026" cy="369332"/>
          </a:xfrm>
          <a:prstGeom prst="rect">
            <a:avLst/>
          </a:prstGeom>
          <a:noFill/>
        </p:spPr>
        <p:txBody>
          <a:bodyPr wrap="none" rtlCol="0">
            <a:spAutoFit/>
          </a:bodyPr>
          <a:lstStyle/>
          <a:p>
            <a:r>
              <a:rPr kumimoji="1" lang="zh-CN" altLang="en-US" dirty="0" smtClean="0"/>
              <a:t>   </a:t>
            </a:r>
            <a:endParaRPr kumimoji="1" lang="zh-CN" altLang="en-US" dirty="0">
              <a:solidFill>
                <a:srgbClr val="FF0000"/>
              </a:solidFill>
            </a:endParaRPr>
          </a:p>
        </p:txBody>
      </p:sp>
      <p:sp>
        <p:nvSpPr>
          <p:cNvPr id="14" name="文本框 13"/>
          <p:cNvSpPr txBox="1"/>
          <p:nvPr/>
        </p:nvSpPr>
        <p:spPr>
          <a:xfrm>
            <a:off x="3487464" y="631840"/>
            <a:ext cx="184731" cy="923330"/>
          </a:xfrm>
          <a:prstGeom prst="rect">
            <a:avLst/>
          </a:prstGeom>
          <a:noFill/>
        </p:spPr>
        <p:txBody>
          <a:bodyPr wrap="none" rtlCol="0">
            <a:spAutoFit/>
          </a:bodyPr>
          <a:lstStyle/>
          <a:p>
            <a:endParaRPr kumimoji="1" lang="en-US" altLang="zh-CN" dirty="0"/>
          </a:p>
          <a:p>
            <a:endParaRPr kumimoji="1" lang="en-US" altLang="zh-CN" dirty="0" smtClean="0"/>
          </a:p>
          <a:p>
            <a:endParaRPr kumimoji="1" lang="en-US" altLang="zh-CN" dirty="0"/>
          </a:p>
        </p:txBody>
      </p:sp>
      <p:sp>
        <p:nvSpPr>
          <p:cNvPr id="15" name="矩形 14"/>
          <p:cNvSpPr/>
          <p:nvPr/>
        </p:nvSpPr>
        <p:spPr>
          <a:xfrm>
            <a:off x="5748244" y="1903870"/>
            <a:ext cx="2346094" cy="13665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chemeClr val="bg1"/>
                </a:solidFill>
              </a:rPr>
              <a:t>不合理</a:t>
            </a:r>
            <a:endParaRPr kumimoji="1" lang="en-US" altLang="zh-CN" sz="2800" dirty="0" smtClean="0">
              <a:solidFill>
                <a:schemeClr val="bg1"/>
              </a:solidFill>
            </a:endParaRPr>
          </a:p>
          <a:p>
            <a:pPr algn="ctr"/>
            <a:r>
              <a:rPr kumimoji="1" lang="zh-CN" altLang="en-US" sz="2800" dirty="0" smtClean="0">
                <a:solidFill>
                  <a:schemeClr val="bg1"/>
                </a:solidFill>
              </a:rPr>
              <a:t>人类活动方式</a:t>
            </a:r>
            <a:endParaRPr kumimoji="1" lang="en-US" altLang="zh-CN" sz="2800" dirty="0" smtClean="0">
              <a:solidFill>
                <a:schemeClr val="bg1"/>
              </a:solidFill>
            </a:endParaRPr>
          </a:p>
          <a:p>
            <a:pPr algn="ctr"/>
            <a:endParaRPr kumimoji="1" lang="en-US" altLang="zh-CN" dirty="0" smtClean="0">
              <a:solidFill>
                <a:schemeClr val="bg1"/>
              </a:solidFill>
            </a:endParaRPr>
          </a:p>
        </p:txBody>
      </p:sp>
      <p:sp>
        <p:nvSpPr>
          <p:cNvPr id="7" name="丁字箭头 6"/>
          <p:cNvSpPr/>
          <p:nvPr/>
        </p:nvSpPr>
        <p:spPr>
          <a:xfrm flipV="1">
            <a:off x="4185211" y="1801494"/>
            <a:ext cx="638230" cy="321134"/>
          </a:xfrm>
          <a:prstGeom prst="leftRightUpArrow">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直接连接符 49167"/>
          <p:cNvSpPr>
            <a:spLocks noChangeShapeType="1"/>
          </p:cNvSpPr>
          <p:nvPr/>
        </p:nvSpPr>
        <p:spPr bwMode="auto">
          <a:xfrm flipH="1" flipV="1">
            <a:off x="4241941" y="3117572"/>
            <a:ext cx="581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4" name="文本框 3"/>
          <p:cNvSpPr txBox="1"/>
          <p:nvPr/>
        </p:nvSpPr>
        <p:spPr>
          <a:xfrm>
            <a:off x="602390" y="3306269"/>
            <a:ext cx="3416320" cy="523220"/>
          </a:xfrm>
          <a:prstGeom prst="rect">
            <a:avLst/>
          </a:prstGeom>
          <a:noFill/>
        </p:spPr>
        <p:txBody>
          <a:bodyPr wrap="none" rtlCol="0">
            <a:spAutoFit/>
          </a:bodyPr>
          <a:lstStyle/>
          <a:p>
            <a:r>
              <a:rPr kumimoji="1" lang="zh-CN" altLang="en-US" sz="2800" dirty="0" smtClean="0">
                <a:solidFill>
                  <a:srgbClr val="FFFF00"/>
                </a:solidFill>
              </a:rPr>
              <a:t>针对自然因素的措施</a:t>
            </a:r>
            <a:endParaRPr kumimoji="1" lang="zh-CN" altLang="en-US" sz="2800" dirty="0">
              <a:solidFill>
                <a:srgbClr val="FFFF00"/>
              </a:solidFill>
            </a:endParaRPr>
          </a:p>
        </p:txBody>
      </p:sp>
      <p:sp>
        <p:nvSpPr>
          <p:cNvPr id="10" name="文本框 9"/>
          <p:cNvSpPr txBox="1"/>
          <p:nvPr/>
        </p:nvSpPr>
        <p:spPr>
          <a:xfrm>
            <a:off x="4881021" y="3270378"/>
            <a:ext cx="3416320" cy="523220"/>
          </a:xfrm>
          <a:prstGeom prst="rect">
            <a:avLst/>
          </a:prstGeom>
          <a:noFill/>
        </p:spPr>
        <p:txBody>
          <a:bodyPr wrap="none" rtlCol="0">
            <a:spAutoFit/>
          </a:bodyPr>
          <a:lstStyle/>
          <a:p>
            <a:r>
              <a:rPr kumimoji="1" lang="zh-CN" altLang="en-US" sz="2800" dirty="0" smtClean="0">
                <a:solidFill>
                  <a:srgbClr val="FFFF00"/>
                </a:solidFill>
              </a:rPr>
              <a:t>改变不当的活动方式</a:t>
            </a:r>
            <a:endParaRPr kumimoji="1" lang="zh-CN" altLang="en-US" sz="2800" dirty="0">
              <a:solidFill>
                <a:srgbClr val="FFFF00"/>
              </a:solidFill>
            </a:endParaRPr>
          </a:p>
        </p:txBody>
      </p:sp>
      <p:sp>
        <p:nvSpPr>
          <p:cNvPr id="16" name="文本框 15"/>
          <p:cNvSpPr txBox="1"/>
          <p:nvPr/>
        </p:nvSpPr>
        <p:spPr>
          <a:xfrm>
            <a:off x="3508378" y="1934296"/>
            <a:ext cx="902811" cy="1384995"/>
          </a:xfrm>
          <a:prstGeom prst="rect">
            <a:avLst/>
          </a:prstGeom>
          <a:noFill/>
        </p:spPr>
        <p:txBody>
          <a:bodyPr wrap="none" rtlCol="0">
            <a:spAutoFit/>
          </a:bodyPr>
          <a:lstStyle/>
          <a:p>
            <a:r>
              <a:rPr kumimoji="1" lang="zh-CN" altLang="en-US" sz="2800" dirty="0" smtClean="0">
                <a:solidFill>
                  <a:srgbClr val="FFFF00"/>
                </a:solidFill>
              </a:rPr>
              <a:t>工程</a:t>
            </a:r>
            <a:endParaRPr kumimoji="1" lang="en-US" altLang="zh-CN" sz="2800" dirty="0" smtClean="0">
              <a:solidFill>
                <a:srgbClr val="FFFF00"/>
              </a:solidFill>
            </a:endParaRPr>
          </a:p>
          <a:p>
            <a:r>
              <a:rPr kumimoji="1" lang="zh-CN" altLang="en-US" sz="2800" dirty="0" smtClean="0">
                <a:solidFill>
                  <a:srgbClr val="FFFF00"/>
                </a:solidFill>
              </a:rPr>
              <a:t>生物</a:t>
            </a:r>
            <a:endParaRPr kumimoji="1" lang="en-US" altLang="zh-CN" sz="2800" dirty="0" smtClean="0">
              <a:solidFill>
                <a:srgbClr val="FFFF00"/>
              </a:solidFill>
            </a:endParaRPr>
          </a:p>
          <a:p>
            <a:r>
              <a:rPr kumimoji="1" lang="zh-CN" altLang="en-US" sz="2800" dirty="0" smtClean="0">
                <a:solidFill>
                  <a:srgbClr val="FFFF00"/>
                </a:solidFill>
              </a:rPr>
              <a:t>技术</a:t>
            </a:r>
            <a:endParaRPr kumimoji="1" lang="zh-CN" altLang="en-US" sz="2800" dirty="0">
              <a:solidFill>
                <a:srgbClr val="FFFF00"/>
              </a:solidFill>
            </a:endParaRPr>
          </a:p>
        </p:txBody>
      </p:sp>
      <p:sp>
        <p:nvSpPr>
          <p:cNvPr id="17" name="文本框 16"/>
          <p:cNvSpPr txBox="1"/>
          <p:nvPr/>
        </p:nvSpPr>
        <p:spPr>
          <a:xfrm>
            <a:off x="2888783" y="1150043"/>
            <a:ext cx="3984475" cy="523220"/>
          </a:xfrm>
          <a:prstGeom prst="rect">
            <a:avLst/>
          </a:prstGeom>
          <a:noFill/>
        </p:spPr>
        <p:txBody>
          <a:bodyPr wrap="square" rtlCol="0">
            <a:spAutoFit/>
          </a:bodyPr>
          <a:lstStyle/>
          <a:p>
            <a:r>
              <a:rPr kumimoji="1" lang="zh-CN" altLang="en-US" sz="2800" dirty="0" smtClean="0">
                <a:solidFill>
                  <a:srgbClr val="FFFF00"/>
                </a:solidFill>
              </a:rPr>
              <a:t>依据成因  防治结合</a:t>
            </a:r>
            <a:endParaRPr kumimoji="1" lang="zh-CN" altLang="en-US" sz="2800" dirty="0">
              <a:solidFill>
                <a:srgbClr val="FFFF00"/>
              </a:solidFill>
            </a:endParaRPr>
          </a:p>
        </p:txBody>
      </p:sp>
      <p:sp>
        <p:nvSpPr>
          <p:cNvPr id="18" name="矩形 17"/>
          <p:cNvSpPr/>
          <p:nvPr/>
        </p:nvSpPr>
        <p:spPr>
          <a:xfrm>
            <a:off x="1288899" y="1903870"/>
            <a:ext cx="2166753" cy="13665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chemeClr val="bg1"/>
                </a:solidFill>
              </a:rPr>
              <a:t>气地水生土</a:t>
            </a:r>
            <a:endParaRPr kumimoji="1" lang="en-US" altLang="zh-CN" sz="2800" dirty="0" smtClean="0">
              <a:solidFill>
                <a:schemeClr val="bg1"/>
              </a:solidFill>
            </a:endParaRPr>
          </a:p>
          <a:p>
            <a:pPr algn="ctr"/>
            <a:r>
              <a:rPr kumimoji="1" lang="zh-CN" altLang="en-US" sz="2800" dirty="0" smtClean="0">
                <a:solidFill>
                  <a:schemeClr val="bg1"/>
                </a:solidFill>
              </a:rPr>
              <a:t>脆弱因素</a:t>
            </a:r>
            <a:endParaRPr kumimoji="1" lang="en-US" altLang="zh-CN" sz="2800" dirty="0" smtClean="0">
              <a:solidFill>
                <a:schemeClr val="bg1"/>
              </a:solidFill>
            </a:endParaRPr>
          </a:p>
          <a:p>
            <a:pPr algn="ctr"/>
            <a:endParaRPr kumimoji="1" lang="en-US" altLang="zh-CN" dirty="0" smtClean="0"/>
          </a:p>
        </p:txBody>
      </p:sp>
      <p:sp>
        <p:nvSpPr>
          <p:cNvPr id="19" name="丁字箭头 18"/>
          <p:cNvSpPr/>
          <p:nvPr/>
        </p:nvSpPr>
        <p:spPr>
          <a:xfrm flipV="1">
            <a:off x="4144297" y="3447522"/>
            <a:ext cx="638230" cy="321134"/>
          </a:xfrm>
          <a:prstGeom prst="leftRightUpArrow">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p:cNvSpPr txBox="1"/>
          <p:nvPr/>
        </p:nvSpPr>
        <p:spPr>
          <a:xfrm>
            <a:off x="4739981" y="1846037"/>
            <a:ext cx="902811" cy="1384995"/>
          </a:xfrm>
          <a:prstGeom prst="rect">
            <a:avLst/>
          </a:prstGeom>
          <a:noFill/>
        </p:spPr>
        <p:txBody>
          <a:bodyPr wrap="none" rtlCol="0">
            <a:spAutoFit/>
          </a:bodyPr>
          <a:lstStyle/>
          <a:p>
            <a:r>
              <a:rPr kumimoji="1" lang="zh-CN" altLang="en-US" sz="2800" dirty="0" smtClean="0">
                <a:solidFill>
                  <a:srgbClr val="FFFF00"/>
                </a:solidFill>
              </a:rPr>
              <a:t>政策</a:t>
            </a:r>
            <a:endParaRPr kumimoji="1" lang="en-US" altLang="zh-CN" sz="2800" dirty="0" smtClean="0">
              <a:solidFill>
                <a:srgbClr val="FFFF00"/>
              </a:solidFill>
            </a:endParaRPr>
          </a:p>
          <a:p>
            <a:r>
              <a:rPr kumimoji="1" lang="zh-CN" altLang="en-US" sz="2800" dirty="0" smtClean="0">
                <a:solidFill>
                  <a:srgbClr val="FFFF00"/>
                </a:solidFill>
              </a:rPr>
              <a:t>法规</a:t>
            </a:r>
            <a:endParaRPr kumimoji="1" lang="en-US" altLang="zh-CN" sz="2800" dirty="0" smtClean="0">
              <a:solidFill>
                <a:srgbClr val="FFFF00"/>
              </a:solidFill>
            </a:endParaRPr>
          </a:p>
          <a:p>
            <a:r>
              <a:rPr kumimoji="1" lang="zh-CN" altLang="en-US" sz="2800" dirty="0" smtClean="0">
                <a:solidFill>
                  <a:srgbClr val="FFFF00"/>
                </a:solidFill>
              </a:rPr>
              <a:t>意识</a:t>
            </a:r>
            <a:endParaRPr kumimoji="1" lang="zh-CN" altLang="en-US" sz="2800" dirty="0">
              <a:solidFill>
                <a:srgbClr val="FFFF00"/>
              </a:solidFill>
            </a:endParaRPr>
          </a:p>
        </p:txBody>
      </p:sp>
      <p:sp>
        <p:nvSpPr>
          <p:cNvPr id="21" name="矩形 20"/>
          <p:cNvSpPr/>
          <p:nvPr/>
        </p:nvSpPr>
        <p:spPr>
          <a:xfrm>
            <a:off x="5869405" y="1934296"/>
            <a:ext cx="2224933" cy="131466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solidFill>
                  <a:srgbClr val="FF0000"/>
                </a:solidFill>
              </a:rPr>
              <a:t>过量排放</a:t>
            </a:r>
            <a:endParaRPr kumimoji="1" lang="en-US" altLang="zh-CN" dirty="0">
              <a:solidFill>
                <a:srgbClr val="FF0000"/>
              </a:solidFill>
            </a:endParaRPr>
          </a:p>
          <a:p>
            <a:pPr algn="ctr"/>
            <a:r>
              <a:rPr kumimoji="1" lang="zh-CN" altLang="en-US" dirty="0">
                <a:solidFill>
                  <a:srgbClr val="FF0000"/>
                </a:solidFill>
              </a:rPr>
              <a:t>技术落后</a:t>
            </a:r>
            <a:endParaRPr kumimoji="1" lang="en-US" altLang="zh-CN" dirty="0">
              <a:solidFill>
                <a:srgbClr val="FF0000"/>
              </a:solidFill>
            </a:endParaRPr>
          </a:p>
        </p:txBody>
      </p:sp>
      <p:sp>
        <p:nvSpPr>
          <p:cNvPr id="22" name="矩形 21"/>
          <p:cNvSpPr/>
          <p:nvPr/>
        </p:nvSpPr>
        <p:spPr>
          <a:xfrm>
            <a:off x="1457875" y="2011543"/>
            <a:ext cx="1847500" cy="9144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solidFill>
                  <a:srgbClr val="FF0000"/>
                </a:solidFill>
              </a:rPr>
              <a:t>空间</a:t>
            </a:r>
            <a:r>
              <a:rPr kumimoji="1" lang="en-US" altLang="zh-CN" dirty="0">
                <a:solidFill>
                  <a:srgbClr val="FF0000"/>
                </a:solidFill>
              </a:rPr>
              <a:t>-</a:t>
            </a:r>
            <a:r>
              <a:rPr kumimoji="1" lang="zh-CN" altLang="en-US" dirty="0">
                <a:solidFill>
                  <a:srgbClr val="FF0000"/>
                </a:solidFill>
              </a:rPr>
              <a:t>不易扩散</a:t>
            </a:r>
            <a:endParaRPr kumimoji="1" lang="en-US" altLang="zh-CN" dirty="0">
              <a:solidFill>
                <a:srgbClr val="FF0000"/>
              </a:solidFill>
            </a:endParaRPr>
          </a:p>
          <a:p>
            <a:pPr algn="ctr"/>
            <a:r>
              <a:rPr kumimoji="1" lang="zh-CN" altLang="en-US" dirty="0">
                <a:solidFill>
                  <a:srgbClr val="FF0000"/>
                </a:solidFill>
              </a:rPr>
              <a:t>时间</a:t>
            </a:r>
            <a:r>
              <a:rPr kumimoji="1" lang="en-US" altLang="zh-CN" dirty="0">
                <a:solidFill>
                  <a:srgbClr val="FF0000"/>
                </a:solidFill>
              </a:rPr>
              <a:t>-</a:t>
            </a:r>
            <a:r>
              <a:rPr kumimoji="1" lang="zh-CN" altLang="en-US" dirty="0">
                <a:solidFill>
                  <a:srgbClr val="FF0000"/>
                </a:solidFill>
              </a:rPr>
              <a:t>不易降解</a:t>
            </a:r>
            <a:endParaRPr kumimoji="1" lang="en-US" altLang="zh-CN" dirty="0">
              <a:solidFill>
                <a:srgbClr val="FF0000"/>
              </a:solidFill>
            </a:endParaRPr>
          </a:p>
        </p:txBody>
      </p:sp>
      <p:sp>
        <p:nvSpPr>
          <p:cNvPr id="24" name="矩形 23"/>
          <p:cNvSpPr/>
          <p:nvPr/>
        </p:nvSpPr>
        <p:spPr>
          <a:xfrm>
            <a:off x="3037102" y="287407"/>
            <a:ext cx="3190187" cy="80609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rgbClr val="FF0000"/>
                </a:solidFill>
              </a:rPr>
              <a:t> </a:t>
            </a:r>
            <a:r>
              <a:rPr kumimoji="1" lang="zh-CN" altLang="en-US" sz="2800" smtClean="0">
                <a:solidFill>
                  <a:srgbClr val="FF0000"/>
                </a:solidFill>
              </a:rPr>
              <a:t>环境污染治理措施</a:t>
            </a:r>
            <a:endParaRPr kumimoji="1" lang="en-US" altLang="zh-CN" sz="2800" dirty="0" smtClean="0">
              <a:solidFill>
                <a:srgbClr val="FF0000"/>
              </a:solidFill>
            </a:endParaRPr>
          </a:p>
        </p:txBody>
      </p:sp>
      <p:sp>
        <p:nvSpPr>
          <p:cNvPr id="23" name="矩形 22"/>
          <p:cNvSpPr/>
          <p:nvPr/>
        </p:nvSpPr>
        <p:spPr>
          <a:xfrm>
            <a:off x="3305375" y="3768656"/>
            <a:ext cx="2841425" cy="1170893"/>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smtClean="0">
              <a:solidFill>
                <a:srgbClr val="FF0000"/>
              </a:solidFill>
            </a:endParaRPr>
          </a:p>
          <a:p>
            <a:pPr algn="ctr"/>
            <a:endParaRPr kumimoji="1" lang="en-US" altLang="zh-CN" dirty="0" smtClean="0">
              <a:solidFill>
                <a:srgbClr val="FF0000"/>
              </a:solidFill>
            </a:endParaRPr>
          </a:p>
          <a:p>
            <a:pPr algn="ctr"/>
            <a:endParaRPr kumimoji="1" lang="en-US" altLang="zh-CN" dirty="0" smtClean="0">
              <a:solidFill>
                <a:srgbClr val="FF0000"/>
              </a:solidFill>
            </a:endParaRPr>
          </a:p>
        </p:txBody>
      </p:sp>
      <p:sp>
        <p:nvSpPr>
          <p:cNvPr id="3" name="文本框 2"/>
          <p:cNvSpPr txBox="1"/>
          <p:nvPr/>
        </p:nvSpPr>
        <p:spPr>
          <a:xfrm>
            <a:off x="3448494" y="3700914"/>
            <a:ext cx="184731" cy="677108"/>
          </a:xfrm>
          <a:prstGeom prst="rect">
            <a:avLst/>
          </a:prstGeom>
          <a:noFill/>
        </p:spPr>
        <p:txBody>
          <a:bodyPr wrap="none" rtlCol="0">
            <a:spAutoFit/>
          </a:bodyPr>
          <a:lstStyle/>
          <a:p>
            <a:endParaRPr kumimoji="1" lang="en-US" altLang="zh-CN" sz="2000" dirty="0" smtClean="0"/>
          </a:p>
          <a:p>
            <a:endParaRPr kumimoji="1" lang="zh-CN" altLang="en-US" dirty="0"/>
          </a:p>
        </p:txBody>
      </p:sp>
      <p:sp>
        <p:nvSpPr>
          <p:cNvPr id="5" name="文本框 4"/>
          <p:cNvSpPr txBox="1"/>
          <p:nvPr/>
        </p:nvSpPr>
        <p:spPr>
          <a:xfrm>
            <a:off x="4018710" y="3912268"/>
            <a:ext cx="1415772" cy="830997"/>
          </a:xfrm>
          <a:prstGeom prst="rect">
            <a:avLst/>
          </a:prstGeom>
          <a:noFill/>
        </p:spPr>
        <p:txBody>
          <a:bodyPr wrap="none" rtlCol="0">
            <a:spAutoFit/>
          </a:bodyPr>
          <a:lstStyle/>
          <a:p>
            <a:r>
              <a:rPr kumimoji="1" lang="zh-CN" altLang="en-US" sz="2400" dirty="0" smtClean="0">
                <a:solidFill>
                  <a:srgbClr val="FF0000"/>
                </a:solidFill>
              </a:rPr>
              <a:t>减少排放</a:t>
            </a:r>
            <a:endParaRPr kumimoji="1" lang="en-US" altLang="zh-CN" sz="2400" dirty="0" smtClean="0">
              <a:solidFill>
                <a:srgbClr val="FF0000"/>
              </a:solidFill>
            </a:endParaRPr>
          </a:p>
          <a:p>
            <a:r>
              <a:rPr kumimoji="1" lang="zh-CN" altLang="en-US" sz="2400" dirty="0" smtClean="0">
                <a:solidFill>
                  <a:srgbClr val="FF0000"/>
                </a:solidFill>
              </a:rPr>
              <a:t>技术改进</a:t>
            </a:r>
            <a:endParaRPr kumimoji="1" lang="zh-CN" altLang="en-US" sz="2400" dirty="0">
              <a:solidFill>
                <a:srgbClr val="FF0000"/>
              </a:solidFill>
            </a:endParaRPr>
          </a:p>
        </p:txBody>
      </p:sp>
    </p:spTree>
    <p:extLst>
      <p:ext uri="{BB962C8B-B14F-4D97-AF65-F5344CB8AC3E}">
        <p14:creationId xmlns:p14="http://schemas.microsoft.com/office/powerpoint/2010/main" val="7989343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pic>
        <p:nvPicPr>
          <p:cNvPr id="44" name="图片 44"/>
          <p:cNvPicPr>
            <a:picLocks noChangeAspect="1"/>
          </p:cNvPicPr>
          <p:nvPr/>
        </p:nvPicPr>
        <p:blipFill>
          <a:blip r:embed="rId4" cstate="print"/>
          <a:stretch>
            <a:fillRect/>
          </a:stretch>
        </p:blipFill>
        <p:spPr>
          <a:xfrm>
            <a:off x="651650" y="1484866"/>
            <a:ext cx="2849561" cy="1336767"/>
          </a:xfrm>
          <a:prstGeom prst="rect">
            <a:avLst/>
          </a:prstGeom>
        </p:spPr>
      </p:pic>
      <p:pic>
        <p:nvPicPr>
          <p:cNvPr id="46" name="图片 46"/>
          <p:cNvPicPr>
            <a:picLocks noChangeAspect="1"/>
          </p:cNvPicPr>
          <p:nvPr/>
        </p:nvPicPr>
        <p:blipFill>
          <a:blip r:embed="rId5" cstate="print"/>
          <a:stretch>
            <a:fillRect/>
          </a:stretch>
        </p:blipFill>
        <p:spPr>
          <a:xfrm>
            <a:off x="3744523" y="1327511"/>
            <a:ext cx="4218385" cy="1425536"/>
          </a:xfrm>
          <a:prstGeom prst="rect">
            <a:avLst/>
          </a:prstGeom>
        </p:spPr>
      </p:pic>
      <p:sp>
        <p:nvSpPr>
          <p:cNvPr id="5" name="内容占位符 2"/>
          <p:cNvSpPr>
            <a:spLocks noGrp="1"/>
          </p:cNvSpPr>
          <p:nvPr/>
        </p:nvSpPr>
        <p:spPr>
          <a:xfrm>
            <a:off x="436155" y="3057509"/>
            <a:ext cx="7526753" cy="493276"/>
          </a:xfrm>
          <a:prstGeom prst="rect">
            <a:avLst/>
          </a:prstGeom>
        </p:spPr>
        <p:txBody>
          <a:bodyPr vert="horz" lIns="57150" tIns="0" rIns="46435"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sz="2400" dirty="0">
                <a:solidFill>
                  <a:srgbClr val="FFFFFF"/>
                </a:solidFill>
                <a:latin typeface="华文中宋" panose="02010600040101010101" charset="-122"/>
                <a:ea typeface="华文中宋" panose="02010600040101010101" charset="-122"/>
                <a:cs typeface="华文中宋" panose="02010600040101010101" charset="-122"/>
              </a:rPr>
              <a:t>（3）任选该县一种环境问题，</a:t>
            </a:r>
            <a:r>
              <a:rPr sz="2400" dirty="0" smtClean="0">
                <a:solidFill>
                  <a:srgbClr val="FFFFFF"/>
                </a:solidFill>
                <a:latin typeface="华文中宋" panose="02010600040101010101" charset="-122"/>
                <a:ea typeface="华文中宋" panose="02010600040101010101" charset="-122"/>
                <a:cs typeface="华文中宋" panose="02010600040101010101" charset="-122"/>
              </a:rPr>
              <a:t>提出两项具体的防</a:t>
            </a:r>
            <a:r>
              <a:rPr lang="zh-CN" altLang="en-US" sz="2400" dirty="0" smtClean="0">
                <a:solidFill>
                  <a:srgbClr val="FFFFFF"/>
                </a:solidFill>
                <a:latin typeface="华文中宋" panose="02010600040101010101" charset="-122"/>
                <a:ea typeface="华文中宋" panose="02010600040101010101" charset="-122"/>
                <a:cs typeface="华文中宋" panose="02010600040101010101" charset="-122"/>
              </a:rPr>
              <a:t> </a:t>
            </a:r>
            <a:r>
              <a:rPr sz="2400" dirty="0" smtClean="0">
                <a:solidFill>
                  <a:srgbClr val="FFFFFF"/>
                </a:solidFill>
                <a:latin typeface="华文中宋" panose="02010600040101010101" charset="-122"/>
                <a:ea typeface="华文中宋" panose="02010600040101010101" charset="-122"/>
                <a:cs typeface="华文中宋" panose="02010600040101010101" charset="-122"/>
              </a:rPr>
              <a:t>治措施。</a:t>
            </a:r>
            <a:endParaRPr sz="2400" dirty="0">
              <a:solidFill>
                <a:srgbClr val="FFFFFF"/>
              </a:solidFill>
              <a:latin typeface="华文中宋" panose="02010600040101010101" charset="-122"/>
              <a:ea typeface="华文中宋" panose="02010600040101010101" charset="-122"/>
              <a:cs typeface="华文中宋" panose="02010600040101010101" charset="-122"/>
            </a:endParaRPr>
          </a:p>
        </p:txBody>
      </p:sp>
      <p:sp>
        <p:nvSpPr>
          <p:cNvPr id="8" name="文本框 7"/>
          <p:cNvSpPr txBox="1"/>
          <p:nvPr/>
        </p:nvSpPr>
        <p:spPr>
          <a:xfrm>
            <a:off x="449014" y="1023049"/>
            <a:ext cx="3416320" cy="369332"/>
          </a:xfrm>
          <a:prstGeom prst="rect">
            <a:avLst/>
          </a:prstGeom>
          <a:noFill/>
        </p:spPr>
        <p:txBody>
          <a:bodyPr wrap="none" rtlCol="0">
            <a:spAutoFit/>
          </a:bodyPr>
          <a:lstStyle/>
          <a:p>
            <a:r>
              <a:rPr kumimoji="1" lang="zh-CN" altLang="en-US" dirty="0" smtClean="0">
                <a:solidFill>
                  <a:srgbClr val="FFFFFF"/>
                </a:solidFill>
              </a:rPr>
              <a:t>材料一黄河流域年降水量分布图</a:t>
            </a:r>
            <a:endParaRPr kumimoji="1" lang="zh-CN" altLang="en-US" dirty="0">
              <a:solidFill>
                <a:srgbClr val="FFFFFF"/>
              </a:solidFill>
            </a:endParaRPr>
          </a:p>
        </p:txBody>
      </p:sp>
      <p:sp>
        <p:nvSpPr>
          <p:cNvPr id="9" name="文本框 8"/>
          <p:cNvSpPr txBox="1"/>
          <p:nvPr/>
        </p:nvSpPr>
        <p:spPr>
          <a:xfrm>
            <a:off x="4103477" y="838383"/>
            <a:ext cx="3877985" cy="369332"/>
          </a:xfrm>
          <a:prstGeom prst="rect">
            <a:avLst/>
          </a:prstGeom>
          <a:noFill/>
        </p:spPr>
        <p:txBody>
          <a:bodyPr wrap="none" rtlCol="0">
            <a:spAutoFit/>
          </a:bodyPr>
          <a:lstStyle/>
          <a:p>
            <a:r>
              <a:rPr kumimoji="1" lang="zh-CN" altLang="en-US" dirty="0" smtClean="0">
                <a:solidFill>
                  <a:srgbClr val="FFFFFF"/>
                </a:solidFill>
              </a:rPr>
              <a:t>材料二黄河流域部分站点的暴雨频数</a:t>
            </a:r>
            <a:endParaRPr kumimoji="1" lang="zh-CN" altLang="en-US" dirty="0">
              <a:solidFill>
                <a:srgbClr val="FFFFFF"/>
              </a:solidFill>
            </a:endParaRPr>
          </a:p>
        </p:txBody>
      </p:sp>
      <p:sp>
        <p:nvSpPr>
          <p:cNvPr id="10" name="文本框 9"/>
          <p:cNvSpPr txBox="1"/>
          <p:nvPr/>
        </p:nvSpPr>
        <p:spPr>
          <a:xfrm>
            <a:off x="696134" y="409153"/>
            <a:ext cx="6814686" cy="369332"/>
          </a:xfrm>
          <a:prstGeom prst="rect">
            <a:avLst/>
          </a:prstGeom>
          <a:noFill/>
        </p:spPr>
        <p:txBody>
          <a:bodyPr wrap="none" rtlCol="0">
            <a:spAutoFit/>
          </a:bodyPr>
          <a:lstStyle/>
          <a:p>
            <a:r>
              <a:rPr kumimoji="1" lang="zh-CN" altLang="en-US" dirty="0" smtClean="0">
                <a:solidFill>
                  <a:srgbClr val="FFFF00"/>
                </a:solidFill>
              </a:rPr>
              <a:t>例题</a:t>
            </a:r>
            <a:r>
              <a:rPr kumimoji="1" lang="en-US" altLang="zh-CN" dirty="0" smtClean="0">
                <a:solidFill>
                  <a:srgbClr val="FFFF00"/>
                </a:solidFill>
              </a:rPr>
              <a:t>1</a:t>
            </a:r>
            <a:r>
              <a:rPr kumimoji="1" lang="zh-CN" altLang="en-US" dirty="0" smtClean="0">
                <a:solidFill>
                  <a:srgbClr val="FFFF00"/>
                </a:solidFill>
              </a:rPr>
              <a:t> 读图文字资料   回答下列问题   （朝阳期末</a:t>
            </a:r>
            <a:r>
              <a:rPr kumimoji="1" lang="en-US" altLang="zh-CN" dirty="0" smtClean="0">
                <a:solidFill>
                  <a:srgbClr val="FFFF00"/>
                </a:solidFill>
              </a:rPr>
              <a:t>2020</a:t>
            </a:r>
            <a:r>
              <a:rPr kumimoji="1" lang="zh-CN" altLang="en-US" dirty="0" smtClean="0">
                <a:solidFill>
                  <a:srgbClr val="FFFF00"/>
                </a:solidFill>
              </a:rPr>
              <a:t>期末测试</a:t>
            </a:r>
            <a:r>
              <a:rPr kumimoji="1" lang="zh-CN" altLang="en-US" dirty="0">
                <a:solidFill>
                  <a:srgbClr val="FFFF00"/>
                </a:solidFill>
              </a:rPr>
              <a:t>）</a:t>
            </a:r>
          </a:p>
        </p:txBody>
      </p:sp>
      <p:sp>
        <p:nvSpPr>
          <p:cNvPr id="2" name="文本框 1"/>
          <p:cNvSpPr txBox="1"/>
          <p:nvPr/>
        </p:nvSpPr>
        <p:spPr>
          <a:xfrm>
            <a:off x="2044700" y="3683000"/>
            <a:ext cx="6263253" cy="923330"/>
          </a:xfrm>
          <a:prstGeom prst="rect">
            <a:avLst/>
          </a:prstGeom>
          <a:noFill/>
        </p:spPr>
        <p:txBody>
          <a:bodyPr wrap="none" rtlCol="0">
            <a:spAutoFit/>
          </a:bodyPr>
          <a:lstStyle/>
          <a:p>
            <a:r>
              <a:rPr kumimoji="1" lang="zh-CN" altLang="en-US" dirty="0" smtClean="0">
                <a:solidFill>
                  <a:srgbClr val="FFFF00"/>
                </a:solidFill>
              </a:rPr>
              <a:t>参考答案：水土流失</a:t>
            </a:r>
            <a:r>
              <a:rPr kumimoji="1" lang="en-US" altLang="zh-CN" dirty="0" smtClean="0">
                <a:solidFill>
                  <a:srgbClr val="FFFF00"/>
                </a:solidFill>
              </a:rPr>
              <a:t>-</a:t>
            </a:r>
            <a:r>
              <a:rPr kumimoji="1" lang="zh-CN" altLang="en-US" dirty="0" smtClean="0">
                <a:solidFill>
                  <a:srgbClr val="FFFF00"/>
                </a:solidFill>
              </a:rPr>
              <a:t>植树种草、混凝土工程、农业间作轮作</a:t>
            </a:r>
            <a:endParaRPr kumimoji="1" lang="en-US" altLang="zh-CN" dirty="0" smtClean="0">
              <a:solidFill>
                <a:srgbClr val="FFFF00"/>
              </a:solidFill>
            </a:endParaRPr>
          </a:p>
          <a:p>
            <a:r>
              <a:rPr kumimoji="1" lang="zh-CN" altLang="en-US" dirty="0" smtClean="0">
                <a:solidFill>
                  <a:srgbClr val="FFFF00"/>
                </a:solidFill>
              </a:rPr>
              <a:t>                  环境污染</a:t>
            </a:r>
            <a:r>
              <a:rPr kumimoji="1" lang="en-US" altLang="zh-CN" dirty="0">
                <a:solidFill>
                  <a:srgbClr val="FFFF00"/>
                </a:solidFill>
              </a:rPr>
              <a:t>-</a:t>
            </a:r>
            <a:r>
              <a:rPr kumimoji="1" lang="zh-CN" altLang="en-US" dirty="0" smtClean="0">
                <a:solidFill>
                  <a:srgbClr val="FFFF00"/>
                </a:solidFill>
              </a:rPr>
              <a:t>法律法规、技术革新减少排放</a:t>
            </a:r>
            <a:endParaRPr kumimoji="1" lang="en-US" altLang="zh-CN" dirty="0" smtClean="0">
              <a:solidFill>
                <a:srgbClr val="FFFF00"/>
              </a:solidFill>
            </a:endParaRPr>
          </a:p>
          <a:p>
            <a:r>
              <a:rPr kumimoji="1" lang="zh-CN" altLang="en-US" dirty="0" smtClean="0">
                <a:solidFill>
                  <a:srgbClr val="FFFF00"/>
                </a:solidFill>
              </a:rPr>
              <a:t>                  资源短缺</a:t>
            </a:r>
            <a:r>
              <a:rPr kumimoji="1" lang="en-US" altLang="zh-CN" dirty="0" smtClean="0">
                <a:solidFill>
                  <a:srgbClr val="FFFF00"/>
                </a:solidFill>
              </a:rPr>
              <a:t>-</a:t>
            </a:r>
            <a:r>
              <a:rPr kumimoji="1" lang="zh-CN" altLang="en-US" dirty="0" smtClean="0">
                <a:solidFill>
                  <a:srgbClr val="FFFF00"/>
                </a:solidFill>
              </a:rPr>
              <a:t>节约利用、提高资源利用率</a:t>
            </a:r>
            <a:endParaRPr kumimoji="1" lang="zh-CN" altLang="en-US" dirty="0">
              <a:solidFill>
                <a:srgbClr val="FFFF00"/>
              </a:solidFill>
            </a:endParaRPr>
          </a:p>
        </p:txBody>
      </p:sp>
    </p:spTree>
    <p:custDataLst>
      <p:tags r:id="rId1"/>
    </p:custDataLst>
    <p:extLst>
      <p:ext uri="{BB962C8B-B14F-4D97-AF65-F5344CB8AC3E}">
        <p14:creationId xmlns:p14="http://schemas.microsoft.com/office/powerpoint/2010/main" val="10215124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482600" y="220034"/>
            <a:ext cx="8077200" cy="4060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157" tIns="33078" rIns="66157" bIns="33078">
            <a:spAutoFit/>
          </a:bodyPr>
          <a:lstStyle>
            <a:lvl1pPr indent="455613">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pPr>
              <a:lnSpc>
                <a:spcPct val="150000"/>
              </a:lnSpc>
              <a:spcAft>
                <a:spcPts val="863"/>
              </a:spcAft>
            </a:pPr>
            <a:r>
              <a:rPr lang="zh-CN" altLang="en-US" sz="2800" b="1" dirty="0" smtClean="0">
                <a:solidFill>
                  <a:srgbClr val="FFFF00"/>
                </a:solidFill>
                <a:latin typeface="SimHei" charset="-122"/>
                <a:ea typeface="SimHei" charset="-122"/>
                <a:cs typeface="SimHei" charset="-122"/>
              </a:rPr>
              <a:t> 例题</a:t>
            </a:r>
            <a:r>
              <a:rPr lang="en-US" altLang="zh-CN" sz="2800" b="1" dirty="0" smtClean="0">
                <a:solidFill>
                  <a:srgbClr val="FFFF00"/>
                </a:solidFill>
                <a:latin typeface="SimHei" charset="-122"/>
                <a:ea typeface="SimHei" charset="-122"/>
                <a:cs typeface="SimHei" charset="-122"/>
              </a:rPr>
              <a:t>2</a:t>
            </a:r>
            <a:r>
              <a:rPr lang="zh-CN" altLang="en-US" sz="2800" b="1" dirty="0" smtClean="0">
                <a:solidFill>
                  <a:srgbClr val="FFFF00"/>
                </a:solidFill>
                <a:latin typeface="SimHei" charset="-122"/>
                <a:ea typeface="SimHei" charset="-122"/>
                <a:cs typeface="SimHei" charset="-122"/>
              </a:rPr>
              <a:t>  </a:t>
            </a:r>
            <a:r>
              <a:rPr lang="zh-CN" altLang="en-US" sz="2800" b="1" dirty="0" smtClean="0">
                <a:solidFill>
                  <a:schemeClr val="bg1">
                    <a:lumMod val="95000"/>
                  </a:schemeClr>
                </a:solidFill>
                <a:latin typeface="SimHei" charset="-122"/>
                <a:ea typeface="SimHei" charset="-122"/>
                <a:cs typeface="SimHei" charset="-122"/>
              </a:rPr>
              <a:t>霍林河</a:t>
            </a:r>
            <a:r>
              <a:rPr lang="zh-CN" altLang="en-US" sz="2800" b="1" dirty="0">
                <a:solidFill>
                  <a:srgbClr val="FFFF00"/>
                </a:solidFill>
                <a:latin typeface="SimHei" charset="-122"/>
                <a:ea typeface="SimHei" charset="-122"/>
                <a:cs typeface="SimHei" charset="-122"/>
              </a:rPr>
              <a:t>发源于大兴安岭</a:t>
            </a:r>
            <a:r>
              <a:rPr lang="zh-CN" altLang="en-US" sz="2800" b="1" dirty="0">
                <a:solidFill>
                  <a:schemeClr val="bg1">
                    <a:lumMod val="95000"/>
                  </a:schemeClr>
                </a:solidFill>
                <a:latin typeface="SimHei" charset="-122"/>
                <a:ea typeface="SimHei" charset="-122"/>
                <a:cs typeface="SimHei" charset="-122"/>
              </a:rPr>
              <a:t>，为山</a:t>
            </a:r>
            <a:r>
              <a:rPr lang="zh-CN" altLang="en-US" sz="2800" b="1" dirty="0">
                <a:solidFill>
                  <a:srgbClr val="FFFF00"/>
                </a:solidFill>
                <a:latin typeface="SimHei" charset="-122"/>
                <a:ea typeface="SimHei" charset="-122"/>
                <a:cs typeface="SimHei" charset="-122"/>
              </a:rPr>
              <a:t>前半干旱区及部分半湿润区</a:t>
            </a:r>
            <a:r>
              <a:rPr lang="zh-CN" altLang="en-US" sz="2800" b="1" dirty="0">
                <a:solidFill>
                  <a:schemeClr val="bg1">
                    <a:lumMod val="95000"/>
                  </a:schemeClr>
                </a:solidFill>
                <a:latin typeface="SimHei" charset="-122"/>
                <a:ea typeface="SimHei" charset="-122"/>
                <a:cs typeface="SimHei" charset="-122"/>
              </a:rPr>
              <a:t>的</a:t>
            </a:r>
            <a:r>
              <a:rPr lang="zh-CN" altLang="en-US" sz="2800" b="1" dirty="0">
                <a:solidFill>
                  <a:srgbClr val="FFFF00"/>
                </a:solidFill>
                <a:latin typeface="SimHei" charset="-122"/>
                <a:ea typeface="SimHei" charset="-122"/>
                <a:cs typeface="SimHei" charset="-122"/>
              </a:rPr>
              <a:t>平原</a:t>
            </a:r>
            <a:r>
              <a:rPr lang="zh-CN" altLang="en-US" sz="2800" b="1" dirty="0">
                <a:solidFill>
                  <a:schemeClr val="bg1">
                    <a:lumMod val="95000"/>
                  </a:schemeClr>
                </a:solidFill>
                <a:latin typeface="SimHei" charset="-122"/>
                <a:ea typeface="SimHei" charset="-122"/>
                <a:cs typeface="SimHei" charset="-122"/>
              </a:rPr>
              <a:t>带来了流水及泥沙。受</a:t>
            </a:r>
            <a:r>
              <a:rPr lang="zh-CN" altLang="en-US" sz="2800" b="1" dirty="0">
                <a:solidFill>
                  <a:srgbClr val="FFFF00"/>
                </a:solidFill>
                <a:latin typeface="SimHei" charset="-122"/>
                <a:ea typeface="SimHei" charset="-122"/>
                <a:cs typeface="SimHei" charset="-122"/>
              </a:rPr>
              <a:t>上游修建水库和灌溉</a:t>
            </a:r>
            <a:r>
              <a:rPr lang="zh-CN" altLang="en-US" sz="2800" b="1" dirty="0">
                <a:solidFill>
                  <a:schemeClr val="bg1">
                    <a:lumMod val="95000"/>
                  </a:schemeClr>
                </a:solidFill>
                <a:latin typeface="SimHei" charset="-122"/>
                <a:ea typeface="SimHei" charset="-122"/>
                <a:cs typeface="SimHei" charset="-122"/>
              </a:rPr>
              <a:t>的影响，山前平原河段多年断流。</a:t>
            </a:r>
            <a:r>
              <a:rPr lang="zh-CN" altLang="en-US" sz="2800" b="1" dirty="0">
                <a:solidFill>
                  <a:srgbClr val="FFFF00"/>
                </a:solidFill>
                <a:latin typeface="SimHei" charset="-122"/>
                <a:ea typeface="SimHei" charset="-122"/>
                <a:cs typeface="SimHei" charset="-122"/>
              </a:rPr>
              <a:t>断流</a:t>
            </a:r>
            <a:r>
              <a:rPr lang="zh-CN" altLang="en-US" sz="2800" b="1" dirty="0">
                <a:solidFill>
                  <a:schemeClr val="bg1">
                    <a:lumMod val="95000"/>
                  </a:schemeClr>
                </a:solidFill>
                <a:latin typeface="SimHei" charset="-122"/>
                <a:ea typeface="SimHei" charset="-122"/>
                <a:cs typeface="SimHei" charset="-122"/>
              </a:rPr>
              <a:t>期间，山前平原上的</a:t>
            </a:r>
            <a:r>
              <a:rPr lang="zh-CN" altLang="en-US" sz="2800" b="1" dirty="0">
                <a:solidFill>
                  <a:srgbClr val="FFFF00"/>
                </a:solidFill>
                <a:latin typeface="SimHei" charset="-122"/>
                <a:ea typeface="SimHei" charset="-122"/>
                <a:cs typeface="SimHei" charset="-122"/>
              </a:rPr>
              <a:t>洼地增多增大</a:t>
            </a:r>
            <a:r>
              <a:rPr lang="zh-CN" altLang="en-US" sz="2800" b="1" dirty="0" smtClean="0">
                <a:solidFill>
                  <a:schemeClr val="bg1">
                    <a:lumMod val="95000"/>
                  </a:schemeClr>
                </a:solidFill>
                <a:latin typeface="SimHei" charset="-122"/>
                <a:ea typeface="SimHei" charset="-122"/>
                <a:cs typeface="SimHei" charset="-122"/>
              </a:rPr>
              <a:t>。</a:t>
            </a:r>
            <a:endParaRPr lang="en-US" altLang="zh-CN" sz="2800" b="1" dirty="0" smtClean="0">
              <a:solidFill>
                <a:schemeClr val="bg1">
                  <a:lumMod val="95000"/>
                </a:schemeClr>
              </a:solidFill>
              <a:latin typeface="SimHei" charset="-122"/>
              <a:ea typeface="SimHei" charset="-122"/>
              <a:cs typeface="SimHei" charset="-122"/>
            </a:endParaRPr>
          </a:p>
          <a:p>
            <a:pPr>
              <a:lnSpc>
                <a:spcPct val="150000"/>
              </a:lnSpc>
              <a:spcAft>
                <a:spcPts val="863"/>
              </a:spcAft>
            </a:pPr>
            <a:r>
              <a:rPr lang="zh-CN" altLang="en-US" sz="2800" b="1" dirty="0">
                <a:solidFill>
                  <a:schemeClr val="bg1">
                    <a:lumMod val="95000"/>
                  </a:schemeClr>
                </a:solidFill>
                <a:latin typeface="SimHei" charset="-122"/>
                <a:ea typeface="SimHei" charset="-122"/>
                <a:cs typeface="SimHei" charset="-122"/>
              </a:rPr>
              <a:t> </a:t>
            </a:r>
            <a:r>
              <a:rPr lang="zh-CN" altLang="en-US" sz="2800" b="1" dirty="0" smtClean="0">
                <a:solidFill>
                  <a:schemeClr val="bg1">
                    <a:lumMod val="95000"/>
                  </a:schemeClr>
                </a:solidFill>
                <a:latin typeface="SimHei" charset="-122"/>
                <a:ea typeface="SimHei" charset="-122"/>
                <a:cs typeface="SimHei" charset="-122"/>
              </a:rPr>
              <a:t>据此推测：伴随着洼地增多增大，周边地区</a:t>
            </a:r>
            <a:r>
              <a:rPr lang="zh-CN" altLang="en-US" sz="2800" b="1" dirty="0" smtClean="0">
                <a:solidFill>
                  <a:srgbClr val="FFFF00"/>
                </a:solidFill>
                <a:latin typeface="SimHei" charset="-122"/>
                <a:ea typeface="SimHei" charset="-122"/>
                <a:cs typeface="SimHei" charset="-122"/>
              </a:rPr>
              <a:t>最可能出现的环境问题</a:t>
            </a:r>
            <a:r>
              <a:rPr lang="zh-CN" altLang="en-US" sz="2800" b="1" dirty="0" smtClean="0">
                <a:solidFill>
                  <a:schemeClr val="bg1">
                    <a:lumMod val="95000"/>
                  </a:schemeClr>
                </a:solidFill>
                <a:latin typeface="SimHei" charset="-122"/>
                <a:ea typeface="SimHei" charset="-122"/>
                <a:cs typeface="SimHei" charset="-122"/>
              </a:rPr>
              <a:t>，并提出</a:t>
            </a:r>
            <a:r>
              <a:rPr lang="zh-CN" altLang="en-US" sz="2800" b="1" dirty="0" smtClean="0">
                <a:solidFill>
                  <a:srgbClr val="FFFF00"/>
                </a:solidFill>
                <a:latin typeface="SimHei" charset="-122"/>
                <a:ea typeface="SimHei" charset="-122"/>
                <a:cs typeface="SimHei" charset="-122"/>
              </a:rPr>
              <a:t>解决措施</a:t>
            </a:r>
            <a:r>
              <a:rPr lang="zh-CN" altLang="en-US" sz="2800" b="1" dirty="0" smtClean="0">
                <a:solidFill>
                  <a:schemeClr val="bg1">
                    <a:lumMod val="95000"/>
                  </a:schemeClr>
                </a:solidFill>
                <a:latin typeface="SimHei" charset="-122"/>
                <a:ea typeface="SimHei" charset="-122"/>
                <a:cs typeface="SimHei" charset="-122"/>
              </a:rPr>
              <a:t>。</a:t>
            </a:r>
            <a:endParaRPr lang="en-US" altLang="zh-CN" sz="2800" b="1" dirty="0">
              <a:solidFill>
                <a:schemeClr val="bg1">
                  <a:lumMod val="95000"/>
                </a:schemeClr>
              </a:solidFill>
              <a:latin typeface="SimHei" charset="-122"/>
              <a:ea typeface="SimHei" charset="-122"/>
              <a:cs typeface="SimHei" charset="-122"/>
            </a:endParaRPr>
          </a:p>
        </p:txBody>
      </p:sp>
    </p:spTree>
    <p:extLst>
      <p:ext uri="{BB962C8B-B14F-4D97-AF65-F5344CB8AC3E}">
        <p14:creationId xmlns:p14="http://schemas.microsoft.com/office/powerpoint/2010/main" val="1098188644"/>
      </p:ext>
    </p:extLst>
  </p:cSld>
  <p:clrMapOvr>
    <a:masterClrMapping/>
  </p:clrMapOvr>
  <mc:AlternateContent xmlns:mc="http://schemas.openxmlformats.org/markup-compatibility/2006" xmlns:p14="http://schemas.microsoft.com/office/powerpoint/2010/main">
    <mc:Choice Requires="p14">
      <p:transition spd="slow" p14:dur="2000">
        <p:cover dir="d"/>
      </p:transition>
    </mc:Choice>
    <mc:Fallback xmlns="">
      <p:transition spd="slow">
        <p:cover dir="d"/>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文本框 3"/>
          <p:cNvSpPr txBox="1"/>
          <p:nvPr/>
        </p:nvSpPr>
        <p:spPr>
          <a:xfrm>
            <a:off x="889000" y="838200"/>
            <a:ext cx="7366119" cy="2677656"/>
          </a:xfrm>
          <a:prstGeom prst="rect">
            <a:avLst/>
          </a:prstGeom>
          <a:noFill/>
        </p:spPr>
        <p:txBody>
          <a:bodyPr wrap="none" rtlCol="0">
            <a:spAutoFit/>
          </a:bodyPr>
          <a:lstStyle/>
          <a:p>
            <a:pPr algn="ctr"/>
            <a:r>
              <a:rPr kumimoji="1" lang="zh-CN" altLang="en-US" dirty="0" smtClean="0">
                <a:solidFill>
                  <a:srgbClr val="FFFF00"/>
                </a:solidFill>
              </a:rPr>
              <a:t>     </a:t>
            </a:r>
            <a:r>
              <a:rPr kumimoji="1" lang="en-US" altLang="zh-CN" sz="2800" dirty="0" smtClean="0">
                <a:solidFill>
                  <a:srgbClr val="FFFF00"/>
                </a:solidFill>
              </a:rPr>
              <a:t>《</a:t>
            </a:r>
            <a:r>
              <a:rPr kumimoji="1" lang="zh-CN" altLang="en-US" sz="2800" dirty="0" smtClean="0">
                <a:solidFill>
                  <a:srgbClr val="FFFF00"/>
                </a:solidFill>
              </a:rPr>
              <a:t>区域环境问题分析</a:t>
            </a:r>
            <a:r>
              <a:rPr kumimoji="1" lang="en-US" altLang="zh-CN" sz="2800" dirty="0" smtClean="0">
                <a:solidFill>
                  <a:srgbClr val="FFFF00"/>
                </a:solidFill>
              </a:rPr>
              <a:t>》</a:t>
            </a:r>
          </a:p>
          <a:p>
            <a:pPr algn="ctr"/>
            <a:r>
              <a:rPr kumimoji="1" lang="zh-CN" altLang="en-US" sz="2800" dirty="0">
                <a:solidFill>
                  <a:srgbClr val="FFFF00"/>
                </a:solidFill>
              </a:rPr>
              <a:t> </a:t>
            </a:r>
            <a:r>
              <a:rPr kumimoji="1" lang="zh-CN" altLang="en-US" sz="2800" dirty="0" smtClean="0">
                <a:solidFill>
                  <a:srgbClr val="FFFF00"/>
                </a:solidFill>
              </a:rPr>
              <a:t>     在高考中的地位</a:t>
            </a:r>
            <a:endParaRPr kumimoji="1" lang="en-US" altLang="zh-CN" sz="2800" dirty="0" smtClean="0">
              <a:solidFill>
                <a:srgbClr val="FFFF00"/>
              </a:solidFill>
            </a:endParaRPr>
          </a:p>
          <a:p>
            <a:pPr algn="ctr"/>
            <a:endParaRPr kumimoji="1" lang="en-US" altLang="zh-CN" sz="2800" dirty="0" smtClean="0">
              <a:solidFill>
                <a:srgbClr val="FFFF00"/>
              </a:solidFill>
            </a:endParaRPr>
          </a:p>
          <a:p>
            <a:pPr algn="ctr"/>
            <a:r>
              <a:rPr kumimoji="1" lang="zh-CN" altLang="en-US" sz="2800" dirty="0" smtClean="0">
                <a:solidFill>
                  <a:schemeClr val="bg1"/>
                </a:solidFill>
              </a:rPr>
              <a:t>  全球人地关系的缩影</a:t>
            </a:r>
            <a:endParaRPr kumimoji="1" lang="en-US" altLang="zh-CN" sz="2800" dirty="0">
              <a:solidFill>
                <a:schemeClr val="bg1"/>
              </a:solidFill>
            </a:endParaRPr>
          </a:p>
          <a:p>
            <a:pPr algn="ctr"/>
            <a:r>
              <a:rPr kumimoji="1" lang="zh-CN" altLang="en-US" sz="2800" dirty="0" smtClean="0">
                <a:solidFill>
                  <a:schemeClr val="bg1"/>
                </a:solidFill>
              </a:rPr>
              <a:t>空间区域、综合思维的视角“人地和谐”观念</a:t>
            </a:r>
            <a:endParaRPr kumimoji="1" lang="en-US" altLang="zh-CN" sz="2800" dirty="0" smtClean="0">
              <a:solidFill>
                <a:schemeClr val="bg1"/>
              </a:solidFill>
            </a:endParaRPr>
          </a:p>
          <a:p>
            <a:pPr algn="ctr"/>
            <a:r>
              <a:rPr kumimoji="1" lang="zh-CN" altLang="en-US" sz="2800" dirty="0" smtClean="0">
                <a:solidFill>
                  <a:schemeClr val="bg1"/>
                </a:solidFill>
              </a:rPr>
              <a:t>      值得关注</a:t>
            </a:r>
            <a:endParaRPr kumimoji="1" lang="en-US" altLang="zh-CN" sz="2800" dirty="0" smtClean="0">
              <a:solidFill>
                <a:schemeClr val="bg1"/>
              </a:solidFill>
            </a:endParaRPr>
          </a:p>
        </p:txBody>
      </p:sp>
    </p:spTree>
    <p:extLst>
      <p:ext uri="{BB962C8B-B14F-4D97-AF65-F5344CB8AC3E}">
        <p14:creationId xmlns:p14="http://schemas.microsoft.com/office/powerpoint/2010/main" val="15412684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1" name="文本框 10"/>
          <p:cNvSpPr txBox="1"/>
          <p:nvPr/>
        </p:nvSpPr>
        <p:spPr>
          <a:xfrm>
            <a:off x="5610333" y="1231900"/>
            <a:ext cx="184731" cy="369332"/>
          </a:xfrm>
          <a:prstGeom prst="rect">
            <a:avLst/>
          </a:prstGeom>
          <a:noFill/>
        </p:spPr>
        <p:txBody>
          <a:bodyPr wrap="none" rtlCol="0">
            <a:spAutoFit/>
          </a:bodyPr>
          <a:lstStyle/>
          <a:p>
            <a:endParaRPr kumimoji="1" lang="zh-CN" altLang="en-US" dirty="0"/>
          </a:p>
        </p:txBody>
      </p:sp>
      <p:sp>
        <p:nvSpPr>
          <p:cNvPr id="3" name="文本框 2"/>
          <p:cNvSpPr txBox="1"/>
          <p:nvPr/>
        </p:nvSpPr>
        <p:spPr>
          <a:xfrm>
            <a:off x="6510623" y="2246699"/>
            <a:ext cx="646331" cy="923330"/>
          </a:xfrm>
          <a:prstGeom prst="rect">
            <a:avLst/>
          </a:prstGeom>
          <a:noFill/>
        </p:spPr>
        <p:txBody>
          <a:bodyPr wrap="none" rtlCol="0">
            <a:spAutoFit/>
          </a:bodyPr>
          <a:lstStyle/>
          <a:p>
            <a:r>
              <a:rPr kumimoji="1" lang="zh-CN" altLang="en-US" dirty="0" smtClean="0">
                <a:solidFill>
                  <a:srgbClr val="FFFFFF"/>
                </a:solidFill>
              </a:rPr>
              <a:t>人类</a:t>
            </a:r>
            <a:endParaRPr kumimoji="1" lang="en-US" altLang="zh-CN" dirty="0" smtClean="0">
              <a:solidFill>
                <a:srgbClr val="FFFFFF"/>
              </a:solidFill>
            </a:endParaRPr>
          </a:p>
          <a:p>
            <a:r>
              <a:rPr kumimoji="1" lang="zh-CN" altLang="en-US" dirty="0" smtClean="0">
                <a:solidFill>
                  <a:srgbClr val="FFFFFF"/>
                </a:solidFill>
              </a:rPr>
              <a:t>活动</a:t>
            </a:r>
            <a:endParaRPr kumimoji="1" lang="en-US" altLang="zh-CN" dirty="0" smtClean="0">
              <a:solidFill>
                <a:srgbClr val="FFFFFF"/>
              </a:solidFill>
            </a:endParaRPr>
          </a:p>
          <a:p>
            <a:r>
              <a:rPr kumimoji="1" lang="zh-CN" altLang="en-US" dirty="0" smtClean="0">
                <a:solidFill>
                  <a:srgbClr val="FFFFFF"/>
                </a:solidFill>
              </a:rPr>
              <a:t>  </a:t>
            </a:r>
            <a:endParaRPr kumimoji="1" lang="zh-CN" altLang="en-US" dirty="0">
              <a:solidFill>
                <a:srgbClr val="FFFFFF"/>
              </a:solidFill>
            </a:endParaRPr>
          </a:p>
        </p:txBody>
      </p:sp>
      <p:sp>
        <p:nvSpPr>
          <p:cNvPr id="12" name="文本框 11"/>
          <p:cNvSpPr txBox="1"/>
          <p:nvPr/>
        </p:nvSpPr>
        <p:spPr>
          <a:xfrm>
            <a:off x="5249364" y="2273982"/>
            <a:ext cx="1417476" cy="1200329"/>
          </a:xfrm>
          <a:prstGeom prst="rect">
            <a:avLst/>
          </a:prstGeom>
          <a:noFill/>
        </p:spPr>
        <p:txBody>
          <a:bodyPr wrap="square" rtlCol="0">
            <a:spAutoFit/>
          </a:bodyPr>
          <a:lstStyle/>
          <a:p>
            <a:r>
              <a:rPr kumimoji="1" lang="zh-CN" altLang="en-US" dirty="0"/>
              <a:t> </a:t>
            </a:r>
            <a:r>
              <a:rPr kumimoji="1" lang="zh-CN" altLang="en-US" dirty="0" smtClean="0"/>
              <a:t> </a:t>
            </a:r>
            <a:r>
              <a:rPr kumimoji="1" lang="zh-CN" altLang="en-US" dirty="0" smtClean="0">
                <a:solidFill>
                  <a:srgbClr val="FFFFFF"/>
                </a:solidFill>
              </a:rPr>
              <a:t>修水库</a:t>
            </a:r>
            <a:endParaRPr kumimoji="1" lang="en-US" altLang="zh-CN" dirty="0" smtClean="0">
              <a:solidFill>
                <a:srgbClr val="FFFFFF"/>
              </a:solidFill>
            </a:endParaRPr>
          </a:p>
          <a:p>
            <a:r>
              <a:rPr kumimoji="1" lang="zh-CN" altLang="en-US" dirty="0" smtClean="0">
                <a:solidFill>
                  <a:srgbClr val="FFFFFF"/>
                </a:solidFill>
              </a:rPr>
              <a:t>灌溉用水</a:t>
            </a:r>
            <a:endParaRPr kumimoji="1" lang="en-US" altLang="zh-CN" dirty="0" smtClean="0">
              <a:solidFill>
                <a:srgbClr val="FFFFFF"/>
              </a:solidFill>
            </a:endParaRPr>
          </a:p>
          <a:p>
            <a:endParaRPr kumimoji="1" lang="zh-CN" altLang="en-US" dirty="0">
              <a:solidFill>
                <a:srgbClr val="FFFFFF"/>
              </a:solidFill>
            </a:endParaRPr>
          </a:p>
          <a:p>
            <a:endParaRPr kumimoji="1" lang="zh-CN" altLang="en-US" dirty="0"/>
          </a:p>
        </p:txBody>
      </p:sp>
      <p:sp>
        <p:nvSpPr>
          <p:cNvPr id="2" name="文本框 1"/>
          <p:cNvSpPr txBox="1"/>
          <p:nvPr/>
        </p:nvSpPr>
        <p:spPr>
          <a:xfrm>
            <a:off x="863076" y="2339032"/>
            <a:ext cx="1333451" cy="646331"/>
          </a:xfrm>
          <a:prstGeom prst="rect">
            <a:avLst/>
          </a:prstGeom>
          <a:noFill/>
        </p:spPr>
        <p:txBody>
          <a:bodyPr wrap="square" rtlCol="0">
            <a:spAutoFit/>
          </a:bodyPr>
          <a:lstStyle/>
          <a:p>
            <a:r>
              <a:rPr kumimoji="1" lang="zh-CN" altLang="en-US" dirty="0" smtClean="0">
                <a:solidFill>
                  <a:srgbClr val="FFFFFF"/>
                </a:solidFill>
              </a:rPr>
              <a:t>大兴安岭</a:t>
            </a:r>
            <a:endParaRPr kumimoji="1" lang="en-US" altLang="zh-CN" dirty="0" smtClean="0">
              <a:solidFill>
                <a:srgbClr val="FFFFFF"/>
              </a:solidFill>
            </a:endParaRPr>
          </a:p>
          <a:p>
            <a:r>
              <a:rPr kumimoji="1" lang="zh-CN" altLang="en-US" dirty="0" smtClean="0">
                <a:solidFill>
                  <a:srgbClr val="FFFFFF"/>
                </a:solidFill>
              </a:rPr>
              <a:t>   附近</a:t>
            </a:r>
            <a:endParaRPr kumimoji="1" lang="zh-CN" altLang="en-US" dirty="0">
              <a:solidFill>
                <a:srgbClr val="FFFFFF"/>
              </a:solidFill>
            </a:endParaRPr>
          </a:p>
        </p:txBody>
      </p:sp>
      <p:sp>
        <p:nvSpPr>
          <p:cNvPr id="7" name="右箭头 6"/>
          <p:cNvSpPr/>
          <p:nvPr/>
        </p:nvSpPr>
        <p:spPr>
          <a:xfrm>
            <a:off x="1971722" y="2552803"/>
            <a:ext cx="320156" cy="20543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右大括号 18"/>
          <p:cNvSpPr/>
          <p:nvPr/>
        </p:nvSpPr>
        <p:spPr>
          <a:xfrm>
            <a:off x="6368484" y="1827937"/>
            <a:ext cx="188938" cy="1485299"/>
          </a:xfrm>
          <a:prstGeom prst="rightBrace">
            <a:avLst/>
          </a:prstGeom>
          <a:ln w="19050">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32" name="直线箭头连接符 31"/>
          <p:cNvCxnSpPr/>
          <p:nvPr/>
        </p:nvCxnSpPr>
        <p:spPr>
          <a:xfrm flipH="1" flipV="1">
            <a:off x="5610333" y="1393101"/>
            <a:ext cx="625367" cy="23465"/>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3851851" y="2185152"/>
            <a:ext cx="1369286" cy="1200329"/>
          </a:xfrm>
          <a:prstGeom prst="rect">
            <a:avLst/>
          </a:prstGeom>
          <a:noFill/>
        </p:spPr>
        <p:txBody>
          <a:bodyPr wrap="none" rtlCol="0">
            <a:spAutoFit/>
          </a:bodyPr>
          <a:lstStyle/>
          <a:p>
            <a:r>
              <a:rPr kumimoji="1" lang="zh-CN" altLang="en-US" dirty="0" smtClean="0">
                <a:solidFill>
                  <a:srgbClr val="FFFFFF"/>
                </a:solidFill>
              </a:rPr>
              <a:t> 土壤缺水</a:t>
            </a:r>
            <a:endParaRPr kumimoji="1" lang="en-US" altLang="zh-CN" dirty="0" smtClean="0">
              <a:solidFill>
                <a:srgbClr val="FFFFFF"/>
              </a:solidFill>
            </a:endParaRPr>
          </a:p>
          <a:p>
            <a:r>
              <a:rPr kumimoji="1" lang="zh-CN" altLang="en-US" dirty="0" smtClean="0">
                <a:solidFill>
                  <a:srgbClr val="FFFFFF"/>
                </a:solidFill>
              </a:rPr>
              <a:t> 风蚀加强</a:t>
            </a:r>
            <a:endParaRPr kumimoji="1" lang="en-US" altLang="zh-CN" dirty="0" smtClean="0">
              <a:solidFill>
                <a:srgbClr val="FFFFFF"/>
              </a:solidFill>
            </a:endParaRPr>
          </a:p>
          <a:p>
            <a:endParaRPr kumimoji="1" lang="en-US" altLang="zh-CN" dirty="0" smtClean="0">
              <a:solidFill>
                <a:srgbClr val="FFFFFF"/>
              </a:solidFill>
            </a:endParaRPr>
          </a:p>
          <a:p>
            <a:r>
              <a:rPr kumimoji="1" lang="zh-CN" altLang="en-US" dirty="0" smtClean="0">
                <a:solidFill>
                  <a:srgbClr val="FFFFFF"/>
                </a:solidFill>
              </a:rPr>
              <a:t>土地荒漠化</a:t>
            </a:r>
            <a:endParaRPr kumimoji="1" lang="zh-CN" altLang="en-US" dirty="0">
              <a:solidFill>
                <a:srgbClr val="FFFFFF"/>
              </a:solidFill>
            </a:endParaRPr>
          </a:p>
        </p:txBody>
      </p:sp>
      <p:sp>
        <p:nvSpPr>
          <p:cNvPr id="9" name="文本框 8"/>
          <p:cNvSpPr txBox="1"/>
          <p:nvPr/>
        </p:nvSpPr>
        <p:spPr>
          <a:xfrm>
            <a:off x="2399096" y="1219673"/>
            <a:ext cx="4891083" cy="369332"/>
          </a:xfrm>
          <a:prstGeom prst="rect">
            <a:avLst/>
          </a:prstGeom>
          <a:noFill/>
        </p:spPr>
        <p:txBody>
          <a:bodyPr wrap="none" rtlCol="0">
            <a:spAutoFit/>
          </a:bodyPr>
          <a:lstStyle/>
          <a:p>
            <a:r>
              <a:rPr kumimoji="1" lang="zh-CN" altLang="en-US" dirty="0" smtClean="0">
                <a:solidFill>
                  <a:srgbClr val="FFFFFF"/>
                </a:solidFill>
              </a:rPr>
              <a:t>脆弱因素             人地矛盾加剧          过度索取</a:t>
            </a:r>
            <a:endParaRPr kumimoji="1" lang="zh-CN" altLang="en-US" dirty="0">
              <a:solidFill>
                <a:srgbClr val="FFFFFF"/>
              </a:solidFill>
            </a:endParaRPr>
          </a:p>
        </p:txBody>
      </p:sp>
      <p:cxnSp>
        <p:nvCxnSpPr>
          <p:cNvPr id="20" name="直线箭头连接符 19"/>
          <p:cNvCxnSpPr/>
          <p:nvPr/>
        </p:nvCxnSpPr>
        <p:spPr>
          <a:xfrm flipH="1" flipV="1">
            <a:off x="2986586" y="1491546"/>
            <a:ext cx="5313" cy="309642"/>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p:cNvCxnSpPr/>
          <p:nvPr/>
        </p:nvCxnSpPr>
        <p:spPr>
          <a:xfrm flipV="1">
            <a:off x="6957912" y="1673668"/>
            <a:ext cx="33123" cy="600314"/>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右箭头 22"/>
          <p:cNvSpPr/>
          <p:nvPr/>
        </p:nvSpPr>
        <p:spPr>
          <a:xfrm>
            <a:off x="3428347" y="1355565"/>
            <a:ext cx="749300" cy="12200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3" name="直线箭头连接符 32"/>
          <p:cNvCxnSpPr/>
          <p:nvPr/>
        </p:nvCxnSpPr>
        <p:spPr>
          <a:xfrm flipH="1">
            <a:off x="4603671" y="1558938"/>
            <a:ext cx="17943" cy="48450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6" name="右箭头 35"/>
          <p:cNvSpPr/>
          <p:nvPr/>
        </p:nvSpPr>
        <p:spPr>
          <a:xfrm>
            <a:off x="3709144" y="2462610"/>
            <a:ext cx="216112" cy="16371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8" name="直线箭头连接符 37"/>
          <p:cNvCxnSpPr/>
          <p:nvPr/>
        </p:nvCxnSpPr>
        <p:spPr>
          <a:xfrm flipH="1" flipV="1">
            <a:off x="5041900" y="2552803"/>
            <a:ext cx="277135" cy="17783"/>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7305047" y="1886886"/>
            <a:ext cx="1107996" cy="923330"/>
          </a:xfrm>
          <a:prstGeom prst="rect">
            <a:avLst/>
          </a:prstGeom>
          <a:noFill/>
        </p:spPr>
        <p:txBody>
          <a:bodyPr wrap="none" rtlCol="0">
            <a:spAutoFit/>
          </a:bodyPr>
          <a:lstStyle/>
          <a:p>
            <a:r>
              <a:rPr kumimoji="1" lang="zh-CN" altLang="en-US" dirty="0" smtClean="0"/>
              <a:t>   </a:t>
            </a:r>
            <a:endParaRPr kumimoji="1" lang="en-US" altLang="zh-CN" dirty="0" smtClean="0">
              <a:solidFill>
                <a:srgbClr val="FFFFFF"/>
              </a:solidFill>
            </a:endParaRPr>
          </a:p>
          <a:p>
            <a:r>
              <a:rPr kumimoji="1" lang="zh-CN" altLang="en-US" dirty="0" smtClean="0">
                <a:solidFill>
                  <a:srgbClr val="FFFFFF"/>
                </a:solidFill>
              </a:rPr>
              <a:t>人口问题</a:t>
            </a:r>
            <a:endParaRPr kumimoji="1" lang="en-US" altLang="zh-CN" dirty="0" smtClean="0">
              <a:solidFill>
                <a:srgbClr val="FFFFFF"/>
              </a:solidFill>
            </a:endParaRPr>
          </a:p>
          <a:p>
            <a:r>
              <a:rPr kumimoji="1" lang="zh-CN" altLang="en-US" dirty="0" smtClean="0">
                <a:solidFill>
                  <a:srgbClr val="FFFFFF"/>
                </a:solidFill>
              </a:rPr>
              <a:t>贫困问题</a:t>
            </a:r>
            <a:endParaRPr kumimoji="1" lang="zh-CN" altLang="en-US" dirty="0">
              <a:solidFill>
                <a:srgbClr val="FFFFFF"/>
              </a:solidFill>
            </a:endParaRPr>
          </a:p>
        </p:txBody>
      </p:sp>
      <p:cxnSp>
        <p:nvCxnSpPr>
          <p:cNvPr id="43" name="直线箭头连接符 42"/>
          <p:cNvCxnSpPr/>
          <p:nvPr/>
        </p:nvCxnSpPr>
        <p:spPr>
          <a:xfrm flipH="1">
            <a:off x="7128940" y="2523612"/>
            <a:ext cx="207825" cy="2919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167185" y="420958"/>
            <a:ext cx="5290231" cy="861774"/>
          </a:xfrm>
          <a:prstGeom prst="rect">
            <a:avLst/>
          </a:prstGeom>
          <a:noFill/>
        </p:spPr>
        <p:txBody>
          <a:bodyPr wrap="none" rtlCol="0">
            <a:spAutoFit/>
          </a:bodyPr>
          <a:lstStyle/>
          <a:p>
            <a:r>
              <a:rPr kumimoji="1" lang="zh-CN" altLang="en-US" sz="3200" dirty="0">
                <a:solidFill>
                  <a:srgbClr val="FFFF00"/>
                </a:solidFill>
              </a:rPr>
              <a:t> </a:t>
            </a:r>
            <a:r>
              <a:rPr kumimoji="1" lang="zh-CN" altLang="en-US" sz="3200" dirty="0" smtClean="0">
                <a:solidFill>
                  <a:srgbClr val="FFFF00"/>
                </a:solidFill>
              </a:rPr>
              <a:t>   调用模板</a:t>
            </a:r>
            <a:r>
              <a:rPr kumimoji="1" lang="en-US" altLang="zh-CN" sz="3200" dirty="0" smtClean="0">
                <a:solidFill>
                  <a:srgbClr val="FFFF00"/>
                </a:solidFill>
              </a:rPr>
              <a:t>-</a:t>
            </a:r>
            <a:r>
              <a:rPr kumimoji="1" lang="zh-CN" altLang="en-US" sz="3200" dirty="0" smtClean="0">
                <a:solidFill>
                  <a:srgbClr val="FFFF00"/>
                </a:solidFill>
              </a:rPr>
              <a:t>综合思维析成因</a:t>
            </a:r>
            <a:endParaRPr kumimoji="1" lang="en-US" altLang="zh-CN" sz="3200" dirty="0" smtClean="0"/>
          </a:p>
          <a:p>
            <a:endParaRPr kumimoji="1" lang="en-US" altLang="zh-CN" dirty="0"/>
          </a:p>
        </p:txBody>
      </p:sp>
      <p:sp>
        <p:nvSpPr>
          <p:cNvPr id="25" name="矩形 24"/>
          <p:cNvSpPr/>
          <p:nvPr/>
        </p:nvSpPr>
        <p:spPr>
          <a:xfrm>
            <a:off x="2438689" y="1920101"/>
            <a:ext cx="1240277" cy="157652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t>半干旱</a:t>
            </a:r>
            <a:endParaRPr kumimoji="1" lang="en-US" altLang="zh-CN" dirty="0" smtClean="0"/>
          </a:p>
          <a:p>
            <a:pPr algn="ctr"/>
            <a:r>
              <a:rPr kumimoji="1" lang="zh-CN" altLang="en-US" dirty="0" smtClean="0"/>
              <a:t>半湿润</a:t>
            </a:r>
            <a:endParaRPr kumimoji="1" lang="en-US" altLang="zh-CN" dirty="0" smtClean="0"/>
          </a:p>
          <a:p>
            <a:pPr algn="ctr"/>
            <a:r>
              <a:rPr kumimoji="1" lang="zh-CN" altLang="en-US" dirty="0" smtClean="0"/>
              <a:t>河流断流</a:t>
            </a:r>
            <a:endParaRPr kumimoji="1" lang="en-US" altLang="zh-CN" dirty="0" smtClean="0"/>
          </a:p>
          <a:p>
            <a:pPr algn="ctr"/>
            <a:r>
              <a:rPr kumimoji="1" lang="zh-CN" altLang="en-US" dirty="0" smtClean="0"/>
              <a:t>山前平原洼地</a:t>
            </a:r>
            <a:endParaRPr kumimoji="1" lang="en-US" altLang="zh-CN" dirty="0" smtClean="0"/>
          </a:p>
        </p:txBody>
      </p:sp>
      <p:sp>
        <p:nvSpPr>
          <p:cNvPr id="27" name="矩形 26"/>
          <p:cNvSpPr/>
          <p:nvPr/>
        </p:nvSpPr>
        <p:spPr>
          <a:xfrm>
            <a:off x="3904790" y="2069881"/>
            <a:ext cx="1184511" cy="14308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smtClean="0"/>
          </a:p>
        </p:txBody>
      </p:sp>
      <p:sp>
        <p:nvSpPr>
          <p:cNvPr id="28" name="矩形 27"/>
          <p:cNvSpPr/>
          <p:nvPr/>
        </p:nvSpPr>
        <p:spPr>
          <a:xfrm>
            <a:off x="5292206" y="2115230"/>
            <a:ext cx="966860" cy="11265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smtClean="0"/>
          </a:p>
        </p:txBody>
      </p:sp>
      <p:cxnSp>
        <p:nvCxnSpPr>
          <p:cNvPr id="29" name="直线箭头连接符 28"/>
          <p:cNvCxnSpPr/>
          <p:nvPr/>
        </p:nvCxnSpPr>
        <p:spPr>
          <a:xfrm flipH="1">
            <a:off x="4507095" y="2758234"/>
            <a:ext cx="17944" cy="29667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306275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 name="文本框 5"/>
          <p:cNvSpPr txBox="1"/>
          <p:nvPr/>
        </p:nvSpPr>
        <p:spPr>
          <a:xfrm>
            <a:off x="5454279" y="1755095"/>
            <a:ext cx="377026" cy="369332"/>
          </a:xfrm>
          <a:prstGeom prst="rect">
            <a:avLst/>
          </a:prstGeom>
          <a:noFill/>
        </p:spPr>
        <p:txBody>
          <a:bodyPr wrap="none" rtlCol="0">
            <a:spAutoFit/>
          </a:bodyPr>
          <a:lstStyle/>
          <a:p>
            <a:r>
              <a:rPr kumimoji="1" lang="zh-CN" altLang="en-US" dirty="0" smtClean="0"/>
              <a:t>   </a:t>
            </a:r>
            <a:endParaRPr kumimoji="1" lang="zh-CN" altLang="en-US" dirty="0">
              <a:solidFill>
                <a:srgbClr val="FF0000"/>
              </a:solidFill>
            </a:endParaRPr>
          </a:p>
        </p:txBody>
      </p:sp>
      <p:sp>
        <p:nvSpPr>
          <p:cNvPr id="14" name="文本框 13"/>
          <p:cNvSpPr txBox="1"/>
          <p:nvPr/>
        </p:nvSpPr>
        <p:spPr>
          <a:xfrm>
            <a:off x="3487464" y="631840"/>
            <a:ext cx="184731" cy="923330"/>
          </a:xfrm>
          <a:prstGeom prst="rect">
            <a:avLst/>
          </a:prstGeom>
          <a:noFill/>
        </p:spPr>
        <p:txBody>
          <a:bodyPr wrap="none" rtlCol="0">
            <a:spAutoFit/>
          </a:bodyPr>
          <a:lstStyle/>
          <a:p>
            <a:endParaRPr kumimoji="1" lang="en-US" altLang="zh-CN" dirty="0"/>
          </a:p>
          <a:p>
            <a:endParaRPr kumimoji="1" lang="en-US" altLang="zh-CN" dirty="0" smtClean="0"/>
          </a:p>
          <a:p>
            <a:endParaRPr kumimoji="1" lang="en-US" altLang="zh-CN" dirty="0"/>
          </a:p>
        </p:txBody>
      </p:sp>
      <p:sp>
        <p:nvSpPr>
          <p:cNvPr id="15" name="矩形 14"/>
          <p:cNvSpPr/>
          <p:nvPr/>
        </p:nvSpPr>
        <p:spPr>
          <a:xfrm>
            <a:off x="5748244" y="1903870"/>
            <a:ext cx="2346094" cy="13665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chemeClr val="bg1"/>
                </a:solidFill>
              </a:rPr>
              <a:t>不合理</a:t>
            </a:r>
            <a:endParaRPr kumimoji="1" lang="en-US" altLang="zh-CN" sz="2800" dirty="0" smtClean="0">
              <a:solidFill>
                <a:schemeClr val="bg1"/>
              </a:solidFill>
            </a:endParaRPr>
          </a:p>
          <a:p>
            <a:pPr algn="ctr"/>
            <a:r>
              <a:rPr kumimoji="1" lang="zh-CN" altLang="en-US" sz="2800" dirty="0" smtClean="0">
                <a:solidFill>
                  <a:schemeClr val="bg1"/>
                </a:solidFill>
              </a:rPr>
              <a:t>人类活动方式</a:t>
            </a:r>
            <a:endParaRPr kumimoji="1" lang="en-US" altLang="zh-CN" sz="2800" dirty="0" smtClean="0">
              <a:solidFill>
                <a:schemeClr val="bg1"/>
              </a:solidFill>
            </a:endParaRPr>
          </a:p>
          <a:p>
            <a:pPr algn="ctr"/>
            <a:endParaRPr kumimoji="1" lang="en-US" altLang="zh-CN" dirty="0" smtClean="0">
              <a:solidFill>
                <a:schemeClr val="bg1"/>
              </a:solidFill>
            </a:endParaRPr>
          </a:p>
        </p:txBody>
      </p:sp>
      <p:sp>
        <p:nvSpPr>
          <p:cNvPr id="7" name="丁字箭头 6"/>
          <p:cNvSpPr/>
          <p:nvPr/>
        </p:nvSpPr>
        <p:spPr>
          <a:xfrm flipV="1">
            <a:off x="4185211" y="1801494"/>
            <a:ext cx="638230" cy="321134"/>
          </a:xfrm>
          <a:prstGeom prst="leftRightUpArrow">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直接连接符 49167"/>
          <p:cNvSpPr>
            <a:spLocks noChangeShapeType="1"/>
          </p:cNvSpPr>
          <p:nvPr/>
        </p:nvSpPr>
        <p:spPr bwMode="auto">
          <a:xfrm flipH="1" flipV="1">
            <a:off x="4241941" y="3117572"/>
            <a:ext cx="581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4" name="文本框 3"/>
          <p:cNvSpPr txBox="1"/>
          <p:nvPr/>
        </p:nvSpPr>
        <p:spPr>
          <a:xfrm>
            <a:off x="602390" y="3306269"/>
            <a:ext cx="3416320" cy="523220"/>
          </a:xfrm>
          <a:prstGeom prst="rect">
            <a:avLst/>
          </a:prstGeom>
          <a:noFill/>
        </p:spPr>
        <p:txBody>
          <a:bodyPr wrap="none" rtlCol="0">
            <a:spAutoFit/>
          </a:bodyPr>
          <a:lstStyle/>
          <a:p>
            <a:r>
              <a:rPr kumimoji="1" lang="zh-CN" altLang="en-US" sz="2800" dirty="0" smtClean="0">
                <a:solidFill>
                  <a:srgbClr val="FFFF00"/>
                </a:solidFill>
              </a:rPr>
              <a:t>针对自然因素的措施</a:t>
            </a:r>
            <a:endParaRPr kumimoji="1" lang="zh-CN" altLang="en-US" sz="2800" dirty="0">
              <a:solidFill>
                <a:srgbClr val="FFFF00"/>
              </a:solidFill>
            </a:endParaRPr>
          </a:p>
        </p:txBody>
      </p:sp>
      <p:sp>
        <p:nvSpPr>
          <p:cNvPr id="10" name="文本框 9"/>
          <p:cNvSpPr txBox="1"/>
          <p:nvPr/>
        </p:nvSpPr>
        <p:spPr>
          <a:xfrm>
            <a:off x="4881021" y="3270378"/>
            <a:ext cx="3416320" cy="523220"/>
          </a:xfrm>
          <a:prstGeom prst="rect">
            <a:avLst/>
          </a:prstGeom>
          <a:noFill/>
        </p:spPr>
        <p:txBody>
          <a:bodyPr wrap="none" rtlCol="0">
            <a:spAutoFit/>
          </a:bodyPr>
          <a:lstStyle/>
          <a:p>
            <a:r>
              <a:rPr kumimoji="1" lang="zh-CN" altLang="en-US" sz="2800" dirty="0" smtClean="0">
                <a:solidFill>
                  <a:srgbClr val="FFFF00"/>
                </a:solidFill>
              </a:rPr>
              <a:t>改变不当的活动方式</a:t>
            </a:r>
            <a:endParaRPr kumimoji="1" lang="zh-CN" altLang="en-US" sz="2800" dirty="0">
              <a:solidFill>
                <a:srgbClr val="FFFF00"/>
              </a:solidFill>
            </a:endParaRPr>
          </a:p>
        </p:txBody>
      </p:sp>
      <p:sp>
        <p:nvSpPr>
          <p:cNvPr id="16" name="文本框 15"/>
          <p:cNvSpPr txBox="1"/>
          <p:nvPr/>
        </p:nvSpPr>
        <p:spPr>
          <a:xfrm>
            <a:off x="3508378" y="1934296"/>
            <a:ext cx="902811" cy="1384995"/>
          </a:xfrm>
          <a:prstGeom prst="rect">
            <a:avLst/>
          </a:prstGeom>
          <a:noFill/>
        </p:spPr>
        <p:txBody>
          <a:bodyPr wrap="none" rtlCol="0">
            <a:spAutoFit/>
          </a:bodyPr>
          <a:lstStyle/>
          <a:p>
            <a:r>
              <a:rPr kumimoji="1" lang="zh-CN" altLang="en-US" sz="2800" dirty="0" smtClean="0">
                <a:solidFill>
                  <a:srgbClr val="FFFF00"/>
                </a:solidFill>
              </a:rPr>
              <a:t>工程</a:t>
            </a:r>
            <a:endParaRPr kumimoji="1" lang="en-US" altLang="zh-CN" sz="2800" dirty="0" smtClean="0">
              <a:solidFill>
                <a:srgbClr val="FFFF00"/>
              </a:solidFill>
            </a:endParaRPr>
          </a:p>
          <a:p>
            <a:r>
              <a:rPr kumimoji="1" lang="zh-CN" altLang="en-US" sz="2800" dirty="0" smtClean="0">
                <a:solidFill>
                  <a:srgbClr val="FFFF00"/>
                </a:solidFill>
              </a:rPr>
              <a:t>生物</a:t>
            </a:r>
            <a:endParaRPr kumimoji="1" lang="en-US" altLang="zh-CN" sz="2800" dirty="0" smtClean="0">
              <a:solidFill>
                <a:srgbClr val="FFFF00"/>
              </a:solidFill>
            </a:endParaRPr>
          </a:p>
          <a:p>
            <a:r>
              <a:rPr kumimoji="1" lang="zh-CN" altLang="en-US" sz="2800" dirty="0" smtClean="0">
                <a:solidFill>
                  <a:srgbClr val="FFFF00"/>
                </a:solidFill>
              </a:rPr>
              <a:t>技术</a:t>
            </a:r>
            <a:endParaRPr kumimoji="1" lang="zh-CN" altLang="en-US" sz="2800" dirty="0">
              <a:solidFill>
                <a:srgbClr val="FFFF00"/>
              </a:solidFill>
            </a:endParaRPr>
          </a:p>
        </p:txBody>
      </p:sp>
      <p:sp>
        <p:nvSpPr>
          <p:cNvPr id="17" name="文本框 16"/>
          <p:cNvSpPr txBox="1"/>
          <p:nvPr/>
        </p:nvSpPr>
        <p:spPr>
          <a:xfrm>
            <a:off x="3006179" y="1160181"/>
            <a:ext cx="3984475" cy="523220"/>
          </a:xfrm>
          <a:prstGeom prst="rect">
            <a:avLst/>
          </a:prstGeom>
          <a:noFill/>
        </p:spPr>
        <p:txBody>
          <a:bodyPr wrap="square" rtlCol="0">
            <a:spAutoFit/>
          </a:bodyPr>
          <a:lstStyle/>
          <a:p>
            <a:r>
              <a:rPr kumimoji="1" lang="zh-CN" altLang="en-US" sz="2800" dirty="0" smtClean="0">
                <a:solidFill>
                  <a:srgbClr val="FFFF00"/>
                </a:solidFill>
              </a:rPr>
              <a:t>依据成因  防治结合</a:t>
            </a:r>
            <a:endParaRPr kumimoji="1" lang="zh-CN" altLang="en-US" sz="2800" dirty="0">
              <a:solidFill>
                <a:srgbClr val="FFFF00"/>
              </a:solidFill>
            </a:endParaRPr>
          </a:p>
        </p:txBody>
      </p:sp>
      <p:sp>
        <p:nvSpPr>
          <p:cNvPr id="18" name="矩形 17"/>
          <p:cNvSpPr/>
          <p:nvPr/>
        </p:nvSpPr>
        <p:spPr>
          <a:xfrm>
            <a:off x="1288899" y="1903870"/>
            <a:ext cx="2166753" cy="13665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chemeClr val="bg1"/>
                </a:solidFill>
              </a:rPr>
              <a:t>气地水生土</a:t>
            </a:r>
            <a:endParaRPr kumimoji="1" lang="en-US" altLang="zh-CN" sz="2800" dirty="0" smtClean="0">
              <a:solidFill>
                <a:schemeClr val="bg1"/>
              </a:solidFill>
            </a:endParaRPr>
          </a:p>
          <a:p>
            <a:pPr algn="ctr"/>
            <a:r>
              <a:rPr kumimoji="1" lang="zh-CN" altLang="en-US" sz="2800" dirty="0" smtClean="0">
                <a:solidFill>
                  <a:schemeClr val="bg1"/>
                </a:solidFill>
              </a:rPr>
              <a:t>脆弱因素</a:t>
            </a:r>
            <a:endParaRPr kumimoji="1" lang="en-US" altLang="zh-CN" sz="2800" dirty="0" smtClean="0">
              <a:solidFill>
                <a:schemeClr val="bg1"/>
              </a:solidFill>
            </a:endParaRPr>
          </a:p>
          <a:p>
            <a:pPr algn="ctr"/>
            <a:endParaRPr kumimoji="1" lang="en-US" altLang="zh-CN" dirty="0" smtClean="0"/>
          </a:p>
        </p:txBody>
      </p:sp>
      <p:sp>
        <p:nvSpPr>
          <p:cNvPr id="19" name="丁字箭头 18"/>
          <p:cNvSpPr/>
          <p:nvPr/>
        </p:nvSpPr>
        <p:spPr>
          <a:xfrm flipV="1">
            <a:off x="4144297" y="3447522"/>
            <a:ext cx="638230" cy="321134"/>
          </a:xfrm>
          <a:prstGeom prst="leftRightUpArrow">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p:cNvSpPr/>
          <p:nvPr/>
        </p:nvSpPr>
        <p:spPr>
          <a:xfrm>
            <a:off x="3206896" y="3757707"/>
            <a:ext cx="3168504" cy="13665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rgbClr val="FFFF00"/>
                </a:solidFill>
              </a:rPr>
              <a:t>治“穷”为核心</a:t>
            </a:r>
            <a:endParaRPr kumimoji="1" lang="en-US" altLang="zh-CN" sz="2800" dirty="0" smtClean="0">
              <a:solidFill>
                <a:srgbClr val="FFFF00"/>
              </a:solidFill>
            </a:endParaRPr>
          </a:p>
          <a:p>
            <a:pPr algn="ctr"/>
            <a:r>
              <a:rPr kumimoji="1" lang="zh-CN" altLang="en-US" sz="2800" dirty="0" smtClean="0">
                <a:solidFill>
                  <a:srgbClr val="FFFF00"/>
                </a:solidFill>
              </a:rPr>
              <a:t>发展为目的</a:t>
            </a:r>
            <a:endParaRPr kumimoji="1" lang="en-US" altLang="zh-CN" sz="2800" dirty="0" smtClean="0">
              <a:solidFill>
                <a:srgbClr val="FFFF00"/>
              </a:solidFill>
            </a:endParaRPr>
          </a:p>
          <a:p>
            <a:pPr algn="ctr"/>
            <a:endParaRPr kumimoji="1" lang="en-US" altLang="zh-CN" dirty="0" smtClean="0"/>
          </a:p>
        </p:txBody>
      </p:sp>
      <p:sp>
        <p:nvSpPr>
          <p:cNvPr id="2" name="文本框 1"/>
          <p:cNvSpPr txBox="1"/>
          <p:nvPr/>
        </p:nvSpPr>
        <p:spPr>
          <a:xfrm>
            <a:off x="4739981" y="1846037"/>
            <a:ext cx="902811" cy="1384995"/>
          </a:xfrm>
          <a:prstGeom prst="rect">
            <a:avLst/>
          </a:prstGeom>
          <a:noFill/>
        </p:spPr>
        <p:txBody>
          <a:bodyPr wrap="none" rtlCol="0">
            <a:spAutoFit/>
          </a:bodyPr>
          <a:lstStyle/>
          <a:p>
            <a:r>
              <a:rPr kumimoji="1" lang="zh-CN" altLang="en-US" sz="2800" dirty="0" smtClean="0">
                <a:solidFill>
                  <a:srgbClr val="FFFF00"/>
                </a:solidFill>
              </a:rPr>
              <a:t>政策</a:t>
            </a:r>
            <a:endParaRPr kumimoji="1" lang="en-US" altLang="zh-CN" sz="2800" dirty="0" smtClean="0">
              <a:solidFill>
                <a:srgbClr val="FFFF00"/>
              </a:solidFill>
            </a:endParaRPr>
          </a:p>
          <a:p>
            <a:r>
              <a:rPr kumimoji="1" lang="zh-CN" altLang="en-US" sz="2800" dirty="0" smtClean="0">
                <a:solidFill>
                  <a:srgbClr val="FFFF00"/>
                </a:solidFill>
              </a:rPr>
              <a:t>法规</a:t>
            </a:r>
            <a:endParaRPr kumimoji="1" lang="en-US" altLang="zh-CN" sz="2800" dirty="0" smtClean="0">
              <a:solidFill>
                <a:srgbClr val="FFFF00"/>
              </a:solidFill>
            </a:endParaRPr>
          </a:p>
          <a:p>
            <a:r>
              <a:rPr kumimoji="1" lang="zh-CN" altLang="en-US" sz="2800" dirty="0" smtClean="0">
                <a:solidFill>
                  <a:srgbClr val="FFFF00"/>
                </a:solidFill>
              </a:rPr>
              <a:t>意识</a:t>
            </a:r>
            <a:endParaRPr kumimoji="1" lang="zh-CN" altLang="en-US" sz="2800" dirty="0">
              <a:solidFill>
                <a:srgbClr val="FFFF00"/>
              </a:solidFill>
            </a:endParaRPr>
          </a:p>
        </p:txBody>
      </p:sp>
      <p:sp>
        <p:nvSpPr>
          <p:cNvPr id="3" name="矩形 2"/>
          <p:cNvSpPr/>
          <p:nvPr/>
        </p:nvSpPr>
        <p:spPr>
          <a:xfrm>
            <a:off x="1288898" y="1904848"/>
            <a:ext cx="2166753" cy="13360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sz="2400" dirty="0" smtClean="0">
              <a:solidFill>
                <a:srgbClr val="FF0000"/>
              </a:solidFill>
            </a:endParaRPr>
          </a:p>
          <a:p>
            <a:pPr algn="ctr"/>
            <a:r>
              <a:rPr kumimoji="1" lang="zh-CN" altLang="en-US" sz="2400" dirty="0" smtClean="0">
                <a:solidFill>
                  <a:srgbClr val="FF0000"/>
                </a:solidFill>
              </a:rPr>
              <a:t>土壤缺水</a:t>
            </a:r>
            <a:endParaRPr kumimoji="1" lang="en-US" altLang="zh-CN" sz="2400" dirty="0" smtClean="0">
              <a:solidFill>
                <a:srgbClr val="FF0000"/>
              </a:solidFill>
            </a:endParaRPr>
          </a:p>
          <a:p>
            <a:pPr algn="ctr"/>
            <a:r>
              <a:rPr kumimoji="1" lang="zh-CN" altLang="en-US" sz="2400" dirty="0" smtClean="0">
                <a:solidFill>
                  <a:srgbClr val="FF0000"/>
                </a:solidFill>
              </a:rPr>
              <a:t>河流断流</a:t>
            </a:r>
            <a:endParaRPr kumimoji="1" lang="en-US" altLang="zh-CN" sz="2400" dirty="0" smtClean="0">
              <a:solidFill>
                <a:srgbClr val="FF0000"/>
              </a:solidFill>
            </a:endParaRPr>
          </a:p>
          <a:p>
            <a:pPr algn="ctr"/>
            <a:r>
              <a:rPr kumimoji="1" lang="zh-CN" altLang="en-US" sz="2400" dirty="0" smtClean="0">
                <a:solidFill>
                  <a:srgbClr val="FF0000"/>
                </a:solidFill>
              </a:rPr>
              <a:t>气候变干</a:t>
            </a:r>
            <a:endParaRPr kumimoji="1" lang="en-US" altLang="zh-CN" sz="2400" dirty="0" smtClean="0">
              <a:solidFill>
                <a:srgbClr val="FF0000"/>
              </a:solidFill>
            </a:endParaRPr>
          </a:p>
          <a:p>
            <a:pPr algn="ctr"/>
            <a:endParaRPr kumimoji="1" lang="zh-CN" altLang="en-US" sz="2400" dirty="0">
              <a:solidFill>
                <a:srgbClr val="FF0000"/>
              </a:solidFill>
            </a:endParaRPr>
          </a:p>
        </p:txBody>
      </p:sp>
      <p:sp>
        <p:nvSpPr>
          <p:cNvPr id="21" name="矩形 20"/>
          <p:cNvSpPr/>
          <p:nvPr/>
        </p:nvSpPr>
        <p:spPr>
          <a:xfrm>
            <a:off x="5760497" y="1904848"/>
            <a:ext cx="2333841" cy="13655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sz="2400" dirty="0" smtClean="0">
              <a:solidFill>
                <a:srgbClr val="FF0000"/>
              </a:solidFill>
            </a:endParaRPr>
          </a:p>
          <a:p>
            <a:pPr algn="ctr"/>
            <a:r>
              <a:rPr kumimoji="1" lang="zh-CN" altLang="en-US" sz="2400" dirty="0" smtClean="0">
                <a:solidFill>
                  <a:srgbClr val="FF0000"/>
                </a:solidFill>
              </a:rPr>
              <a:t>水库拦水</a:t>
            </a:r>
            <a:endParaRPr kumimoji="1" lang="en-US" altLang="zh-CN" sz="2400" dirty="0" smtClean="0">
              <a:solidFill>
                <a:srgbClr val="FF0000"/>
              </a:solidFill>
            </a:endParaRPr>
          </a:p>
          <a:p>
            <a:pPr algn="ctr"/>
            <a:r>
              <a:rPr kumimoji="1" lang="zh-CN" altLang="en-US" sz="2400" dirty="0" smtClean="0">
                <a:solidFill>
                  <a:srgbClr val="FF0000"/>
                </a:solidFill>
              </a:rPr>
              <a:t>引水灌溉</a:t>
            </a:r>
            <a:endParaRPr kumimoji="1" lang="en-US" altLang="zh-CN" sz="2400" dirty="0" smtClean="0">
              <a:solidFill>
                <a:srgbClr val="FF0000"/>
              </a:solidFill>
            </a:endParaRPr>
          </a:p>
          <a:p>
            <a:pPr algn="ctr"/>
            <a:endParaRPr kumimoji="1" lang="zh-CN" altLang="en-US" sz="2400" dirty="0">
              <a:solidFill>
                <a:srgbClr val="FF0000"/>
              </a:solidFill>
            </a:endParaRPr>
          </a:p>
        </p:txBody>
      </p:sp>
      <p:sp>
        <p:nvSpPr>
          <p:cNvPr id="22" name="矩形 21"/>
          <p:cNvSpPr/>
          <p:nvPr/>
        </p:nvSpPr>
        <p:spPr>
          <a:xfrm>
            <a:off x="3208833" y="3745496"/>
            <a:ext cx="3401824" cy="13655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sz="2400" dirty="0" smtClean="0">
              <a:solidFill>
                <a:srgbClr val="FF0000"/>
              </a:solidFill>
            </a:endParaRPr>
          </a:p>
          <a:p>
            <a:pPr algn="ctr"/>
            <a:endParaRPr kumimoji="1" lang="en-US" altLang="zh-CN" sz="2400" dirty="0" smtClean="0">
              <a:solidFill>
                <a:srgbClr val="FF0000"/>
              </a:solidFill>
            </a:endParaRPr>
          </a:p>
          <a:p>
            <a:pPr algn="ctr"/>
            <a:endParaRPr kumimoji="1" lang="zh-CN" altLang="en-US" sz="2400" dirty="0">
              <a:solidFill>
                <a:srgbClr val="FF0000"/>
              </a:solidFill>
            </a:endParaRPr>
          </a:p>
        </p:txBody>
      </p:sp>
      <p:sp>
        <p:nvSpPr>
          <p:cNvPr id="5" name="文本框 4"/>
          <p:cNvSpPr txBox="1"/>
          <p:nvPr/>
        </p:nvSpPr>
        <p:spPr>
          <a:xfrm>
            <a:off x="3194337" y="3793598"/>
            <a:ext cx="3557384" cy="1200329"/>
          </a:xfrm>
          <a:prstGeom prst="rect">
            <a:avLst/>
          </a:prstGeom>
          <a:noFill/>
        </p:spPr>
        <p:txBody>
          <a:bodyPr wrap="none" rtlCol="0">
            <a:spAutoFit/>
          </a:bodyPr>
          <a:lstStyle/>
          <a:p>
            <a:r>
              <a:rPr kumimoji="1" lang="zh-CN" altLang="en-US" dirty="0" smtClean="0">
                <a:solidFill>
                  <a:srgbClr val="FF0000"/>
                </a:solidFill>
              </a:rPr>
              <a:t>上游：合理利用水资源</a:t>
            </a:r>
            <a:endParaRPr kumimoji="1" lang="en-US" altLang="zh-CN" dirty="0" smtClean="0">
              <a:solidFill>
                <a:srgbClr val="FF0000"/>
              </a:solidFill>
            </a:endParaRPr>
          </a:p>
          <a:p>
            <a:r>
              <a:rPr kumimoji="1" lang="zh-CN" altLang="en-US" dirty="0">
                <a:solidFill>
                  <a:srgbClr val="FF0000"/>
                </a:solidFill>
              </a:rPr>
              <a:t> </a:t>
            </a:r>
            <a:r>
              <a:rPr kumimoji="1" lang="zh-CN" altLang="en-US" dirty="0" smtClean="0">
                <a:solidFill>
                  <a:srgbClr val="FF0000"/>
                </a:solidFill>
              </a:rPr>
              <a:t>         发展节水农业</a:t>
            </a:r>
            <a:endParaRPr kumimoji="1" lang="en-US" altLang="zh-CN" dirty="0" smtClean="0">
              <a:solidFill>
                <a:srgbClr val="FF0000"/>
              </a:solidFill>
            </a:endParaRPr>
          </a:p>
          <a:p>
            <a:r>
              <a:rPr kumimoji="1" lang="zh-CN" altLang="en-US" dirty="0">
                <a:solidFill>
                  <a:srgbClr val="FF0000"/>
                </a:solidFill>
              </a:rPr>
              <a:t> </a:t>
            </a:r>
            <a:r>
              <a:rPr kumimoji="1" lang="zh-CN" altLang="en-US" dirty="0" smtClean="0">
                <a:solidFill>
                  <a:srgbClr val="FF0000"/>
                </a:solidFill>
              </a:rPr>
              <a:t>          提高植被覆盖率  涵养水源</a:t>
            </a:r>
            <a:endParaRPr kumimoji="1" lang="en-US" altLang="zh-CN" dirty="0" smtClean="0">
              <a:solidFill>
                <a:srgbClr val="FF0000"/>
              </a:solidFill>
            </a:endParaRPr>
          </a:p>
          <a:p>
            <a:r>
              <a:rPr kumimoji="1" lang="zh-CN" altLang="en-US" dirty="0" smtClean="0">
                <a:solidFill>
                  <a:srgbClr val="FF0000"/>
                </a:solidFill>
              </a:rPr>
              <a:t>山前平原：恢复植被</a:t>
            </a:r>
            <a:endParaRPr kumimoji="1" lang="zh-CN" altLang="en-US" dirty="0">
              <a:solidFill>
                <a:srgbClr val="FF0000"/>
              </a:solidFill>
            </a:endParaRPr>
          </a:p>
        </p:txBody>
      </p:sp>
      <p:sp>
        <p:nvSpPr>
          <p:cNvPr id="23" name="矩形 22"/>
          <p:cNvSpPr/>
          <p:nvPr/>
        </p:nvSpPr>
        <p:spPr>
          <a:xfrm>
            <a:off x="2906968" y="485099"/>
            <a:ext cx="3264554" cy="57258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rgbClr val="FF0000"/>
                </a:solidFill>
              </a:rPr>
              <a:t>人地和谐谈治理</a:t>
            </a:r>
            <a:endParaRPr kumimoji="1" lang="en-US" altLang="zh-CN" sz="2800" dirty="0" smtClean="0">
              <a:solidFill>
                <a:srgbClr val="FF0000"/>
              </a:solidFill>
            </a:endParaRPr>
          </a:p>
        </p:txBody>
      </p:sp>
    </p:spTree>
    <p:extLst>
      <p:ext uri="{BB962C8B-B14F-4D97-AF65-F5344CB8AC3E}">
        <p14:creationId xmlns:p14="http://schemas.microsoft.com/office/powerpoint/2010/main" val="57035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srcRect l="26724" t="15062" r="11792" b="62469"/>
          <a:stretch/>
        </p:blipFill>
        <p:spPr>
          <a:xfrm>
            <a:off x="5125069" y="1308099"/>
            <a:ext cx="3594100" cy="2336165"/>
          </a:xfrm>
          <a:prstGeom prst="rect">
            <a:avLst/>
          </a:prstGeom>
        </p:spPr>
      </p:pic>
      <p:sp>
        <p:nvSpPr>
          <p:cNvPr id="9" name="文本框 8"/>
          <p:cNvSpPr txBox="1"/>
          <p:nvPr/>
        </p:nvSpPr>
        <p:spPr>
          <a:xfrm>
            <a:off x="241300" y="429279"/>
            <a:ext cx="7649851" cy="523220"/>
          </a:xfrm>
          <a:prstGeom prst="rect">
            <a:avLst/>
          </a:prstGeom>
          <a:noFill/>
        </p:spPr>
        <p:txBody>
          <a:bodyPr wrap="none" rtlCol="0">
            <a:spAutoFit/>
          </a:bodyPr>
          <a:lstStyle/>
          <a:p>
            <a:r>
              <a:rPr kumimoji="1" lang="zh-CN" altLang="en-US" sz="2800" dirty="0" smtClean="0">
                <a:solidFill>
                  <a:srgbClr val="FFFF00"/>
                </a:solidFill>
              </a:rPr>
              <a:t>例题</a:t>
            </a:r>
            <a:r>
              <a:rPr kumimoji="1" lang="en-US" altLang="zh-CN" sz="2800" dirty="0" smtClean="0">
                <a:solidFill>
                  <a:srgbClr val="FFFF00"/>
                </a:solidFill>
              </a:rPr>
              <a:t>3</a:t>
            </a:r>
            <a:r>
              <a:rPr kumimoji="1" lang="zh-CN" altLang="en-US" sz="2800" dirty="0" smtClean="0">
                <a:solidFill>
                  <a:srgbClr val="FFFF00"/>
                </a:solidFill>
              </a:rPr>
              <a:t>（</a:t>
            </a:r>
            <a:r>
              <a:rPr kumimoji="1" lang="en-US" altLang="zh-CN" sz="2800" dirty="0" smtClean="0">
                <a:solidFill>
                  <a:srgbClr val="FFFF00"/>
                </a:solidFill>
              </a:rPr>
              <a:t>2020</a:t>
            </a:r>
            <a:r>
              <a:rPr kumimoji="1" lang="zh-CN" altLang="en-US" sz="2800" dirty="0" smtClean="0">
                <a:solidFill>
                  <a:srgbClr val="FFFF00"/>
                </a:solidFill>
              </a:rPr>
              <a:t>等级考抽样测试改编）读图回答。</a:t>
            </a:r>
            <a:endParaRPr kumimoji="1" lang="en-US" altLang="zh-CN" sz="2800" dirty="0" smtClean="0">
              <a:solidFill>
                <a:srgbClr val="FFFF00"/>
              </a:solidFill>
            </a:endParaRPr>
          </a:p>
        </p:txBody>
      </p:sp>
      <p:sp>
        <p:nvSpPr>
          <p:cNvPr id="10" name="矩形 9"/>
          <p:cNvSpPr/>
          <p:nvPr/>
        </p:nvSpPr>
        <p:spPr>
          <a:xfrm>
            <a:off x="680069" y="1054099"/>
            <a:ext cx="4572000" cy="3785652"/>
          </a:xfrm>
          <a:prstGeom prst="rect">
            <a:avLst/>
          </a:prstGeom>
        </p:spPr>
        <p:txBody>
          <a:bodyPr>
            <a:spAutoFit/>
          </a:bodyPr>
          <a:lstStyle/>
          <a:p>
            <a:r>
              <a:rPr kumimoji="1" lang="zh-CN" altLang="en-US" sz="2400" dirty="0">
                <a:solidFill>
                  <a:srgbClr val="FFFFFF"/>
                </a:solidFill>
              </a:rPr>
              <a:t>（</a:t>
            </a:r>
            <a:r>
              <a:rPr kumimoji="1" lang="en-US" altLang="zh-CN" sz="2400" dirty="0">
                <a:solidFill>
                  <a:srgbClr val="FFFFFF"/>
                </a:solidFill>
              </a:rPr>
              <a:t>1</a:t>
            </a:r>
            <a:r>
              <a:rPr kumimoji="1" lang="zh-CN" altLang="en-US" sz="2400" dirty="0">
                <a:solidFill>
                  <a:srgbClr val="FFFFFF"/>
                </a:solidFill>
              </a:rPr>
              <a:t>）阐述该图所反映的区域水资源问题，分析其</a:t>
            </a:r>
            <a:r>
              <a:rPr kumimoji="1" lang="zh-CN" altLang="en-US" sz="2400" dirty="0" smtClean="0">
                <a:solidFill>
                  <a:srgbClr val="FFFFFF"/>
                </a:solidFill>
              </a:rPr>
              <a:t>形成</a:t>
            </a:r>
            <a:r>
              <a:rPr kumimoji="1" lang="zh-CN" altLang="en-US" sz="2400" dirty="0">
                <a:solidFill>
                  <a:srgbClr val="FFFFFF"/>
                </a:solidFill>
              </a:rPr>
              <a:t>原因</a:t>
            </a:r>
            <a:r>
              <a:rPr kumimoji="1" lang="zh-CN" altLang="en-US" sz="2400" dirty="0" smtClean="0">
                <a:solidFill>
                  <a:srgbClr val="FFFFFF"/>
                </a:solidFill>
              </a:rPr>
              <a:t>。</a:t>
            </a:r>
            <a:endParaRPr kumimoji="1" lang="en-US" altLang="zh-CN" sz="2400" dirty="0" smtClean="0">
              <a:solidFill>
                <a:srgbClr val="FFFFFF"/>
              </a:solidFill>
            </a:endParaRPr>
          </a:p>
          <a:p>
            <a:r>
              <a:rPr kumimoji="1" lang="zh-CN" altLang="en-US" sz="2400" dirty="0" smtClean="0">
                <a:solidFill>
                  <a:srgbClr val="FFFFFF"/>
                </a:solidFill>
              </a:rPr>
              <a:t>（</a:t>
            </a:r>
            <a:r>
              <a:rPr kumimoji="1" lang="en-US" altLang="zh-CN" sz="2400" dirty="0">
                <a:solidFill>
                  <a:srgbClr val="FFFFFF"/>
                </a:solidFill>
              </a:rPr>
              <a:t>2</a:t>
            </a:r>
            <a:r>
              <a:rPr kumimoji="1" lang="zh-CN" altLang="en-US" sz="2400" dirty="0">
                <a:solidFill>
                  <a:srgbClr val="FFFFFF"/>
                </a:solidFill>
              </a:rPr>
              <a:t>）列举减缓该问题应采取的主要措施</a:t>
            </a:r>
          </a:p>
          <a:p>
            <a:r>
              <a:rPr kumimoji="1" lang="zh-CN" altLang="en-US" sz="2400" dirty="0">
                <a:solidFill>
                  <a:srgbClr val="FFFFFF"/>
                </a:solidFill>
              </a:rPr>
              <a:t>（</a:t>
            </a:r>
            <a:r>
              <a:rPr kumimoji="1" lang="en-US" altLang="zh-CN" sz="2400" dirty="0">
                <a:solidFill>
                  <a:srgbClr val="FFFFFF"/>
                </a:solidFill>
              </a:rPr>
              <a:t>3</a:t>
            </a:r>
            <a:r>
              <a:rPr kumimoji="1" lang="zh-CN" altLang="en-US" sz="2400" dirty="0" smtClean="0">
                <a:solidFill>
                  <a:srgbClr val="FFFFFF"/>
                </a:solidFill>
              </a:rPr>
              <a:t>）滹沱河</a:t>
            </a:r>
            <a:r>
              <a:rPr lang="zh-CN" altLang="en-US" sz="2400" dirty="0" smtClean="0">
                <a:solidFill>
                  <a:srgbClr val="FFFFFF"/>
                </a:solidFill>
              </a:rPr>
              <a:t>发源</a:t>
            </a:r>
            <a:r>
              <a:rPr lang="zh-CN" altLang="en-US" sz="2400" dirty="0">
                <a:solidFill>
                  <a:srgbClr val="FFFFFF"/>
                </a:solidFill>
              </a:rPr>
              <a:t>于</a:t>
            </a:r>
            <a:r>
              <a:rPr lang="zh-CN" altLang="en-US" sz="2400" dirty="0" smtClean="0">
                <a:solidFill>
                  <a:srgbClr val="FFFFFF"/>
                </a:solidFill>
              </a:rPr>
              <a:t>山西省五台山</a:t>
            </a:r>
            <a:r>
              <a:rPr lang="zh-CN" altLang="en-US" sz="2400" dirty="0">
                <a:solidFill>
                  <a:srgbClr val="FFFFFF"/>
                </a:solidFill>
              </a:rPr>
              <a:t>北麓，</a:t>
            </a:r>
            <a:r>
              <a:rPr lang="zh-CN" altLang="en-US" sz="2400" dirty="0" smtClean="0">
                <a:solidFill>
                  <a:srgbClr val="FFFFFF"/>
                </a:solidFill>
              </a:rPr>
              <a:t>穿越太行山进入</a:t>
            </a:r>
            <a:r>
              <a:rPr lang="zh-CN" altLang="en-US" sz="2400" dirty="0">
                <a:solidFill>
                  <a:srgbClr val="FFFFFF"/>
                </a:solidFill>
              </a:rPr>
              <a:t>河北省平山县境，</a:t>
            </a:r>
            <a:r>
              <a:rPr kumimoji="1" lang="zh-CN" altLang="en-US" sz="2400" dirty="0" smtClean="0">
                <a:solidFill>
                  <a:srgbClr val="FFFFFF"/>
                </a:solidFill>
              </a:rPr>
              <a:t>指出</a:t>
            </a:r>
            <a:r>
              <a:rPr kumimoji="1" lang="zh-CN" altLang="en-US" sz="2400" dirty="0">
                <a:solidFill>
                  <a:srgbClr val="FFFFFF"/>
                </a:solidFill>
              </a:rPr>
              <a:t>河源地区旅游开发和景区</a:t>
            </a:r>
            <a:r>
              <a:rPr kumimoji="1" lang="zh-CN" altLang="en-US" sz="2400" dirty="0" smtClean="0">
                <a:solidFill>
                  <a:srgbClr val="FFFFFF"/>
                </a:solidFill>
              </a:rPr>
              <a:t>建设给</a:t>
            </a:r>
            <a:r>
              <a:rPr kumimoji="1" lang="zh-CN" altLang="en-US" sz="2400" dirty="0">
                <a:solidFill>
                  <a:srgbClr val="FFFFFF"/>
                </a:solidFill>
              </a:rPr>
              <a:t>河流带来的环境</a:t>
            </a:r>
            <a:r>
              <a:rPr kumimoji="1" lang="zh-CN" altLang="en-US" sz="2400" dirty="0" smtClean="0">
                <a:solidFill>
                  <a:srgbClr val="FFFFFF"/>
                </a:solidFill>
              </a:rPr>
              <a:t>问题及危害，</a:t>
            </a:r>
            <a:r>
              <a:rPr kumimoji="1" lang="zh-CN" altLang="en-US" sz="2400" dirty="0">
                <a:solidFill>
                  <a:srgbClr val="FFFFFF"/>
                </a:solidFill>
              </a:rPr>
              <a:t>列举一项应对</a:t>
            </a:r>
            <a:r>
              <a:rPr kumimoji="1" lang="zh-CN" altLang="en-US" sz="2400" dirty="0" smtClean="0">
                <a:solidFill>
                  <a:srgbClr val="FFFFFF"/>
                </a:solidFill>
              </a:rPr>
              <a:t>措施。</a:t>
            </a:r>
            <a:endParaRPr kumimoji="1" lang="zh-CN" altLang="en-US" sz="2400" dirty="0">
              <a:solidFill>
                <a:srgbClr val="FFFFFF"/>
              </a:solidFill>
            </a:endParaRPr>
          </a:p>
        </p:txBody>
      </p:sp>
    </p:spTree>
    <p:extLst>
      <p:ext uri="{BB962C8B-B14F-4D97-AF65-F5344CB8AC3E}">
        <p14:creationId xmlns:p14="http://schemas.microsoft.com/office/powerpoint/2010/main" val="362297264"/>
      </p:ext>
    </p:extLst>
  </p:cSld>
  <p:clrMapOvr>
    <a:masterClrMapping/>
  </p:clrMapOvr>
  <mc:AlternateContent xmlns:mc="http://schemas.openxmlformats.org/markup-compatibility/2006" xmlns:p14="http://schemas.microsoft.com/office/powerpoint/2010/main">
    <mc:Choice Requires="p14">
      <p:transition spd="slow" p14:dur="2000">
        <p:cover dir="d"/>
      </p:transition>
    </mc:Choice>
    <mc:Fallback xmlns="">
      <p:transition spd="slow">
        <p:cover dir="d"/>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srcRect l="26724" t="15062" r="11792" b="62469"/>
          <a:stretch/>
        </p:blipFill>
        <p:spPr>
          <a:xfrm>
            <a:off x="5125069" y="1308099"/>
            <a:ext cx="3594100" cy="2336165"/>
          </a:xfrm>
          <a:prstGeom prst="rect">
            <a:avLst/>
          </a:prstGeom>
        </p:spPr>
      </p:pic>
      <p:sp>
        <p:nvSpPr>
          <p:cNvPr id="9" name="文本框 8"/>
          <p:cNvSpPr txBox="1"/>
          <p:nvPr/>
        </p:nvSpPr>
        <p:spPr>
          <a:xfrm>
            <a:off x="241300" y="429279"/>
            <a:ext cx="7649851" cy="523220"/>
          </a:xfrm>
          <a:prstGeom prst="rect">
            <a:avLst/>
          </a:prstGeom>
          <a:noFill/>
        </p:spPr>
        <p:txBody>
          <a:bodyPr wrap="none" rtlCol="0">
            <a:spAutoFit/>
          </a:bodyPr>
          <a:lstStyle/>
          <a:p>
            <a:r>
              <a:rPr kumimoji="1" lang="zh-CN" altLang="en-US" sz="2800" dirty="0" smtClean="0">
                <a:solidFill>
                  <a:srgbClr val="FFFF00"/>
                </a:solidFill>
              </a:rPr>
              <a:t>例题</a:t>
            </a:r>
            <a:r>
              <a:rPr kumimoji="1" lang="en-US" altLang="zh-CN" sz="2800" dirty="0" smtClean="0">
                <a:solidFill>
                  <a:srgbClr val="FFFF00"/>
                </a:solidFill>
              </a:rPr>
              <a:t>3</a:t>
            </a:r>
            <a:r>
              <a:rPr kumimoji="1" lang="zh-CN" altLang="en-US" sz="2800" dirty="0" smtClean="0">
                <a:solidFill>
                  <a:srgbClr val="FFFF00"/>
                </a:solidFill>
              </a:rPr>
              <a:t>（</a:t>
            </a:r>
            <a:r>
              <a:rPr kumimoji="1" lang="en-US" altLang="zh-CN" sz="2800" dirty="0" smtClean="0">
                <a:solidFill>
                  <a:srgbClr val="FFFF00"/>
                </a:solidFill>
              </a:rPr>
              <a:t>2020</a:t>
            </a:r>
            <a:r>
              <a:rPr kumimoji="1" lang="zh-CN" altLang="en-US" sz="2800" dirty="0" smtClean="0">
                <a:solidFill>
                  <a:srgbClr val="FFFF00"/>
                </a:solidFill>
              </a:rPr>
              <a:t>等级考抽样测试改编）读图回答。</a:t>
            </a:r>
            <a:endParaRPr kumimoji="1" lang="en-US" altLang="zh-CN" sz="2800" dirty="0" smtClean="0">
              <a:solidFill>
                <a:srgbClr val="FFFF00"/>
              </a:solidFill>
            </a:endParaRPr>
          </a:p>
        </p:txBody>
      </p:sp>
      <p:sp>
        <p:nvSpPr>
          <p:cNvPr id="10" name="矩形 9"/>
          <p:cNvSpPr/>
          <p:nvPr/>
        </p:nvSpPr>
        <p:spPr>
          <a:xfrm>
            <a:off x="553069" y="1511299"/>
            <a:ext cx="4572000" cy="1569660"/>
          </a:xfrm>
          <a:prstGeom prst="rect">
            <a:avLst/>
          </a:prstGeom>
        </p:spPr>
        <p:txBody>
          <a:bodyPr>
            <a:spAutoFit/>
          </a:bodyPr>
          <a:lstStyle/>
          <a:p>
            <a:r>
              <a:rPr kumimoji="1" lang="zh-CN" altLang="en-US" sz="2400" dirty="0">
                <a:solidFill>
                  <a:srgbClr val="FFFFFF"/>
                </a:solidFill>
              </a:rPr>
              <a:t>（</a:t>
            </a:r>
            <a:r>
              <a:rPr kumimoji="1" lang="en-US" altLang="zh-CN" sz="2400" dirty="0">
                <a:solidFill>
                  <a:srgbClr val="FFFFFF"/>
                </a:solidFill>
              </a:rPr>
              <a:t>1</a:t>
            </a:r>
            <a:r>
              <a:rPr kumimoji="1" lang="zh-CN" altLang="en-US" sz="2400" dirty="0">
                <a:solidFill>
                  <a:srgbClr val="FFFFFF"/>
                </a:solidFill>
              </a:rPr>
              <a:t>）阐述该图所反映的区域</a:t>
            </a:r>
            <a:r>
              <a:rPr kumimoji="1" lang="zh-CN" altLang="en-US" sz="2400" dirty="0">
                <a:solidFill>
                  <a:srgbClr val="FFFF00"/>
                </a:solidFill>
              </a:rPr>
              <a:t>水资源</a:t>
            </a:r>
            <a:r>
              <a:rPr kumimoji="1" lang="zh-CN" altLang="en-US" sz="2400" dirty="0">
                <a:solidFill>
                  <a:srgbClr val="FFFFFF"/>
                </a:solidFill>
              </a:rPr>
              <a:t>问题，分析其</a:t>
            </a:r>
            <a:r>
              <a:rPr kumimoji="1" lang="zh-CN" altLang="en-US" sz="2400" dirty="0" smtClean="0">
                <a:solidFill>
                  <a:srgbClr val="FFFF00"/>
                </a:solidFill>
              </a:rPr>
              <a:t>形成</a:t>
            </a:r>
            <a:r>
              <a:rPr kumimoji="1" lang="zh-CN" altLang="en-US" sz="2400" dirty="0">
                <a:solidFill>
                  <a:srgbClr val="FFFF00"/>
                </a:solidFill>
              </a:rPr>
              <a:t>原因</a:t>
            </a:r>
            <a:r>
              <a:rPr kumimoji="1" lang="zh-CN" altLang="en-US" sz="2400" dirty="0" smtClean="0">
                <a:solidFill>
                  <a:srgbClr val="FFFFFF"/>
                </a:solidFill>
              </a:rPr>
              <a:t>。</a:t>
            </a:r>
            <a:endParaRPr kumimoji="1" lang="en-US" altLang="zh-CN" sz="2400" dirty="0" smtClean="0">
              <a:solidFill>
                <a:srgbClr val="FFFFFF"/>
              </a:solidFill>
            </a:endParaRPr>
          </a:p>
          <a:p>
            <a:r>
              <a:rPr kumimoji="1" lang="zh-CN" altLang="en-US" sz="2400" dirty="0" smtClean="0">
                <a:solidFill>
                  <a:srgbClr val="FFFFFF"/>
                </a:solidFill>
              </a:rPr>
              <a:t>（</a:t>
            </a:r>
            <a:r>
              <a:rPr kumimoji="1" lang="en-US" altLang="zh-CN" sz="2400" dirty="0">
                <a:solidFill>
                  <a:srgbClr val="FFFFFF"/>
                </a:solidFill>
              </a:rPr>
              <a:t>2</a:t>
            </a:r>
            <a:r>
              <a:rPr kumimoji="1" lang="zh-CN" altLang="en-US" sz="2400" dirty="0">
                <a:solidFill>
                  <a:srgbClr val="FFFFFF"/>
                </a:solidFill>
              </a:rPr>
              <a:t>）列举减缓该问题应采取的主要</a:t>
            </a:r>
            <a:r>
              <a:rPr kumimoji="1" lang="zh-CN" altLang="en-US" sz="2400" dirty="0" smtClean="0">
                <a:solidFill>
                  <a:srgbClr val="FFFF00"/>
                </a:solidFill>
              </a:rPr>
              <a:t>措施</a:t>
            </a:r>
            <a:endParaRPr kumimoji="1" lang="zh-CN" altLang="en-US" sz="2400" dirty="0">
              <a:solidFill>
                <a:srgbClr val="FFFF00"/>
              </a:solidFill>
            </a:endParaRPr>
          </a:p>
        </p:txBody>
      </p:sp>
    </p:spTree>
    <p:extLst>
      <p:ext uri="{BB962C8B-B14F-4D97-AF65-F5344CB8AC3E}">
        <p14:creationId xmlns:p14="http://schemas.microsoft.com/office/powerpoint/2010/main" val="2045281582"/>
      </p:ext>
    </p:extLst>
  </p:cSld>
  <p:clrMapOvr>
    <a:masterClrMapping/>
  </p:clrMapOvr>
  <mc:AlternateContent xmlns:mc="http://schemas.openxmlformats.org/markup-compatibility/2006" xmlns:p14="http://schemas.microsoft.com/office/powerpoint/2010/main">
    <mc:Choice Requires="p14">
      <p:transition spd="slow" p14:dur="2000">
        <p:cover dir="d"/>
      </p:transition>
    </mc:Choice>
    <mc:Fallback xmlns="">
      <p:transition spd="slow">
        <p:cover dir="d"/>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1" name="文本框 10"/>
          <p:cNvSpPr txBox="1"/>
          <p:nvPr/>
        </p:nvSpPr>
        <p:spPr>
          <a:xfrm>
            <a:off x="5610333" y="1231900"/>
            <a:ext cx="184731" cy="369332"/>
          </a:xfrm>
          <a:prstGeom prst="rect">
            <a:avLst/>
          </a:prstGeom>
          <a:noFill/>
        </p:spPr>
        <p:txBody>
          <a:bodyPr wrap="none" rtlCol="0">
            <a:spAutoFit/>
          </a:bodyPr>
          <a:lstStyle/>
          <a:p>
            <a:endParaRPr kumimoji="1" lang="zh-CN" altLang="en-US" dirty="0"/>
          </a:p>
        </p:txBody>
      </p:sp>
      <p:sp>
        <p:nvSpPr>
          <p:cNvPr id="3" name="文本框 2"/>
          <p:cNvSpPr txBox="1"/>
          <p:nvPr/>
        </p:nvSpPr>
        <p:spPr>
          <a:xfrm>
            <a:off x="6510623" y="2246699"/>
            <a:ext cx="646331" cy="923330"/>
          </a:xfrm>
          <a:prstGeom prst="rect">
            <a:avLst/>
          </a:prstGeom>
          <a:noFill/>
        </p:spPr>
        <p:txBody>
          <a:bodyPr wrap="none" rtlCol="0">
            <a:spAutoFit/>
          </a:bodyPr>
          <a:lstStyle/>
          <a:p>
            <a:r>
              <a:rPr kumimoji="1" lang="zh-CN" altLang="en-US" dirty="0" smtClean="0">
                <a:solidFill>
                  <a:srgbClr val="FFFFFF"/>
                </a:solidFill>
              </a:rPr>
              <a:t>人类</a:t>
            </a:r>
            <a:endParaRPr kumimoji="1" lang="en-US" altLang="zh-CN" dirty="0" smtClean="0">
              <a:solidFill>
                <a:srgbClr val="FFFFFF"/>
              </a:solidFill>
            </a:endParaRPr>
          </a:p>
          <a:p>
            <a:r>
              <a:rPr kumimoji="1" lang="zh-CN" altLang="en-US" dirty="0" smtClean="0">
                <a:solidFill>
                  <a:srgbClr val="FFFFFF"/>
                </a:solidFill>
              </a:rPr>
              <a:t>活动</a:t>
            </a:r>
            <a:endParaRPr kumimoji="1" lang="en-US" altLang="zh-CN" dirty="0" smtClean="0">
              <a:solidFill>
                <a:srgbClr val="FFFFFF"/>
              </a:solidFill>
            </a:endParaRPr>
          </a:p>
          <a:p>
            <a:r>
              <a:rPr kumimoji="1" lang="zh-CN" altLang="en-US" dirty="0" smtClean="0">
                <a:solidFill>
                  <a:srgbClr val="FFFFFF"/>
                </a:solidFill>
              </a:rPr>
              <a:t>  </a:t>
            </a:r>
            <a:endParaRPr kumimoji="1" lang="zh-CN" altLang="en-US" dirty="0">
              <a:solidFill>
                <a:srgbClr val="FFFFFF"/>
              </a:solidFill>
            </a:endParaRPr>
          </a:p>
        </p:txBody>
      </p:sp>
      <p:sp>
        <p:nvSpPr>
          <p:cNvPr id="12" name="文本框 11"/>
          <p:cNvSpPr txBox="1"/>
          <p:nvPr/>
        </p:nvSpPr>
        <p:spPr>
          <a:xfrm>
            <a:off x="5249364" y="2273982"/>
            <a:ext cx="1417476" cy="923330"/>
          </a:xfrm>
          <a:prstGeom prst="rect">
            <a:avLst/>
          </a:prstGeom>
          <a:noFill/>
        </p:spPr>
        <p:txBody>
          <a:bodyPr wrap="square" rtlCol="0">
            <a:spAutoFit/>
          </a:bodyPr>
          <a:lstStyle/>
          <a:p>
            <a:r>
              <a:rPr kumimoji="1" lang="zh-CN" altLang="en-US" dirty="0"/>
              <a:t> </a:t>
            </a:r>
            <a:r>
              <a:rPr kumimoji="1" lang="zh-CN" altLang="en-US" dirty="0" smtClean="0"/>
              <a:t> </a:t>
            </a:r>
            <a:r>
              <a:rPr kumimoji="1" lang="zh-CN" altLang="en-US" dirty="0" smtClean="0">
                <a:solidFill>
                  <a:srgbClr val="FFFFFF"/>
                </a:solidFill>
              </a:rPr>
              <a:t>过度索</a:t>
            </a:r>
            <a:endParaRPr kumimoji="1" lang="en-US" altLang="zh-CN" dirty="0" smtClean="0">
              <a:solidFill>
                <a:srgbClr val="FFFFFF"/>
              </a:solidFill>
            </a:endParaRPr>
          </a:p>
          <a:p>
            <a:r>
              <a:rPr kumimoji="1" lang="zh-CN" altLang="en-US" dirty="0">
                <a:solidFill>
                  <a:srgbClr val="FFFFFF"/>
                </a:solidFill>
              </a:rPr>
              <a:t> </a:t>
            </a:r>
            <a:r>
              <a:rPr kumimoji="1" lang="zh-CN" altLang="en-US" dirty="0" smtClean="0">
                <a:solidFill>
                  <a:srgbClr val="FFFFFF"/>
                </a:solidFill>
              </a:rPr>
              <a:t> 取排放</a:t>
            </a:r>
            <a:endParaRPr kumimoji="1" lang="zh-CN" altLang="en-US" dirty="0">
              <a:solidFill>
                <a:srgbClr val="FFFFFF"/>
              </a:solidFill>
            </a:endParaRPr>
          </a:p>
          <a:p>
            <a:endParaRPr kumimoji="1" lang="zh-CN" altLang="en-US" dirty="0"/>
          </a:p>
        </p:txBody>
      </p:sp>
      <p:sp>
        <p:nvSpPr>
          <p:cNvPr id="2" name="文本框 1"/>
          <p:cNvSpPr txBox="1"/>
          <p:nvPr/>
        </p:nvSpPr>
        <p:spPr>
          <a:xfrm>
            <a:off x="863077" y="2339032"/>
            <a:ext cx="1159292" cy="369332"/>
          </a:xfrm>
          <a:prstGeom prst="rect">
            <a:avLst/>
          </a:prstGeom>
          <a:noFill/>
        </p:spPr>
        <p:txBody>
          <a:bodyPr wrap="none" rtlCol="0">
            <a:spAutoFit/>
          </a:bodyPr>
          <a:lstStyle/>
          <a:p>
            <a:r>
              <a:rPr kumimoji="1" lang="zh-CN" altLang="en-US" dirty="0" smtClean="0">
                <a:solidFill>
                  <a:srgbClr val="FFFFFF"/>
                </a:solidFill>
              </a:rPr>
              <a:t>定位        </a:t>
            </a:r>
            <a:endParaRPr kumimoji="1" lang="zh-CN" altLang="en-US" dirty="0">
              <a:solidFill>
                <a:srgbClr val="FFFFFF"/>
              </a:solidFill>
            </a:endParaRPr>
          </a:p>
        </p:txBody>
      </p:sp>
      <p:sp>
        <p:nvSpPr>
          <p:cNvPr id="6" name="文本框 5"/>
          <p:cNvSpPr txBox="1"/>
          <p:nvPr/>
        </p:nvSpPr>
        <p:spPr>
          <a:xfrm>
            <a:off x="1883470" y="2348551"/>
            <a:ext cx="1107996" cy="646331"/>
          </a:xfrm>
          <a:prstGeom prst="rect">
            <a:avLst/>
          </a:prstGeom>
          <a:noFill/>
        </p:spPr>
        <p:txBody>
          <a:bodyPr wrap="none" rtlCol="0">
            <a:spAutoFit/>
          </a:bodyPr>
          <a:lstStyle/>
          <a:p>
            <a:pPr algn="ctr"/>
            <a:r>
              <a:rPr kumimoji="1" lang="zh-CN" altLang="en-US" dirty="0" smtClean="0">
                <a:solidFill>
                  <a:srgbClr val="FFFFFF"/>
                </a:solidFill>
              </a:rPr>
              <a:t>特定</a:t>
            </a:r>
            <a:endParaRPr kumimoji="1" lang="en-US" altLang="zh-CN" dirty="0" smtClean="0">
              <a:solidFill>
                <a:srgbClr val="FFFFFF"/>
              </a:solidFill>
            </a:endParaRPr>
          </a:p>
          <a:p>
            <a:pPr algn="ctr"/>
            <a:r>
              <a:rPr kumimoji="1" lang="zh-CN" altLang="en-US" dirty="0" smtClean="0">
                <a:solidFill>
                  <a:srgbClr val="FFFFFF"/>
                </a:solidFill>
              </a:rPr>
              <a:t>自然条件</a:t>
            </a:r>
            <a:endParaRPr kumimoji="1" lang="en-US" altLang="zh-CN" dirty="0" smtClean="0">
              <a:solidFill>
                <a:srgbClr val="FFFFFF"/>
              </a:solidFill>
            </a:endParaRPr>
          </a:p>
        </p:txBody>
      </p:sp>
      <p:sp>
        <p:nvSpPr>
          <p:cNvPr id="7" name="右箭头 6"/>
          <p:cNvSpPr/>
          <p:nvPr/>
        </p:nvSpPr>
        <p:spPr>
          <a:xfrm>
            <a:off x="1490180" y="2420896"/>
            <a:ext cx="614158" cy="2054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左大括号 15"/>
          <p:cNvSpPr/>
          <p:nvPr/>
        </p:nvSpPr>
        <p:spPr>
          <a:xfrm>
            <a:off x="3048000" y="1849997"/>
            <a:ext cx="105787" cy="1347315"/>
          </a:xfrm>
          <a:prstGeom prst="leftBrace">
            <a:avLst/>
          </a:prstGeom>
          <a:ln>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8" name="文本框 17"/>
          <p:cNvSpPr txBox="1"/>
          <p:nvPr/>
        </p:nvSpPr>
        <p:spPr>
          <a:xfrm>
            <a:off x="3156666" y="1851102"/>
            <a:ext cx="415498" cy="1477328"/>
          </a:xfrm>
          <a:prstGeom prst="rect">
            <a:avLst/>
          </a:prstGeom>
          <a:noFill/>
        </p:spPr>
        <p:txBody>
          <a:bodyPr wrap="none" rtlCol="0">
            <a:spAutoFit/>
          </a:bodyPr>
          <a:lstStyle/>
          <a:p>
            <a:r>
              <a:rPr kumimoji="1" lang="zh-CN" altLang="en-US" dirty="0" smtClean="0">
                <a:solidFill>
                  <a:srgbClr val="FFFFFF"/>
                </a:solidFill>
              </a:rPr>
              <a:t>气</a:t>
            </a:r>
            <a:endParaRPr kumimoji="1" lang="en-US" altLang="zh-CN" dirty="0" smtClean="0">
              <a:solidFill>
                <a:srgbClr val="FFFFFF"/>
              </a:solidFill>
            </a:endParaRPr>
          </a:p>
          <a:p>
            <a:r>
              <a:rPr kumimoji="1" lang="zh-CN" altLang="en-US" dirty="0" smtClean="0">
                <a:solidFill>
                  <a:srgbClr val="FFFFFF"/>
                </a:solidFill>
              </a:rPr>
              <a:t>地</a:t>
            </a:r>
            <a:endParaRPr kumimoji="1" lang="en-US" altLang="zh-CN" dirty="0" smtClean="0">
              <a:solidFill>
                <a:srgbClr val="FFFFFF"/>
              </a:solidFill>
            </a:endParaRPr>
          </a:p>
          <a:p>
            <a:r>
              <a:rPr kumimoji="1" lang="zh-CN" altLang="en-US" dirty="0">
                <a:solidFill>
                  <a:srgbClr val="FFFFFF"/>
                </a:solidFill>
              </a:rPr>
              <a:t>水</a:t>
            </a:r>
          </a:p>
          <a:p>
            <a:r>
              <a:rPr kumimoji="1" lang="zh-CN" altLang="en-US" dirty="0" smtClean="0">
                <a:solidFill>
                  <a:srgbClr val="FFFFFF"/>
                </a:solidFill>
              </a:rPr>
              <a:t>土</a:t>
            </a:r>
            <a:endParaRPr kumimoji="1" lang="en-US" altLang="zh-CN" dirty="0" smtClean="0">
              <a:solidFill>
                <a:srgbClr val="FFFFFF"/>
              </a:solidFill>
            </a:endParaRPr>
          </a:p>
          <a:p>
            <a:r>
              <a:rPr kumimoji="1" lang="zh-CN" altLang="en-US" dirty="0" smtClean="0">
                <a:solidFill>
                  <a:srgbClr val="FFFFFF"/>
                </a:solidFill>
              </a:rPr>
              <a:t>生</a:t>
            </a:r>
            <a:endParaRPr kumimoji="1" lang="en-US" altLang="zh-CN" dirty="0" smtClean="0">
              <a:solidFill>
                <a:srgbClr val="FFFFFF"/>
              </a:solidFill>
            </a:endParaRPr>
          </a:p>
        </p:txBody>
      </p:sp>
      <p:sp>
        <p:nvSpPr>
          <p:cNvPr id="19" name="右大括号 18"/>
          <p:cNvSpPr/>
          <p:nvPr/>
        </p:nvSpPr>
        <p:spPr>
          <a:xfrm>
            <a:off x="6368484" y="1827937"/>
            <a:ext cx="188938" cy="1485299"/>
          </a:xfrm>
          <a:prstGeom prst="rightBrace">
            <a:avLst/>
          </a:prstGeom>
          <a:ln w="19050">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32" name="直线箭头连接符 31"/>
          <p:cNvCxnSpPr/>
          <p:nvPr/>
        </p:nvCxnSpPr>
        <p:spPr>
          <a:xfrm flipH="1" flipV="1">
            <a:off x="5610333" y="1393101"/>
            <a:ext cx="625367" cy="23465"/>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254327" y="2246699"/>
            <a:ext cx="646331" cy="923330"/>
          </a:xfrm>
          <a:prstGeom prst="rect">
            <a:avLst/>
          </a:prstGeom>
          <a:noFill/>
        </p:spPr>
        <p:txBody>
          <a:bodyPr wrap="none" rtlCol="0">
            <a:spAutoFit/>
          </a:bodyPr>
          <a:lstStyle/>
          <a:p>
            <a:r>
              <a:rPr kumimoji="1" lang="zh-CN" altLang="en-US" dirty="0" smtClean="0">
                <a:solidFill>
                  <a:srgbClr val="FFFFFF"/>
                </a:solidFill>
              </a:rPr>
              <a:t>生态</a:t>
            </a:r>
            <a:endParaRPr kumimoji="1" lang="en-US" altLang="zh-CN" dirty="0" smtClean="0">
              <a:solidFill>
                <a:srgbClr val="FFFFFF"/>
              </a:solidFill>
            </a:endParaRPr>
          </a:p>
          <a:p>
            <a:r>
              <a:rPr kumimoji="1" lang="zh-CN" altLang="en-US" dirty="0" smtClean="0">
                <a:solidFill>
                  <a:srgbClr val="FFFFFF"/>
                </a:solidFill>
              </a:rPr>
              <a:t>资源</a:t>
            </a:r>
            <a:endParaRPr kumimoji="1" lang="en-US" altLang="zh-CN" dirty="0" smtClean="0">
              <a:solidFill>
                <a:srgbClr val="FFFFFF"/>
              </a:solidFill>
            </a:endParaRPr>
          </a:p>
          <a:p>
            <a:r>
              <a:rPr kumimoji="1" lang="zh-CN" altLang="en-US" dirty="0" smtClean="0">
                <a:solidFill>
                  <a:srgbClr val="FFFFFF"/>
                </a:solidFill>
              </a:rPr>
              <a:t>污染</a:t>
            </a:r>
            <a:endParaRPr kumimoji="1" lang="zh-CN" altLang="en-US" dirty="0">
              <a:solidFill>
                <a:srgbClr val="FFFFFF"/>
              </a:solidFill>
            </a:endParaRPr>
          </a:p>
        </p:txBody>
      </p:sp>
      <p:sp>
        <p:nvSpPr>
          <p:cNvPr id="9" name="文本框 8"/>
          <p:cNvSpPr txBox="1"/>
          <p:nvPr/>
        </p:nvSpPr>
        <p:spPr>
          <a:xfrm>
            <a:off x="2371594" y="1206507"/>
            <a:ext cx="5562741" cy="369332"/>
          </a:xfrm>
          <a:prstGeom prst="rect">
            <a:avLst/>
          </a:prstGeom>
          <a:noFill/>
        </p:spPr>
        <p:txBody>
          <a:bodyPr wrap="none" rtlCol="0">
            <a:spAutoFit/>
          </a:bodyPr>
          <a:lstStyle/>
          <a:p>
            <a:r>
              <a:rPr kumimoji="1" lang="zh-CN" altLang="en-US" dirty="0" smtClean="0">
                <a:solidFill>
                  <a:srgbClr val="FFFFFF"/>
                </a:solidFill>
              </a:rPr>
              <a:t>脆弱因素             人地矛盾加剧          过度索取排放</a:t>
            </a:r>
            <a:endParaRPr kumimoji="1" lang="zh-CN" altLang="en-US" dirty="0">
              <a:solidFill>
                <a:srgbClr val="FFFFFF"/>
              </a:solidFill>
            </a:endParaRPr>
          </a:p>
        </p:txBody>
      </p:sp>
      <p:sp>
        <p:nvSpPr>
          <p:cNvPr id="13" name="文本框 12"/>
          <p:cNvSpPr txBox="1"/>
          <p:nvPr/>
        </p:nvSpPr>
        <p:spPr>
          <a:xfrm>
            <a:off x="3292750" y="564252"/>
            <a:ext cx="2492990" cy="369332"/>
          </a:xfrm>
          <a:prstGeom prst="rect">
            <a:avLst/>
          </a:prstGeom>
          <a:noFill/>
        </p:spPr>
        <p:txBody>
          <a:bodyPr wrap="none" rtlCol="0">
            <a:spAutoFit/>
          </a:bodyPr>
          <a:lstStyle/>
          <a:p>
            <a:r>
              <a:rPr kumimoji="1" lang="zh-CN" altLang="en-US" dirty="0" smtClean="0">
                <a:solidFill>
                  <a:srgbClr val="FFFF00"/>
                </a:solidFill>
              </a:rPr>
              <a:t>环境问题原因分析模型</a:t>
            </a:r>
            <a:endParaRPr kumimoji="1" lang="zh-CN" altLang="en-US" dirty="0">
              <a:solidFill>
                <a:srgbClr val="FFFF00"/>
              </a:solidFill>
            </a:endParaRPr>
          </a:p>
        </p:txBody>
      </p:sp>
      <p:cxnSp>
        <p:nvCxnSpPr>
          <p:cNvPr id="20" name="直线箭头连接符 19"/>
          <p:cNvCxnSpPr/>
          <p:nvPr/>
        </p:nvCxnSpPr>
        <p:spPr>
          <a:xfrm flipH="1" flipV="1">
            <a:off x="2569250" y="1761057"/>
            <a:ext cx="12307" cy="564762"/>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p:cNvCxnSpPr/>
          <p:nvPr/>
        </p:nvCxnSpPr>
        <p:spPr>
          <a:xfrm flipV="1">
            <a:off x="6957912" y="1673668"/>
            <a:ext cx="33123" cy="600314"/>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右箭头 22"/>
          <p:cNvSpPr/>
          <p:nvPr/>
        </p:nvSpPr>
        <p:spPr>
          <a:xfrm>
            <a:off x="3428347" y="1355565"/>
            <a:ext cx="749300" cy="12200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3" name="直线箭头连接符 32"/>
          <p:cNvCxnSpPr/>
          <p:nvPr/>
        </p:nvCxnSpPr>
        <p:spPr>
          <a:xfrm flipH="1">
            <a:off x="4603671" y="1558938"/>
            <a:ext cx="17943" cy="48450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6" name="右箭头 35"/>
          <p:cNvSpPr/>
          <p:nvPr/>
        </p:nvSpPr>
        <p:spPr>
          <a:xfrm>
            <a:off x="3847765" y="2476977"/>
            <a:ext cx="216112" cy="16371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8" name="直线箭头连接符 37"/>
          <p:cNvCxnSpPr/>
          <p:nvPr/>
        </p:nvCxnSpPr>
        <p:spPr>
          <a:xfrm flipH="1" flipV="1">
            <a:off x="5041900" y="2552803"/>
            <a:ext cx="277135" cy="17783"/>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7305047" y="1886886"/>
            <a:ext cx="1107996" cy="923330"/>
          </a:xfrm>
          <a:prstGeom prst="rect">
            <a:avLst/>
          </a:prstGeom>
          <a:noFill/>
        </p:spPr>
        <p:txBody>
          <a:bodyPr wrap="none" rtlCol="0">
            <a:spAutoFit/>
          </a:bodyPr>
          <a:lstStyle/>
          <a:p>
            <a:r>
              <a:rPr kumimoji="1" lang="zh-CN" altLang="en-US" dirty="0" smtClean="0"/>
              <a:t>   </a:t>
            </a:r>
            <a:endParaRPr kumimoji="1" lang="en-US" altLang="zh-CN" dirty="0" smtClean="0">
              <a:solidFill>
                <a:srgbClr val="FFFFFF"/>
              </a:solidFill>
            </a:endParaRPr>
          </a:p>
          <a:p>
            <a:r>
              <a:rPr kumimoji="1" lang="zh-CN" altLang="en-US" dirty="0" smtClean="0">
                <a:solidFill>
                  <a:srgbClr val="FFFFFF"/>
                </a:solidFill>
              </a:rPr>
              <a:t>人口问题</a:t>
            </a:r>
            <a:endParaRPr kumimoji="1" lang="en-US" altLang="zh-CN" dirty="0" smtClean="0">
              <a:solidFill>
                <a:srgbClr val="FFFFFF"/>
              </a:solidFill>
            </a:endParaRPr>
          </a:p>
          <a:p>
            <a:r>
              <a:rPr kumimoji="1" lang="zh-CN" altLang="en-US" dirty="0" smtClean="0">
                <a:solidFill>
                  <a:srgbClr val="FFFFFF"/>
                </a:solidFill>
              </a:rPr>
              <a:t>贫困问题</a:t>
            </a:r>
            <a:endParaRPr kumimoji="1" lang="zh-CN" altLang="en-US" dirty="0">
              <a:solidFill>
                <a:srgbClr val="FFFFFF"/>
              </a:solidFill>
            </a:endParaRPr>
          </a:p>
        </p:txBody>
      </p:sp>
      <p:cxnSp>
        <p:nvCxnSpPr>
          <p:cNvPr id="43" name="直线箭头连接符 42"/>
          <p:cNvCxnSpPr/>
          <p:nvPr/>
        </p:nvCxnSpPr>
        <p:spPr>
          <a:xfrm flipH="1">
            <a:off x="7128940" y="2523612"/>
            <a:ext cx="207825" cy="2919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p:nvPicPr>
        <p:blipFill rotWithShape="1">
          <a:blip r:embed="rId4"/>
          <a:srcRect l="26724" t="15062" r="11792" b="62469"/>
          <a:stretch/>
        </p:blipFill>
        <p:spPr>
          <a:xfrm>
            <a:off x="3451229" y="3224595"/>
            <a:ext cx="2807837" cy="1825094"/>
          </a:xfrm>
          <a:prstGeom prst="rect">
            <a:avLst/>
          </a:prstGeom>
        </p:spPr>
      </p:pic>
      <p:sp>
        <p:nvSpPr>
          <p:cNvPr id="4" name="矩形 3"/>
          <p:cNvSpPr/>
          <p:nvPr/>
        </p:nvSpPr>
        <p:spPr>
          <a:xfrm>
            <a:off x="4103914" y="2179254"/>
            <a:ext cx="914400" cy="9144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地表水水地下水短缺</a:t>
            </a:r>
            <a:endParaRPr kumimoji="1" lang="zh-CN" altLang="en-US" dirty="0">
              <a:solidFill>
                <a:srgbClr val="FF0000"/>
              </a:solidFill>
            </a:endParaRPr>
          </a:p>
        </p:txBody>
      </p:sp>
      <p:sp>
        <p:nvSpPr>
          <p:cNvPr id="25" name="矩形 24"/>
          <p:cNvSpPr/>
          <p:nvPr/>
        </p:nvSpPr>
        <p:spPr>
          <a:xfrm>
            <a:off x="615367" y="2132566"/>
            <a:ext cx="914400" cy="9144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华北</a:t>
            </a:r>
            <a:endParaRPr kumimoji="1" lang="en-US" altLang="zh-CN" dirty="0" smtClean="0">
              <a:solidFill>
                <a:srgbClr val="FF0000"/>
              </a:solidFill>
            </a:endParaRPr>
          </a:p>
          <a:p>
            <a:pPr algn="ctr"/>
            <a:r>
              <a:rPr kumimoji="1" lang="zh-CN" altLang="en-US" dirty="0" smtClean="0">
                <a:solidFill>
                  <a:srgbClr val="FF0000"/>
                </a:solidFill>
              </a:rPr>
              <a:t>平原</a:t>
            </a:r>
            <a:endParaRPr kumimoji="1" lang="zh-CN" altLang="en-US" dirty="0">
              <a:solidFill>
                <a:srgbClr val="FF0000"/>
              </a:solidFill>
            </a:endParaRPr>
          </a:p>
        </p:txBody>
      </p:sp>
      <p:sp>
        <p:nvSpPr>
          <p:cNvPr id="26" name="矩形 25"/>
          <p:cNvSpPr/>
          <p:nvPr/>
        </p:nvSpPr>
        <p:spPr>
          <a:xfrm>
            <a:off x="2888597" y="1827937"/>
            <a:ext cx="914400" cy="139665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降水总量小</a:t>
            </a:r>
            <a:endParaRPr kumimoji="1" lang="en-US" altLang="zh-CN" dirty="0" smtClean="0">
              <a:solidFill>
                <a:srgbClr val="FF0000"/>
              </a:solidFill>
            </a:endParaRPr>
          </a:p>
          <a:p>
            <a:pPr algn="ctr"/>
            <a:r>
              <a:rPr kumimoji="1" lang="zh-CN" altLang="en-US" dirty="0" smtClean="0">
                <a:solidFill>
                  <a:srgbClr val="FF0000"/>
                </a:solidFill>
              </a:rPr>
              <a:t>季节变化大</a:t>
            </a:r>
            <a:endParaRPr kumimoji="1" lang="en-US" altLang="zh-CN" dirty="0" smtClean="0">
              <a:solidFill>
                <a:srgbClr val="FF0000"/>
              </a:solidFill>
            </a:endParaRPr>
          </a:p>
        </p:txBody>
      </p:sp>
      <p:sp>
        <p:nvSpPr>
          <p:cNvPr id="27" name="矩形 26"/>
          <p:cNvSpPr/>
          <p:nvPr/>
        </p:nvSpPr>
        <p:spPr>
          <a:xfrm>
            <a:off x="5416271" y="1778648"/>
            <a:ext cx="914400" cy="139665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人口</a:t>
            </a:r>
            <a:endParaRPr kumimoji="1" lang="en-US" altLang="zh-CN" dirty="0" smtClean="0">
              <a:solidFill>
                <a:srgbClr val="FF0000"/>
              </a:solidFill>
            </a:endParaRPr>
          </a:p>
          <a:p>
            <a:pPr algn="ctr"/>
            <a:r>
              <a:rPr kumimoji="1" lang="zh-CN" altLang="en-US" dirty="0" smtClean="0">
                <a:solidFill>
                  <a:srgbClr val="FF0000"/>
                </a:solidFill>
              </a:rPr>
              <a:t>工业</a:t>
            </a:r>
            <a:endParaRPr kumimoji="1" lang="en-US" altLang="zh-CN" dirty="0" smtClean="0">
              <a:solidFill>
                <a:srgbClr val="FF0000"/>
              </a:solidFill>
            </a:endParaRPr>
          </a:p>
          <a:p>
            <a:pPr algn="ctr"/>
            <a:r>
              <a:rPr kumimoji="1" lang="zh-CN" altLang="en-US" dirty="0" smtClean="0">
                <a:solidFill>
                  <a:srgbClr val="FF0000"/>
                </a:solidFill>
              </a:rPr>
              <a:t>农业</a:t>
            </a:r>
            <a:endParaRPr kumimoji="1" lang="en-US" altLang="zh-CN" dirty="0" smtClean="0">
              <a:solidFill>
                <a:srgbClr val="FF0000"/>
              </a:solidFill>
            </a:endParaRPr>
          </a:p>
        </p:txBody>
      </p:sp>
      <p:sp>
        <p:nvSpPr>
          <p:cNvPr id="28" name="矩形 27"/>
          <p:cNvSpPr/>
          <p:nvPr/>
        </p:nvSpPr>
        <p:spPr>
          <a:xfrm>
            <a:off x="2906968" y="485099"/>
            <a:ext cx="3264554" cy="57258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rgbClr val="FF0000"/>
                </a:solidFill>
              </a:rPr>
              <a:t>综合思维析成因</a:t>
            </a:r>
            <a:endParaRPr kumimoji="1" lang="en-US" altLang="zh-CN" sz="2800" dirty="0" smtClean="0">
              <a:solidFill>
                <a:srgbClr val="FF0000"/>
              </a:solidFill>
            </a:endParaRPr>
          </a:p>
        </p:txBody>
      </p:sp>
    </p:spTree>
    <p:custDataLst>
      <p:tags r:id="rId1"/>
    </p:custDataLst>
    <p:extLst>
      <p:ext uri="{BB962C8B-B14F-4D97-AF65-F5344CB8AC3E}">
        <p14:creationId xmlns:p14="http://schemas.microsoft.com/office/powerpoint/2010/main" val="1996076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1" name="文本框 10"/>
          <p:cNvSpPr txBox="1"/>
          <p:nvPr/>
        </p:nvSpPr>
        <p:spPr>
          <a:xfrm>
            <a:off x="5610333" y="1231900"/>
            <a:ext cx="184731" cy="369332"/>
          </a:xfrm>
          <a:prstGeom prst="rect">
            <a:avLst/>
          </a:prstGeom>
          <a:noFill/>
        </p:spPr>
        <p:txBody>
          <a:bodyPr wrap="none" rtlCol="0">
            <a:spAutoFit/>
          </a:bodyPr>
          <a:lstStyle/>
          <a:p>
            <a:endParaRPr kumimoji="1" lang="zh-CN" altLang="en-US" dirty="0"/>
          </a:p>
        </p:txBody>
      </p:sp>
      <p:sp>
        <p:nvSpPr>
          <p:cNvPr id="3" name="文本框 2"/>
          <p:cNvSpPr txBox="1"/>
          <p:nvPr/>
        </p:nvSpPr>
        <p:spPr>
          <a:xfrm>
            <a:off x="6510623" y="2246699"/>
            <a:ext cx="646331" cy="923330"/>
          </a:xfrm>
          <a:prstGeom prst="rect">
            <a:avLst/>
          </a:prstGeom>
          <a:noFill/>
        </p:spPr>
        <p:txBody>
          <a:bodyPr wrap="none" rtlCol="0">
            <a:spAutoFit/>
          </a:bodyPr>
          <a:lstStyle/>
          <a:p>
            <a:r>
              <a:rPr kumimoji="1" lang="zh-CN" altLang="en-US" dirty="0" smtClean="0">
                <a:solidFill>
                  <a:srgbClr val="FFFFFF"/>
                </a:solidFill>
              </a:rPr>
              <a:t>人类</a:t>
            </a:r>
            <a:endParaRPr kumimoji="1" lang="en-US" altLang="zh-CN" dirty="0" smtClean="0">
              <a:solidFill>
                <a:srgbClr val="FFFFFF"/>
              </a:solidFill>
            </a:endParaRPr>
          </a:p>
          <a:p>
            <a:r>
              <a:rPr kumimoji="1" lang="zh-CN" altLang="en-US" dirty="0" smtClean="0">
                <a:solidFill>
                  <a:srgbClr val="FFFFFF"/>
                </a:solidFill>
              </a:rPr>
              <a:t>活动</a:t>
            </a:r>
            <a:endParaRPr kumimoji="1" lang="en-US" altLang="zh-CN" dirty="0" smtClean="0">
              <a:solidFill>
                <a:srgbClr val="FFFFFF"/>
              </a:solidFill>
            </a:endParaRPr>
          </a:p>
          <a:p>
            <a:r>
              <a:rPr kumimoji="1" lang="zh-CN" altLang="en-US" dirty="0" smtClean="0">
                <a:solidFill>
                  <a:srgbClr val="FFFFFF"/>
                </a:solidFill>
              </a:rPr>
              <a:t>  </a:t>
            </a:r>
            <a:endParaRPr kumimoji="1" lang="zh-CN" altLang="en-US" dirty="0">
              <a:solidFill>
                <a:srgbClr val="FFFFFF"/>
              </a:solidFill>
            </a:endParaRPr>
          </a:p>
        </p:txBody>
      </p:sp>
      <p:sp>
        <p:nvSpPr>
          <p:cNvPr id="12" name="文本框 11"/>
          <p:cNvSpPr txBox="1"/>
          <p:nvPr/>
        </p:nvSpPr>
        <p:spPr>
          <a:xfrm>
            <a:off x="5249364" y="2273982"/>
            <a:ext cx="1417476" cy="923330"/>
          </a:xfrm>
          <a:prstGeom prst="rect">
            <a:avLst/>
          </a:prstGeom>
          <a:noFill/>
        </p:spPr>
        <p:txBody>
          <a:bodyPr wrap="square" rtlCol="0">
            <a:spAutoFit/>
          </a:bodyPr>
          <a:lstStyle/>
          <a:p>
            <a:r>
              <a:rPr kumimoji="1" lang="zh-CN" altLang="en-US" dirty="0"/>
              <a:t> </a:t>
            </a:r>
            <a:r>
              <a:rPr kumimoji="1" lang="zh-CN" altLang="en-US" dirty="0" smtClean="0"/>
              <a:t> </a:t>
            </a:r>
            <a:r>
              <a:rPr kumimoji="1" lang="zh-CN" altLang="en-US" dirty="0" smtClean="0">
                <a:solidFill>
                  <a:srgbClr val="FFFFFF"/>
                </a:solidFill>
              </a:rPr>
              <a:t>过度索</a:t>
            </a:r>
            <a:endParaRPr kumimoji="1" lang="en-US" altLang="zh-CN" dirty="0" smtClean="0">
              <a:solidFill>
                <a:srgbClr val="FFFFFF"/>
              </a:solidFill>
            </a:endParaRPr>
          </a:p>
          <a:p>
            <a:r>
              <a:rPr kumimoji="1" lang="zh-CN" altLang="en-US" dirty="0">
                <a:solidFill>
                  <a:srgbClr val="FFFFFF"/>
                </a:solidFill>
              </a:rPr>
              <a:t> </a:t>
            </a:r>
            <a:r>
              <a:rPr kumimoji="1" lang="zh-CN" altLang="en-US" dirty="0" smtClean="0">
                <a:solidFill>
                  <a:srgbClr val="FFFFFF"/>
                </a:solidFill>
              </a:rPr>
              <a:t> 取排放</a:t>
            </a:r>
            <a:endParaRPr kumimoji="1" lang="zh-CN" altLang="en-US" dirty="0">
              <a:solidFill>
                <a:srgbClr val="FFFFFF"/>
              </a:solidFill>
            </a:endParaRPr>
          </a:p>
          <a:p>
            <a:endParaRPr kumimoji="1" lang="zh-CN" altLang="en-US" dirty="0"/>
          </a:p>
        </p:txBody>
      </p:sp>
      <p:sp>
        <p:nvSpPr>
          <p:cNvPr id="2" name="文本框 1"/>
          <p:cNvSpPr txBox="1"/>
          <p:nvPr/>
        </p:nvSpPr>
        <p:spPr>
          <a:xfrm>
            <a:off x="863077" y="2339032"/>
            <a:ext cx="1159292" cy="369332"/>
          </a:xfrm>
          <a:prstGeom prst="rect">
            <a:avLst/>
          </a:prstGeom>
          <a:noFill/>
        </p:spPr>
        <p:txBody>
          <a:bodyPr wrap="none" rtlCol="0">
            <a:spAutoFit/>
          </a:bodyPr>
          <a:lstStyle/>
          <a:p>
            <a:r>
              <a:rPr kumimoji="1" lang="zh-CN" altLang="en-US" dirty="0" smtClean="0">
                <a:solidFill>
                  <a:srgbClr val="FFFFFF"/>
                </a:solidFill>
              </a:rPr>
              <a:t>定位        </a:t>
            </a:r>
            <a:endParaRPr kumimoji="1" lang="zh-CN" altLang="en-US" dirty="0">
              <a:solidFill>
                <a:srgbClr val="FFFFFF"/>
              </a:solidFill>
            </a:endParaRPr>
          </a:p>
        </p:txBody>
      </p:sp>
      <p:sp>
        <p:nvSpPr>
          <p:cNvPr id="6" name="文本框 5"/>
          <p:cNvSpPr txBox="1"/>
          <p:nvPr/>
        </p:nvSpPr>
        <p:spPr>
          <a:xfrm>
            <a:off x="1883470" y="2348551"/>
            <a:ext cx="1107996" cy="646331"/>
          </a:xfrm>
          <a:prstGeom prst="rect">
            <a:avLst/>
          </a:prstGeom>
          <a:noFill/>
        </p:spPr>
        <p:txBody>
          <a:bodyPr wrap="none" rtlCol="0">
            <a:spAutoFit/>
          </a:bodyPr>
          <a:lstStyle/>
          <a:p>
            <a:pPr algn="ctr"/>
            <a:r>
              <a:rPr kumimoji="1" lang="zh-CN" altLang="en-US" dirty="0" smtClean="0">
                <a:solidFill>
                  <a:srgbClr val="FFFFFF"/>
                </a:solidFill>
              </a:rPr>
              <a:t>特定</a:t>
            </a:r>
            <a:endParaRPr kumimoji="1" lang="en-US" altLang="zh-CN" dirty="0" smtClean="0">
              <a:solidFill>
                <a:srgbClr val="FFFFFF"/>
              </a:solidFill>
            </a:endParaRPr>
          </a:p>
          <a:p>
            <a:pPr algn="ctr"/>
            <a:r>
              <a:rPr kumimoji="1" lang="zh-CN" altLang="en-US" dirty="0" smtClean="0">
                <a:solidFill>
                  <a:srgbClr val="FFFFFF"/>
                </a:solidFill>
              </a:rPr>
              <a:t>自然条件</a:t>
            </a:r>
            <a:endParaRPr kumimoji="1" lang="en-US" altLang="zh-CN" dirty="0" smtClean="0">
              <a:solidFill>
                <a:srgbClr val="FFFFFF"/>
              </a:solidFill>
            </a:endParaRPr>
          </a:p>
        </p:txBody>
      </p:sp>
      <p:sp>
        <p:nvSpPr>
          <p:cNvPr id="7" name="右箭头 6"/>
          <p:cNvSpPr/>
          <p:nvPr/>
        </p:nvSpPr>
        <p:spPr>
          <a:xfrm>
            <a:off x="1490180" y="2420896"/>
            <a:ext cx="614158" cy="2054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左大括号 15"/>
          <p:cNvSpPr/>
          <p:nvPr/>
        </p:nvSpPr>
        <p:spPr>
          <a:xfrm>
            <a:off x="3048000" y="1849997"/>
            <a:ext cx="105787" cy="1347315"/>
          </a:xfrm>
          <a:prstGeom prst="leftBrace">
            <a:avLst/>
          </a:prstGeom>
          <a:ln>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8" name="文本框 17"/>
          <p:cNvSpPr txBox="1"/>
          <p:nvPr/>
        </p:nvSpPr>
        <p:spPr>
          <a:xfrm>
            <a:off x="3156666" y="1851102"/>
            <a:ext cx="415498" cy="1477328"/>
          </a:xfrm>
          <a:prstGeom prst="rect">
            <a:avLst/>
          </a:prstGeom>
          <a:noFill/>
        </p:spPr>
        <p:txBody>
          <a:bodyPr wrap="none" rtlCol="0">
            <a:spAutoFit/>
          </a:bodyPr>
          <a:lstStyle/>
          <a:p>
            <a:r>
              <a:rPr kumimoji="1" lang="zh-CN" altLang="en-US" dirty="0" smtClean="0">
                <a:solidFill>
                  <a:srgbClr val="FFFFFF"/>
                </a:solidFill>
              </a:rPr>
              <a:t>气</a:t>
            </a:r>
            <a:endParaRPr kumimoji="1" lang="en-US" altLang="zh-CN" dirty="0" smtClean="0">
              <a:solidFill>
                <a:srgbClr val="FFFFFF"/>
              </a:solidFill>
            </a:endParaRPr>
          </a:p>
          <a:p>
            <a:r>
              <a:rPr kumimoji="1" lang="zh-CN" altLang="en-US" dirty="0" smtClean="0">
                <a:solidFill>
                  <a:srgbClr val="FFFFFF"/>
                </a:solidFill>
              </a:rPr>
              <a:t>地</a:t>
            </a:r>
            <a:endParaRPr kumimoji="1" lang="en-US" altLang="zh-CN" dirty="0" smtClean="0">
              <a:solidFill>
                <a:srgbClr val="FFFFFF"/>
              </a:solidFill>
            </a:endParaRPr>
          </a:p>
          <a:p>
            <a:r>
              <a:rPr kumimoji="1" lang="zh-CN" altLang="en-US" dirty="0">
                <a:solidFill>
                  <a:srgbClr val="FFFFFF"/>
                </a:solidFill>
              </a:rPr>
              <a:t>水</a:t>
            </a:r>
          </a:p>
          <a:p>
            <a:r>
              <a:rPr kumimoji="1" lang="zh-CN" altLang="en-US" dirty="0" smtClean="0">
                <a:solidFill>
                  <a:srgbClr val="FFFFFF"/>
                </a:solidFill>
              </a:rPr>
              <a:t>土</a:t>
            </a:r>
            <a:endParaRPr kumimoji="1" lang="en-US" altLang="zh-CN" dirty="0" smtClean="0">
              <a:solidFill>
                <a:srgbClr val="FFFFFF"/>
              </a:solidFill>
            </a:endParaRPr>
          </a:p>
          <a:p>
            <a:r>
              <a:rPr kumimoji="1" lang="zh-CN" altLang="en-US" dirty="0" smtClean="0">
                <a:solidFill>
                  <a:srgbClr val="FFFFFF"/>
                </a:solidFill>
              </a:rPr>
              <a:t>生</a:t>
            </a:r>
            <a:endParaRPr kumimoji="1" lang="en-US" altLang="zh-CN" dirty="0" smtClean="0">
              <a:solidFill>
                <a:srgbClr val="FFFFFF"/>
              </a:solidFill>
            </a:endParaRPr>
          </a:p>
        </p:txBody>
      </p:sp>
      <p:sp>
        <p:nvSpPr>
          <p:cNvPr id="19" name="右大括号 18"/>
          <p:cNvSpPr/>
          <p:nvPr/>
        </p:nvSpPr>
        <p:spPr>
          <a:xfrm>
            <a:off x="6368484" y="1827937"/>
            <a:ext cx="188938" cy="1485299"/>
          </a:xfrm>
          <a:prstGeom prst="rightBrace">
            <a:avLst/>
          </a:prstGeom>
          <a:ln w="19050">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32" name="直线箭头连接符 31"/>
          <p:cNvCxnSpPr/>
          <p:nvPr/>
        </p:nvCxnSpPr>
        <p:spPr>
          <a:xfrm flipH="1" flipV="1">
            <a:off x="5610333" y="1393101"/>
            <a:ext cx="625367" cy="23465"/>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254327" y="2246699"/>
            <a:ext cx="646331" cy="923330"/>
          </a:xfrm>
          <a:prstGeom prst="rect">
            <a:avLst/>
          </a:prstGeom>
          <a:noFill/>
        </p:spPr>
        <p:txBody>
          <a:bodyPr wrap="none" rtlCol="0">
            <a:spAutoFit/>
          </a:bodyPr>
          <a:lstStyle/>
          <a:p>
            <a:r>
              <a:rPr kumimoji="1" lang="zh-CN" altLang="en-US" dirty="0" smtClean="0">
                <a:solidFill>
                  <a:srgbClr val="FFFFFF"/>
                </a:solidFill>
              </a:rPr>
              <a:t>生态</a:t>
            </a:r>
            <a:endParaRPr kumimoji="1" lang="en-US" altLang="zh-CN" dirty="0" smtClean="0">
              <a:solidFill>
                <a:srgbClr val="FFFFFF"/>
              </a:solidFill>
            </a:endParaRPr>
          </a:p>
          <a:p>
            <a:r>
              <a:rPr kumimoji="1" lang="zh-CN" altLang="en-US" dirty="0" smtClean="0">
                <a:solidFill>
                  <a:srgbClr val="FFFFFF"/>
                </a:solidFill>
              </a:rPr>
              <a:t>资源</a:t>
            </a:r>
            <a:endParaRPr kumimoji="1" lang="en-US" altLang="zh-CN" dirty="0" smtClean="0">
              <a:solidFill>
                <a:srgbClr val="FFFFFF"/>
              </a:solidFill>
            </a:endParaRPr>
          </a:p>
          <a:p>
            <a:r>
              <a:rPr kumimoji="1" lang="zh-CN" altLang="en-US" dirty="0" smtClean="0">
                <a:solidFill>
                  <a:srgbClr val="FFFFFF"/>
                </a:solidFill>
              </a:rPr>
              <a:t>污染</a:t>
            </a:r>
            <a:endParaRPr kumimoji="1" lang="zh-CN" altLang="en-US" dirty="0">
              <a:solidFill>
                <a:srgbClr val="FFFFFF"/>
              </a:solidFill>
            </a:endParaRPr>
          </a:p>
        </p:txBody>
      </p:sp>
      <p:sp>
        <p:nvSpPr>
          <p:cNvPr id="9" name="文本框 8"/>
          <p:cNvSpPr txBox="1"/>
          <p:nvPr/>
        </p:nvSpPr>
        <p:spPr>
          <a:xfrm>
            <a:off x="2371594" y="1206507"/>
            <a:ext cx="5562741" cy="369332"/>
          </a:xfrm>
          <a:prstGeom prst="rect">
            <a:avLst/>
          </a:prstGeom>
          <a:noFill/>
        </p:spPr>
        <p:txBody>
          <a:bodyPr wrap="none" rtlCol="0">
            <a:spAutoFit/>
          </a:bodyPr>
          <a:lstStyle/>
          <a:p>
            <a:r>
              <a:rPr kumimoji="1" lang="zh-CN" altLang="en-US" dirty="0" smtClean="0">
                <a:solidFill>
                  <a:srgbClr val="FFFFFF"/>
                </a:solidFill>
              </a:rPr>
              <a:t>脆弱因素             人地矛盾加剧          过度索取排放</a:t>
            </a:r>
            <a:endParaRPr kumimoji="1" lang="zh-CN" altLang="en-US" dirty="0">
              <a:solidFill>
                <a:srgbClr val="FFFFFF"/>
              </a:solidFill>
            </a:endParaRPr>
          </a:p>
        </p:txBody>
      </p:sp>
      <p:sp>
        <p:nvSpPr>
          <p:cNvPr id="13" name="文本框 12"/>
          <p:cNvSpPr txBox="1"/>
          <p:nvPr/>
        </p:nvSpPr>
        <p:spPr>
          <a:xfrm>
            <a:off x="3292750" y="564252"/>
            <a:ext cx="2492990" cy="369332"/>
          </a:xfrm>
          <a:prstGeom prst="rect">
            <a:avLst/>
          </a:prstGeom>
          <a:noFill/>
        </p:spPr>
        <p:txBody>
          <a:bodyPr wrap="none" rtlCol="0">
            <a:spAutoFit/>
          </a:bodyPr>
          <a:lstStyle/>
          <a:p>
            <a:r>
              <a:rPr kumimoji="1" lang="zh-CN" altLang="en-US" dirty="0" smtClean="0">
                <a:solidFill>
                  <a:srgbClr val="FFFF00"/>
                </a:solidFill>
              </a:rPr>
              <a:t>环境问题原因分析模型</a:t>
            </a:r>
            <a:endParaRPr kumimoji="1" lang="zh-CN" altLang="en-US" dirty="0">
              <a:solidFill>
                <a:srgbClr val="FFFF00"/>
              </a:solidFill>
            </a:endParaRPr>
          </a:p>
        </p:txBody>
      </p:sp>
      <p:cxnSp>
        <p:nvCxnSpPr>
          <p:cNvPr id="20" name="直线箭头连接符 19"/>
          <p:cNvCxnSpPr/>
          <p:nvPr/>
        </p:nvCxnSpPr>
        <p:spPr>
          <a:xfrm flipH="1" flipV="1">
            <a:off x="2569250" y="1761057"/>
            <a:ext cx="12307" cy="564762"/>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p:cNvCxnSpPr/>
          <p:nvPr/>
        </p:nvCxnSpPr>
        <p:spPr>
          <a:xfrm flipV="1">
            <a:off x="6957912" y="1673668"/>
            <a:ext cx="33123" cy="600314"/>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右箭头 22"/>
          <p:cNvSpPr/>
          <p:nvPr/>
        </p:nvSpPr>
        <p:spPr>
          <a:xfrm>
            <a:off x="3428347" y="1355565"/>
            <a:ext cx="749300" cy="12200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3" name="直线箭头连接符 32"/>
          <p:cNvCxnSpPr/>
          <p:nvPr/>
        </p:nvCxnSpPr>
        <p:spPr>
          <a:xfrm flipH="1">
            <a:off x="4603671" y="1558938"/>
            <a:ext cx="17943" cy="48450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6" name="右箭头 35"/>
          <p:cNvSpPr/>
          <p:nvPr/>
        </p:nvSpPr>
        <p:spPr>
          <a:xfrm>
            <a:off x="3847765" y="2476977"/>
            <a:ext cx="216112" cy="16371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8" name="直线箭头连接符 37"/>
          <p:cNvCxnSpPr/>
          <p:nvPr/>
        </p:nvCxnSpPr>
        <p:spPr>
          <a:xfrm flipH="1" flipV="1">
            <a:off x="5041900" y="2552803"/>
            <a:ext cx="277135" cy="17783"/>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7305047" y="1886886"/>
            <a:ext cx="1107996" cy="923330"/>
          </a:xfrm>
          <a:prstGeom prst="rect">
            <a:avLst/>
          </a:prstGeom>
          <a:noFill/>
        </p:spPr>
        <p:txBody>
          <a:bodyPr wrap="none" rtlCol="0">
            <a:spAutoFit/>
          </a:bodyPr>
          <a:lstStyle/>
          <a:p>
            <a:r>
              <a:rPr kumimoji="1" lang="zh-CN" altLang="en-US" dirty="0" smtClean="0"/>
              <a:t>   </a:t>
            </a:r>
            <a:endParaRPr kumimoji="1" lang="en-US" altLang="zh-CN" dirty="0" smtClean="0">
              <a:solidFill>
                <a:srgbClr val="FFFFFF"/>
              </a:solidFill>
            </a:endParaRPr>
          </a:p>
          <a:p>
            <a:r>
              <a:rPr kumimoji="1" lang="zh-CN" altLang="en-US" dirty="0" smtClean="0">
                <a:solidFill>
                  <a:srgbClr val="FFFFFF"/>
                </a:solidFill>
              </a:rPr>
              <a:t>人口问题</a:t>
            </a:r>
            <a:endParaRPr kumimoji="1" lang="en-US" altLang="zh-CN" dirty="0" smtClean="0">
              <a:solidFill>
                <a:srgbClr val="FFFFFF"/>
              </a:solidFill>
            </a:endParaRPr>
          </a:p>
          <a:p>
            <a:r>
              <a:rPr kumimoji="1" lang="zh-CN" altLang="en-US" dirty="0" smtClean="0">
                <a:solidFill>
                  <a:srgbClr val="FFFFFF"/>
                </a:solidFill>
              </a:rPr>
              <a:t>贫困问题</a:t>
            </a:r>
            <a:endParaRPr kumimoji="1" lang="zh-CN" altLang="en-US" dirty="0">
              <a:solidFill>
                <a:srgbClr val="FFFFFF"/>
              </a:solidFill>
            </a:endParaRPr>
          </a:p>
        </p:txBody>
      </p:sp>
      <p:cxnSp>
        <p:nvCxnSpPr>
          <p:cNvPr id="43" name="直线箭头连接符 42"/>
          <p:cNvCxnSpPr/>
          <p:nvPr/>
        </p:nvCxnSpPr>
        <p:spPr>
          <a:xfrm flipH="1">
            <a:off x="7128940" y="2523612"/>
            <a:ext cx="207825" cy="2919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103914" y="2179254"/>
            <a:ext cx="914400" cy="9144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地表水水地下水短缺</a:t>
            </a:r>
            <a:endParaRPr kumimoji="1" lang="zh-CN" altLang="en-US" dirty="0">
              <a:solidFill>
                <a:srgbClr val="FF0000"/>
              </a:solidFill>
            </a:endParaRPr>
          </a:p>
        </p:txBody>
      </p:sp>
      <p:sp>
        <p:nvSpPr>
          <p:cNvPr id="25" name="矩形 24"/>
          <p:cNvSpPr/>
          <p:nvPr/>
        </p:nvSpPr>
        <p:spPr>
          <a:xfrm>
            <a:off x="615367" y="2132566"/>
            <a:ext cx="914400" cy="9144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华北</a:t>
            </a:r>
            <a:endParaRPr kumimoji="1" lang="en-US" altLang="zh-CN" dirty="0" smtClean="0">
              <a:solidFill>
                <a:srgbClr val="FF0000"/>
              </a:solidFill>
            </a:endParaRPr>
          </a:p>
          <a:p>
            <a:pPr algn="ctr"/>
            <a:r>
              <a:rPr kumimoji="1" lang="zh-CN" altLang="en-US" dirty="0" smtClean="0">
                <a:solidFill>
                  <a:srgbClr val="FF0000"/>
                </a:solidFill>
              </a:rPr>
              <a:t>平原</a:t>
            </a:r>
            <a:endParaRPr kumimoji="1" lang="zh-CN" altLang="en-US" dirty="0">
              <a:solidFill>
                <a:srgbClr val="FF0000"/>
              </a:solidFill>
            </a:endParaRPr>
          </a:p>
        </p:txBody>
      </p:sp>
      <p:sp>
        <p:nvSpPr>
          <p:cNvPr id="26" name="矩形 25"/>
          <p:cNvSpPr/>
          <p:nvPr/>
        </p:nvSpPr>
        <p:spPr>
          <a:xfrm>
            <a:off x="2888597" y="1827937"/>
            <a:ext cx="914400" cy="139665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降水总量小</a:t>
            </a:r>
            <a:endParaRPr kumimoji="1" lang="en-US" altLang="zh-CN" dirty="0" smtClean="0">
              <a:solidFill>
                <a:srgbClr val="FF0000"/>
              </a:solidFill>
            </a:endParaRPr>
          </a:p>
          <a:p>
            <a:pPr algn="ctr"/>
            <a:r>
              <a:rPr kumimoji="1" lang="zh-CN" altLang="en-US" dirty="0" smtClean="0">
                <a:solidFill>
                  <a:srgbClr val="FF0000"/>
                </a:solidFill>
              </a:rPr>
              <a:t>季节变化大</a:t>
            </a:r>
            <a:endParaRPr kumimoji="1" lang="en-US" altLang="zh-CN" dirty="0" smtClean="0">
              <a:solidFill>
                <a:srgbClr val="FF0000"/>
              </a:solidFill>
            </a:endParaRPr>
          </a:p>
        </p:txBody>
      </p:sp>
      <p:sp>
        <p:nvSpPr>
          <p:cNvPr id="27" name="矩形 26"/>
          <p:cNvSpPr/>
          <p:nvPr/>
        </p:nvSpPr>
        <p:spPr>
          <a:xfrm>
            <a:off x="5416271" y="1778648"/>
            <a:ext cx="914400" cy="139665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人口</a:t>
            </a:r>
            <a:endParaRPr kumimoji="1" lang="en-US" altLang="zh-CN" dirty="0" smtClean="0">
              <a:solidFill>
                <a:srgbClr val="FF0000"/>
              </a:solidFill>
            </a:endParaRPr>
          </a:p>
          <a:p>
            <a:pPr algn="ctr"/>
            <a:r>
              <a:rPr kumimoji="1" lang="zh-CN" altLang="en-US" dirty="0" smtClean="0">
                <a:solidFill>
                  <a:srgbClr val="FF0000"/>
                </a:solidFill>
              </a:rPr>
              <a:t>工业</a:t>
            </a:r>
            <a:endParaRPr kumimoji="1" lang="en-US" altLang="zh-CN" dirty="0" smtClean="0">
              <a:solidFill>
                <a:srgbClr val="FF0000"/>
              </a:solidFill>
            </a:endParaRPr>
          </a:p>
          <a:p>
            <a:pPr algn="ctr"/>
            <a:r>
              <a:rPr kumimoji="1" lang="zh-CN" altLang="en-US" dirty="0" smtClean="0">
                <a:solidFill>
                  <a:srgbClr val="FF0000"/>
                </a:solidFill>
              </a:rPr>
              <a:t>农业</a:t>
            </a:r>
            <a:endParaRPr kumimoji="1" lang="en-US" altLang="zh-CN" dirty="0" smtClean="0">
              <a:solidFill>
                <a:srgbClr val="FF0000"/>
              </a:solidFill>
            </a:endParaRPr>
          </a:p>
        </p:txBody>
      </p:sp>
      <p:sp>
        <p:nvSpPr>
          <p:cNvPr id="28" name="矩形 27"/>
          <p:cNvSpPr/>
          <p:nvPr/>
        </p:nvSpPr>
        <p:spPr>
          <a:xfrm>
            <a:off x="2906968" y="485099"/>
            <a:ext cx="3264554" cy="57258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rgbClr val="FF0000"/>
                </a:solidFill>
              </a:rPr>
              <a:t>人地和谐谈治理</a:t>
            </a:r>
            <a:endParaRPr kumimoji="1" lang="en-US" altLang="zh-CN" sz="2800" dirty="0" smtClean="0">
              <a:solidFill>
                <a:srgbClr val="FF0000"/>
              </a:solidFill>
            </a:endParaRPr>
          </a:p>
        </p:txBody>
      </p:sp>
      <p:sp>
        <p:nvSpPr>
          <p:cNvPr id="29" name="矩形 28"/>
          <p:cNvSpPr/>
          <p:nvPr/>
        </p:nvSpPr>
        <p:spPr>
          <a:xfrm>
            <a:off x="2528389" y="3378115"/>
            <a:ext cx="1596090" cy="139665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留</a:t>
            </a:r>
            <a:endParaRPr kumimoji="1" lang="en-US" altLang="zh-CN" dirty="0" smtClean="0">
              <a:solidFill>
                <a:srgbClr val="FF0000"/>
              </a:solidFill>
            </a:endParaRPr>
          </a:p>
          <a:p>
            <a:pPr algn="ctr"/>
            <a:r>
              <a:rPr kumimoji="1" lang="zh-CN" altLang="en-US" dirty="0" smtClean="0">
                <a:solidFill>
                  <a:srgbClr val="FF0000"/>
                </a:solidFill>
              </a:rPr>
              <a:t>雨水回灌</a:t>
            </a:r>
            <a:endParaRPr kumimoji="1" lang="en-US" altLang="zh-CN" dirty="0" smtClean="0">
              <a:solidFill>
                <a:srgbClr val="FF0000"/>
              </a:solidFill>
            </a:endParaRPr>
          </a:p>
          <a:p>
            <a:pPr algn="ctr"/>
            <a:r>
              <a:rPr kumimoji="1" lang="zh-CN" altLang="en-US" dirty="0" smtClean="0">
                <a:solidFill>
                  <a:srgbClr val="FF0000"/>
                </a:solidFill>
              </a:rPr>
              <a:t>城市路面改造</a:t>
            </a:r>
            <a:endParaRPr kumimoji="1" lang="en-US" altLang="zh-CN" dirty="0" smtClean="0">
              <a:solidFill>
                <a:srgbClr val="FF0000"/>
              </a:solidFill>
            </a:endParaRPr>
          </a:p>
        </p:txBody>
      </p:sp>
      <p:sp>
        <p:nvSpPr>
          <p:cNvPr id="30" name="矩形 29"/>
          <p:cNvSpPr/>
          <p:nvPr/>
        </p:nvSpPr>
        <p:spPr>
          <a:xfrm>
            <a:off x="5337863" y="3378115"/>
            <a:ext cx="1172759" cy="139665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节</a:t>
            </a:r>
            <a:endParaRPr kumimoji="1" lang="en-US" altLang="zh-CN" dirty="0" smtClean="0">
              <a:solidFill>
                <a:srgbClr val="FF0000"/>
              </a:solidFill>
            </a:endParaRPr>
          </a:p>
          <a:p>
            <a:pPr algn="ctr"/>
            <a:r>
              <a:rPr kumimoji="1" lang="zh-CN" altLang="en-US" dirty="0" smtClean="0">
                <a:solidFill>
                  <a:srgbClr val="FF0000"/>
                </a:solidFill>
              </a:rPr>
              <a:t>节水农业</a:t>
            </a:r>
            <a:endParaRPr kumimoji="1" lang="en-US" altLang="zh-CN" dirty="0" smtClean="0">
              <a:solidFill>
                <a:srgbClr val="FF0000"/>
              </a:solidFill>
            </a:endParaRPr>
          </a:p>
          <a:p>
            <a:pPr algn="ctr"/>
            <a:r>
              <a:rPr kumimoji="1" lang="zh-CN" altLang="en-US" dirty="0" smtClean="0">
                <a:solidFill>
                  <a:srgbClr val="FF0000"/>
                </a:solidFill>
              </a:rPr>
              <a:t>工业提高利用率</a:t>
            </a:r>
            <a:endParaRPr kumimoji="1" lang="en-US" altLang="zh-CN" dirty="0" smtClean="0">
              <a:solidFill>
                <a:srgbClr val="FF0000"/>
              </a:solidFill>
            </a:endParaRPr>
          </a:p>
        </p:txBody>
      </p:sp>
      <p:sp>
        <p:nvSpPr>
          <p:cNvPr id="31" name="矩形 30"/>
          <p:cNvSpPr/>
          <p:nvPr/>
        </p:nvSpPr>
        <p:spPr>
          <a:xfrm>
            <a:off x="4230261" y="3378115"/>
            <a:ext cx="921608" cy="139665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调</a:t>
            </a:r>
            <a:endParaRPr kumimoji="1" lang="en-US" altLang="zh-CN" dirty="0" smtClean="0">
              <a:solidFill>
                <a:srgbClr val="FF0000"/>
              </a:solidFill>
            </a:endParaRPr>
          </a:p>
          <a:p>
            <a:pPr algn="ctr"/>
            <a:r>
              <a:rPr kumimoji="1" lang="zh-CN" altLang="en-US" dirty="0" smtClean="0">
                <a:solidFill>
                  <a:srgbClr val="FF0000"/>
                </a:solidFill>
              </a:rPr>
              <a:t>跨流域</a:t>
            </a:r>
            <a:endParaRPr kumimoji="1" lang="en-US" altLang="zh-CN" dirty="0" smtClean="0">
              <a:solidFill>
                <a:srgbClr val="FF0000"/>
              </a:solidFill>
            </a:endParaRPr>
          </a:p>
          <a:p>
            <a:pPr algn="ctr"/>
            <a:r>
              <a:rPr kumimoji="1" lang="zh-CN" altLang="en-US" dirty="0" smtClean="0">
                <a:solidFill>
                  <a:srgbClr val="FF0000"/>
                </a:solidFill>
              </a:rPr>
              <a:t>调水</a:t>
            </a:r>
            <a:endParaRPr kumimoji="1" lang="en-US" altLang="zh-CN" dirty="0" smtClean="0">
              <a:solidFill>
                <a:srgbClr val="FF0000"/>
              </a:solidFill>
            </a:endParaRPr>
          </a:p>
        </p:txBody>
      </p:sp>
    </p:spTree>
    <p:custDataLst>
      <p:tags r:id="rId1"/>
    </p:custDataLst>
    <p:extLst>
      <p:ext uri="{BB962C8B-B14F-4D97-AF65-F5344CB8AC3E}">
        <p14:creationId xmlns:p14="http://schemas.microsoft.com/office/powerpoint/2010/main" val="3544866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srcRect l="26724" t="15062" r="11792" b="62469"/>
          <a:stretch/>
        </p:blipFill>
        <p:spPr>
          <a:xfrm>
            <a:off x="5925170" y="1090004"/>
            <a:ext cx="2597768" cy="1688549"/>
          </a:xfrm>
          <a:prstGeom prst="rect">
            <a:avLst/>
          </a:prstGeom>
        </p:spPr>
      </p:pic>
      <p:sp>
        <p:nvSpPr>
          <p:cNvPr id="9" name="文本框 8"/>
          <p:cNvSpPr txBox="1"/>
          <p:nvPr/>
        </p:nvSpPr>
        <p:spPr>
          <a:xfrm>
            <a:off x="241300" y="429279"/>
            <a:ext cx="7649851" cy="523220"/>
          </a:xfrm>
          <a:prstGeom prst="rect">
            <a:avLst/>
          </a:prstGeom>
          <a:noFill/>
        </p:spPr>
        <p:txBody>
          <a:bodyPr wrap="none" rtlCol="0">
            <a:spAutoFit/>
          </a:bodyPr>
          <a:lstStyle/>
          <a:p>
            <a:r>
              <a:rPr kumimoji="1" lang="zh-CN" altLang="en-US" sz="2800" dirty="0" smtClean="0">
                <a:solidFill>
                  <a:srgbClr val="FFFF00"/>
                </a:solidFill>
              </a:rPr>
              <a:t>例题</a:t>
            </a:r>
            <a:r>
              <a:rPr kumimoji="1" lang="en-US" altLang="zh-CN" sz="2800" dirty="0" smtClean="0">
                <a:solidFill>
                  <a:srgbClr val="FFFF00"/>
                </a:solidFill>
              </a:rPr>
              <a:t>3</a:t>
            </a:r>
            <a:r>
              <a:rPr kumimoji="1" lang="zh-CN" altLang="en-US" sz="2800" dirty="0" smtClean="0">
                <a:solidFill>
                  <a:srgbClr val="FFFF00"/>
                </a:solidFill>
              </a:rPr>
              <a:t>（</a:t>
            </a:r>
            <a:r>
              <a:rPr kumimoji="1" lang="en-US" altLang="zh-CN" sz="2800" dirty="0" smtClean="0">
                <a:solidFill>
                  <a:srgbClr val="FFFF00"/>
                </a:solidFill>
              </a:rPr>
              <a:t>2020</a:t>
            </a:r>
            <a:r>
              <a:rPr kumimoji="1" lang="zh-CN" altLang="en-US" sz="2800" dirty="0" smtClean="0">
                <a:solidFill>
                  <a:srgbClr val="FFFF00"/>
                </a:solidFill>
              </a:rPr>
              <a:t>等级考抽样测试改编）读图回答。</a:t>
            </a:r>
            <a:endParaRPr kumimoji="1" lang="en-US" altLang="zh-CN" sz="2800" dirty="0" smtClean="0">
              <a:solidFill>
                <a:srgbClr val="FFFF00"/>
              </a:solidFill>
            </a:endParaRPr>
          </a:p>
        </p:txBody>
      </p:sp>
      <p:sp>
        <p:nvSpPr>
          <p:cNvPr id="10" name="矩形 9"/>
          <p:cNvSpPr/>
          <p:nvPr/>
        </p:nvSpPr>
        <p:spPr>
          <a:xfrm>
            <a:off x="184770" y="1346398"/>
            <a:ext cx="5740400" cy="1569660"/>
          </a:xfrm>
          <a:prstGeom prst="rect">
            <a:avLst/>
          </a:prstGeom>
        </p:spPr>
        <p:txBody>
          <a:bodyPr wrap="square">
            <a:spAutoFit/>
          </a:bodyPr>
          <a:lstStyle/>
          <a:p>
            <a:r>
              <a:rPr kumimoji="1" lang="zh-CN" altLang="en-US" sz="2400" dirty="0">
                <a:solidFill>
                  <a:srgbClr val="FFFFFF"/>
                </a:solidFill>
              </a:rPr>
              <a:t>（</a:t>
            </a:r>
            <a:r>
              <a:rPr kumimoji="1" lang="en-US" altLang="zh-CN" sz="2400" dirty="0">
                <a:solidFill>
                  <a:srgbClr val="FFFFFF"/>
                </a:solidFill>
              </a:rPr>
              <a:t>1</a:t>
            </a:r>
            <a:r>
              <a:rPr kumimoji="1" lang="zh-CN" altLang="en-US" sz="2400" dirty="0">
                <a:solidFill>
                  <a:srgbClr val="FFFFFF"/>
                </a:solidFill>
              </a:rPr>
              <a:t>）阐述该图所反映的区域</a:t>
            </a:r>
            <a:r>
              <a:rPr kumimoji="1" lang="zh-CN" altLang="en-US" sz="2400" dirty="0" smtClean="0">
                <a:solidFill>
                  <a:srgbClr val="FFFFFF"/>
                </a:solidFill>
              </a:rPr>
              <a:t>水资源</a:t>
            </a:r>
            <a:endParaRPr kumimoji="1" lang="en-US" altLang="zh-CN" sz="2400" dirty="0" smtClean="0">
              <a:solidFill>
                <a:srgbClr val="FFFFFF"/>
              </a:solidFill>
            </a:endParaRPr>
          </a:p>
          <a:p>
            <a:r>
              <a:rPr kumimoji="1" lang="zh-CN" altLang="en-US" sz="2400" dirty="0" smtClean="0">
                <a:solidFill>
                  <a:srgbClr val="FFFFFF"/>
                </a:solidFill>
              </a:rPr>
              <a:t>问题</a:t>
            </a:r>
            <a:r>
              <a:rPr kumimoji="1" lang="zh-CN" altLang="en-US" sz="2400" dirty="0">
                <a:solidFill>
                  <a:srgbClr val="FFFFFF"/>
                </a:solidFill>
              </a:rPr>
              <a:t>，分析其</a:t>
            </a:r>
            <a:r>
              <a:rPr kumimoji="1" lang="zh-CN" altLang="en-US" sz="2400" dirty="0" smtClean="0">
                <a:solidFill>
                  <a:srgbClr val="FFFFFF"/>
                </a:solidFill>
              </a:rPr>
              <a:t>形成</a:t>
            </a:r>
            <a:r>
              <a:rPr kumimoji="1" lang="zh-CN" altLang="en-US" sz="2400" dirty="0">
                <a:solidFill>
                  <a:srgbClr val="FFFFFF"/>
                </a:solidFill>
              </a:rPr>
              <a:t>原因</a:t>
            </a:r>
            <a:r>
              <a:rPr kumimoji="1" lang="zh-CN" altLang="en-US" sz="2400" dirty="0" smtClean="0">
                <a:solidFill>
                  <a:srgbClr val="FFFFFF"/>
                </a:solidFill>
              </a:rPr>
              <a:t>。</a:t>
            </a:r>
            <a:endParaRPr kumimoji="1" lang="en-US" altLang="zh-CN" sz="2400" dirty="0" smtClean="0">
              <a:solidFill>
                <a:srgbClr val="FFFFFF"/>
              </a:solidFill>
            </a:endParaRPr>
          </a:p>
          <a:p>
            <a:r>
              <a:rPr kumimoji="1" lang="zh-CN" altLang="en-US" sz="2400" dirty="0" smtClean="0">
                <a:solidFill>
                  <a:srgbClr val="FFFFFF"/>
                </a:solidFill>
              </a:rPr>
              <a:t>（</a:t>
            </a:r>
            <a:r>
              <a:rPr kumimoji="1" lang="en-US" altLang="zh-CN" sz="2400" dirty="0">
                <a:solidFill>
                  <a:srgbClr val="FFFFFF"/>
                </a:solidFill>
              </a:rPr>
              <a:t>2</a:t>
            </a:r>
            <a:r>
              <a:rPr kumimoji="1" lang="zh-CN" altLang="en-US" sz="2400" dirty="0">
                <a:solidFill>
                  <a:srgbClr val="FFFFFF"/>
                </a:solidFill>
              </a:rPr>
              <a:t>）列举减缓该问题应采取的</a:t>
            </a:r>
            <a:r>
              <a:rPr kumimoji="1" lang="zh-CN" altLang="en-US" sz="2400" dirty="0" smtClean="0">
                <a:solidFill>
                  <a:srgbClr val="FFFFFF"/>
                </a:solidFill>
              </a:rPr>
              <a:t>主要措施</a:t>
            </a:r>
            <a:endParaRPr kumimoji="1" lang="en-US" altLang="zh-CN" sz="2400" dirty="0" smtClean="0">
              <a:solidFill>
                <a:srgbClr val="FFFFFF"/>
              </a:solidFill>
            </a:endParaRPr>
          </a:p>
          <a:p>
            <a:endParaRPr kumimoji="1" lang="en-US" altLang="zh-CN" sz="2400" dirty="0">
              <a:solidFill>
                <a:srgbClr val="FFFFFF"/>
              </a:solidFill>
            </a:endParaRPr>
          </a:p>
        </p:txBody>
      </p:sp>
      <p:sp>
        <p:nvSpPr>
          <p:cNvPr id="2" name="文本框 1"/>
          <p:cNvSpPr txBox="1"/>
          <p:nvPr/>
        </p:nvSpPr>
        <p:spPr>
          <a:xfrm>
            <a:off x="184769" y="2916058"/>
            <a:ext cx="8623299" cy="1569660"/>
          </a:xfrm>
          <a:prstGeom prst="rect">
            <a:avLst/>
          </a:prstGeom>
          <a:noFill/>
        </p:spPr>
        <p:txBody>
          <a:bodyPr wrap="square" rtlCol="0">
            <a:spAutoFit/>
          </a:bodyPr>
          <a:lstStyle/>
          <a:p>
            <a:r>
              <a:rPr kumimoji="1" lang="zh-CN" altLang="en-US" sz="2400" dirty="0">
                <a:solidFill>
                  <a:srgbClr val="FFFF00"/>
                </a:solidFill>
              </a:rPr>
              <a:t>参考</a:t>
            </a:r>
            <a:r>
              <a:rPr kumimoji="1" lang="zh-CN" altLang="en-US" sz="2400" dirty="0" smtClean="0">
                <a:solidFill>
                  <a:srgbClr val="FFFF00"/>
                </a:solidFill>
              </a:rPr>
              <a:t>答案</a:t>
            </a:r>
            <a:r>
              <a:rPr kumimoji="1" lang="zh-CN" altLang="en-US" sz="2400" dirty="0" smtClean="0">
                <a:solidFill>
                  <a:srgbClr val="FFFF00"/>
                </a:solidFill>
                <a:sym typeface="Wingdings"/>
              </a:rPr>
              <a:t>（</a:t>
            </a:r>
            <a:r>
              <a:rPr kumimoji="1" lang="en-US" altLang="zh-CN" sz="2400" dirty="0" smtClean="0">
                <a:solidFill>
                  <a:srgbClr val="FFFF00"/>
                </a:solidFill>
                <a:sym typeface="Wingdings"/>
              </a:rPr>
              <a:t>1</a:t>
            </a:r>
            <a:r>
              <a:rPr kumimoji="1" lang="zh-CN" altLang="en-US" sz="2400" dirty="0">
                <a:solidFill>
                  <a:srgbClr val="FFFF00"/>
                </a:solidFill>
                <a:sym typeface="Wingdings"/>
              </a:rPr>
              <a:t>）</a:t>
            </a:r>
            <a:r>
              <a:rPr kumimoji="1" lang="zh-CN" altLang="en-US" sz="2400" dirty="0">
                <a:solidFill>
                  <a:srgbClr val="FFFF00"/>
                </a:solidFill>
              </a:rPr>
              <a:t>地表水和地下水短缺。原因：人口稠密，城市密集，有限的降水量不能满足日益增长的工农业上产用水需求，过度依赖地下水</a:t>
            </a:r>
            <a:r>
              <a:rPr kumimoji="1" lang="zh-CN" altLang="en-US" sz="2400" dirty="0" smtClean="0">
                <a:solidFill>
                  <a:srgbClr val="FFFF00"/>
                </a:solidFill>
              </a:rPr>
              <a:t>。</a:t>
            </a:r>
            <a:endParaRPr kumimoji="1" lang="en-US" altLang="zh-CN" sz="2400" dirty="0" smtClean="0">
              <a:solidFill>
                <a:srgbClr val="FFFF00"/>
              </a:solidFill>
            </a:endParaRPr>
          </a:p>
          <a:p>
            <a:r>
              <a:rPr kumimoji="1" lang="zh-CN" altLang="en-US" sz="2400" dirty="0" smtClean="0">
                <a:solidFill>
                  <a:srgbClr val="FFFF00"/>
                </a:solidFill>
              </a:rPr>
              <a:t>（</a:t>
            </a:r>
            <a:r>
              <a:rPr kumimoji="1" lang="en-US" altLang="zh-CN" sz="2400" dirty="0">
                <a:solidFill>
                  <a:srgbClr val="FFFF00"/>
                </a:solidFill>
              </a:rPr>
              <a:t>2</a:t>
            </a:r>
            <a:r>
              <a:rPr kumimoji="1" lang="zh-CN" altLang="en-US" sz="2400" dirty="0">
                <a:solidFill>
                  <a:srgbClr val="FFFF00"/>
                </a:solidFill>
              </a:rPr>
              <a:t>）发展节水农业、雨水回灌、城市路面改造、跨流域调水等</a:t>
            </a:r>
          </a:p>
        </p:txBody>
      </p:sp>
    </p:spTree>
    <p:extLst>
      <p:ext uri="{BB962C8B-B14F-4D97-AF65-F5344CB8AC3E}">
        <p14:creationId xmlns:p14="http://schemas.microsoft.com/office/powerpoint/2010/main" val="14064727"/>
      </p:ext>
    </p:extLst>
  </p:cSld>
  <p:clrMapOvr>
    <a:masterClrMapping/>
  </p:clrMapOvr>
  <mc:AlternateContent xmlns:mc="http://schemas.openxmlformats.org/markup-compatibility/2006" xmlns:p14="http://schemas.microsoft.com/office/powerpoint/2010/main">
    <mc:Choice Requires="p14">
      <p:transition spd="slow" p14:dur="2000">
        <p:cover dir="d"/>
      </p:transition>
    </mc:Choice>
    <mc:Fallback xmlns="">
      <p:transition spd="slow">
        <p:cover dir="d"/>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srcRect l="26724" t="15062" r="11792" b="62469"/>
          <a:stretch/>
        </p:blipFill>
        <p:spPr>
          <a:xfrm>
            <a:off x="5392768" y="1348877"/>
            <a:ext cx="3205131" cy="2449803"/>
          </a:xfrm>
          <a:prstGeom prst="rect">
            <a:avLst/>
          </a:prstGeom>
        </p:spPr>
      </p:pic>
      <p:sp>
        <p:nvSpPr>
          <p:cNvPr id="9" name="文本框 8"/>
          <p:cNvSpPr txBox="1"/>
          <p:nvPr/>
        </p:nvSpPr>
        <p:spPr>
          <a:xfrm>
            <a:off x="241300" y="429279"/>
            <a:ext cx="7749237" cy="523220"/>
          </a:xfrm>
          <a:prstGeom prst="rect">
            <a:avLst/>
          </a:prstGeom>
          <a:noFill/>
        </p:spPr>
        <p:txBody>
          <a:bodyPr wrap="none" rtlCol="0">
            <a:spAutoFit/>
          </a:bodyPr>
          <a:lstStyle/>
          <a:p>
            <a:r>
              <a:rPr kumimoji="1" lang="zh-CN" altLang="en-US" sz="2800" dirty="0">
                <a:solidFill>
                  <a:srgbClr val="FFFF00"/>
                </a:solidFill>
              </a:rPr>
              <a:t> </a:t>
            </a:r>
            <a:r>
              <a:rPr kumimoji="1" lang="zh-CN" altLang="en-US" sz="2800" dirty="0" smtClean="0">
                <a:solidFill>
                  <a:srgbClr val="FFFF00"/>
                </a:solidFill>
              </a:rPr>
              <a:t>例题</a:t>
            </a:r>
            <a:r>
              <a:rPr kumimoji="1" lang="en-US" altLang="zh-CN" sz="2800" dirty="0" smtClean="0">
                <a:solidFill>
                  <a:srgbClr val="FFFF00"/>
                </a:solidFill>
              </a:rPr>
              <a:t>3</a:t>
            </a:r>
            <a:r>
              <a:rPr kumimoji="1" lang="zh-CN" altLang="en-US" sz="2800" dirty="0" smtClean="0">
                <a:solidFill>
                  <a:srgbClr val="FFFF00"/>
                </a:solidFill>
              </a:rPr>
              <a:t>（</a:t>
            </a:r>
            <a:r>
              <a:rPr kumimoji="1" lang="en-US" altLang="zh-CN" sz="2800" dirty="0" smtClean="0">
                <a:solidFill>
                  <a:srgbClr val="FFFF00"/>
                </a:solidFill>
              </a:rPr>
              <a:t>2020</a:t>
            </a:r>
            <a:r>
              <a:rPr kumimoji="1" lang="zh-CN" altLang="en-US" sz="2800" dirty="0" smtClean="0">
                <a:solidFill>
                  <a:srgbClr val="FFFF00"/>
                </a:solidFill>
              </a:rPr>
              <a:t>等级考抽样测试改编）读图回答。</a:t>
            </a:r>
            <a:endParaRPr kumimoji="1" lang="en-US" altLang="zh-CN" sz="2800" dirty="0" smtClean="0">
              <a:solidFill>
                <a:srgbClr val="FFFF00"/>
              </a:solidFill>
            </a:endParaRPr>
          </a:p>
        </p:txBody>
      </p:sp>
      <p:sp>
        <p:nvSpPr>
          <p:cNvPr id="3" name="矩形 2"/>
          <p:cNvSpPr/>
          <p:nvPr/>
        </p:nvSpPr>
        <p:spPr>
          <a:xfrm>
            <a:off x="444500" y="1121024"/>
            <a:ext cx="4826000" cy="2677656"/>
          </a:xfrm>
          <a:prstGeom prst="rect">
            <a:avLst/>
          </a:prstGeom>
        </p:spPr>
        <p:txBody>
          <a:bodyPr wrap="square">
            <a:spAutoFit/>
          </a:bodyPr>
          <a:lstStyle/>
          <a:p>
            <a:r>
              <a:rPr kumimoji="1" lang="zh-CN" altLang="en-US" sz="2800" dirty="0">
                <a:solidFill>
                  <a:srgbClr val="FFFFFF"/>
                </a:solidFill>
              </a:rPr>
              <a:t>（</a:t>
            </a:r>
            <a:r>
              <a:rPr kumimoji="1" lang="en-US" altLang="zh-CN" sz="2800" dirty="0">
                <a:solidFill>
                  <a:srgbClr val="FFFFFF"/>
                </a:solidFill>
              </a:rPr>
              <a:t>3</a:t>
            </a:r>
            <a:r>
              <a:rPr kumimoji="1" lang="zh-CN" altLang="en-US" sz="2800" dirty="0">
                <a:solidFill>
                  <a:srgbClr val="FFFFFF"/>
                </a:solidFill>
              </a:rPr>
              <a:t>）滹沱河</a:t>
            </a:r>
            <a:r>
              <a:rPr lang="zh-CN" altLang="en-US" sz="2800" dirty="0">
                <a:solidFill>
                  <a:srgbClr val="FFFFFF"/>
                </a:solidFill>
              </a:rPr>
              <a:t>发源于山西省五台山北麓，穿越太行山进入河北省平山县境，</a:t>
            </a:r>
            <a:r>
              <a:rPr kumimoji="1" lang="zh-CN" altLang="en-US" sz="2800" dirty="0">
                <a:solidFill>
                  <a:srgbClr val="FFFFFF"/>
                </a:solidFill>
              </a:rPr>
              <a:t>指出河源地区旅游开发和景区建设给河流带来的</a:t>
            </a:r>
            <a:r>
              <a:rPr kumimoji="1" lang="zh-CN" altLang="en-US" sz="2800" dirty="0">
                <a:solidFill>
                  <a:srgbClr val="FFFF00"/>
                </a:solidFill>
              </a:rPr>
              <a:t>环境问题及危害</a:t>
            </a:r>
            <a:r>
              <a:rPr kumimoji="1" lang="zh-CN" altLang="en-US" sz="2800" dirty="0">
                <a:solidFill>
                  <a:srgbClr val="FFFFFF"/>
                </a:solidFill>
              </a:rPr>
              <a:t>，列举一项</a:t>
            </a:r>
            <a:r>
              <a:rPr kumimoji="1" lang="zh-CN" altLang="en-US" sz="2800" dirty="0">
                <a:solidFill>
                  <a:srgbClr val="FFFF00"/>
                </a:solidFill>
              </a:rPr>
              <a:t>应对措施</a:t>
            </a:r>
            <a:r>
              <a:rPr kumimoji="1" lang="zh-CN" altLang="en-US" sz="2800" dirty="0">
                <a:solidFill>
                  <a:srgbClr val="FFFFFF"/>
                </a:solidFill>
              </a:rPr>
              <a:t>。</a:t>
            </a:r>
          </a:p>
        </p:txBody>
      </p:sp>
    </p:spTree>
    <p:extLst>
      <p:ext uri="{BB962C8B-B14F-4D97-AF65-F5344CB8AC3E}">
        <p14:creationId xmlns:p14="http://schemas.microsoft.com/office/powerpoint/2010/main" val="371131250"/>
      </p:ext>
    </p:extLst>
  </p:cSld>
  <p:clrMapOvr>
    <a:masterClrMapping/>
  </p:clrMapOvr>
  <mc:AlternateContent xmlns:mc="http://schemas.openxmlformats.org/markup-compatibility/2006" xmlns:p14="http://schemas.microsoft.com/office/powerpoint/2010/main">
    <mc:Choice Requires="p14">
      <p:transition spd="slow" p14:dur="2000">
        <p:cover dir="d"/>
      </p:transition>
    </mc:Choice>
    <mc:Fallback xmlns="">
      <p:transition spd="slow">
        <p:cover dir="d"/>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1" name="文本框 10"/>
          <p:cNvSpPr txBox="1"/>
          <p:nvPr/>
        </p:nvSpPr>
        <p:spPr>
          <a:xfrm>
            <a:off x="5610333" y="1231900"/>
            <a:ext cx="184731" cy="369332"/>
          </a:xfrm>
          <a:prstGeom prst="rect">
            <a:avLst/>
          </a:prstGeom>
          <a:noFill/>
        </p:spPr>
        <p:txBody>
          <a:bodyPr wrap="none" rtlCol="0">
            <a:spAutoFit/>
          </a:bodyPr>
          <a:lstStyle/>
          <a:p>
            <a:endParaRPr kumimoji="1" lang="zh-CN" altLang="en-US" dirty="0"/>
          </a:p>
        </p:txBody>
      </p:sp>
      <p:sp>
        <p:nvSpPr>
          <p:cNvPr id="3" name="文本框 2"/>
          <p:cNvSpPr txBox="1"/>
          <p:nvPr/>
        </p:nvSpPr>
        <p:spPr>
          <a:xfrm>
            <a:off x="6510623" y="2246699"/>
            <a:ext cx="646331" cy="923330"/>
          </a:xfrm>
          <a:prstGeom prst="rect">
            <a:avLst/>
          </a:prstGeom>
          <a:noFill/>
        </p:spPr>
        <p:txBody>
          <a:bodyPr wrap="none" rtlCol="0">
            <a:spAutoFit/>
          </a:bodyPr>
          <a:lstStyle/>
          <a:p>
            <a:r>
              <a:rPr kumimoji="1" lang="zh-CN" altLang="en-US" dirty="0" smtClean="0">
                <a:solidFill>
                  <a:srgbClr val="FFFFFF"/>
                </a:solidFill>
              </a:rPr>
              <a:t>人类</a:t>
            </a:r>
            <a:endParaRPr kumimoji="1" lang="en-US" altLang="zh-CN" dirty="0" smtClean="0">
              <a:solidFill>
                <a:srgbClr val="FFFFFF"/>
              </a:solidFill>
            </a:endParaRPr>
          </a:p>
          <a:p>
            <a:r>
              <a:rPr kumimoji="1" lang="zh-CN" altLang="en-US" dirty="0" smtClean="0">
                <a:solidFill>
                  <a:srgbClr val="FFFFFF"/>
                </a:solidFill>
              </a:rPr>
              <a:t>活动</a:t>
            </a:r>
            <a:endParaRPr kumimoji="1" lang="en-US" altLang="zh-CN" dirty="0" smtClean="0">
              <a:solidFill>
                <a:srgbClr val="FFFFFF"/>
              </a:solidFill>
            </a:endParaRPr>
          </a:p>
          <a:p>
            <a:r>
              <a:rPr kumimoji="1" lang="zh-CN" altLang="en-US" dirty="0" smtClean="0">
                <a:solidFill>
                  <a:srgbClr val="FFFFFF"/>
                </a:solidFill>
              </a:rPr>
              <a:t>  </a:t>
            </a:r>
            <a:endParaRPr kumimoji="1" lang="zh-CN" altLang="en-US" dirty="0">
              <a:solidFill>
                <a:srgbClr val="FFFFFF"/>
              </a:solidFill>
            </a:endParaRPr>
          </a:p>
        </p:txBody>
      </p:sp>
      <p:sp>
        <p:nvSpPr>
          <p:cNvPr id="12" name="文本框 11"/>
          <p:cNvSpPr txBox="1"/>
          <p:nvPr/>
        </p:nvSpPr>
        <p:spPr>
          <a:xfrm>
            <a:off x="5249364" y="2273982"/>
            <a:ext cx="1417476" cy="923330"/>
          </a:xfrm>
          <a:prstGeom prst="rect">
            <a:avLst/>
          </a:prstGeom>
          <a:noFill/>
        </p:spPr>
        <p:txBody>
          <a:bodyPr wrap="square" rtlCol="0">
            <a:spAutoFit/>
          </a:bodyPr>
          <a:lstStyle/>
          <a:p>
            <a:r>
              <a:rPr kumimoji="1" lang="zh-CN" altLang="en-US" dirty="0"/>
              <a:t> </a:t>
            </a:r>
            <a:r>
              <a:rPr kumimoji="1" lang="zh-CN" altLang="en-US" dirty="0" smtClean="0"/>
              <a:t> </a:t>
            </a:r>
            <a:r>
              <a:rPr kumimoji="1" lang="zh-CN" altLang="en-US" dirty="0" smtClean="0">
                <a:solidFill>
                  <a:srgbClr val="FFFFFF"/>
                </a:solidFill>
              </a:rPr>
              <a:t>过度索</a:t>
            </a:r>
            <a:endParaRPr kumimoji="1" lang="en-US" altLang="zh-CN" dirty="0" smtClean="0">
              <a:solidFill>
                <a:srgbClr val="FFFFFF"/>
              </a:solidFill>
            </a:endParaRPr>
          </a:p>
          <a:p>
            <a:r>
              <a:rPr kumimoji="1" lang="zh-CN" altLang="en-US" dirty="0">
                <a:solidFill>
                  <a:srgbClr val="FFFFFF"/>
                </a:solidFill>
              </a:rPr>
              <a:t> </a:t>
            </a:r>
            <a:r>
              <a:rPr kumimoji="1" lang="zh-CN" altLang="en-US" dirty="0" smtClean="0">
                <a:solidFill>
                  <a:srgbClr val="FFFFFF"/>
                </a:solidFill>
              </a:rPr>
              <a:t> 取排放</a:t>
            </a:r>
            <a:endParaRPr kumimoji="1" lang="zh-CN" altLang="en-US" dirty="0">
              <a:solidFill>
                <a:srgbClr val="FFFFFF"/>
              </a:solidFill>
            </a:endParaRPr>
          </a:p>
          <a:p>
            <a:endParaRPr kumimoji="1" lang="zh-CN" altLang="en-US" dirty="0"/>
          </a:p>
        </p:txBody>
      </p:sp>
      <p:sp>
        <p:nvSpPr>
          <p:cNvPr id="2" name="文本框 1"/>
          <p:cNvSpPr txBox="1"/>
          <p:nvPr/>
        </p:nvSpPr>
        <p:spPr>
          <a:xfrm>
            <a:off x="863077" y="2339032"/>
            <a:ext cx="1159292" cy="369332"/>
          </a:xfrm>
          <a:prstGeom prst="rect">
            <a:avLst/>
          </a:prstGeom>
          <a:noFill/>
        </p:spPr>
        <p:txBody>
          <a:bodyPr wrap="none" rtlCol="0">
            <a:spAutoFit/>
          </a:bodyPr>
          <a:lstStyle/>
          <a:p>
            <a:r>
              <a:rPr kumimoji="1" lang="zh-CN" altLang="en-US" dirty="0" smtClean="0">
                <a:solidFill>
                  <a:srgbClr val="FFFFFF"/>
                </a:solidFill>
              </a:rPr>
              <a:t>定位        </a:t>
            </a:r>
            <a:endParaRPr kumimoji="1" lang="zh-CN" altLang="en-US" dirty="0">
              <a:solidFill>
                <a:srgbClr val="FFFFFF"/>
              </a:solidFill>
            </a:endParaRPr>
          </a:p>
        </p:txBody>
      </p:sp>
      <p:sp>
        <p:nvSpPr>
          <p:cNvPr id="6" name="文本框 5"/>
          <p:cNvSpPr txBox="1"/>
          <p:nvPr/>
        </p:nvSpPr>
        <p:spPr>
          <a:xfrm>
            <a:off x="1883470" y="2348551"/>
            <a:ext cx="1107996" cy="646331"/>
          </a:xfrm>
          <a:prstGeom prst="rect">
            <a:avLst/>
          </a:prstGeom>
          <a:noFill/>
        </p:spPr>
        <p:txBody>
          <a:bodyPr wrap="none" rtlCol="0">
            <a:spAutoFit/>
          </a:bodyPr>
          <a:lstStyle/>
          <a:p>
            <a:pPr algn="ctr"/>
            <a:r>
              <a:rPr kumimoji="1" lang="zh-CN" altLang="en-US" dirty="0" smtClean="0">
                <a:solidFill>
                  <a:srgbClr val="FFFFFF"/>
                </a:solidFill>
              </a:rPr>
              <a:t>特定</a:t>
            </a:r>
            <a:endParaRPr kumimoji="1" lang="en-US" altLang="zh-CN" dirty="0" smtClean="0">
              <a:solidFill>
                <a:srgbClr val="FFFFFF"/>
              </a:solidFill>
            </a:endParaRPr>
          </a:p>
          <a:p>
            <a:pPr algn="ctr"/>
            <a:r>
              <a:rPr kumimoji="1" lang="zh-CN" altLang="en-US" dirty="0" smtClean="0">
                <a:solidFill>
                  <a:srgbClr val="FFFFFF"/>
                </a:solidFill>
              </a:rPr>
              <a:t>自然条件</a:t>
            </a:r>
            <a:endParaRPr kumimoji="1" lang="en-US" altLang="zh-CN" dirty="0" smtClean="0">
              <a:solidFill>
                <a:srgbClr val="FFFFFF"/>
              </a:solidFill>
            </a:endParaRPr>
          </a:p>
        </p:txBody>
      </p:sp>
      <p:sp>
        <p:nvSpPr>
          <p:cNvPr id="7" name="右箭头 6"/>
          <p:cNvSpPr/>
          <p:nvPr/>
        </p:nvSpPr>
        <p:spPr>
          <a:xfrm>
            <a:off x="1490180" y="2420896"/>
            <a:ext cx="614158" cy="2054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左大括号 15"/>
          <p:cNvSpPr/>
          <p:nvPr/>
        </p:nvSpPr>
        <p:spPr>
          <a:xfrm>
            <a:off x="3048000" y="1849997"/>
            <a:ext cx="105787" cy="1347315"/>
          </a:xfrm>
          <a:prstGeom prst="leftBrace">
            <a:avLst/>
          </a:prstGeom>
          <a:ln>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8" name="文本框 17"/>
          <p:cNvSpPr txBox="1"/>
          <p:nvPr/>
        </p:nvSpPr>
        <p:spPr>
          <a:xfrm>
            <a:off x="3156666" y="1851102"/>
            <a:ext cx="415498" cy="1477328"/>
          </a:xfrm>
          <a:prstGeom prst="rect">
            <a:avLst/>
          </a:prstGeom>
          <a:noFill/>
        </p:spPr>
        <p:txBody>
          <a:bodyPr wrap="none" rtlCol="0">
            <a:spAutoFit/>
          </a:bodyPr>
          <a:lstStyle/>
          <a:p>
            <a:r>
              <a:rPr kumimoji="1" lang="zh-CN" altLang="en-US" dirty="0" smtClean="0">
                <a:solidFill>
                  <a:srgbClr val="FFFFFF"/>
                </a:solidFill>
              </a:rPr>
              <a:t>气</a:t>
            </a:r>
            <a:endParaRPr kumimoji="1" lang="en-US" altLang="zh-CN" dirty="0" smtClean="0">
              <a:solidFill>
                <a:srgbClr val="FFFFFF"/>
              </a:solidFill>
            </a:endParaRPr>
          </a:p>
          <a:p>
            <a:r>
              <a:rPr kumimoji="1" lang="zh-CN" altLang="en-US" dirty="0" smtClean="0">
                <a:solidFill>
                  <a:srgbClr val="FFFFFF"/>
                </a:solidFill>
              </a:rPr>
              <a:t>地</a:t>
            </a:r>
            <a:endParaRPr kumimoji="1" lang="en-US" altLang="zh-CN" dirty="0" smtClean="0">
              <a:solidFill>
                <a:srgbClr val="FFFFFF"/>
              </a:solidFill>
            </a:endParaRPr>
          </a:p>
          <a:p>
            <a:r>
              <a:rPr kumimoji="1" lang="zh-CN" altLang="en-US" dirty="0">
                <a:solidFill>
                  <a:srgbClr val="FFFFFF"/>
                </a:solidFill>
              </a:rPr>
              <a:t>水</a:t>
            </a:r>
          </a:p>
          <a:p>
            <a:r>
              <a:rPr kumimoji="1" lang="zh-CN" altLang="en-US" dirty="0" smtClean="0">
                <a:solidFill>
                  <a:srgbClr val="FFFFFF"/>
                </a:solidFill>
              </a:rPr>
              <a:t>土</a:t>
            </a:r>
            <a:endParaRPr kumimoji="1" lang="en-US" altLang="zh-CN" dirty="0" smtClean="0">
              <a:solidFill>
                <a:srgbClr val="FFFFFF"/>
              </a:solidFill>
            </a:endParaRPr>
          </a:p>
          <a:p>
            <a:r>
              <a:rPr kumimoji="1" lang="zh-CN" altLang="en-US" dirty="0" smtClean="0">
                <a:solidFill>
                  <a:srgbClr val="FFFFFF"/>
                </a:solidFill>
              </a:rPr>
              <a:t>生</a:t>
            </a:r>
            <a:endParaRPr kumimoji="1" lang="en-US" altLang="zh-CN" dirty="0" smtClean="0">
              <a:solidFill>
                <a:srgbClr val="FFFFFF"/>
              </a:solidFill>
            </a:endParaRPr>
          </a:p>
        </p:txBody>
      </p:sp>
      <p:sp>
        <p:nvSpPr>
          <p:cNvPr id="19" name="右大括号 18"/>
          <p:cNvSpPr/>
          <p:nvPr/>
        </p:nvSpPr>
        <p:spPr>
          <a:xfrm>
            <a:off x="6368484" y="1827937"/>
            <a:ext cx="188938" cy="1485299"/>
          </a:xfrm>
          <a:prstGeom prst="rightBrace">
            <a:avLst/>
          </a:prstGeom>
          <a:ln w="19050">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32" name="直线箭头连接符 31"/>
          <p:cNvCxnSpPr/>
          <p:nvPr/>
        </p:nvCxnSpPr>
        <p:spPr>
          <a:xfrm flipH="1" flipV="1">
            <a:off x="5610333" y="1393101"/>
            <a:ext cx="625367" cy="23465"/>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254327" y="2246699"/>
            <a:ext cx="646331" cy="923330"/>
          </a:xfrm>
          <a:prstGeom prst="rect">
            <a:avLst/>
          </a:prstGeom>
          <a:noFill/>
        </p:spPr>
        <p:txBody>
          <a:bodyPr wrap="none" rtlCol="0">
            <a:spAutoFit/>
          </a:bodyPr>
          <a:lstStyle/>
          <a:p>
            <a:r>
              <a:rPr kumimoji="1" lang="zh-CN" altLang="en-US" dirty="0" smtClean="0">
                <a:solidFill>
                  <a:srgbClr val="FFFFFF"/>
                </a:solidFill>
              </a:rPr>
              <a:t>生态</a:t>
            </a:r>
            <a:endParaRPr kumimoji="1" lang="en-US" altLang="zh-CN" dirty="0" smtClean="0">
              <a:solidFill>
                <a:srgbClr val="FFFFFF"/>
              </a:solidFill>
            </a:endParaRPr>
          </a:p>
          <a:p>
            <a:r>
              <a:rPr kumimoji="1" lang="zh-CN" altLang="en-US" dirty="0" smtClean="0">
                <a:solidFill>
                  <a:srgbClr val="FFFFFF"/>
                </a:solidFill>
              </a:rPr>
              <a:t>资源</a:t>
            </a:r>
            <a:endParaRPr kumimoji="1" lang="en-US" altLang="zh-CN" dirty="0" smtClean="0">
              <a:solidFill>
                <a:srgbClr val="FFFFFF"/>
              </a:solidFill>
            </a:endParaRPr>
          </a:p>
          <a:p>
            <a:r>
              <a:rPr kumimoji="1" lang="zh-CN" altLang="en-US" dirty="0" smtClean="0">
                <a:solidFill>
                  <a:srgbClr val="FFFFFF"/>
                </a:solidFill>
              </a:rPr>
              <a:t>污染</a:t>
            </a:r>
            <a:endParaRPr kumimoji="1" lang="zh-CN" altLang="en-US" dirty="0">
              <a:solidFill>
                <a:srgbClr val="FFFFFF"/>
              </a:solidFill>
            </a:endParaRPr>
          </a:p>
        </p:txBody>
      </p:sp>
      <p:sp>
        <p:nvSpPr>
          <p:cNvPr id="9" name="文本框 8"/>
          <p:cNvSpPr txBox="1"/>
          <p:nvPr/>
        </p:nvSpPr>
        <p:spPr>
          <a:xfrm>
            <a:off x="2371594" y="1206507"/>
            <a:ext cx="5562741" cy="369332"/>
          </a:xfrm>
          <a:prstGeom prst="rect">
            <a:avLst/>
          </a:prstGeom>
          <a:noFill/>
        </p:spPr>
        <p:txBody>
          <a:bodyPr wrap="none" rtlCol="0">
            <a:spAutoFit/>
          </a:bodyPr>
          <a:lstStyle/>
          <a:p>
            <a:r>
              <a:rPr kumimoji="1" lang="zh-CN" altLang="en-US" dirty="0" smtClean="0">
                <a:solidFill>
                  <a:srgbClr val="FFFFFF"/>
                </a:solidFill>
              </a:rPr>
              <a:t>脆弱因素             人地矛盾加剧          过度索取排放</a:t>
            </a:r>
            <a:endParaRPr kumimoji="1" lang="zh-CN" altLang="en-US" dirty="0">
              <a:solidFill>
                <a:srgbClr val="FFFFFF"/>
              </a:solidFill>
            </a:endParaRPr>
          </a:p>
        </p:txBody>
      </p:sp>
      <p:sp>
        <p:nvSpPr>
          <p:cNvPr id="13" name="文本框 12"/>
          <p:cNvSpPr txBox="1"/>
          <p:nvPr/>
        </p:nvSpPr>
        <p:spPr>
          <a:xfrm>
            <a:off x="3292750" y="564252"/>
            <a:ext cx="2492990" cy="369332"/>
          </a:xfrm>
          <a:prstGeom prst="rect">
            <a:avLst/>
          </a:prstGeom>
          <a:noFill/>
        </p:spPr>
        <p:txBody>
          <a:bodyPr wrap="none" rtlCol="0">
            <a:spAutoFit/>
          </a:bodyPr>
          <a:lstStyle/>
          <a:p>
            <a:r>
              <a:rPr kumimoji="1" lang="zh-CN" altLang="en-US" dirty="0" smtClean="0">
                <a:solidFill>
                  <a:srgbClr val="FFFF00"/>
                </a:solidFill>
              </a:rPr>
              <a:t>环境问题原因分析模型</a:t>
            </a:r>
            <a:endParaRPr kumimoji="1" lang="zh-CN" altLang="en-US" dirty="0">
              <a:solidFill>
                <a:srgbClr val="FFFF00"/>
              </a:solidFill>
            </a:endParaRPr>
          </a:p>
        </p:txBody>
      </p:sp>
      <p:cxnSp>
        <p:nvCxnSpPr>
          <p:cNvPr id="20" name="直线箭头连接符 19"/>
          <p:cNvCxnSpPr/>
          <p:nvPr/>
        </p:nvCxnSpPr>
        <p:spPr>
          <a:xfrm flipH="1" flipV="1">
            <a:off x="2569250" y="1761057"/>
            <a:ext cx="12307" cy="564762"/>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p:cNvCxnSpPr/>
          <p:nvPr/>
        </p:nvCxnSpPr>
        <p:spPr>
          <a:xfrm flipV="1">
            <a:off x="6957912" y="1673668"/>
            <a:ext cx="33123" cy="600314"/>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右箭头 22"/>
          <p:cNvSpPr/>
          <p:nvPr/>
        </p:nvSpPr>
        <p:spPr>
          <a:xfrm>
            <a:off x="3428347" y="1355565"/>
            <a:ext cx="749300" cy="12200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3" name="直线箭头连接符 32"/>
          <p:cNvCxnSpPr/>
          <p:nvPr/>
        </p:nvCxnSpPr>
        <p:spPr>
          <a:xfrm flipH="1">
            <a:off x="4669225" y="1597019"/>
            <a:ext cx="6898" cy="201202"/>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6" name="右箭头 35"/>
          <p:cNvSpPr/>
          <p:nvPr/>
        </p:nvSpPr>
        <p:spPr>
          <a:xfrm>
            <a:off x="3847764" y="2476977"/>
            <a:ext cx="275535" cy="19473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8" name="直线箭头连接符 37"/>
          <p:cNvCxnSpPr/>
          <p:nvPr/>
        </p:nvCxnSpPr>
        <p:spPr>
          <a:xfrm flipH="1" flipV="1">
            <a:off x="5041900" y="2552803"/>
            <a:ext cx="277135" cy="17783"/>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7305047" y="1886886"/>
            <a:ext cx="1107996" cy="923330"/>
          </a:xfrm>
          <a:prstGeom prst="rect">
            <a:avLst/>
          </a:prstGeom>
          <a:noFill/>
        </p:spPr>
        <p:txBody>
          <a:bodyPr wrap="none" rtlCol="0">
            <a:spAutoFit/>
          </a:bodyPr>
          <a:lstStyle/>
          <a:p>
            <a:r>
              <a:rPr kumimoji="1" lang="zh-CN" altLang="en-US" dirty="0" smtClean="0"/>
              <a:t>   </a:t>
            </a:r>
            <a:endParaRPr kumimoji="1" lang="en-US" altLang="zh-CN" dirty="0" smtClean="0">
              <a:solidFill>
                <a:srgbClr val="FFFFFF"/>
              </a:solidFill>
            </a:endParaRPr>
          </a:p>
          <a:p>
            <a:r>
              <a:rPr kumimoji="1" lang="zh-CN" altLang="en-US" dirty="0" smtClean="0">
                <a:solidFill>
                  <a:srgbClr val="FFFFFF"/>
                </a:solidFill>
              </a:rPr>
              <a:t>人口问题</a:t>
            </a:r>
            <a:endParaRPr kumimoji="1" lang="en-US" altLang="zh-CN" dirty="0" smtClean="0">
              <a:solidFill>
                <a:srgbClr val="FFFFFF"/>
              </a:solidFill>
            </a:endParaRPr>
          </a:p>
          <a:p>
            <a:r>
              <a:rPr kumimoji="1" lang="zh-CN" altLang="en-US" dirty="0" smtClean="0">
                <a:solidFill>
                  <a:srgbClr val="FFFFFF"/>
                </a:solidFill>
              </a:rPr>
              <a:t>贫困问题</a:t>
            </a:r>
            <a:endParaRPr kumimoji="1" lang="zh-CN" altLang="en-US" dirty="0">
              <a:solidFill>
                <a:srgbClr val="FFFFFF"/>
              </a:solidFill>
            </a:endParaRPr>
          </a:p>
        </p:txBody>
      </p:sp>
      <p:cxnSp>
        <p:nvCxnSpPr>
          <p:cNvPr id="43" name="直线箭头连接符 42"/>
          <p:cNvCxnSpPr/>
          <p:nvPr/>
        </p:nvCxnSpPr>
        <p:spPr>
          <a:xfrm flipH="1">
            <a:off x="7128940" y="2523612"/>
            <a:ext cx="207825" cy="2919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211970" y="1819401"/>
            <a:ext cx="830906" cy="1789921"/>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0000"/>
                </a:solidFill>
              </a:rPr>
              <a:t>河水</a:t>
            </a:r>
            <a:endParaRPr kumimoji="1" lang="en-US" altLang="zh-CN" dirty="0" smtClean="0">
              <a:solidFill>
                <a:srgbClr val="FF0000"/>
              </a:solidFill>
            </a:endParaRPr>
          </a:p>
          <a:p>
            <a:pPr algn="ctr"/>
            <a:r>
              <a:rPr kumimoji="1" lang="zh-CN" altLang="en-US" dirty="0" smtClean="0">
                <a:solidFill>
                  <a:srgbClr val="FF0000"/>
                </a:solidFill>
              </a:rPr>
              <a:t>污染</a:t>
            </a:r>
            <a:endParaRPr kumimoji="1" lang="en-US" altLang="zh-CN" dirty="0" smtClean="0">
              <a:solidFill>
                <a:srgbClr val="FF0000"/>
              </a:solidFill>
            </a:endParaRPr>
          </a:p>
          <a:p>
            <a:pPr algn="ctr"/>
            <a:r>
              <a:rPr kumimoji="1" lang="zh-CN" altLang="en-US" dirty="0" smtClean="0">
                <a:solidFill>
                  <a:srgbClr val="FF0000"/>
                </a:solidFill>
              </a:rPr>
              <a:t>径流</a:t>
            </a:r>
            <a:endParaRPr kumimoji="1" lang="en-US" altLang="zh-CN" dirty="0" smtClean="0">
              <a:solidFill>
                <a:srgbClr val="FF0000"/>
              </a:solidFill>
            </a:endParaRPr>
          </a:p>
          <a:p>
            <a:pPr algn="ctr"/>
            <a:r>
              <a:rPr kumimoji="1" lang="zh-CN" altLang="en-US" dirty="0" smtClean="0">
                <a:solidFill>
                  <a:srgbClr val="FF0000"/>
                </a:solidFill>
              </a:rPr>
              <a:t>减少</a:t>
            </a:r>
            <a:endParaRPr kumimoji="1" lang="en-US" altLang="zh-CN" dirty="0" smtClean="0">
              <a:solidFill>
                <a:srgbClr val="FF0000"/>
              </a:solidFill>
            </a:endParaRPr>
          </a:p>
          <a:p>
            <a:pPr algn="ctr"/>
            <a:r>
              <a:rPr kumimoji="1" lang="zh-CN" altLang="en-US" dirty="0" smtClean="0">
                <a:solidFill>
                  <a:srgbClr val="FF0000"/>
                </a:solidFill>
              </a:rPr>
              <a:t>水土</a:t>
            </a:r>
            <a:endParaRPr kumimoji="1" lang="en-US" altLang="zh-CN" dirty="0" smtClean="0">
              <a:solidFill>
                <a:srgbClr val="FF0000"/>
              </a:solidFill>
            </a:endParaRPr>
          </a:p>
          <a:p>
            <a:pPr algn="ctr"/>
            <a:r>
              <a:rPr kumimoji="1" lang="zh-CN" altLang="en-US" dirty="0" smtClean="0">
                <a:solidFill>
                  <a:srgbClr val="FF0000"/>
                </a:solidFill>
              </a:rPr>
              <a:t>流失</a:t>
            </a:r>
            <a:endParaRPr kumimoji="1" lang="zh-CN" altLang="en-US" dirty="0">
              <a:solidFill>
                <a:srgbClr val="FF0000"/>
              </a:solidFill>
            </a:endParaRPr>
          </a:p>
        </p:txBody>
      </p:sp>
      <p:sp>
        <p:nvSpPr>
          <p:cNvPr id="25" name="矩形 24"/>
          <p:cNvSpPr/>
          <p:nvPr/>
        </p:nvSpPr>
        <p:spPr>
          <a:xfrm>
            <a:off x="615367" y="2132566"/>
            <a:ext cx="914400" cy="9144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tx1"/>
                </a:solidFill>
              </a:rPr>
              <a:t>山西</a:t>
            </a:r>
            <a:endParaRPr kumimoji="1" lang="en-US" altLang="zh-CN" dirty="0" smtClean="0">
              <a:solidFill>
                <a:schemeClr val="tx1"/>
              </a:solidFill>
            </a:endParaRPr>
          </a:p>
          <a:p>
            <a:pPr algn="ctr"/>
            <a:r>
              <a:rPr kumimoji="1" lang="zh-CN" altLang="en-US" dirty="0" smtClean="0">
                <a:solidFill>
                  <a:schemeClr val="tx1"/>
                </a:solidFill>
              </a:rPr>
              <a:t>河源</a:t>
            </a:r>
            <a:endParaRPr kumimoji="1" lang="en-US" altLang="zh-CN" dirty="0" smtClean="0">
              <a:solidFill>
                <a:schemeClr val="tx1"/>
              </a:solidFill>
            </a:endParaRPr>
          </a:p>
          <a:p>
            <a:pPr algn="ctr"/>
            <a:endParaRPr kumimoji="1" lang="zh-CN" altLang="en-US" dirty="0">
              <a:solidFill>
                <a:srgbClr val="FF0000"/>
              </a:solidFill>
            </a:endParaRPr>
          </a:p>
        </p:txBody>
      </p:sp>
      <p:sp>
        <p:nvSpPr>
          <p:cNvPr id="26" name="矩形 25"/>
          <p:cNvSpPr/>
          <p:nvPr/>
        </p:nvSpPr>
        <p:spPr>
          <a:xfrm>
            <a:off x="2888597" y="1827937"/>
            <a:ext cx="914400" cy="139665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tx1"/>
                </a:solidFill>
              </a:rPr>
              <a:t>河流</a:t>
            </a:r>
            <a:endParaRPr kumimoji="1" lang="en-US" altLang="zh-CN" dirty="0" smtClean="0">
              <a:solidFill>
                <a:schemeClr val="tx1"/>
              </a:solidFill>
            </a:endParaRPr>
          </a:p>
          <a:p>
            <a:pPr algn="ctr"/>
            <a:r>
              <a:rPr kumimoji="1" lang="zh-CN" altLang="en-US" dirty="0" smtClean="0">
                <a:solidFill>
                  <a:schemeClr val="tx1"/>
                </a:solidFill>
              </a:rPr>
              <a:t>上游</a:t>
            </a:r>
            <a:endParaRPr kumimoji="1" lang="en-US" altLang="zh-CN" dirty="0" smtClean="0">
              <a:solidFill>
                <a:schemeClr val="tx1"/>
              </a:solidFill>
            </a:endParaRPr>
          </a:p>
          <a:p>
            <a:pPr algn="ctr"/>
            <a:r>
              <a:rPr kumimoji="1" lang="zh-CN" altLang="en-US" dirty="0" smtClean="0">
                <a:solidFill>
                  <a:schemeClr val="tx1"/>
                </a:solidFill>
              </a:rPr>
              <a:t>地势起伏大</a:t>
            </a:r>
            <a:endParaRPr kumimoji="1" lang="en-US" altLang="zh-CN" dirty="0" smtClean="0">
              <a:solidFill>
                <a:schemeClr val="tx1"/>
              </a:solidFill>
            </a:endParaRPr>
          </a:p>
        </p:txBody>
      </p:sp>
      <p:sp>
        <p:nvSpPr>
          <p:cNvPr id="27" name="矩形 26"/>
          <p:cNvSpPr/>
          <p:nvPr/>
        </p:nvSpPr>
        <p:spPr>
          <a:xfrm>
            <a:off x="5416271" y="1778648"/>
            <a:ext cx="1048410" cy="139665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tx1"/>
                </a:solidFill>
              </a:rPr>
              <a:t>旅游</a:t>
            </a:r>
            <a:endParaRPr kumimoji="1" lang="en-US" altLang="zh-CN" dirty="0" smtClean="0">
              <a:solidFill>
                <a:schemeClr val="tx1"/>
              </a:solidFill>
            </a:endParaRPr>
          </a:p>
          <a:p>
            <a:pPr algn="ctr"/>
            <a:r>
              <a:rPr kumimoji="1" lang="zh-CN" altLang="en-US" dirty="0" smtClean="0">
                <a:solidFill>
                  <a:schemeClr val="tx1"/>
                </a:solidFill>
              </a:rPr>
              <a:t>开发</a:t>
            </a:r>
            <a:endParaRPr kumimoji="1" lang="en-US" altLang="zh-CN" dirty="0" smtClean="0">
              <a:solidFill>
                <a:schemeClr val="tx1"/>
              </a:solidFill>
            </a:endParaRPr>
          </a:p>
          <a:p>
            <a:pPr algn="ctr"/>
            <a:r>
              <a:rPr kumimoji="1" lang="zh-CN" altLang="en-US" dirty="0" smtClean="0">
                <a:solidFill>
                  <a:schemeClr val="tx1"/>
                </a:solidFill>
              </a:rPr>
              <a:t>景区</a:t>
            </a:r>
            <a:endParaRPr kumimoji="1" lang="en-US" altLang="zh-CN" dirty="0" smtClean="0">
              <a:solidFill>
                <a:schemeClr val="tx1"/>
              </a:solidFill>
            </a:endParaRPr>
          </a:p>
          <a:p>
            <a:pPr algn="ctr"/>
            <a:r>
              <a:rPr kumimoji="1" lang="zh-CN" altLang="en-US" dirty="0" smtClean="0">
                <a:solidFill>
                  <a:schemeClr val="tx1"/>
                </a:solidFill>
              </a:rPr>
              <a:t>建设</a:t>
            </a:r>
            <a:endParaRPr kumimoji="1" lang="en-US" altLang="zh-CN" dirty="0" smtClean="0">
              <a:solidFill>
                <a:schemeClr val="tx1"/>
              </a:solidFill>
            </a:endParaRPr>
          </a:p>
        </p:txBody>
      </p:sp>
      <p:sp>
        <p:nvSpPr>
          <p:cNvPr id="28" name="矩形 27"/>
          <p:cNvSpPr/>
          <p:nvPr/>
        </p:nvSpPr>
        <p:spPr>
          <a:xfrm>
            <a:off x="1883470" y="485099"/>
            <a:ext cx="5074442" cy="57258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rgbClr val="FF0000"/>
                </a:solidFill>
              </a:rPr>
              <a:t>河源地区旅游开发和景区建设</a:t>
            </a:r>
            <a:endParaRPr kumimoji="1" lang="en-US" altLang="zh-CN" sz="2800" dirty="0" smtClean="0">
              <a:solidFill>
                <a:srgbClr val="FF0000"/>
              </a:solidFill>
            </a:endParaRPr>
          </a:p>
        </p:txBody>
      </p:sp>
      <p:sp>
        <p:nvSpPr>
          <p:cNvPr id="30" name="矩形 29"/>
          <p:cNvSpPr/>
          <p:nvPr/>
        </p:nvSpPr>
        <p:spPr>
          <a:xfrm>
            <a:off x="1716081" y="3675773"/>
            <a:ext cx="6218254" cy="57258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smtClean="0">
                <a:solidFill>
                  <a:srgbClr val="FF0000"/>
                </a:solidFill>
              </a:rPr>
              <a:t>规划、</a:t>
            </a:r>
            <a:r>
              <a:rPr kumimoji="1" lang="zh-CN" altLang="en-US" sz="2800" smtClean="0">
                <a:solidFill>
                  <a:srgbClr val="FF0000"/>
                </a:solidFill>
              </a:rPr>
              <a:t>立法  控制旅游规模 </a:t>
            </a:r>
            <a:r>
              <a:rPr kumimoji="1" lang="zh-CN" altLang="en-US" sz="2800" dirty="0" smtClean="0">
                <a:solidFill>
                  <a:srgbClr val="FF0000"/>
                </a:solidFill>
              </a:rPr>
              <a:t>保护植被</a:t>
            </a:r>
            <a:endParaRPr kumimoji="1" lang="en-US" altLang="zh-CN" sz="2800" dirty="0" smtClean="0">
              <a:solidFill>
                <a:srgbClr val="FF0000"/>
              </a:solidFill>
            </a:endParaRPr>
          </a:p>
        </p:txBody>
      </p:sp>
      <p:cxnSp>
        <p:nvCxnSpPr>
          <p:cNvPr id="31" name="直线箭头连接符 30"/>
          <p:cNvCxnSpPr/>
          <p:nvPr/>
        </p:nvCxnSpPr>
        <p:spPr>
          <a:xfrm>
            <a:off x="5923016" y="3250562"/>
            <a:ext cx="0" cy="309287"/>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线箭头连接符 33"/>
          <p:cNvCxnSpPr/>
          <p:nvPr/>
        </p:nvCxnSpPr>
        <p:spPr>
          <a:xfrm>
            <a:off x="3414387" y="3272569"/>
            <a:ext cx="0" cy="314563"/>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03311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srcRect l="26724" t="15062" r="11792" b="62469"/>
          <a:stretch/>
        </p:blipFill>
        <p:spPr>
          <a:xfrm>
            <a:off x="5925170" y="1090004"/>
            <a:ext cx="2597768" cy="1688549"/>
          </a:xfrm>
          <a:prstGeom prst="rect">
            <a:avLst/>
          </a:prstGeom>
        </p:spPr>
      </p:pic>
      <p:sp>
        <p:nvSpPr>
          <p:cNvPr id="9" name="文本框 8"/>
          <p:cNvSpPr txBox="1"/>
          <p:nvPr/>
        </p:nvSpPr>
        <p:spPr>
          <a:xfrm>
            <a:off x="241300" y="429279"/>
            <a:ext cx="7749237" cy="523220"/>
          </a:xfrm>
          <a:prstGeom prst="rect">
            <a:avLst/>
          </a:prstGeom>
          <a:noFill/>
        </p:spPr>
        <p:txBody>
          <a:bodyPr wrap="none" rtlCol="0">
            <a:spAutoFit/>
          </a:bodyPr>
          <a:lstStyle/>
          <a:p>
            <a:r>
              <a:rPr kumimoji="1" lang="zh-CN" altLang="en-US" sz="2800" dirty="0">
                <a:solidFill>
                  <a:srgbClr val="FFFF00"/>
                </a:solidFill>
              </a:rPr>
              <a:t> </a:t>
            </a:r>
            <a:r>
              <a:rPr kumimoji="1" lang="zh-CN" altLang="en-US" sz="2800" dirty="0" smtClean="0">
                <a:solidFill>
                  <a:srgbClr val="FFFF00"/>
                </a:solidFill>
              </a:rPr>
              <a:t>例题</a:t>
            </a:r>
            <a:r>
              <a:rPr kumimoji="1" lang="en-US" altLang="zh-CN" sz="2800" dirty="0" smtClean="0">
                <a:solidFill>
                  <a:srgbClr val="FFFF00"/>
                </a:solidFill>
              </a:rPr>
              <a:t>3</a:t>
            </a:r>
            <a:r>
              <a:rPr kumimoji="1" lang="zh-CN" altLang="en-US" sz="2800" dirty="0" smtClean="0">
                <a:solidFill>
                  <a:srgbClr val="FFFF00"/>
                </a:solidFill>
              </a:rPr>
              <a:t>（</a:t>
            </a:r>
            <a:r>
              <a:rPr kumimoji="1" lang="en-US" altLang="zh-CN" sz="2800" dirty="0" smtClean="0">
                <a:solidFill>
                  <a:srgbClr val="FFFF00"/>
                </a:solidFill>
              </a:rPr>
              <a:t>2020</a:t>
            </a:r>
            <a:r>
              <a:rPr kumimoji="1" lang="zh-CN" altLang="en-US" sz="2800" dirty="0" smtClean="0">
                <a:solidFill>
                  <a:srgbClr val="FFFF00"/>
                </a:solidFill>
              </a:rPr>
              <a:t>等级考抽样测试改编）读图回答。</a:t>
            </a:r>
            <a:endParaRPr kumimoji="1" lang="en-US" altLang="zh-CN" sz="2800" dirty="0" smtClean="0">
              <a:solidFill>
                <a:srgbClr val="FFFF00"/>
              </a:solidFill>
            </a:endParaRPr>
          </a:p>
        </p:txBody>
      </p:sp>
      <p:sp>
        <p:nvSpPr>
          <p:cNvPr id="3" name="矩形 2"/>
          <p:cNvSpPr/>
          <p:nvPr/>
        </p:nvSpPr>
        <p:spPr>
          <a:xfrm>
            <a:off x="457200" y="952499"/>
            <a:ext cx="4826000" cy="1938992"/>
          </a:xfrm>
          <a:prstGeom prst="rect">
            <a:avLst/>
          </a:prstGeom>
        </p:spPr>
        <p:txBody>
          <a:bodyPr wrap="square">
            <a:spAutoFit/>
          </a:bodyPr>
          <a:lstStyle/>
          <a:p>
            <a:r>
              <a:rPr kumimoji="1" lang="zh-CN" altLang="en-US" sz="2400" dirty="0">
                <a:solidFill>
                  <a:srgbClr val="FFFFFF"/>
                </a:solidFill>
              </a:rPr>
              <a:t>（</a:t>
            </a:r>
            <a:r>
              <a:rPr kumimoji="1" lang="en-US" altLang="zh-CN" sz="2400" dirty="0">
                <a:solidFill>
                  <a:srgbClr val="FFFFFF"/>
                </a:solidFill>
              </a:rPr>
              <a:t>3</a:t>
            </a:r>
            <a:r>
              <a:rPr kumimoji="1" lang="zh-CN" altLang="en-US" sz="2400" dirty="0">
                <a:solidFill>
                  <a:srgbClr val="FFFFFF"/>
                </a:solidFill>
              </a:rPr>
              <a:t>）滹沱河</a:t>
            </a:r>
            <a:r>
              <a:rPr lang="zh-CN" altLang="en-US" sz="2400" dirty="0">
                <a:solidFill>
                  <a:srgbClr val="FFFFFF"/>
                </a:solidFill>
              </a:rPr>
              <a:t>发源于山西省五台山北麓，穿越太行山进入河北省平山县境，</a:t>
            </a:r>
            <a:r>
              <a:rPr kumimoji="1" lang="zh-CN" altLang="en-US" sz="2400" dirty="0">
                <a:solidFill>
                  <a:srgbClr val="FFFFFF"/>
                </a:solidFill>
              </a:rPr>
              <a:t>指出河源地区旅游开发和景区建设给河流带来的环境问题及危害，列举一项应对措施</a:t>
            </a:r>
            <a:r>
              <a:rPr kumimoji="1" lang="zh-CN" altLang="en-US" sz="2400" dirty="0" smtClean="0">
                <a:solidFill>
                  <a:srgbClr val="FFFFFF"/>
                </a:solidFill>
              </a:rPr>
              <a:t>。</a:t>
            </a:r>
            <a:endParaRPr kumimoji="1" lang="en-US" altLang="zh-CN" sz="2400" dirty="0" smtClean="0">
              <a:solidFill>
                <a:srgbClr val="FFFFFF"/>
              </a:solidFill>
            </a:endParaRPr>
          </a:p>
        </p:txBody>
      </p:sp>
      <p:sp>
        <p:nvSpPr>
          <p:cNvPr id="2" name="文本框 1"/>
          <p:cNvSpPr txBox="1"/>
          <p:nvPr/>
        </p:nvSpPr>
        <p:spPr>
          <a:xfrm>
            <a:off x="457200" y="3155996"/>
            <a:ext cx="8316700" cy="1569660"/>
          </a:xfrm>
          <a:prstGeom prst="rect">
            <a:avLst/>
          </a:prstGeom>
          <a:noFill/>
        </p:spPr>
        <p:txBody>
          <a:bodyPr wrap="none" rtlCol="0">
            <a:spAutoFit/>
          </a:bodyPr>
          <a:lstStyle/>
          <a:p>
            <a:r>
              <a:rPr kumimoji="1" lang="zh-CN" altLang="en-US" dirty="0" smtClean="0">
                <a:solidFill>
                  <a:srgbClr val="FFFF00"/>
                </a:solidFill>
              </a:rPr>
              <a:t> </a:t>
            </a:r>
            <a:r>
              <a:rPr kumimoji="1" lang="zh-CN" altLang="en-US" sz="2400" dirty="0" smtClean="0">
                <a:solidFill>
                  <a:srgbClr val="FFFF00"/>
                </a:solidFill>
              </a:rPr>
              <a:t>可能给河流带来的环境问题：河水</a:t>
            </a:r>
            <a:r>
              <a:rPr kumimoji="1" lang="zh-CN" altLang="en-US" sz="2400" dirty="0">
                <a:solidFill>
                  <a:srgbClr val="FFFF00"/>
                </a:solidFill>
              </a:rPr>
              <a:t>污染（水质</a:t>
            </a:r>
            <a:r>
              <a:rPr kumimoji="1" lang="zh-CN" altLang="en-US" sz="2400" dirty="0" smtClean="0">
                <a:solidFill>
                  <a:srgbClr val="FFFF00"/>
                </a:solidFill>
              </a:rPr>
              <a:t>下降）；</a:t>
            </a:r>
            <a:endParaRPr kumimoji="1" lang="en-US" altLang="zh-CN" sz="2400" dirty="0" smtClean="0">
              <a:solidFill>
                <a:srgbClr val="FFFF00"/>
              </a:solidFill>
            </a:endParaRPr>
          </a:p>
          <a:p>
            <a:r>
              <a:rPr kumimoji="1" lang="zh-CN" altLang="en-US" sz="2400" dirty="0" smtClean="0">
                <a:solidFill>
                  <a:srgbClr val="FFFF00"/>
                </a:solidFill>
              </a:rPr>
              <a:t>                                            径流量减少；河流</a:t>
            </a:r>
            <a:r>
              <a:rPr kumimoji="1" lang="zh-CN" altLang="en-US" sz="2400" dirty="0">
                <a:solidFill>
                  <a:srgbClr val="FFFF00"/>
                </a:solidFill>
              </a:rPr>
              <a:t>含沙量增加。 </a:t>
            </a:r>
            <a:endParaRPr kumimoji="1" lang="en-US" altLang="zh-CN" sz="2400" dirty="0" smtClean="0">
              <a:solidFill>
                <a:srgbClr val="FFFF00"/>
              </a:solidFill>
            </a:endParaRPr>
          </a:p>
          <a:p>
            <a:r>
              <a:rPr kumimoji="1" lang="zh-CN" altLang="en-US" sz="2400" dirty="0" smtClean="0">
                <a:solidFill>
                  <a:srgbClr val="FFFF00"/>
                </a:solidFill>
              </a:rPr>
              <a:t>应对</a:t>
            </a:r>
            <a:r>
              <a:rPr kumimoji="1" lang="zh-CN" altLang="en-US" sz="2400" dirty="0">
                <a:solidFill>
                  <a:srgbClr val="FFFF00"/>
                </a:solidFill>
              </a:rPr>
              <a:t>措施：合理规划 加强监测   立法管理   控制旅游人数 </a:t>
            </a:r>
            <a:endParaRPr kumimoji="1" lang="en-US" altLang="zh-CN" sz="2400" dirty="0" smtClean="0">
              <a:solidFill>
                <a:srgbClr val="FFFF00"/>
              </a:solidFill>
            </a:endParaRPr>
          </a:p>
          <a:p>
            <a:r>
              <a:rPr kumimoji="1" lang="zh-CN" altLang="en-US" sz="2400" dirty="0">
                <a:solidFill>
                  <a:srgbClr val="FFFF00"/>
                </a:solidFill>
              </a:rPr>
              <a:t> </a:t>
            </a:r>
            <a:r>
              <a:rPr kumimoji="1" lang="zh-CN" altLang="en-US" sz="2400" dirty="0" smtClean="0">
                <a:solidFill>
                  <a:srgbClr val="FFFF00"/>
                </a:solidFill>
              </a:rPr>
              <a:t>                                </a:t>
            </a:r>
            <a:r>
              <a:rPr kumimoji="1" lang="zh-CN" altLang="en-US" sz="2400" dirty="0">
                <a:solidFill>
                  <a:srgbClr val="FFFF00"/>
                </a:solidFill>
              </a:rPr>
              <a:t>保护植被  植树种草</a:t>
            </a:r>
          </a:p>
        </p:txBody>
      </p:sp>
    </p:spTree>
    <p:extLst>
      <p:ext uri="{BB962C8B-B14F-4D97-AF65-F5344CB8AC3E}">
        <p14:creationId xmlns:p14="http://schemas.microsoft.com/office/powerpoint/2010/main" val="1118682388"/>
      </p:ext>
    </p:extLst>
  </p:cSld>
  <p:clrMapOvr>
    <a:masterClrMapping/>
  </p:clrMapOvr>
  <mc:AlternateContent xmlns:mc="http://schemas.openxmlformats.org/markup-compatibility/2006" xmlns:p14="http://schemas.microsoft.com/office/powerpoint/2010/main">
    <mc:Choice Requires="p14">
      <p:transition spd="slow" p14:dur="2000">
        <p:cover dir="d"/>
      </p:transition>
    </mc:Choice>
    <mc:Fallback xmlns="">
      <p:transition spd="slow">
        <p:cover dir="d"/>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a:srcRect l="5136" t="19207" r="2560" b="30122"/>
          <a:stretch/>
        </p:blipFill>
        <p:spPr>
          <a:xfrm>
            <a:off x="749195" y="683651"/>
            <a:ext cx="3962789" cy="3869423"/>
          </a:xfrm>
          <a:prstGeom prst="rect">
            <a:avLst/>
          </a:prstGeom>
        </p:spPr>
      </p:pic>
      <p:sp>
        <p:nvSpPr>
          <p:cNvPr id="11" name="文本框 10"/>
          <p:cNvSpPr txBox="1"/>
          <p:nvPr/>
        </p:nvSpPr>
        <p:spPr>
          <a:xfrm>
            <a:off x="5610333" y="1231900"/>
            <a:ext cx="184731" cy="369332"/>
          </a:xfrm>
          <a:prstGeom prst="rect">
            <a:avLst/>
          </a:prstGeom>
          <a:noFill/>
        </p:spPr>
        <p:txBody>
          <a:bodyPr wrap="none" rtlCol="0">
            <a:spAutoFit/>
          </a:bodyPr>
          <a:lstStyle/>
          <a:p>
            <a:endParaRPr kumimoji="1" lang="zh-CN" altLang="en-US" dirty="0"/>
          </a:p>
        </p:txBody>
      </p:sp>
      <p:sp>
        <p:nvSpPr>
          <p:cNvPr id="12" name="文本框 11"/>
          <p:cNvSpPr txBox="1"/>
          <p:nvPr/>
        </p:nvSpPr>
        <p:spPr>
          <a:xfrm>
            <a:off x="4804350" y="855871"/>
            <a:ext cx="4339650" cy="646331"/>
          </a:xfrm>
          <a:prstGeom prst="rect">
            <a:avLst/>
          </a:prstGeom>
          <a:noFill/>
        </p:spPr>
        <p:txBody>
          <a:bodyPr wrap="none" rtlCol="0">
            <a:spAutoFit/>
          </a:bodyPr>
          <a:lstStyle/>
          <a:p>
            <a:r>
              <a:rPr lang="zh-CN" altLang="en-US"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a:t>
            </a:r>
            <a:r>
              <a:rPr lang="en-US" altLang="zh-CN"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1</a:t>
            </a:r>
            <a:r>
              <a:rPr lang="zh-CN" altLang="en-US"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）依据</a:t>
            </a:r>
            <a:r>
              <a:rPr lang="zh-CN" altLang="en-US" dirty="0">
                <a:solidFill>
                  <a:schemeClr val="bg1">
                    <a:lumMod val="95000"/>
                  </a:schemeClr>
                </a:solidFill>
                <a:latin typeface="华文中宋" panose="02010600040101010101" charset="-122"/>
                <a:ea typeface="华文中宋" panose="02010600040101010101" charset="-122"/>
                <a:cs typeface="华文中宋" panose="02010600040101010101" charset="-122"/>
              </a:rPr>
              <a:t>陕西省</a:t>
            </a:r>
            <a:r>
              <a:rPr lang="zh-CN" altLang="en-US"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北部某县</a:t>
            </a:r>
            <a:r>
              <a:rPr lang="zh-CN" altLang="en-US" dirty="0">
                <a:solidFill>
                  <a:schemeClr val="bg1">
                    <a:lumMod val="95000"/>
                  </a:schemeClr>
                </a:solidFill>
                <a:latin typeface="华文中宋" panose="02010600040101010101" charset="-122"/>
                <a:ea typeface="华文中宋" panose="02010600040101010101" charset="-122"/>
                <a:cs typeface="华文中宋" panose="02010600040101010101" charset="-122"/>
              </a:rPr>
              <a:t>产业结构</a:t>
            </a:r>
            <a:r>
              <a:rPr lang="zh-CN" altLang="en-US"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的</a:t>
            </a:r>
            <a:endParaRPr lang="en-US" altLang="zh-CN" dirty="0" smtClean="0">
              <a:solidFill>
                <a:schemeClr val="bg1">
                  <a:lumMod val="95000"/>
                </a:schemeClr>
              </a:solidFill>
              <a:latin typeface="华文中宋" panose="02010600040101010101" charset="-122"/>
              <a:ea typeface="华文中宋" panose="02010600040101010101" charset="-122"/>
              <a:cs typeface="华文中宋" panose="02010600040101010101" charset="-122"/>
            </a:endParaRPr>
          </a:p>
          <a:p>
            <a:r>
              <a:rPr lang="zh-CN" altLang="en-US"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特点，推测其可能面临的主要环境问题。</a:t>
            </a:r>
            <a:endParaRPr kumimoji="1" lang="zh-CN" altLang="en-US" dirty="0"/>
          </a:p>
        </p:txBody>
      </p:sp>
      <p:sp>
        <p:nvSpPr>
          <p:cNvPr id="17" name="文本框 16"/>
          <p:cNvSpPr txBox="1"/>
          <p:nvPr/>
        </p:nvSpPr>
        <p:spPr>
          <a:xfrm>
            <a:off x="4770735" y="1920185"/>
            <a:ext cx="4237057" cy="646331"/>
          </a:xfrm>
          <a:prstGeom prst="rect">
            <a:avLst/>
          </a:prstGeom>
          <a:noFill/>
        </p:spPr>
        <p:txBody>
          <a:bodyPr wrap="none" rtlCol="0">
            <a:spAutoFit/>
          </a:bodyPr>
          <a:lstStyle/>
          <a:p>
            <a:r>
              <a:rPr kumimoji="1" lang="zh-CN" altLang="en-US" dirty="0" smtClean="0">
                <a:solidFill>
                  <a:schemeClr val="bg1">
                    <a:lumMod val="95000"/>
                  </a:schemeClr>
                </a:solidFill>
              </a:rPr>
              <a:t>（</a:t>
            </a:r>
            <a:r>
              <a:rPr kumimoji="1" lang="en-US" altLang="zh-CN" dirty="0" smtClean="0">
                <a:solidFill>
                  <a:schemeClr val="bg1">
                    <a:lumMod val="95000"/>
                  </a:schemeClr>
                </a:solidFill>
              </a:rPr>
              <a:t>2</a:t>
            </a:r>
            <a:r>
              <a:rPr kumimoji="1" lang="zh-CN" altLang="en-US" dirty="0" smtClean="0">
                <a:solidFill>
                  <a:schemeClr val="bg1">
                    <a:lumMod val="95000"/>
                  </a:schemeClr>
                </a:solidFill>
              </a:rPr>
              <a:t>）结合图中信息，分析黄河中游地区</a:t>
            </a:r>
            <a:endParaRPr kumimoji="1" lang="en-US" altLang="zh-CN" dirty="0" smtClean="0">
              <a:solidFill>
                <a:schemeClr val="bg1">
                  <a:lumMod val="95000"/>
                </a:schemeClr>
              </a:solidFill>
            </a:endParaRPr>
          </a:p>
          <a:p>
            <a:r>
              <a:rPr kumimoji="1" lang="zh-CN" altLang="en-US" dirty="0" smtClean="0">
                <a:solidFill>
                  <a:schemeClr val="bg1">
                    <a:lumMod val="95000"/>
                  </a:schemeClr>
                </a:solidFill>
              </a:rPr>
              <a:t>水土流失严重的原因及危害</a:t>
            </a:r>
            <a:endParaRPr kumimoji="1" lang="zh-CN" altLang="en-US" dirty="0">
              <a:solidFill>
                <a:schemeClr val="bg1">
                  <a:lumMod val="95000"/>
                </a:schemeClr>
              </a:solidFill>
            </a:endParaRPr>
          </a:p>
        </p:txBody>
      </p:sp>
      <p:sp>
        <p:nvSpPr>
          <p:cNvPr id="18" name="文本框 17"/>
          <p:cNvSpPr txBox="1"/>
          <p:nvPr/>
        </p:nvSpPr>
        <p:spPr>
          <a:xfrm>
            <a:off x="4804350" y="3073400"/>
            <a:ext cx="3903633" cy="646331"/>
          </a:xfrm>
          <a:prstGeom prst="rect">
            <a:avLst/>
          </a:prstGeom>
          <a:noFill/>
        </p:spPr>
        <p:txBody>
          <a:bodyPr wrap="none" rtlCol="0">
            <a:spAutoFit/>
          </a:bodyPr>
          <a:lstStyle/>
          <a:p>
            <a:r>
              <a:rPr kumimoji="1" lang="zh-CN" altLang="en-US" dirty="0" smtClean="0">
                <a:solidFill>
                  <a:schemeClr val="bg1">
                    <a:lumMod val="95000"/>
                  </a:schemeClr>
                </a:solidFill>
              </a:rPr>
              <a:t>（</a:t>
            </a:r>
            <a:r>
              <a:rPr kumimoji="1" lang="en-US" altLang="zh-CN" dirty="0" smtClean="0">
                <a:solidFill>
                  <a:schemeClr val="bg1">
                    <a:lumMod val="95000"/>
                  </a:schemeClr>
                </a:solidFill>
              </a:rPr>
              <a:t>3</a:t>
            </a:r>
            <a:r>
              <a:rPr kumimoji="1" lang="zh-CN" altLang="en-US" dirty="0">
                <a:solidFill>
                  <a:schemeClr val="bg1">
                    <a:lumMod val="95000"/>
                  </a:schemeClr>
                </a:solidFill>
              </a:rPr>
              <a:t>）任选该县一种环境问题，</a:t>
            </a:r>
            <a:endParaRPr kumimoji="1" lang="en-US" altLang="zh-CN" dirty="0">
              <a:solidFill>
                <a:schemeClr val="bg1">
                  <a:lumMod val="95000"/>
                </a:schemeClr>
              </a:solidFill>
            </a:endParaRPr>
          </a:p>
          <a:p>
            <a:r>
              <a:rPr kumimoji="1" lang="zh-CN" altLang="en-US" dirty="0">
                <a:solidFill>
                  <a:schemeClr val="bg1">
                    <a:lumMod val="95000"/>
                  </a:schemeClr>
                </a:solidFill>
              </a:rPr>
              <a:t>    提出减缓该问题应采取的主要</a:t>
            </a:r>
            <a:r>
              <a:rPr kumimoji="1" lang="zh-CN" altLang="en-US" dirty="0" smtClean="0">
                <a:solidFill>
                  <a:schemeClr val="bg1">
                    <a:lumMod val="95000"/>
                  </a:schemeClr>
                </a:solidFill>
              </a:rPr>
              <a:t>措施</a:t>
            </a:r>
            <a:endParaRPr kumimoji="1" lang="zh-CN" altLang="en-US" dirty="0">
              <a:solidFill>
                <a:schemeClr val="bg1">
                  <a:lumMod val="95000"/>
                </a:schemeClr>
              </a:solidFill>
            </a:endParaRPr>
          </a:p>
        </p:txBody>
      </p:sp>
      <p:sp>
        <p:nvSpPr>
          <p:cNvPr id="2" name="文本框 1"/>
          <p:cNvSpPr txBox="1"/>
          <p:nvPr/>
        </p:nvSpPr>
        <p:spPr>
          <a:xfrm>
            <a:off x="5795064" y="1502202"/>
            <a:ext cx="2954655" cy="2585323"/>
          </a:xfrm>
          <a:prstGeom prst="rect">
            <a:avLst/>
          </a:prstGeom>
          <a:noFill/>
        </p:spPr>
        <p:txBody>
          <a:bodyPr wrap="none" rtlCol="0">
            <a:spAutoFit/>
          </a:bodyPr>
          <a:lstStyle/>
          <a:p>
            <a:r>
              <a:rPr kumimoji="1" lang="zh-CN" altLang="en-US" dirty="0" smtClean="0">
                <a:solidFill>
                  <a:srgbClr val="FFFF00"/>
                </a:solidFill>
              </a:rPr>
              <a:t>推断环境问题的类型</a:t>
            </a:r>
            <a:endParaRPr kumimoji="1" lang="en-US" altLang="zh-CN" dirty="0" smtClean="0">
              <a:solidFill>
                <a:srgbClr val="FFFF00"/>
              </a:solidFill>
            </a:endParaRPr>
          </a:p>
          <a:p>
            <a:endParaRPr kumimoji="1" lang="en-US" altLang="zh-CN" dirty="0"/>
          </a:p>
          <a:p>
            <a:endParaRPr kumimoji="1" lang="en-US" altLang="zh-CN" dirty="0" smtClean="0"/>
          </a:p>
          <a:p>
            <a:endParaRPr kumimoji="1" lang="en-US" altLang="zh-CN" dirty="0"/>
          </a:p>
          <a:p>
            <a:r>
              <a:rPr kumimoji="1" lang="zh-CN" altLang="en-US" dirty="0" smtClean="0">
                <a:solidFill>
                  <a:srgbClr val="FFFF00"/>
                </a:solidFill>
              </a:rPr>
              <a:t>分析环境问题的成因及危害</a:t>
            </a:r>
            <a:endParaRPr kumimoji="1" lang="en-US" altLang="zh-CN" dirty="0" smtClean="0">
              <a:solidFill>
                <a:srgbClr val="FFFF00"/>
              </a:solidFill>
            </a:endParaRPr>
          </a:p>
          <a:p>
            <a:endParaRPr kumimoji="1" lang="en-US" altLang="zh-CN" dirty="0"/>
          </a:p>
          <a:p>
            <a:endParaRPr kumimoji="1" lang="en-US" altLang="zh-CN" dirty="0" smtClean="0"/>
          </a:p>
          <a:p>
            <a:endParaRPr kumimoji="1" lang="en-US" altLang="zh-CN" dirty="0"/>
          </a:p>
          <a:p>
            <a:r>
              <a:rPr kumimoji="1" lang="zh-CN" altLang="en-US" dirty="0" smtClean="0">
                <a:solidFill>
                  <a:srgbClr val="FFFF00"/>
                </a:solidFill>
              </a:rPr>
              <a:t>提出环境问题防治措施</a:t>
            </a:r>
            <a:endParaRPr kumimoji="1" lang="zh-CN" altLang="en-US" dirty="0">
              <a:solidFill>
                <a:srgbClr val="FFFF00"/>
              </a:solidFill>
            </a:endParaRPr>
          </a:p>
        </p:txBody>
      </p:sp>
      <p:sp>
        <p:nvSpPr>
          <p:cNvPr id="9" name="文本框 8"/>
          <p:cNvSpPr txBox="1"/>
          <p:nvPr/>
        </p:nvSpPr>
        <p:spPr>
          <a:xfrm>
            <a:off x="403145" y="314319"/>
            <a:ext cx="6353021" cy="369332"/>
          </a:xfrm>
          <a:prstGeom prst="rect">
            <a:avLst/>
          </a:prstGeom>
          <a:noFill/>
        </p:spPr>
        <p:txBody>
          <a:bodyPr wrap="none" rtlCol="0">
            <a:spAutoFit/>
          </a:bodyPr>
          <a:lstStyle/>
          <a:p>
            <a:r>
              <a:rPr kumimoji="1" lang="zh-CN" altLang="en-US" dirty="0" smtClean="0">
                <a:solidFill>
                  <a:srgbClr val="FFFF00"/>
                </a:solidFill>
              </a:rPr>
              <a:t>例题</a:t>
            </a:r>
            <a:r>
              <a:rPr kumimoji="1" lang="en-US" altLang="zh-CN" dirty="0" smtClean="0">
                <a:solidFill>
                  <a:srgbClr val="FFFF00"/>
                </a:solidFill>
              </a:rPr>
              <a:t>1</a:t>
            </a:r>
            <a:r>
              <a:rPr kumimoji="1" lang="zh-CN" altLang="en-US" dirty="0" smtClean="0">
                <a:solidFill>
                  <a:srgbClr val="FFFF00"/>
                </a:solidFill>
              </a:rPr>
              <a:t> 读图文字资料   回答下列问题   （朝阳</a:t>
            </a:r>
            <a:r>
              <a:rPr kumimoji="1" lang="en-US" altLang="zh-CN" dirty="0" smtClean="0">
                <a:solidFill>
                  <a:srgbClr val="FFFF00"/>
                </a:solidFill>
              </a:rPr>
              <a:t>2020</a:t>
            </a:r>
            <a:r>
              <a:rPr kumimoji="1" lang="zh-CN" altLang="en-US" dirty="0" smtClean="0">
                <a:solidFill>
                  <a:srgbClr val="FFFF00"/>
                </a:solidFill>
              </a:rPr>
              <a:t>期末测试</a:t>
            </a:r>
            <a:r>
              <a:rPr kumimoji="1" lang="zh-CN" altLang="en-US" dirty="0">
                <a:solidFill>
                  <a:srgbClr val="FFFF00"/>
                </a:solidFill>
              </a:rPr>
              <a:t>）</a:t>
            </a:r>
          </a:p>
        </p:txBody>
      </p:sp>
    </p:spTree>
    <p:custDataLst>
      <p:tags r:id="rId1"/>
    </p:custDataLst>
    <p:extLst>
      <p:ext uri="{BB962C8B-B14F-4D97-AF65-F5344CB8AC3E}">
        <p14:creationId xmlns:p14="http://schemas.microsoft.com/office/powerpoint/2010/main" val="11502654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矩形 1"/>
          <p:cNvSpPr/>
          <p:nvPr/>
        </p:nvSpPr>
        <p:spPr>
          <a:xfrm>
            <a:off x="228600" y="212289"/>
            <a:ext cx="8686800" cy="3108543"/>
          </a:xfrm>
          <a:prstGeom prst="rect">
            <a:avLst/>
          </a:prstGeom>
        </p:spPr>
        <p:txBody>
          <a:bodyPr wrap="square">
            <a:spAutoFit/>
          </a:bodyPr>
          <a:lstStyle/>
          <a:p>
            <a:r>
              <a:rPr lang="zh-CN" altLang="en-US" sz="2800" dirty="0" smtClean="0">
                <a:solidFill>
                  <a:srgbClr val="FFFF00"/>
                </a:solidFill>
              </a:rPr>
              <a:t>迁移练习  </a:t>
            </a:r>
            <a:endParaRPr lang="en-US" altLang="zh-CN" sz="2800" dirty="0" smtClean="0">
              <a:solidFill>
                <a:srgbClr val="FFFF00"/>
              </a:solidFill>
            </a:endParaRPr>
          </a:p>
          <a:p>
            <a:r>
              <a:rPr lang="zh-CN" altLang="en-US" sz="2800" dirty="0" smtClean="0">
                <a:solidFill>
                  <a:srgbClr val="FFFF00"/>
                </a:solidFill>
              </a:rPr>
              <a:t>      山西省煤炭资源丰富，据调查，</a:t>
            </a:r>
            <a:r>
              <a:rPr lang="en-US" altLang="zh-CN" sz="2800" dirty="0" smtClean="0">
                <a:solidFill>
                  <a:srgbClr val="FFFF00"/>
                </a:solidFill>
              </a:rPr>
              <a:t>1998</a:t>
            </a:r>
            <a:r>
              <a:rPr lang="zh-CN" altLang="en-US" sz="2800" dirty="0" smtClean="0">
                <a:solidFill>
                  <a:srgbClr val="FFFF00"/>
                </a:solidFill>
              </a:rPr>
              <a:t>年陕西省有</a:t>
            </a:r>
            <a:r>
              <a:rPr lang="en-US" altLang="zh-CN" sz="2800" dirty="0" smtClean="0">
                <a:solidFill>
                  <a:srgbClr val="FFFF00"/>
                </a:solidFill>
              </a:rPr>
              <a:t>1800</a:t>
            </a:r>
            <a:r>
              <a:rPr lang="zh-CN" altLang="en-US" sz="2800" dirty="0" smtClean="0">
                <a:solidFill>
                  <a:srgbClr val="FFFF00"/>
                </a:solidFill>
              </a:rPr>
              <a:t>余家小焦化企业。随着国家相关政策和法规的实施，陕西省逐步关停这些小焦化企业，续不形成大规模的焦化园区，极大改变了该产业污染严重的状况。下图十一</a:t>
            </a:r>
            <a:r>
              <a:rPr lang="en-US" altLang="zh-CN" sz="2800" dirty="0" smtClean="0">
                <a:solidFill>
                  <a:srgbClr val="FFFF00"/>
                </a:solidFill>
              </a:rPr>
              <a:t>1994</a:t>
            </a:r>
            <a:r>
              <a:rPr lang="zh-CN" altLang="en-US" sz="2800" dirty="0" smtClean="0">
                <a:solidFill>
                  <a:srgbClr val="FFFF00"/>
                </a:solidFill>
              </a:rPr>
              <a:t>年和</a:t>
            </a:r>
            <a:r>
              <a:rPr lang="en-US" altLang="zh-CN" sz="2800" dirty="0" smtClean="0">
                <a:solidFill>
                  <a:srgbClr val="FFFF00"/>
                </a:solidFill>
              </a:rPr>
              <a:t>2014</a:t>
            </a:r>
            <a:r>
              <a:rPr lang="zh-CN" altLang="en-US" sz="2800" dirty="0" smtClean="0">
                <a:solidFill>
                  <a:srgbClr val="FFFF00"/>
                </a:solidFill>
              </a:rPr>
              <a:t>年山西省焦化厂布局的变化。</a:t>
            </a:r>
            <a:endParaRPr lang="en-US" altLang="zh-CN" sz="2800" dirty="0" smtClean="0">
              <a:solidFill>
                <a:srgbClr val="FFFF00"/>
              </a:solidFill>
            </a:endParaRPr>
          </a:p>
          <a:p>
            <a:endParaRPr lang="en-US" altLang="zh-CN" sz="2800" dirty="0" smtClean="0">
              <a:solidFill>
                <a:srgbClr val="FFFF00"/>
              </a:solidFill>
            </a:endParaRPr>
          </a:p>
        </p:txBody>
      </p:sp>
      <p:sp>
        <p:nvSpPr>
          <p:cNvPr id="4" name="文本框 3"/>
          <p:cNvSpPr txBox="1"/>
          <p:nvPr/>
        </p:nvSpPr>
        <p:spPr>
          <a:xfrm>
            <a:off x="697381" y="2908300"/>
            <a:ext cx="7749237" cy="1815882"/>
          </a:xfrm>
          <a:prstGeom prst="rect">
            <a:avLst/>
          </a:prstGeom>
          <a:noFill/>
        </p:spPr>
        <p:txBody>
          <a:bodyPr wrap="none" rtlCol="0">
            <a:spAutoFit/>
          </a:bodyPr>
          <a:lstStyle/>
          <a:p>
            <a:r>
              <a:rPr kumimoji="1" lang="en-US" altLang="zh-CN" sz="2800" dirty="0" smtClean="0">
                <a:solidFill>
                  <a:schemeClr val="bg1"/>
                </a:solidFill>
              </a:rPr>
              <a:t>1.</a:t>
            </a:r>
            <a:r>
              <a:rPr kumimoji="1" lang="zh-CN" altLang="en-US" sz="2800" dirty="0" smtClean="0">
                <a:solidFill>
                  <a:schemeClr val="bg1"/>
                </a:solidFill>
              </a:rPr>
              <a:t>分析</a:t>
            </a:r>
            <a:r>
              <a:rPr kumimoji="1" lang="en-US" altLang="zh-CN" sz="2800" dirty="0" smtClean="0">
                <a:solidFill>
                  <a:schemeClr val="bg1"/>
                </a:solidFill>
              </a:rPr>
              <a:t>20</a:t>
            </a:r>
            <a:r>
              <a:rPr kumimoji="1" lang="zh-CN" altLang="en-US" sz="2800" dirty="0" smtClean="0">
                <a:solidFill>
                  <a:schemeClr val="bg1"/>
                </a:solidFill>
              </a:rPr>
              <a:t>世纪</a:t>
            </a:r>
            <a:r>
              <a:rPr kumimoji="1" lang="en-US" altLang="zh-CN" sz="2800" dirty="0" smtClean="0">
                <a:solidFill>
                  <a:schemeClr val="bg1"/>
                </a:solidFill>
              </a:rPr>
              <a:t>90</a:t>
            </a:r>
            <a:r>
              <a:rPr kumimoji="1" lang="zh-CN" altLang="en-US" sz="2800" dirty="0" smtClean="0">
                <a:solidFill>
                  <a:schemeClr val="bg1"/>
                </a:solidFill>
              </a:rPr>
              <a:t>年代山西省焦化产业生产过程中</a:t>
            </a:r>
            <a:endParaRPr kumimoji="1" lang="en-US" altLang="zh-CN" sz="2800" dirty="0" smtClean="0">
              <a:solidFill>
                <a:schemeClr val="bg1"/>
              </a:solidFill>
            </a:endParaRPr>
          </a:p>
          <a:p>
            <a:r>
              <a:rPr kumimoji="1" lang="zh-CN" altLang="en-US" sz="2800" dirty="0" smtClean="0">
                <a:solidFill>
                  <a:schemeClr val="bg1"/>
                </a:solidFill>
              </a:rPr>
              <a:t>    污染严重的原因；</a:t>
            </a:r>
            <a:endParaRPr kumimoji="1" lang="en-US" altLang="zh-CN" sz="2800" dirty="0" smtClean="0">
              <a:solidFill>
                <a:schemeClr val="bg1"/>
              </a:solidFill>
            </a:endParaRPr>
          </a:p>
          <a:p>
            <a:r>
              <a:rPr kumimoji="1" lang="en-US" altLang="zh-CN" sz="2800" dirty="0" smtClean="0">
                <a:solidFill>
                  <a:schemeClr val="bg1"/>
                </a:solidFill>
              </a:rPr>
              <a:t>2.</a:t>
            </a:r>
            <a:r>
              <a:rPr kumimoji="1" lang="zh-CN" altLang="en-US" sz="2800" dirty="0" smtClean="0">
                <a:solidFill>
                  <a:schemeClr val="bg1"/>
                </a:solidFill>
              </a:rPr>
              <a:t>推测陕西省建立大型焦化产业园区后，</a:t>
            </a:r>
            <a:endParaRPr kumimoji="1" lang="en-US" altLang="zh-CN" sz="2800" dirty="0" smtClean="0">
              <a:solidFill>
                <a:schemeClr val="bg1"/>
              </a:solidFill>
            </a:endParaRPr>
          </a:p>
          <a:p>
            <a:r>
              <a:rPr kumimoji="1" lang="zh-CN" altLang="en-US" sz="2800" dirty="0" smtClean="0">
                <a:solidFill>
                  <a:schemeClr val="bg1"/>
                </a:solidFill>
              </a:rPr>
              <a:t>在生产过程中</a:t>
            </a:r>
            <a:r>
              <a:rPr kumimoji="1" lang="zh-CN" altLang="en-US" sz="2800" dirty="0">
                <a:solidFill>
                  <a:schemeClr val="bg1"/>
                </a:solidFill>
              </a:rPr>
              <a:t> </a:t>
            </a:r>
            <a:r>
              <a:rPr kumimoji="1" lang="zh-CN" altLang="en-US" sz="2800" dirty="0" smtClean="0">
                <a:solidFill>
                  <a:schemeClr val="bg1"/>
                </a:solidFill>
              </a:rPr>
              <a:t>对减少环境污染可采取的措施</a:t>
            </a:r>
            <a:r>
              <a:rPr kumimoji="1" lang="zh-CN" altLang="en-US" dirty="0" smtClean="0">
                <a:solidFill>
                  <a:schemeClr val="bg1"/>
                </a:solidFill>
              </a:rPr>
              <a:t>。</a:t>
            </a:r>
            <a:endParaRPr kumimoji="1" lang="zh-CN" altLang="en-US" dirty="0">
              <a:solidFill>
                <a:schemeClr val="bg1"/>
              </a:solidFill>
            </a:endParaRPr>
          </a:p>
        </p:txBody>
      </p:sp>
    </p:spTree>
    <p:extLst>
      <p:ext uri="{BB962C8B-B14F-4D97-AF65-F5344CB8AC3E}">
        <p14:creationId xmlns:p14="http://schemas.microsoft.com/office/powerpoint/2010/main" val="2092213598"/>
      </p:ext>
    </p:extLst>
  </p:cSld>
  <p:clrMapOvr>
    <a:masterClrMapping/>
  </p:clrMapOvr>
  <mc:AlternateContent xmlns:mc="http://schemas.openxmlformats.org/markup-compatibility/2006" xmlns:p14="http://schemas.microsoft.com/office/powerpoint/2010/main">
    <mc:Choice Requires="p14">
      <p:transition spd="slow" p14:dur="2000">
        <p:cover dir="d"/>
      </p:transition>
    </mc:Choice>
    <mc:Fallback xmlns="">
      <p:transition spd="slow">
        <p:cover dir="d"/>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矩形 1"/>
          <p:cNvSpPr/>
          <p:nvPr/>
        </p:nvSpPr>
        <p:spPr>
          <a:xfrm>
            <a:off x="228600" y="212289"/>
            <a:ext cx="8686800" cy="2308324"/>
          </a:xfrm>
          <a:prstGeom prst="rect">
            <a:avLst/>
          </a:prstGeom>
        </p:spPr>
        <p:txBody>
          <a:bodyPr wrap="square">
            <a:spAutoFit/>
          </a:bodyPr>
          <a:lstStyle/>
          <a:p>
            <a:r>
              <a:rPr lang="zh-CN" altLang="en-US" sz="2800" dirty="0" smtClean="0">
                <a:solidFill>
                  <a:srgbClr val="FFFF00"/>
                </a:solidFill>
              </a:rPr>
              <a:t>迁移练习  </a:t>
            </a:r>
            <a:endParaRPr lang="en-US" altLang="zh-CN" sz="2800" dirty="0" smtClean="0">
              <a:solidFill>
                <a:srgbClr val="FFFF00"/>
              </a:solidFill>
            </a:endParaRPr>
          </a:p>
          <a:p>
            <a:r>
              <a:rPr lang="zh-CN" altLang="en-US" sz="2800" dirty="0" smtClean="0">
                <a:solidFill>
                  <a:srgbClr val="FFFF00"/>
                </a:solidFill>
              </a:rPr>
              <a:t>      </a:t>
            </a:r>
            <a:r>
              <a:rPr lang="zh-CN" altLang="en-US" sz="2000" dirty="0" smtClean="0">
                <a:solidFill>
                  <a:srgbClr val="FFFF00"/>
                </a:solidFill>
              </a:rPr>
              <a:t>山西省煤炭资源丰富，据调查，</a:t>
            </a:r>
            <a:r>
              <a:rPr lang="en-US" altLang="zh-CN" sz="2000" dirty="0" smtClean="0">
                <a:solidFill>
                  <a:srgbClr val="FFFF00"/>
                </a:solidFill>
              </a:rPr>
              <a:t>1998</a:t>
            </a:r>
            <a:r>
              <a:rPr lang="zh-CN" altLang="en-US" sz="2000" dirty="0" smtClean="0">
                <a:solidFill>
                  <a:srgbClr val="FFFF00"/>
                </a:solidFill>
              </a:rPr>
              <a:t>年陕西省有</a:t>
            </a:r>
            <a:r>
              <a:rPr lang="en-US" altLang="zh-CN" sz="2000" dirty="0" smtClean="0">
                <a:solidFill>
                  <a:srgbClr val="FFFF00"/>
                </a:solidFill>
              </a:rPr>
              <a:t>1800</a:t>
            </a:r>
            <a:r>
              <a:rPr lang="zh-CN" altLang="en-US" sz="2000" dirty="0" smtClean="0">
                <a:solidFill>
                  <a:srgbClr val="FFFF00"/>
                </a:solidFill>
              </a:rPr>
              <a:t>余家小焦化企业。随着国家相关政策和法规的实施，陕西省逐步关停这些小焦化企业，续不形成大规模的焦化园区，极大改变了该产业污染严重的状况。下图十一</a:t>
            </a:r>
            <a:r>
              <a:rPr lang="en-US" altLang="zh-CN" sz="2000" dirty="0" smtClean="0">
                <a:solidFill>
                  <a:srgbClr val="FFFF00"/>
                </a:solidFill>
              </a:rPr>
              <a:t>1994</a:t>
            </a:r>
            <a:r>
              <a:rPr lang="zh-CN" altLang="en-US" sz="2000" dirty="0" smtClean="0">
                <a:solidFill>
                  <a:srgbClr val="FFFF00"/>
                </a:solidFill>
              </a:rPr>
              <a:t>年和</a:t>
            </a:r>
            <a:r>
              <a:rPr lang="en-US" altLang="zh-CN" sz="2000" dirty="0" smtClean="0">
                <a:solidFill>
                  <a:srgbClr val="FFFF00"/>
                </a:solidFill>
              </a:rPr>
              <a:t>2014</a:t>
            </a:r>
            <a:r>
              <a:rPr lang="zh-CN" altLang="en-US" sz="2000" dirty="0" smtClean="0">
                <a:solidFill>
                  <a:srgbClr val="FFFF00"/>
                </a:solidFill>
              </a:rPr>
              <a:t>年山西省焦化厂布局的变化。</a:t>
            </a:r>
            <a:endParaRPr lang="en-US" altLang="zh-CN" sz="2000" dirty="0" smtClean="0">
              <a:solidFill>
                <a:srgbClr val="FFFF00"/>
              </a:solidFill>
            </a:endParaRPr>
          </a:p>
          <a:p>
            <a:endParaRPr lang="en-US" altLang="zh-CN" sz="2800" dirty="0" smtClean="0">
              <a:solidFill>
                <a:srgbClr val="FFFF00"/>
              </a:solidFill>
            </a:endParaRPr>
          </a:p>
        </p:txBody>
      </p:sp>
      <p:sp>
        <p:nvSpPr>
          <p:cNvPr id="4" name="文本框 3"/>
          <p:cNvSpPr txBox="1"/>
          <p:nvPr/>
        </p:nvSpPr>
        <p:spPr>
          <a:xfrm>
            <a:off x="228600" y="2072144"/>
            <a:ext cx="8834470" cy="2677656"/>
          </a:xfrm>
          <a:prstGeom prst="rect">
            <a:avLst/>
          </a:prstGeom>
          <a:noFill/>
        </p:spPr>
        <p:txBody>
          <a:bodyPr wrap="none" rtlCol="0">
            <a:spAutoFit/>
          </a:bodyPr>
          <a:lstStyle/>
          <a:p>
            <a:r>
              <a:rPr kumimoji="1" lang="en-US" altLang="zh-CN" sz="2400" dirty="0" smtClean="0">
                <a:solidFill>
                  <a:schemeClr val="bg1"/>
                </a:solidFill>
              </a:rPr>
              <a:t>1.</a:t>
            </a:r>
            <a:r>
              <a:rPr kumimoji="1" lang="zh-CN" altLang="en-US" sz="2400" dirty="0" smtClean="0">
                <a:solidFill>
                  <a:schemeClr val="bg1"/>
                </a:solidFill>
              </a:rPr>
              <a:t>分析</a:t>
            </a:r>
            <a:r>
              <a:rPr kumimoji="1" lang="en-US" altLang="zh-CN" sz="2400" dirty="0" smtClean="0">
                <a:solidFill>
                  <a:schemeClr val="bg1"/>
                </a:solidFill>
              </a:rPr>
              <a:t>20</a:t>
            </a:r>
            <a:r>
              <a:rPr kumimoji="1" lang="zh-CN" altLang="en-US" sz="2400" dirty="0" smtClean="0">
                <a:solidFill>
                  <a:schemeClr val="bg1"/>
                </a:solidFill>
              </a:rPr>
              <a:t>世纪</a:t>
            </a:r>
            <a:r>
              <a:rPr kumimoji="1" lang="en-US" altLang="zh-CN" sz="2400" dirty="0" smtClean="0">
                <a:solidFill>
                  <a:schemeClr val="bg1"/>
                </a:solidFill>
              </a:rPr>
              <a:t>90</a:t>
            </a:r>
            <a:r>
              <a:rPr kumimoji="1" lang="zh-CN" altLang="en-US" sz="2400" dirty="0" smtClean="0">
                <a:solidFill>
                  <a:schemeClr val="bg1"/>
                </a:solidFill>
              </a:rPr>
              <a:t>年代山西省焦化产业生产过程中</a:t>
            </a:r>
            <a:endParaRPr kumimoji="1" lang="en-US" altLang="zh-CN" sz="2400" dirty="0" smtClean="0">
              <a:solidFill>
                <a:schemeClr val="bg1"/>
              </a:solidFill>
            </a:endParaRPr>
          </a:p>
          <a:p>
            <a:r>
              <a:rPr kumimoji="1" lang="zh-CN" altLang="en-US" sz="2400" dirty="0" smtClean="0">
                <a:solidFill>
                  <a:schemeClr val="bg1"/>
                </a:solidFill>
              </a:rPr>
              <a:t>    </a:t>
            </a:r>
            <a:r>
              <a:rPr kumimoji="1" lang="zh-CN" altLang="en-US" sz="2400" dirty="0" smtClean="0">
                <a:solidFill>
                  <a:srgbClr val="FFFF00"/>
                </a:solidFill>
              </a:rPr>
              <a:t>污染严重的原因；山西省焦化企业数量多规模小，技术水平低</a:t>
            </a:r>
            <a:endParaRPr kumimoji="1" lang="en-US" altLang="zh-CN" sz="2400" dirty="0" smtClean="0">
              <a:solidFill>
                <a:srgbClr val="FFFF00"/>
              </a:solidFill>
            </a:endParaRPr>
          </a:p>
          <a:p>
            <a:r>
              <a:rPr kumimoji="1" lang="zh-CN" altLang="en-US" sz="2400" dirty="0" smtClean="0">
                <a:solidFill>
                  <a:srgbClr val="FFFF00"/>
                </a:solidFill>
              </a:rPr>
              <a:t>，废弃物排放量大，居民环保意识差，政府干预少，没有相应的</a:t>
            </a:r>
            <a:endParaRPr kumimoji="1" lang="en-US" altLang="zh-CN" sz="2400" dirty="0" smtClean="0">
              <a:solidFill>
                <a:srgbClr val="FFFF00"/>
              </a:solidFill>
            </a:endParaRPr>
          </a:p>
          <a:p>
            <a:r>
              <a:rPr kumimoji="1" lang="zh-CN" altLang="en-US" sz="2400" dirty="0">
                <a:solidFill>
                  <a:srgbClr val="FFFF00"/>
                </a:solidFill>
              </a:rPr>
              <a:t> </a:t>
            </a:r>
            <a:r>
              <a:rPr kumimoji="1" lang="zh-CN" altLang="en-US" sz="2400" dirty="0" smtClean="0">
                <a:solidFill>
                  <a:srgbClr val="FFFF00"/>
                </a:solidFill>
              </a:rPr>
              <a:t>   回收治理措施。</a:t>
            </a:r>
            <a:endParaRPr kumimoji="1" lang="en-US" altLang="zh-CN" sz="2400" dirty="0" smtClean="0">
              <a:solidFill>
                <a:srgbClr val="FFFF00"/>
              </a:solidFill>
            </a:endParaRPr>
          </a:p>
          <a:p>
            <a:r>
              <a:rPr kumimoji="1" lang="en-US" altLang="zh-CN" sz="2400" dirty="0" smtClean="0">
                <a:solidFill>
                  <a:schemeClr val="bg1"/>
                </a:solidFill>
              </a:rPr>
              <a:t>2.</a:t>
            </a:r>
            <a:r>
              <a:rPr kumimoji="1" lang="zh-CN" altLang="en-US" sz="2400" dirty="0" smtClean="0">
                <a:solidFill>
                  <a:schemeClr val="bg1"/>
                </a:solidFill>
              </a:rPr>
              <a:t>推测陕西省建立大型焦化产业园区后，</a:t>
            </a:r>
            <a:r>
              <a:rPr kumimoji="1" lang="zh-CN" altLang="en-US" sz="2400" dirty="0" smtClean="0">
                <a:solidFill>
                  <a:srgbClr val="FFFFFF"/>
                </a:solidFill>
              </a:rPr>
              <a:t>在生产过程中</a:t>
            </a:r>
            <a:r>
              <a:rPr kumimoji="1" lang="zh-CN" altLang="en-US" sz="2400" dirty="0">
                <a:solidFill>
                  <a:srgbClr val="FFFFFF"/>
                </a:solidFill>
              </a:rPr>
              <a:t> </a:t>
            </a:r>
            <a:r>
              <a:rPr kumimoji="1" lang="zh-CN" altLang="en-US" sz="2400" dirty="0" smtClean="0">
                <a:solidFill>
                  <a:srgbClr val="FFFFFF"/>
                </a:solidFill>
              </a:rPr>
              <a:t>对减少</a:t>
            </a:r>
            <a:endParaRPr kumimoji="1" lang="en-US" altLang="zh-CN" sz="2400" dirty="0" smtClean="0">
              <a:solidFill>
                <a:srgbClr val="FFFFFF"/>
              </a:solidFill>
            </a:endParaRPr>
          </a:p>
          <a:p>
            <a:r>
              <a:rPr kumimoji="1" lang="zh-CN" altLang="en-US" sz="2400" dirty="0">
                <a:solidFill>
                  <a:srgbClr val="FFFFFF"/>
                </a:solidFill>
              </a:rPr>
              <a:t> </a:t>
            </a:r>
            <a:r>
              <a:rPr kumimoji="1" lang="zh-CN" altLang="en-US" sz="2400" dirty="0" smtClean="0">
                <a:solidFill>
                  <a:srgbClr val="FFFFFF"/>
                </a:solidFill>
              </a:rPr>
              <a:t>  环境污染可采取的措施。</a:t>
            </a:r>
            <a:endParaRPr kumimoji="1" lang="en-US" altLang="zh-CN" sz="2400" dirty="0" smtClean="0">
              <a:solidFill>
                <a:srgbClr val="FFFFFF"/>
              </a:solidFill>
            </a:endParaRPr>
          </a:p>
          <a:p>
            <a:r>
              <a:rPr kumimoji="1" lang="zh-CN" altLang="en-US" sz="2400" dirty="0" smtClean="0">
                <a:solidFill>
                  <a:srgbClr val="FFFF00"/>
                </a:solidFill>
              </a:rPr>
              <a:t>清洁生产，减少三废排除；加大科技投入，提高能源使用效率</a:t>
            </a:r>
            <a:endParaRPr kumimoji="1" lang="zh-CN" altLang="en-US" sz="2400" dirty="0">
              <a:solidFill>
                <a:srgbClr val="FFFF00"/>
              </a:solidFill>
            </a:endParaRPr>
          </a:p>
        </p:txBody>
      </p:sp>
    </p:spTree>
    <p:extLst>
      <p:ext uri="{BB962C8B-B14F-4D97-AF65-F5344CB8AC3E}">
        <p14:creationId xmlns:p14="http://schemas.microsoft.com/office/powerpoint/2010/main" val="1940806640"/>
      </p:ext>
    </p:extLst>
  </p:cSld>
  <p:clrMapOvr>
    <a:masterClrMapping/>
  </p:clrMapOvr>
  <mc:AlternateContent xmlns:mc="http://schemas.openxmlformats.org/markup-compatibility/2006" xmlns:p14="http://schemas.microsoft.com/office/powerpoint/2010/main">
    <mc:Choice Requires="p14">
      <p:transition spd="slow" p14:dur="2000">
        <p:cover dir="d"/>
      </p:transition>
    </mc:Choice>
    <mc:Fallback xmlns="">
      <p:transition spd="slow">
        <p:cover dir="d"/>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1138" name="标题 99329"/>
          <p:cNvSpPr>
            <a:spLocks noGrp="1" noChangeArrowheads="1"/>
          </p:cNvSpPr>
          <p:nvPr>
            <p:ph type="title"/>
          </p:nvPr>
        </p:nvSpPr>
        <p:spPr>
          <a:xfrm>
            <a:off x="1524001" y="330393"/>
            <a:ext cx="6400800" cy="630775"/>
          </a:xfrm>
          <a:solidFill>
            <a:srgbClr val="FFFF00"/>
          </a:solidFill>
        </p:spPr>
        <p:txBody>
          <a:bodyPr anchor="b">
            <a:noAutofit/>
          </a:bodyPr>
          <a:lstStyle/>
          <a:p>
            <a:pPr eaLnBrk="1" hangingPunct="1"/>
            <a:r>
              <a:rPr lang="zh-CN" altLang="en-US" sz="2800" dirty="0">
                <a:ea typeface="黑体" charset="-122"/>
              </a:rPr>
              <a:t> </a:t>
            </a:r>
            <a:r>
              <a:rPr lang="zh-CN" altLang="en-US" sz="2800" dirty="0" smtClean="0">
                <a:ea typeface="黑体" charset="-122"/>
              </a:rPr>
              <a:t>   区域</a:t>
            </a:r>
            <a:r>
              <a:rPr lang="zh-CN" altLang="en-US" sz="2800" dirty="0">
                <a:ea typeface="黑体" charset="-122"/>
              </a:rPr>
              <a:t>环境问题及治理的分析思路</a:t>
            </a:r>
          </a:p>
        </p:txBody>
      </p:sp>
      <p:sp>
        <p:nvSpPr>
          <p:cNvPr id="99331" name="文本框 99330"/>
          <p:cNvSpPr txBox="1">
            <a:spLocks noChangeArrowheads="1"/>
          </p:cNvSpPr>
          <p:nvPr/>
        </p:nvSpPr>
        <p:spPr bwMode="auto">
          <a:xfrm>
            <a:off x="1989251" y="1331100"/>
            <a:ext cx="864394" cy="120032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宋体" charset="-122"/>
              </a:defRPr>
            </a:lvl1pPr>
            <a:lvl2pPr marL="742950" indent="-285750">
              <a:defRPr sz="2400">
                <a:solidFill>
                  <a:schemeClr val="tx1"/>
                </a:solidFill>
                <a:latin typeface="Times New Roman" charset="0"/>
                <a:ea typeface="宋体" charset="-122"/>
              </a:defRPr>
            </a:lvl2pPr>
            <a:lvl3pPr marL="1143000" indent="-228600">
              <a:defRPr sz="2400">
                <a:solidFill>
                  <a:schemeClr val="tx1"/>
                </a:solidFill>
                <a:latin typeface="Times New Roman" charset="0"/>
                <a:ea typeface="宋体" charset="-122"/>
              </a:defRPr>
            </a:lvl3pPr>
            <a:lvl4pPr marL="1600200" indent="-228600">
              <a:defRPr sz="2400">
                <a:solidFill>
                  <a:schemeClr val="tx1"/>
                </a:solidFill>
                <a:latin typeface="Times New Roman" charset="0"/>
                <a:ea typeface="宋体" charset="-122"/>
              </a:defRPr>
            </a:lvl4pPr>
            <a:lvl5pPr marL="2057400" indent="-228600">
              <a:defRPr sz="2400">
                <a:solidFill>
                  <a:schemeClr val="tx1"/>
                </a:solidFill>
                <a:latin typeface="Times New Roman" charset="0"/>
                <a:ea typeface="宋体" charset="-122"/>
              </a:defRPr>
            </a:lvl5pPr>
            <a:lvl6pPr marL="2514600" indent="-228600" eaLnBrk="0" fontAlgn="base" hangingPunct="0">
              <a:spcBef>
                <a:spcPct val="0"/>
              </a:spcBef>
              <a:spcAft>
                <a:spcPct val="0"/>
              </a:spcAft>
              <a:defRPr sz="2400">
                <a:solidFill>
                  <a:schemeClr val="tx1"/>
                </a:solidFill>
                <a:latin typeface="Times New Roman" charset="0"/>
                <a:ea typeface="宋体" charset="-122"/>
              </a:defRPr>
            </a:lvl6pPr>
            <a:lvl7pPr marL="2971800" indent="-228600" eaLnBrk="0" fontAlgn="base" hangingPunct="0">
              <a:spcBef>
                <a:spcPct val="0"/>
              </a:spcBef>
              <a:spcAft>
                <a:spcPct val="0"/>
              </a:spcAft>
              <a:defRPr sz="2400">
                <a:solidFill>
                  <a:schemeClr val="tx1"/>
                </a:solidFill>
                <a:latin typeface="Times New Roman" charset="0"/>
                <a:ea typeface="宋体" charset="-122"/>
              </a:defRPr>
            </a:lvl7pPr>
            <a:lvl8pPr marL="3429000" indent="-228600" eaLnBrk="0" fontAlgn="base" hangingPunct="0">
              <a:spcBef>
                <a:spcPct val="0"/>
              </a:spcBef>
              <a:spcAft>
                <a:spcPct val="0"/>
              </a:spcAft>
              <a:defRPr sz="2400">
                <a:solidFill>
                  <a:schemeClr val="tx1"/>
                </a:solidFill>
                <a:latin typeface="Times New Roman" charset="0"/>
                <a:ea typeface="宋体" charset="-122"/>
              </a:defRPr>
            </a:lvl8pPr>
            <a:lvl9pPr marL="3886200" indent="-228600" eaLnBrk="0" fontAlgn="base" hangingPunct="0">
              <a:spcBef>
                <a:spcPct val="0"/>
              </a:spcBef>
              <a:spcAft>
                <a:spcPct val="0"/>
              </a:spcAft>
              <a:defRPr sz="2400">
                <a:solidFill>
                  <a:schemeClr val="tx1"/>
                </a:solidFill>
                <a:latin typeface="Times New Roman" charset="0"/>
                <a:ea typeface="宋体" charset="-122"/>
              </a:defRPr>
            </a:lvl9pPr>
          </a:lstStyle>
          <a:p>
            <a:pPr eaLnBrk="1" hangingPunct="1">
              <a:spcBef>
                <a:spcPct val="50000"/>
              </a:spcBef>
            </a:pPr>
            <a:r>
              <a:rPr lang="zh-CN" altLang="en-US" b="1" dirty="0">
                <a:solidFill>
                  <a:schemeClr val="bg1"/>
                </a:solidFill>
                <a:latin typeface="Arial" charset="0"/>
                <a:ea typeface="黑体" charset="-122"/>
              </a:rPr>
              <a:t>区域空间定位</a:t>
            </a:r>
          </a:p>
        </p:txBody>
      </p:sp>
      <p:sp>
        <p:nvSpPr>
          <p:cNvPr id="99332" name="文本框 99331"/>
          <p:cNvSpPr txBox="1">
            <a:spLocks noChangeArrowheads="1"/>
          </p:cNvSpPr>
          <p:nvPr/>
        </p:nvSpPr>
        <p:spPr bwMode="auto">
          <a:xfrm>
            <a:off x="3558183" y="1388924"/>
            <a:ext cx="837009" cy="120032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宋体" charset="-122"/>
              </a:defRPr>
            </a:lvl1pPr>
            <a:lvl2pPr marL="742950" indent="-285750">
              <a:defRPr sz="2400">
                <a:solidFill>
                  <a:schemeClr val="tx1"/>
                </a:solidFill>
                <a:latin typeface="Times New Roman" charset="0"/>
                <a:ea typeface="宋体" charset="-122"/>
              </a:defRPr>
            </a:lvl2pPr>
            <a:lvl3pPr marL="1143000" indent="-228600">
              <a:defRPr sz="2400">
                <a:solidFill>
                  <a:schemeClr val="tx1"/>
                </a:solidFill>
                <a:latin typeface="Times New Roman" charset="0"/>
                <a:ea typeface="宋体" charset="-122"/>
              </a:defRPr>
            </a:lvl3pPr>
            <a:lvl4pPr marL="1600200" indent="-228600">
              <a:defRPr sz="2400">
                <a:solidFill>
                  <a:schemeClr val="tx1"/>
                </a:solidFill>
                <a:latin typeface="Times New Roman" charset="0"/>
                <a:ea typeface="宋体" charset="-122"/>
              </a:defRPr>
            </a:lvl4pPr>
            <a:lvl5pPr marL="2057400" indent="-228600">
              <a:defRPr sz="2400">
                <a:solidFill>
                  <a:schemeClr val="tx1"/>
                </a:solidFill>
                <a:latin typeface="Times New Roman" charset="0"/>
                <a:ea typeface="宋体" charset="-122"/>
              </a:defRPr>
            </a:lvl5pPr>
            <a:lvl6pPr marL="2514600" indent="-228600" eaLnBrk="0" fontAlgn="base" hangingPunct="0">
              <a:spcBef>
                <a:spcPct val="0"/>
              </a:spcBef>
              <a:spcAft>
                <a:spcPct val="0"/>
              </a:spcAft>
              <a:defRPr sz="2400">
                <a:solidFill>
                  <a:schemeClr val="tx1"/>
                </a:solidFill>
                <a:latin typeface="Times New Roman" charset="0"/>
                <a:ea typeface="宋体" charset="-122"/>
              </a:defRPr>
            </a:lvl6pPr>
            <a:lvl7pPr marL="2971800" indent="-228600" eaLnBrk="0" fontAlgn="base" hangingPunct="0">
              <a:spcBef>
                <a:spcPct val="0"/>
              </a:spcBef>
              <a:spcAft>
                <a:spcPct val="0"/>
              </a:spcAft>
              <a:defRPr sz="2400">
                <a:solidFill>
                  <a:schemeClr val="tx1"/>
                </a:solidFill>
                <a:latin typeface="Times New Roman" charset="0"/>
                <a:ea typeface="宋体" charset="-122"/>
              </a:defRPr>
            </a:lvl7pPr>
            <a:lvl8pPr marL="3429000" indent="-228600" eaLnBrk="0" fontAlgn="base" hangingPunct="0">
              <a:spcBef>
                <a:spcPct val="0"/>
              </a:spcBef>
              <a:spcAft>
                <a:spcPct val="0"/>
              </a:spcAft>
              <a:defRPr sz="2400">
                <a:solidFill>
                  <a:schemeClr val="tx1"/>
                </a:solidFill>
                <a:latin typeface="Times New Roman" charset="0"/>
                <a:ea typeface="宋体" charset="-122"/>
              </a:defRPr>
            </a:lvl8pPr>
            <a:lvl9pPr marL="3886200" indent="-228600" eaLnBrk="0" fontAlgn="base" hangingPunct="0">
              <a:spcBef>
                <a:spcPct val="0"/>
              </a:spcBef>
              <a:spcAft>
                <a:spcPct val="0"/>
              </a:spcAft>
              <a:defRPr sz="2400">
                <a:solidFill>
                  <a:schemeClr val="tx1"/>
                </a:solidFill>
                <a:latin typeface="Times New Roman" charset="0"/>
                <a:ea typeface="宋体" charset="-122"/>
              </a:defRPr>
            </a:lvl9pPr>
          </a:lstStyle>
          <a:p>
            <a:pPr eaLnBrk="1" hangingPunct="1">
              <a:spcBef>
                <a:spcPct val="50000"/>
              </a:spcBef>
            </a:pPr>
            <a:r>
              <a:rPr lang="zh-CN" altLang="en-US" b="1" dirty="0">
                <a:solidFill>
                  <a:schemeClr val="bg1"/>
                </a:solidFill>
                <a:latin typeface="Arial" charset="0"/>
                <a:ea typeface="黑体" charset="-122"/>
              </a:rPr>
              <a:t>自然地理特征</a:t>
            </a:r>
          </a:p>
        </p:txBody>
      </p:sp>
      <p:sp>
        <p:nvSpPr>
          <p:cNvPr id="99333" name="文本框 99332"/>
          <p:cNvSpPr txBox="1">
            <a:spLocks noChangeArrowheads="1"/>
          </p:cNvSpPr>
          <p:nvPr/>
        </p:nvSpPr>
        <p:spPr bwMode="auto">
          <a:xfrm>
            <a:off x="6303565" y="1391971"/>
            <a:ext cx="815890" cy="120032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宋体" charset="-122"/>
              </a:defRPr>
            </a:lvl1pPr>
            <a:lvl2pPr marL="742950" indent="-285750">
              <a:defRPr sz="2400">
                <a:solidFill>
                  <a:schemeClr val="tx1"/>
                </a:solidFill>
                <a:latin typeface="Times New Roman" charset="0"/>
                <a:ea typeface="宋体" charset="-122"/>
              </a:defRPr>
            </a:lvl2pPr>
            <a:lvl3pPr marL="1143000" indent="-228600">
              <a:defRPr sz="2400">
                <a:solidFill>
                  <a:schemeClr val="tx1"/>
                </a:solidFill>
                <a:latin typeface="Times New Roman" charset="0"/>
                <a:ea typeface="宋体" charset="-122"/>
              </a:defRPr>
            </a:lvl3pPr>
            <a:lvl4pPr marL="1600200" indent="-228600">
              <a:defRPr sz="2400">
                <a:solidFill>
                  <a:schemeClr val="tx1"/>
                </a:solidFill>
                <a:latin typeface="Times New Roman" charset="0"/>
                <a:ea typeface="宋体" charset="-122"/>
              </a:defRPr>
            </a:lvl4pPr>
            <a:lvl5pPr marL="2057400" indent="-228600">
              <a:defRPr sz="2400">
                <a:solidFill>
                  <a:schemeClr val="tx1"/>
                </a:solidFill>
                <a:latin typeface="Times New Roman" charset="0"/>
                <a:ea typeface="宋体" charset="-122"/>
              </a:defRPr>
            </a:lvl5pPr>
            <a:lvl6pPr marL="2514600" indent="-228600" eaLnBrk="0" fontAlgn="base" hangingPunct="0">
              <a:spcBef>
                <a:spcPct val="0"/>
              </a:spcBef>
              <a:spcAft>
                <a:spcPct val="0"/>
              </a:spcAft>
              <a:defRPr sz="2400">
                <a:solidFill>
                  <a:schemeClr val="tx1"/>
                </a:solidFill>
                <a:latin typeface="Times New Roman" charset="0"/>
                <a:ea typeface="宋体" charset="-122"/>
              </a:defRPr>
            </a:lvl6pPr>
            <a:lvl7pPr marL="2971800" indent="-228600" eaLnBrk="0" fontAlgn="base" hangingPunct="0">
              <a:spcBef>
                <a:spcPct val="0"/>
              </a:spcBef>
              <a:spcAft>
                <a:spcPct val="0"/>
              </a:spcAft>
              <a:defRPr sz="2400">
                <a:solidFill>
                  <a:schemeClr val="tx1"/>
                </a:solidFill>
                <a:latin typeface="Times New Roman" charset="0"/>
                <a:ea typeface="宋体" charset="-122"/>
              </a:defRPr>
            </a:lvl7pPr>
            <a:lvl8pPr marL="3429000" indent="-228600" eaLnBrk="0" fontAlgn="base" hangingPunct="0">
              <a:spcBef>
                <a:spcPct val="0"/>
              </a:spcBef>
              <a:spcAft>
                <a:spcPct val="0"/>
              </a:spcAft>
              <a:defRPr sz="2400">
                <a:solidFill>
                  <a:schemeClr val="tx1"/>
                </a:solidFill>
                <a:latin typeface="Times New Roman" charset="0"/>
                <a:ea typeface="宋体" charset="-122"/>
              </a:defRPr>
            </a:lvl8pPr>
            <a:lvl9pPr marL="3886200" indent="-228600" eaLnBrk="0" fontAlgn="base" hangingPunct="0">
              <a:spcBef>
                <a:spcPct val="0"/>
              </a:spcBef>
              <a:spcAft>
                <a:spcPct val="0"/>
              </a:spcAft>
              <a:defRPr sz="2400">
                <a:solidFill>
                  <a:schemeClr val="tx1"/>
                </a:solidFill>
                <a:latin typeface="Times New Roman" charset="0"/>
                <a:ea typeface="宋体" charset="-122"/>
              </a:defRPr>
            </a:lvl9pPr>
          </a:lstStyle>
          <a:p>
            <a:pPr eaLnBrk="1" hangingPunct="1">
              <a:spcBef>
                <a:spcPct val="50000"/>
              </a:spcBef>
            </a:pPr>
            <a:r>
              <a:rPr lang="zh-CN" altLang="en-US" b="1" dirty="0" smtClean="0">
                <a:solidFill>
                  <a:schemeClr val="bg1"/>
                </a:solidFill>
                <a:latin typeface="Arial" charset="0"/>
                <a:ea typeface="黑体" charset="-122"/>
              </a:rPr>
              <a:t>人类活动方式</a:t>
            </a:r>
            <a:endParaRPr lang="zh-CN" altLang="en-US" b="1" dirty="0">
              <a:solidFill>
                <a:schemeClr val="bg1"/>
              </a:solidFill>
              <a:latin typeface="Arial" charset="0"/>
              <a:ea typeface="黑体" charset="-122"/>
            </a:endParaRPr>
          </a:p>
        </p:txBody>
      </p:sp>
      <p:sp>
        <p:nvSpPr>
          <p:cNvPr id="99336" name="直接连接符 99335"/>
          <p:cNvSpPr>
            <a:spLocks noChangeShapeType="1"/>
          </p:cNvSpPr>
          <p:nvPr/>
        </p:nvSpPr>
        <p:spPr bwMode="auto">
          <a:xfrm>
            <a:off x="2951559" y="2038439"/>
            <a:ext cx="432197" cy="0"/>
          </a:xfrm>
          <a:prstGeom prst="line">
            <a:avLst/>
          </a:prstGeom>
          <a:noFill/>
          <a:ln w="2857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99340" name="直接连接符 99339"/>
          <p:cNvSpPr>
            <a:spLocks noChangeShapeType="1"/>
          </p:cNvSpPr>
          <p:nvPr/>
        </p:nvSpPr>
        <p:spPr bwMode="auto">
          <a:xfrm>
            <a:off x="3520720" y="2613423"/>
            <a:ext cx="0" cy="94654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zh-CN" altLang="en-US" sz="1350"/>
          </a:p>
        </p:txBody>
      </p:sp>
      <p:sp>
        <p:nvSpPr>
          <p:cNvPr id="99341" name="直接连接符 99340"/>
          <p:cNvSpPr>
            <a:spLocks noChangeShapeType="1"/>
          </p:cNvSpPr>
          <p:nvPr/>
        </p:nvSpPr>
        <p:spPr bwMode="auto">
          <a:xfrm flipH="1">
            <a:off x="7104806" y="2695318"/>
            <a:ext cx="6436" cy="930561"/>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zh-CN" altLang="en-US" sz="1350"/>
          </a:p>
        </p:txBody>
      </p:sp>
      <p:sp>
        <p:nvSpPr>
          <p:cNvPr id="99342" name="直接连接符 99341"/>
          <p:cNvSpPr>
            <a:spLocks noChangeShapeType="1"/>
          </p:cNvSpPr>
          <p:nvPr/>
        </p:nvSpPr>
        <p:spPr bwMode="auto">
          <a:xfrm>
            <a:off x="3520720" y="3543300"/>
            <a:ext cx="455968" cy="0"/>
          </a:xfrm>
          <a:prstGeom prst="line">
            <a:avLst/>
          </a:prstGeom>
          <a:noFill/>
          <a:ln w="2857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99343" name="直接连接符 99342"/>
          <p:cNvSpPr>
            <a:spLocks noChangeShapeType="1"/>
          </p:cNvSpPr>
          <p:nvPr/>
        </p:nvSpPr>
        <p:spPr bwMode="auto">
          <a:xfrm flipH="1">
            <a:off x="6662979" y="3625878"/>
            <a:ext cx="451956" cy="0"/>
          </a:xfrm>
          <a:prstGeom prst="line">
            <a:avLst/>
          </a:prstGeom>
          <a:noFill/>
          <a:ln w="2857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99344" name="文本框 99343"/>
          <p:cNvSpPr txBox="1">
            <a:spLocks noChangeArrowheads="1"/>
          </p:cNvSpPr>
          <p:nvPr/>
        </p:nvSpPr>
        <p:spPr bwMode="auto">
          <a:xfrm>
            <a:off x="4052762" y="2646193"/>
            <a:ext cx="2586201" cy="1200329"/>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宋体" charset="-122"/>
              </a:defRPr>
            </a:lvl1pPr>
            <a:lvl2pPr marL="742950" indent="-285750">
              <a:defRPr sz="2400">
                <a:solidFill>
                  <a:schemeClr val="tx1"/>
                </a:solidFill>
                <a:latin typeface="Times New Roman" charset="0"/>
                <a:ea typeface="宋体" charset="-122"/>
              </a:defRPr>
            </a:lvl2pPr>
            <a:lvl3pPr marL="1143000" indent="-228600">
              <a:defRPr sz="2400">
                <a:solidFill>
                  <a:schemeClr val="tx1"/>
                </a:solidFill>
                <a:latin typeface="Times New Roman" charset="0"/>
                <a:ea typeface="宋体" charset="-122"/>
              </a:defRPr>
            </a:lvl3pPr>
            <a:lvl4pPr marL="1600200" indent="-228600">
              <a:defRPr sz="2400">
                <a:solidFill>
                  <a:schemeClr val="tx1"/>
                </a:solidFill>
                <a:latin typeface="Times New Roman" charset="0"/>
                <a:ea typeface="宋体" charset="-122"/>
              </a:defRPr>
            </a:lvl4pPr>
            <a:lvl5pPr marL="2057400" indent="-228600">
              <a:defRPr sz="2400">
                <a:solidFill>
                  <a:schemeClr val="tx1"/>
                </a:solidFill>
                <a:latin typeface="Times New Roman" charset="0"/>
                <a:ea typeface="宋体" charset="-122"/>
              </a:defRPr>
            </a:lvl5pPr>
            <a:lvl6pPr marL="2514600" indent="-228600" eaLnBrk="0" fontAlgn="base" hangingPunct="0">
              <a:spcBef>
                <a:spcPct val="0"/>
              </a:spcBef>
              <a:spcAft>
                <a:spcPct val="0"/>
              </a:spcAft>
              <a:defRPr sz="2400">
                <a:solidFill>
                  <a:schemeClr val="tx1"/>
                </a:solidFill>
                <a:latin typeface="Times New Roman" charset="0"/>
                <a:ea typeface="宋体" charset="-122"/>
              </a:defRPr>
            </a:lvl6pPr>
            <a:lvl7pPr marL="2971800" indent="-228600" eaLnBrk="0" fontAlgn="base" hangingPunct="0">
              <a:spcBef>
                <a:spcPct val="0"/>
              </a:spcBef>
              <a:spcAft>
                <a:spcPct val="0"/>
              </a:spcAft>
              <a:defRPr sz="2400">
                <a:solidFill>
                  <a:schemeClr val="tx1"/>
                </a:solidFill>
                <a:latin typeface="Times New Roman" charset="0"/>
                <a:ea typeface="宋体" charset="-122"/>
              </a:defRPr>
            </a:lvl7pPr>
            <a:lvl8pPr marL="3429000" indent="-228600" eaLnBrk="0" fontAlgn="base" hangingPunct="0">
              <a:spcBef>
                <a:spcPct val="0"/>
              </a:spcBef>
              <a:spcAft>
                <a:spcPct val="0"/>
              </a:spcAft>
              <a:defRPr sz="2400">
                <a:solidFill>
                  <a:schemeClr val="tx1"/>
                </a:solidFill>
                <a:latin typeface="Times New Roman" charset="0"/>
                <a:ea typeface="宋体" charset="-122"/>
              </a:defRPr>
            </a:lvl8pPr>
            <a:lvl9pPr marL="3886200" indent="-228600" eaLnBrk="0" fontAlgn="base" hangingPunct="0">
              <a:spcBef>
                <a:spcPct val="0"/>
              </a:spcBef>
              <a:spcAft>
                <a:spcPct val="0"/>
              </a:spcAft>
              <a:defRPr sz="2400">
                <a:solidFill>
                  <a:schemeClr val="tx1"/>
                </a:solidFill>
                <a:latin typeface="Times New Roman" charset="0"/>
                <a:ea typeface="宋体" charset="-122"/>
              </a:defRPr>
            </a:lvl9pPr>
          </a:lstStyle>
          <a:p>
            <a:pPr eaLnBrk="1" hangingPunct="1">
              <a:spcBef>
                <a:spcPct val="50000"/>
              </a:spcBef>
            </a:pPr>
            <a:r>
              <a:rPr lang="zh-CN" altLang="en-US" b="1" dirty="0" smtClean="0">
                <a:solidFill>
                  <a:srgbClr val="FFFF00"/>
                </a:solidFill>
                <a:latin typeface="Arial" charset="0"/>
                <a:ea typeface="黑体" charset="-122"/>
              </a:rPr>
              <a:t>人地相关定类型           综合思维析成因整体角度论危害</a:t>
            </a:r>
            <a:endParaRPr lang="zh-CN" altLang="en-US" b="1" dirty="0">
              <a:solidFill>
                <a:srgbClr val="FFFF00"/>
              </a:solidFill>
              <a:latin typeface="Arial" charset="0"/>
              <a:ea typeface="黑体" charset="-122"/>
            </a:endParaRPr>
          </a:p>
        </p:txBody>
      </p:sp>
      <p:sp>
        <p:nvSpPr>
          <p:cNvPr id="99345" name="直接连接符 99344"/>
          <p:cNvSpPr>
            <a:spLocks noChangeShapeType="1"/>
          </p:cNvSpPr>
          <p:nvPr/>
        </p:nvSpPr>
        <p:spPr bwMode="auto">
          <a:xfrm>
            <a:off x="5238750" y="3836313"/>
            <a:ext cx="0" cy="152638"/>
          </a:xfrm>
          <a:prstGeom prst="line">
            <a:avLst/>
          </a:prstGeom>
          <a:noFill/>
          <a:ln w="2857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99346" name="文本框 99345"/>
          <p:cNvSpPr txBox="1">
            <a:spLocks noChangeArrowheads="1"/>
          </p:cNvSpPr>
          <p:nvPr/>
        </p:nvSpPr>
        <p:spPr bwMode="auto">
          <a:xfrm>
            <a:off x="3334979" y="4021722"/>
            <a:ext cx="3986213" cy="738664"/>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宋体" charset="-122"/>
              </a:defRPr>
            </a:lvl1pPr>
            <a:lvl2pPr marL="742950" indent="-285750">
              <a:defRPr sz="2400">
                <a:solidFill>
                  <a:schemeClr val="tx1"/>
                </a:solidFill>
                <a:latin typeface="Times New Roman" charset="0"/>
                <a:ea typeface="宋体" charset="-122"/>
              </a:defRPr>
            </a:lvl2pPr>
            <a:lvl3pPr marL="1143000" indent="-228600">
              <a:defRPr sz="2400">
                <a:solidFill>
                  <a:schemeClr val="tx1"/>
                </a:solidFill>
                <a:latin typeface="Times New Roman" charset="0"/>
                <a:ea typeface="宋体" charset="-122"/>
              </a:defRPr>
            </a:lvl3pPr>
            <a:lvl4pPr marL="1600200" indent="-228600">
              <a:defRPr sz="2400">
                <a:solidFill>
                  <a:schemeClr val="tx1"/>
                </a:solidFill>
                <a:latin typeface="Times New Roman" charset="0"/>
                <a:ea typeface="宋体" charset="-122"/>
              </a:defRPr>
            </a:lvl4pPr>
            <a:lvl5pPr marL="2057400" indent="-228600">
              <a:defRPr sz="2400">
                <a:solidFill>
                  <a:schemeClr val="tx1"/>
                </a:solidFill>
                <a:latin typeface="Times New Roman" charset="0"/>
                <a:ea typeface="宋体" charset="-122"/>
              </a:defRPr>
            </a:lvl5pPr>
            <a:lvl6pPr marL="2514600" indent="-228600" eaLnBrk="0" fontAlgn="base" hangingPunct="0">
              <a:spcBef>
                <a:spcPct val="0"/>
              </a:spcBef>
              <a:spcAft>
                <a:spcPct val="0"/>
              </a:spcAft>
              <a:defRPr sz="2400">
                <a:solidFill>
                  <a:schemeClr val="tx1"/>
                </a:solidFill>
                <a:latin typeface="Times New Roman" charset="0"/>
                <a:ea typeface="宋体" charset="-122"/>
              </a:defRPr>
            </a:lvl6pPr>
            <a:lvl7pPr marL="2971800" indent="-228600" eaLnBrk="0" fontAlgn="base" hangingPunct="0">
              <a:spcBef>
                <a:spcPct val="0"/>
              </a:spcBef>
              <a:spcAft>
                <a:spcPct val="0"/>
              </a:spcAft>
              <a:defRPr sz="2400">
                <a:solidFill>
                  <a:schemeClr val="tx1"/>
                </a:solidFill>
                <a:latin typeface="Times New Roman" charset="0"/>
                <a:ea typeface="宋体" charset="-122"/>
              </a:defRPr>
            </a:lvl7pPr>
            <a:lvl8pPr marL="3429000" indent="-228600" eaLnBrk="0" fontAlgn="base" hangingPunct="0">
              <a:spcBef>
                <a:spcPct val="0"/>
              </a:spcBef>
              <a:spcAft>
                <a:spcPct val="0"/>
              </a:spcAft>
              <a:defRPr sz="2400">
                <a:solidFill>
                  <a:schemeClr val="tx1"/>
                </a:solidFill>
                <a:latin typeface="Times New Roman" charset="0"/>
                <a:ea typeface="宋体" charset="-122"/>
              </a:defRPr>
            </a:lvl8pPr>
            <a:lvl9pPr marL="3886200" indent="-228600" eaLnBrk="0" fontAlgn="base" hangingPunct="0">
              <a:spcBef>
                <a:spcPct val="0"/>
              </a:spcBef>
              <a:spcAft>
                <a:spcPct val="0"/>
              </a:spcAft>
              <a:defRPr sz="2400">
                <a:solidFill>
                  <a:schemeClr val="tx1"/>
                </a:solidFill>
                <a:latin typeface="Times New Roman" charset="0"/>
                <a:ea typeface="宋体" charset="-122"/>
              </a:defRPr>
            </a:lvl9pPr>
          </a:lstStyle>
          <a:p>
            <a:pPr algn="ctr" eaLnBrk="1" hangingPunct="1"/>
            <a:r>
              <a:rPr lang="zh-CN" altLang="en-US" b="1" dirty="0" smtClean="0">
                <a:solidFill>
                  <a:srgbClr val="FFFF00"/>
                </a:solidFill>
                <a:latin typeface="Arial" charset="0"/>
                <a:ea typeface="黑体" charset="-122"/>
              </a:rPr>
              <a:t>人地和谐谈治理</a:t>
            </a:r>
            <a:endParaRPr lang="zh-CN" altLang="en-US" b="1" dirty="0">
              <a:solidFill>
                <a:srgbClr val="FFFF00"/>
              </a:solidFill>
              <a:latin typeface="Arial" charset="0"/>
              <a:ea typeface="黑体" charset="-122"/>
            </a:endParaRPr>
          </a:p>
          <a:p>
            <a:pPr algn="ctr" eaLnBrk="1" hangingPunct="1"/>
            <a:r>
              <a:rPr lang="zh-CN" altLang="en-US" sz="1800" b="1" dirty="0">
                <a:solidFill>
                  <a:srgbClr val="FFFF00"/>
                </a:solidFill>
                <a:latin typeface="宋体" charset="-122"/>
              </a:rPr>
              <a:t>（经济、社会、生态、工程相结合）</a:t>
            </a:r>
          </a:p>
        </p:txBody>
      </p:sp>
      <p:sp>
        <p:nvSpPr>
          <p:cNvPr id="99348" name="文本框 99347"/>
          <p:cNvSpPr txBox="1">
            <a:spLocks noChangeArrowheads="1"/>
          </p:cNvSpPr>
          <p:nvPr/>
        </p:nvSpPr>
        <p:spPr bwMode="auto">
          <a:xfrm>
            <a:off x="3544931" y="2790934"/>
            <a:ext cx="507831" cy="84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sz="2400">
                <a:solidFill>
                  <a:schemeClr val="tx1"/>
                </a:solidFill>
                <a:latin typeface="Times New Roman" charset="0"/>
                <a:ea typeface="宋体" charset="-122"/>
              </a:defRPr>
            </a:lvl1pPr>
            <a:lvl2pPr marL="742950" indent="-285750">
              <a:defRPr sz="2400">
                <a:solidFill>
                  <a:schemeClr val="tx1"/>
                </a:solidFill>
                <a:latin typeface="Times New Roman" charset="0"/>
                <a:ea typeface="宋体" charset="-122"/>
              </a:defRPr>
            </a:lvl2pPr>
            <a:lvl3pPr marL="1143000" indent="-228600">
              <a:defRPr sz="2400">
                <a:solidFill>
                  <a:schemeClr val="tx1"/>
                </a:solidFill>
                <a:latin typeface="Times New Roman" charset="0"/>
                <a:ea typeface="宋体" charset="-122"/>
              </a:defRPr>
            </a:lvl3pPr>
            <a:lvl4pPr marL="1600200" indent="-228600">
              <a:defRPr sz="2400">
                <a:solidFill>
                  <a:schemeClr val="tx1"/>
                </a:solidFill>
                <a:latin typeface="Times New Roman" charset="0"/>
                <a:ea typeface="宋体" charset="-122"/>
              </a:defRPr>
            </a:lvl4pPr>
            <a:lvl5pPr marL="2057400" indent="-228600">
              <a:defRPr sz="2400">
                <a:solidFill>
                  <a:schemeClr val="tx1"/>
                </a:solidFill>
                <a:latin typeface="Times New Roman" charset="0"/>
                <a:ea typeface="宋体" charset="-122"/>
              </a:defRPr>
            </a:lvl5pPr>
            <a:lvl6pPr marL="2514600" indent="-228600" eaLnBrk="0" fontAlgn="base" hangingPunct="0">
              <a:spcBef>
                <a:spcPct val="0"/>
              </a:spcBef>
              <a:spcAft>
                <a:spcPct val="0"/>
              </a:spcAft>
              <a:defRPr sz="2400">
                <a:solidFill>
                  <a:schemeClr val="tx1"/>
                </a:solidFill>
                <a:latin typeface="Times New Roman" charset="0"/>
                <a:ea typeface="宋体" charset="-122"/>
              </a:defRPr>
            </a:lvl6pPr>
            <a:lvl7pPr marL="2971800" indent="-228600" eaLnBrk="0" fontAlgn="base" hangingPunct="0">
              <a:spcBef>
                <a:spcPct val="0"/>
              </a:spcBef>
              <a:spcAft>
                <a:spcPct val="0"/>
              </a:spcAft>
              <a:defRPr sz="2400">
                <a:solidFill>
                  <a:schemeClr val="tx1"/>
                </a:solidFill>
                <a:latin typeface="Times New Roman" charset="0"/>
                <a:ea typeface="宋体" charset="-122"/>
              </a:defRPr>
            </a:lvl7pPr>
            <a:lvl8pPr marL="3429000" indent="-228600" eaLnBrk="0" fontAlgn="base" hangingPunct="0">
              <a:spcBef>
                <a:spcPct val="0"/>
              </a:spcBef>
              <a:spcAft>
                <a:spcPct val="0"/>
              </a:spcAft>
              <a:defRPr sz="2400">
                <a:solidFill>
                  <a:schemeClr val="tx1"/>
                </a:solidFill>
                <a:latin typeface="Times New Roman" charset="0"/>
                <a:ea typeface="宋体" charset="-122"/>
              </a:defRPr>
            </a:lvl8pPr>
            <a:lvl9pPr marL="3886200" indent="-228600" eaLnBrk="0" fontAlgn="base" hangingPunct="0">
              <a:spcBef>
                <a:spcPct val="0"/>
              </a:spcBef>
              <a:spcAft>
                <a:spcPct val="0"/>
              </a:spcAft>
              <a:defRPr sz="2400">
                <a:solidFill>
                  <a:schemeClr val="tx1"/>
                </a:solidFill>
                <a:latin typeface="Times New Roman" charset="0"/>
                <a:ea typeface="宋体" charset="-122"/>
              </a:defRPr>
            </a:lvl9pPr>
          </a:lstStyle>
          <a:p>
            <a:pPr eaLnBrk="1" hangingPunct="1">
              <a:spcBef>
                <a:spcPct val="50000"/>
              </a:spcBef>
            </a:pPr>
            <a:r>
              <a:rPr lang="zh-CN" altLang="en-US" sz="2100" dirty="0">
                <a:solidFill>
                  <a:schemeClr val="bg1"/>
                </a:solidFill>
                <a:ea typeface="黑体" charset="-122"/>
              </a:rPr>
              <a:t>脆弱</a:t>
            </a:r>
          </a:p>
        </p:txBody>
      </p:sp>
      <p:sp>
        <p:nvSpPr>
          <p:cNvPr id="99349" name="文本框 99348"/>
          <p:cNvSpPr txBox="1">
            <a:spLocks noChangeArrowheads="1"/>
          </p:cNvSpPr>
          <p:nvPr/>
        </p:nvSpPr>
        <p:spPr bwMode="auto">
          <a:xfrm>
            <a:off x="6627621" y="2845771"/>
            <a:ext cx="507831"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imes New Roman" charset="0"/>
                <a:ea typeface="宋体" charset="-122"/>
              </a:defRPr>
            </a:lvl1pPr>
            <a:lvl2pPr marL="742950" indent="-285750">
              <a:defRPr sz="2400">
                <a:solidFill>
                  <a:schemeClr val="tx1"/>
                </a:solidFill>
                <a:latin typeface="Times New Roman" charset="0"/>
                <a:ea typeface="宋体" charset="-122"/>
              </a:defRPr>
            </a:lvl2pPr>
            <a:lvl3pPr marL="1143000" indent="-228600">
              <a:defRPr sz="2400">
                <a:solidFill>
                  <a:schemeClr val="tx1"/>
                </a:solidFill>
                <a:latin typeface="Times New Roman" charset="0"/>
                <a:ea typeface="宋体" charset="-122"/>
              </a:defRPr>
            </a:lvl3pPr>
            <a:lvl4pPr marL="1600200" indent="-228600">
              <a:defRPr sz="2400">
                <a:solidFill>
                  <a:schemeClr val="tx1"/>
                </a:solidFill>
                <a:latin typeface="Times New Roman" charset="0"/>
                <a:ea typeface="宋体" charset="-122"/>
              </a:defRPr>
            </a:lvl4pPr>
            <a:lvl5pPr marL="2057400" indent="-228600">
              <a:defRPr sz="2400">
                <a:solidFill>
                  <a:schemeClr val="tx1"/>
                </a:solidFill>
                <a:latin typeface="Times New Roman" charset="0"/>
                <a:ea typeface="宋体" charset="-122"/>
              </a:defRPr>
            </a:lvl5pPr>
            <a:lvl6pPr marL="2514600" indent="-228600" eaLnBrk="0" fontAlgn="base" hangingPunct="0">
              <a:spcBef>
                <a:spcPct val="0"/>
              </a:spcBef>
              <a:spcAft>
                <a:spcPct val="0"/>
              </a:spcAft>
              <a:defRPr sz="2400">
                <a:solidFill>
                  <a:schemeClr val="tx1"/>
                </a:solidFill>
                <a:latin typeface="Times New Roman" charset="0"/>
                <a:ea typeface="宋体" charset="-122"/>
              </a:defRPr>
            </a:lvl6pPr>
            <a:lvl7pPr marL="2971800" indent="-228600" eaLnBrk="0" fontAlgn="base" hangingPunct="0">
              <a:spcBef>
                <a:spcPct val="0"/>
              </a:spcBef>
              <a:spcAft>
                <a:spcPct val="0"/>
              </a:spcAft>
              <a:defRPr sz="2400">
                <a:solidFill>
                  <a:schemeClr val="tx1"/>
                </a:solidFill>
                <a:latin typeface="Times New Roman" charset="0"/>
                <a:ea typeface="宋体" charset="-122"/>
              </a:defRPr>
            </a:lvl7pPr>
            <a:lvl8pPr marL="3429000" indent="-228600" eaLnBrk="0" fontAlgn="base" hangingPunct="0">
              <a:spcBef>
                <a:spcPct val="0"/>
              </a:spcBef>
              <a:spcAft>
                <a:spcPct val="0"/>
              </a:spcAft>
              <a:defRPr sz="2400">
                <a:solidFill>
                  <a:schemeClr val="tx1"/>
                </a:solidFill>
                <a:latin typeface="Times New Roman" charset="0"/>
                <a:ea typeface="宋体" charset="-122"/>
              </a:defRPr>
            </a:lvl8pPr>
            <a:lvl9pPr marL="3886200" indent="-228600" eaLnBrk="0" fontAlgn="base" hangingPunct="0">
              <a:spcBef>
                <a:spcPct val="0"/>
              </a:spcBef>
              <a:spcAft>
                <a:spcPct val="0"/>
              </a:spcAft>
              <a:defRPr sz="2400">
                <a:solidFill>
                  <a:schemeClr val="tx1"/>
                </a:solidFill>
                <a:latin typeface="Times New Roman" charset="0"/>
                <a:ea typeface="宋体" charset="-122"/>
              </a:defRPr>
            </a:lvl9pPr>
          </a:lstStyle>
          <a:p>
            <a:pPr eaLnBrk="1" hangingPunct="1">
              <a:spcBef>
                <a:spcPct val="50000"/>
              </a:spcBef>
            </a:pPr>
            <a:r>
              <a:rPr lang="zh-CN" altLang="en-US" sz="2100" dirty="0">
                <a:solidFill>
                  <a:schemeClr val="bg1"/>
                </a:solidFill>
                <a:ea typeface="黑体" charset="-122"/>
              </a:rPr>
              <a:t>主导</a:t>
            </a:r>
          </a:p>
        </p:txBody>
      </p:sp>
      <p:sp>
        <p:nvSpPr>
          <p:cNvPr id="99350" name="文本框 99349"/>
          <p:cNvSpPr txBox="1">
            <a:spLocks noChangeArrowheads="1"/>
          </p:cNvSpPr>
          <p:nvPr/>
        </p:nvSpPr>
        <p:spPr bwMode="auto">
          <a:xfrm>
            <a:off x="3301603" y="3543300"/>
            <a:ext cx="851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宋体" charset="-122"/>
              </a:defRPr>
            </a:lvl1pPr>
            <a:lvl2pPr marL="742950" indent="-285750">
              <a:defRPr sz="2400">
                <a:solidFill>
                  <a:schemeClr val="tx1"/>
                </a:solidFill>
                <a:latin typeface="Times New Roman" charset="0"/>
                <a:ea typeface="宋体" charset="-122"/>
              </a:defRPr>
            </a:lvl2pPr>
            <a:lvl3pPr marL="1143000" indent="-228600">
              <a:defRPr sz="2400">
                <a:solidFill>
                  <a:schemeClr val="tx1"/>
                </a:solidFill>
                <a:latin typeface="Times New Roman" charset="0"/>
                <a:ea typeface="宋体" charset="-122"/>
              </a:defRPr>
            </a:lvl3pPr>
            <a:lvl4pPr marL="1600200" indent="-228600">
              <a:defRPr sz="2400">
                <a:solidFill>
                  <a:schemeClr val="tx1"/>
                </a:solidFill>
                <a:latin typeface="Times New Roman" charset="0"/>
                <a:ea typeface="宋体" charset="-122"/>
              </a:defRPr>
            </a:lvl4pPr>
            <a:lvl5pPr marL="2057400" indent="-228600">
              <a:defRPr sz="2400">
                <a:solidFill>
                  <a:schemeClr val="tx1"/>
                </a:solidFill>
                <a:latin typeface="Times New Roman" charset="0"/>
                <a:ea typeface="宋体" charset="-122"/>
              </a:defRPr>
            </a:lvl5pPr>
            <a:lvl6pPr marL="2514600" indent="-228600" eaLnBrk="0" fontAlgn="base" hangingPunct="0">
              <a:spcBef>
                <a:spcPct val="0"/>
              </a:spcBef>
              <a:spcAft>
                <a:spcPct val="0"/>
              </a:spcAft>
              <a:defRPr sz="2400">
                <a:solidFill>
                  <a:schemeClr val="tx1"/>
                </a:solidFill>
                <a:latin typeface="Times New Roman" charset="0"/>
                <a:ea typeface="宋体" charset="-122"/>
              </a:defRPr>
            </a:lvl6pPr>
            <a:lvl7pPr marL="2971800" indent="-228600" eaLnBrk="0" fontAlgn="base" hangingPunct="0">
              <a:spcBef>
                <a:spcPct val="0"/>
              </a:spcBef>
              <a:spcAft>
                <a:spcPct val="0"/>
              </a:spcAft>
              <a:defRPr sz="2400">
                <a:solidFill>
                  <a:schemeClr val="tx1"/>
                </a:solidFill>
                <a:latin typeface="Times New Roman" charset="0"/>
                <a:ea typeface="宋体" charset="-122"/>
              </a:defRPr>
            </a:lvl7pPr>
            <a:lvl8pPr marL="3429000" indent="-228600" eaLnBrk="0" fontAlgn="base" hangingPunct="0">
              <a:spcBef>
                <a:spcPct val="0"/>
              </a:spcBef>
              <a:spcAft>
                <a:spcPct val="0"/>
              </a:spcAft>
              <a:defRPr sz="2400">
                <a:solidFill>
                  <a:schemeClr val="tx1"/>
                </a:solidFill>
                <a:latin typeface="Times New Roman" charset="0"/>
                <a:ea typeface="宋体" charset="-122"/>
              </a:defRPr>
            </a:lvl8pPr>
            <a:lvl9pPr marL="3886200" indent="-228600" eaLnBrk="0" fontAlgn="base" hangingPunct="0">
              <a:spcBef>
                <a:spcPct val="0"/>
              </a:spcBef>
              <a:spcAft>
                <a:spcPct val="0"/>
              </a:spcAft>
              <a:defRPr sz="2400">
                <a:solidFill>
                  <a:schemeClr val="tx1"/>
                </a:solidFill>
                <a:latin typeface="Times New Roman" charset="0"/>
                <a:ea typeface="宋体" charset="-122"/>
              </a:defRPr>
            </a:lvl9pPr>
          </a:lstStyle>
          <a:p>
            <a:pPr eaLnBrk="1" hangingPunct="1">
              <a:spcBef>
                <a:spcPct val="50000"/>
              </a:spcBef>
            </a:pPr>
            <a:r>
              <a:rPr lang="zh-CN" altLang="en-US" sz="1800" b="1" dirty="0">
                <a:solidFill>
                  <a:schemeClr val="bg1"/>
                </a:solidFill>
                <a:ea typeface="黑体" charset="-122"/>
              </a:rPr>
              <a:t>基础</a:t>
            </a:r>
          </a:p>
        </p:txBody>
      </p:sp>
      <p:pic>
        <p:nvPicPr>
          <p:cNvPr id="9" name="图片 8" descr="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1437085"/>
            <a:ext cx="1382316"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10342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00201171503"/>
          <p:cNvPicPr>
            <a:picLocks noChangeAspect="1"/>
          </p:cNvPicPr>
          <p:nvPr>
            <p:custDataLst>
              <p:tags r:id="rId2"/>
            </p:custDataLst>
          </p:nvPr>
        </p:nvPicPr>
        <p:blipFill>
          <a:blip r:embed="rId4">
            <a:clrChange>
              <a:clrFrom>
                <a:srgbClr val="FFFFFF">
                  <a:alpha val="100000"/>
                </a:srgbClr>
              </a:clrFrom>
              <a:clrTo>
                <a:srgbClr val="FFFFFF">
                  <a:alpha val="100000"/>
                  <a:alpha val="0"/>
                </a:srgbClr>
              </a:clrTo>
            </a:clrChange>
          </a:blip>
          <a:stretch>
            <a:fillRect/>
          </a:stretch>
        </p:blipFill>
        <p:spPr>
          <a:xfrm>
            <a:off x="3954780" y="793833"/>
            <a:ext cx="1234440" cy="1223010"/>
          </a:xfrm>
          <a:prstGeom prst="rect">
            <a:avLst/>
          </a:prstGeom>
        </p:spPr>
      </p:pic>
      <p:sp>
        <p:nvSpPr>
          <p:cNvPr id="19" name="矩形 18"/>
          <p:cNvSpPr/>
          <p:nvPr/>
        </p:nvSpPr>
        <p:spPr>
          <a:xfrm>
            <a:off x="2376805" y="2360295"/>
            <a:ext cx="4658995" cy="922020"/>
          </a:xfrm>
          <a:prstGeom prst="rect">
            <a:avLst/>
          </a:prstGeom>
        </p:spPr>
        <p:txBody>
          <a:bodyPr wrap="square">
            <a:spAutoFit/>
          </a:bodyPr>
          <a:lstStyle/>
          <a:p>
            <a:pPr algn="r"/>
            <a:r>
              <a:rPr lang="zh-CN" altLang="en-US" sz="5400" b="1" spc="300" dirty="0">
                <a:solidFill>
                  <a:srgbClr val="002060"/>
                </a:solidFill>
                <a:latin typeface="微软雅黑" panose="020B0503020204020204" charset="-122"/>
                <a:ea typeface="微软雅黑" panose="020B0503020204020204" charset="-122"/>
              </a:rPr>
              <a:t>谢谢您的观看</a:t>
            </a:r>
          </a:p>
        </p:txBody>
      </p:sp>
      <p:sp>
        <p:nvSpPr>
          <p:cNvPr id="7" name="矩形 6"/>
          <p:cNvSpPr/>
          <p:nvPr/>
        </p:nvSpPr>
        <p:spPr>
          <a:xfrm>
            <a:off x="2632710" y="3507740"/>
            <a:ext cx="4205412" cy="442878"/>
          </a:xfrm>
          <a:prstGeom prst="rect">
            <a:avLst/>
          </a:prstGeom>
        </p:spPr>
        <p:txBody>
          <a:bodyPr wrap="square">
            <a:spAutoFit/>
          </a:bodyPr>
          <a:lstStyle/>
          <a:p>
            <a:pPr algn="l">
              <a:lnSpc>
                <a:spcPct val="150000"/>
              </a:lnSpc>
            </a:pPr>
            <a:r>
              <a:rPr lang="zh-CN" altLang="en-US" spc="226" dirty="0">
                <a:solidFill>
                  <a:srgbClr val="002060"/>
                </a:solidFill>
                <a:latin typeface="楷体" panose="02010609060101010101" charset="-122"/>
                <a:ea typeface="楷体" panose="02010609060101010101" charset="-122"/>
              </a:rPr>
              <a:t>北京市朝阳区教育研究中心  制作</a:t>
            </a:r>
          </a:p>
        </p:txBody>
      </p:sp>
    </p:spTree>
    <p:custDataLst>
      <p:tags r:id="rId1"/>
    </p:custDataLst>
    <p:extLst>
      <p:ext uri="{BB962C8B-B14F-4D97-AF65-F5344CB8AC3E}">
        <p14:creationId xmlns:p14="http://schemas.microsoft.com/office/powerpoint/2010/main" val="13413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xEl>
                                              <p:pRg st="0" end="0"/>
                                            </p:txEl>
                                          </p:spTgt>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1" name="文本框 10"/>
          <p:cNvSpPr txBox="1"/>
          <p:nvPr/>
        </p:nvSpPr>
        <p:spPr>
          <a:xfrm>
            <a:off x="5610333" y="1231900"/>
            <a:ext cx="184731" cy="369332"/>
          </a:xfrm>
          <a:prstGeom prst="rect">
            <a:avLst/>
          </a:prstGeom>
          <a:noFill/>
        </p:spPr>
        <p:txBody>
          <a:bodyPr wrap="none" rtlCol="0">
            <a:spAutoFit/>
          </a:bodyPr>
          <a:lstStyle/>
          <a:p>
            <a:endParaRPr kumimoji="1" lang="zh-CN" altLang="en-US" dirty="0"/>
          </a:p>
        </p:txBody>
      </p:sp>
      <p:sp>
        <p:nvSpPr>
          <p:cNvPr id="3" name="矩形 2"/>
          <p:cNvSpPr/>
          <p:nvPr/>
        </p:nvSpPr>
        <p:spPr>
          <a:xfrm>
            <a:off x="723900" y="635000"/>
            <a:ext cx="7543800" cy="3724096"/>
          </a:xfrm>
          <a:prstGeom prst="rect">
            <a:avLst/>
          </a:prstGeom>
        </p:spPr>
        <p:txBody>
          <a:bodyPr wrap="square">
            <a:spAutoFit/>
          </a:bodyPr>
          <a:lstStyle/>
          <a:p>
            <a:pPr algn="ctr"/>
            <a:r>
              <a:rPr kumimoji="1" lang="zh-CN" altLang="en-US" dirty="0" smtClean="0">
                <a:solidFill>
                  <a:srgbClr val="FFFF00"/>
                </a:solidFill>
              </a:rPr>
              <a:t>    </a:t>
            </a:r>
            <a:r>
              <a:rPr kumimoji="1" lang="en-US" altLang="zh-CN" sz="3600" dirty="0" smtClean="0">
                <a:solidFill>
                  <a:srgbClr val="FFFF00"/>
                </a:solidFill>
              </a:rPr>
              <a:t>《</a:t>
            </a:r>
            <a:r>
              <a:rPr kumimoji="1" lang="zh-CN" altLang="en-US" sz="3600" dirty="0" smtClean="0">
                <a:solidFill>
                  <a:srgbClr val="FFFF00"/>
                </a:solidFill>
              </a:rPr>
              <a:t> 区域环境问题分析</a:t>
            </a:r>
            <a:r>
              <a:rPr kumimoji="1" lang="en-US" altLang="zh-CN" sz="3600" dirty="0" smtClean="0">
                <a:solidFill>
                  <a:srgbClr val="FFFF00"/>
                </a:solidFill>
              </a:rPr>
              <a:t>》</a:t>
            </a:r>
            <a:endParaRPr kumimoji="1" lang="en-US" altLang="zh-CN" sz="3600" dirty="0">
              <a:solidFill>
                <a:srgbClr val="FFFF00"/>
              </a:solidFill>
            </a:endParaRPr>
          </a:p>
          <a:p>
            <a:pPr algn="ctr"/>
            <a:r>
              <a:rPr kumimoji="1" lang="zh-CN" altLang="en-US" sz="3600" dirty="0" smtClean="0">
                <a:solidFill>
                  <a:srgbClr val="FFFF00"/>
                </a:solidFill>
              </a:rPr>
              <a:t>  考查内容</a:t>
            </a:r>
            <a:endParaRPr kumimoji="1" lang="en-US" altLang="zh-CN" sz="3600" dirty="0" smtClean="0">
              <a:solidFill>
                <a:srgbClr val="FFFF00"/>
              </a:solidFill>
            </a:endParaRPr>
          </a:p>
          <a:p>
            <a:pPr algn="ctr"/>
            <a:r>
              <a:rPr kumimoji="1" lang="zh-CN" altLang="en-US" sz="3600" dirty="0">
                <a:solidFill>
                  <a:srgbClr val="FFFF00"/>
                </a:solidFill>
              </a:rPr>
              <a:t> </a:t>
            </a:r>
            <a:r>
              <a:rPr kumimoji="1" lang="zh-CN" altLang="en-US" sz="3600" dirty="0" smtClean="0">
                <a:solidFill>
                  <a:srgbClr val="FFFF00"/>
                </a:solidFill>
              </a:rPr>
              <a:t>                     </a:t>
            </a:r>
            <a:endParaRPr kumimoji="1" lang="en-US" altLang="zh-CN" sz="3600" dirty="0">
              <a:solidFill>
                <a:srgbClr val="FFFF00"/>
              </a:solidFill>
            </a:endParaRPr>
          </a:p>
          <a:p>
            <a:r>
              <a:rPr kumimoji="1" lang="zh-CN" altLang="en-US" sz="3200" dirty="0" smtClean="0">
                <a:solidFill>
                  <a:schemeClr val="bg1"/>
                </a:solidFill>
              </a:rPr>
              <a:t>       一</a:t>
            </a:r>
            <a:r>
              <a:rPr kumimoji="1" lang="en-US" altLang="zh-CN" sz="3200" dirty="0" smtClean="0">
                <a:solidFill>
                  <a:schemeClr val="bg1"/>
                </a:solidFill>
              </a:rPr>
              <a:t>.</a:t>
            </a:r>
            <a:r>
              <a:rPr kumimoji="1" lang="zh-CN" altLang="en-US" sz="3200" dirty="0" smtClean="0">
                <a:solidFill>
                  <a:schemeClr val="bg1"/>
                </a:solidFill>
              </a:rPr>
              <a:t>区域环境问题类型的判断</a:t>
            </a:r>
            <a:endParaRPr kumimoji="1" lang="en-US" altLang="zh-CN" sz="3200" dirty="0">
              <a:solidFill>
                <a:schemeClr val="bg1"/>
              </a:solidFill>
            </a:endParaRPr>
          </a:p>
          <a:p>
            <a:r>
              <a:rPr kumimoji="1" lang="zh-CN" altLang="en-US" sz="3200" dirty="0" smtClean="0">
                <a:solidFill>
                  <a:schemeClr val="bg1"/>
                </a:solidFill>
              </a:rPr>
              <a:t>       二</a:t>
            </a:r>
            <a:r>
              <a:rPr kumimoji="1" lang="en-US" altLang="zh-CN" sz="3200" dirty="0" smtClean="0">
                <a:solidFill>
                  <a:schemeClr val="bg1"/>
                </a:solidFill>
              </a:rPr>
              <a:t>.</a:t>
            </a:r>
            <a:r>
              <a:rPr kumimoji="1" lang="zh-CN" altLang="en-US" sz="3200" dirty="0" smtClean="0">
                <a:solidFill>
                  <a:schemeClr val="bg1"/>
                </a:solidFill>
              </a:rPr>
              <a:t>区域环境问题的成因分析</a:t>
            </a:r>
            <a:endParaRPr kumimoji="1" lang="en-US" altLang="zh-CN" sz="3200" dirty="0" smtClean="0">
              <a:solidFill>
                <a:schemeClr val="bg1"/>
              </a:solidFill>
            </a:endParaRPr>
          </a:p>
          <a:p>
            <a:r>
              <a:rPr kumimoji="1" lang="zh-CN" altLang="en-US" sz="3200" dirty="0" smtClean="0">
                <a:solidFill>
                  <a:schemeClr val="bg1"/>
                </a:solidFill>
              </a:rPr>
              <a:t>       三</a:t>
            </a:r>
            <a:r>
              <a:rPr kumimoji="1" lang="en-US" altLang="zh-CN" sz="3200" dirty="0" smtClean="0">
                <a:solidFill>
                  <a:schemeClr val="bg1"/>
                </a:solidFill>
              </a:rPr>
              <a:t>.</a:t>
            </a:r>
            <a:r>
              <a:rPr kumimoji="1" lang="zh-CN" altLang="en-US" sz="3200" dirty="0" smtClean="0">
                <a:solidFill>
                  <a:schemeClr val="bg1"/>
                </a:solidFill>
              </a:rPr>
              <a:t>区域环境问题的危害</a:t>
            </a:r>
            <a:endParaRPr kumimoji="1" lang="en-US" altLang="zh-CN" sz="3200" dirty="0" smtClean="0">
              <a:solidFill>
                <a:schemeClr val="bg1"/>
              </a:solidFill>
            </a:endParaRPr>
          </a:p>
          <a:p>
            <a:r>
              <a:rPr kumimoji="1" lang="zh-CN" altLang="en-US" sz="3200" dirty="0" smtClean="0">
                <a:solidFill>
                  <a:schemeClr val="bg1"/>
                </a:solidFill>
              </a:rPr>
              <a:t>       四</a:t>
            </a:r>
            <a:r>
              <a:rPr kumimoji="1" lang="en-US" altLang="zh-CN" sz="3200" dirty="0" smtClean="0">
                <a:solidFill>
                  <a:schemeClr val="bg1"/>
                </a:solidFill>
              </a:rPr>
              <a:t>.</a:t>
            </a:r>
            <a:r>
              <a:rPr kumimoji="1" lang="zh-CN" altLang="en-US" sz="3200" dirty="0" smtClean="0">
                <a:solidFill>
                  <a:schemeClr val="bg1"/>
                </a:solidFill>
              </a:rPr>
              <a:t>区域环境问题的防治措施</a:t>
            </a:r>
            <a:endParaRPr kumimoji="1" lang="zh-CN" altLang="en-US" sz="3200" dirty="0">
              <a:solidFill>
                <a:schemeClr val="bg1"/>
              </a:solidFill>
            </a:endParaRPr>
          </a:p>
        </p:txBody>
      </p:sp>
    </p:spTree>
    <p:custDataLst>
      <p:tags r:id="rId1"/>
    </p:custDataLst>
    <p:extLst>
      <p:ext uri="{BB962C8B-B14F-4D97-AF65-F5344CB8AC3E}">
        <p14:creationId xmlns:p14="http://schemas.microsoft.com/office/powerpoint/2010/main" val="20906695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a:srcRect l="5136" t="19208" r="2560" b="46435"/>
          <a:stretch/>
        </p:blipFill>
        <p:spPr>
          <a:xfrm>
            <a:off x="300773" y="1082832"/>
            <a:ext cx="4356101" cy="3044668"/>
          </a:xfrm>
          <a:prstGeom prst="rect">
            <a:avLst/>
          </a:prstGeom>
        </p:spPr>
      </p:pic>
      <p:sp>
        <p:nvSpPr>
          <p:cNvPr id="11" name="文本框 10"/>
          <p:cNvSpPr txBox="1"/>
          <p:nvPr/>
        </p:nvSpPr>
        <p:spPr>
          <a:xfrm>
            <a:off x="5610333" y="1231900"/>
            <a:ext cx="184731" cy="369332"/>
          </a:xfrm>
          <a:prstGeom prst="rect">
            <a:avLst/>
          </a:prstGeom>
          <a:noFill/>
        </p:spPr>
        <p:txBody>
          <a:bodyPr wrap="none" rtlCol="0">
            <a:spAutoFit/>
          </a:bodyPr>
          <a:lstStyle/>
          <a:p>
            <a:endParaRPr kumimoji="1" lang="zh-CN" altLang="en-US" dirty="0"/>
          </a:p>
        </p:txBody>
      </p:sp>
      <p:sp>
        <p:nvSpPr>
          <p:cNvPr id="12" name="文本框 11"/>
          <p:cNvSpPr txBox="1"/>
          <p:nvPr/>
        </p:nvSpPr>
        <p:spPr>
          <a:xfrm>
            <a:off x="4461803" y="2730500"/>
            <a:ext cx="4708340" cy="1631216"/>
          </a:xfrm>
          <a:prstGeom prst="rect">
            <a:avLst/>
          </a:prstGeom>
          <a:noFill/>
        </p:spPr>
        <p:txBody>
          <a:bodyPr wrap="none" rtlCol="0">
            <a:spAutoFit/>
          </a:bodyPr>
          <a:lstStyle/>
          <a:p>
            <a:r>
              <a:rPr lang="zh-CN" altLang="en-US"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a:t>
            </a:r>
            <a:r>
              <a:rPr lang="en-US" altLang="zh-CN" sz="2000"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1</a:t>
            </a:r>
            <a:r>
              <a:rPr lang="zh-CN" altLang="en-US" sz="2000"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）依据</a:t>
            </a:r>
            <a:r>
              <a:rPr lang="zh-CN" altLang="en-US" sz="2000" dirty="0">
                <a:solidFill>
                  <a:schemeClr val="bg1">
                    <a:lumMod val="95000"/>
                  </a:schemeClr>
                </a:solidFill>
                <a:latin typeface="华文中宋" panose="02010600040101010101" charset="-122"/>
                <a:ea typeface="华文中宋" panose="02010600040101010101" charset="-122"/>
                <a:cs typeface="华文中宋" panose="02010600040101010101" charset="-122"/>
              </a:rPr>
              <a:t>陕西省</a:t>
            </a:r>
            <a:r>
              <a:rPr lang="zh-CN" altLang="en-US" sz="2000"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北部某县</a:t>
            </a:r>
            <a:r>
              <a:rPr lang="zh-CN" altLang="en-US" sz="2000" dirty="0">
                <a:solidFill>
                  <a:schemeClr val="bg1">
                    <a:lumMod val="95000"/>
                  </a:schemeClr>
                </a:solidFill>
                <a:latin typeface="华文中宋" panose="02010600040101010101" charset="-122"/>
                <a:ea typeface="华文中宋" panose="02010600040101010101" charset="-122"/>
                <a:cs typeface="华文中宋" panose="02010600040101010101" charset="-122"/>
              </a:rPr>
              <a:t>产业结构</a:t>
            </a:r>
            <a:r>
              <a:rPr lang="zh-CN" altLang="en-US" sz="2000"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的</a:t>
            </a:r>
            <a:endParaRPr lang="en-US" altLang="zh-CN" sz="2000" dirty="0" smtClean="0">
              <a:solidFill>
                <a:schemeClr val="bg1">
                  <a:lumMod val="95000"/>
                </a:schemeClr>
              </a:solidFill>
              <a:latin typeface="华文中宋" panose="02010600040101010101" charset="-122"/>
              <a:ea typeface="华文中宋" panose="02010600040101010101" charset="-122"/>
              <a:cs typeface="华文中宋" panose="02010600040101010101" charset="-122"/>
            </a:endParaRPr>
          </a:p>
          <a:p>
            <a:r>
              <a:rPr lang="zh-CN" altLang="en-US" sz="2000"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  特点，</a:t>
            </a:r>
            <a:r>
              <a:rPr lang="zh-CN" altLang="en-US" sz="2000" dirty="0" smtClean="0">
                <a:solidFill>
                  <a:srgbClr val="FFFF00"/>
                </a:solidFill>
                <a:latin typeface="华文中宋" panose="02010600040101010101" charset="-122"/>
                <a:ea typeface="华文中宋" panose="02010600040101010101" charset="-122"/>
                <a:cs typeface="华文中宋" panose="02010600040101010101" charset="-122"/>
              </a:rPr>
              <a:t>推测</a:t>
            </a:r>
            <a:r>
              <a:rPr lang="zh-CN" altLang="en-US" sz="2000" dirty="0" smtClean="0">
                <a:solidFill>
                  <a:schemeClr val="bg1">
                    <a:lumMod val="95000"/>
                  </a:schemeClr>
                </a:solidFill>
                <a:latin typeface="华文中宋" panose="02010600040101010101" charset="-122"/>
                <a:ea typeface="华文中宋" panose="02010600040101010101" charset="-122"/>
                <a:cs typeface="华文中宋" panose="02010600040101010101" charset="-122"/>
              </a:rPr>
              <a:t>其可能面临的</a:t>
            </a:r>
            <a:r>
              <a:rPr lang="zh-CN" altLang="en-US" sz="2000" dirty="0" smtClean="0">
                <a:solidFill>
                  <a:srgbClr val="FFFF00"/>
                </a:solidFill>
                <a:latin typeface="华文中宋" panose="02010600040101010101" charset="-122"/>
                <a:ea typeface="华文中宋" panose="02010600040101010101" charset="-122"/>
                <a:cs typeface="华文中宋" panose="02010600040101010101" charset="-122"/>
              </a:rPr>
              <a:t>主要环境问题</a:t>
            </a:r>
            <a:endParaRPr lang="en-US" altLang="zh-CN" sz="2000" dirty="0" smtClean="0">
              <a:solidFill>
                <a:schemeClr val="bg1">
                  <a:lumMod val="95000"/>
                </a:schemeClr>
              </a:solidFill>
              <a:latin typeface="华文中宋" panose="02010600040101010101" charset="-122"/>
              <a:ea typeface="华文中宋" panose="02010600040101010101" charset="-122"/>
              <a:cs typeface="华文中宋" panose="02010600040101010101" charset="-122"/>
            </a:endParaRPr>
          </a:p>
          <a:p>
            <a:r>
              <a:rPr kumimoji="1" lang="zh-CN" altLang="en-US" sz="2000" dirty="0">
                <a:solidFill>
                  <a:schemeClr val="bg1">
                    <a:lumMod val="95000"/>
                  </a:schemeClr>
                </a:solidFill>
              </a:rPr>
              <a:t>（</a:t>
            </a:r>
            <a:r>
              <a:rPr kumimoji="1" lang="en-US" altLang="zh-CN" sz="2000" dirty="0">
                <a:solidFill>
                  <a:schemeClr val="bg1">
                    <a:lumMod val="95000"/>
                  </a:schemeClr>
                </a:solidFill>
              </a:rPr>
              <a:t>2</a:t>
            </a:r>
            <a:r>
              <a:rPr kumimoji="1" lang="zh-CN" altLang="en-US" sz="2000" dirty="0">
                <a:solidFill>
                  <a:schemeClr val="bg1">
                    <a:lumMod val="95000"/>
                  </a:schemeClr>
                </a:solidFill>
              </a:rPr>
              <a:t>）结合图中信息，分析黄河中游</a:t>
            </a:r>
            <a:r>
              <a:rPr kumimoji="1" lang="zh-CN" altLang="en-US" sz="2000" dirty="0" smtClean="0">
                <a:solidFill>
                  <a:schemeClr val="bg1">
                    <a:lumMod val="95000"/>
                  </a:schemeClr>
                </a:solidFill>
              </a:rPr>
              <a:t>地区</a:t>
            </a:r>
            <a:endParaRPr kumimoji="1" lang="en-US" altLang="zh-CN" sz="2000" dirty="0" smtClean="0">
              <a:solidFill>
                <a:schemeClr val="bg1">
                  <a:lumMod val="95000"/>
                </a:schemeClr>
              </a:solidFill>
            </a:endParaRPr>
          </a:p>
          <a:p>
            <a:r>
              <a:rPr kumimoji="1" lang="zh-CN" altLang="en-US" sz="2000" dirty="0">
                <a:solidFill>
                  <a:schemeClr val="bg1">
                    <a:lumMod val="95000"/>
                  </a:schemeClr>
                </a:solidFill>
              </a:rPr>
              <a:t> </a:t>
            </a:r>
            <a:r>
              <a:rPr kumimoji="1" lang="zh-CN" altLang="en-US" sz="2000" dirty="0" smtClean="0">
                <a:solidFill>
                  <a:schemeClr val="bg1">
                    <a:lumMod val="95000"/>
                  </a:schemeClr>
                </a:solidFill>
              </a:rPr>
              <a:t>        水土</a:t>
            </a:r>
            <a:r>
              <a:rPr kumimoji="1" lang="zh-CN" altLang="en-US" sz="2000" dirty="0">
                <a:solidFill>
                  <a:schemeClr val="bg1">
                    <a:lumMod val="95000"/>
                  </a:schemeClr>
                </a:solidFill>
              </a:rPr>
              <a:t>流失严重的</a:t>
            </a:r>
            <a:r>
              <a:rPr kumimoji="1" lang="zh-CN" altLang="en-US" sz="2000" dirty="0">
                <a:solidFill>
                  <a:srgbClr val="FFFF00"/>
                </a:solidFill>
              </a:rPr>
              <a:t>原因及危害</a:t>
            </a:r>
          </a:p>
          <a:p>
            <a:endParaRPr kumimoji="1" lang="zh-CN" altLang="en-US" sz="2000" dirty="0"/>
          </a:p>
        </p:txBody>
      </p:sp>
      <p:sp>
        <p:nvSpPr>
          <p:cNvPr id="9" name="文本框 8"/>
          <p:cNvSpPr txBox="1"/>
          <p:nvPr/>
        </p:nvSpPr>
        <p:spPr>
          <a:xfrm>
            <a:off x="403145" y="314319"/>
            <a:ext cx="6353021" cy="369332"/>
          </a:xfrm>
          <a:prstGeom prst="rect">
            <a:avLst/>
          </a:prstGeom>
          <a:noFill/>
        </p:spPr>
        <p:txBody>
          <a:bodyPr wrap="none" rtlCol="0">
            <a:spAutoFit/>
          </a:bodyPr>
          <a:lstStyle/>
          <a:p>
            <a:r>
              <a:rPr kumimoji="1" lang="zh-CN" altLang="en-US" dirty="0" smtClean="0">
                <a:solidFill>
                  <a:srgbClr val="FFFF00"/>
                </a:solidFill>
              </a:rPr>
              <a:t>例题</a:t>
            </a:r>
            <a:r>
              <a:rPr kumimoji="1" lang="en-US" altLang="zh-CN" dirty="0" smtClean="0">
                <a:solidFill>
                  <a:srgbClr val="FFFF00"/>
                </a:solidFill>
              </a:rPr>
              <a:t>1</a:t>
            </a:r>
            <a:r>
              <a:rPr kumimoji="1" lang="zh-CN" altLang="en-US" dirty="0" smtClean="0">
                <a:solidFill>
                  <a:srgbClr val="FFFF00"/>
                </a:solidFill>
              </a:rPr>
              <a:t> 读图文字资料   回答下列问题   （朝阳</a:t>
            </a:r>
            <a:r>
              <a:rPr kumimoji="1" lang="en-US" altLang="zh-CN" dirty="0" smtClean="0">
                <a:solidFill>
                  <a:srgbClr val="FFFF00"/>
                </a:solidFill>
              </a:rPr>
              <a:t>2020</a:t>
            </a:r>
            <a:r>
              <a:rPr kumimoji="1" lang="zh-CN" altLang="en-US" dirty="0" smtClean="0">
                <a:solidFill>
                  <a:srgbClr val="FFFF00"/>
                </a:solidFill>
              </a:rPr>
              <a:t>期末测试</a:t>
            </a:r>
            <a:r>
              <a:rPr kumimoji="1" lang="zh-CN" altLang="en-US" dirty="0">
                <a:solidFill>
                  <a:srgbClr val="FFFF00"/>
                </a:solidFill>
              </a:rPr>
              <a:t>）</a:t>
            </a:r>
          </a:p>
        </p:txBody>
      </p:sp>
      <p:pic>
        <p:nvPicPr>
          <p:cNvPr id="10" name="图片 9"/>
          <p:cNvPicPr>
            <a:picLocks noChangeAspect="1"/>
          </p:cNvPicPr>
          <p:nvPr/>
        </p:nvPicPr>
        <p:blipFill rotWithShape="1">
          <a:blip r:embed="rId4"/>
          <a:srcRect l="5136" t="52968" r="14402" b="30122"/>
          <a:stretch/>
        </p:blipFill>
        <p:spPr>
          <a:xfrm>
            <a:off x="4691907" y="1082832"/>
            <a:ext cx="3797301" cy="1498600"/>
          </a:xfrm>
          <a:prstGeom prst="rect">
            <a:avLst/>
          </a:prstGeom>
        </p:spPr>
      </p:pic>
    </p:spTree>
    <p:custDataLst>
      <p:tags r:id="rId1"/>
    </p:custDataLst>
    <p:extLst>
      <p:ext uri="{BB962C8B-B14F-4D97-AF65-F5344CB8AC3E}">
        <p14:creationId xmlns:p14="http://schemas.microsoft.com/office/powerpoint/2010/main" val="13853148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1" name="文本框 10"/>
          <p:cNvSpPr txBox="1"/>
          <p:nvPr/>
        </p:nvSpPr>
        <p:spPr>
          <a:xfrm>
            <a:off x="5280133" y="1169432"/>
            <a:ext cx="184731" cy="369332"/>
          </a:xfrm>
          <a:prstGeom prst="rect">
            <a:avLst/>
          </a:prstGeom>
          <a:noFill/>
        </p:spPr>
        <p:txBody>
          <a:bodyPr wrap="none" rtlCol="0">
            <a:spAutoFit/>
          </a:bodyPr>
          <a:lstStyle/>
          <a:p>
            <a:endParaRPr kumimoji="1" lang="zh-CN" altLang="en-US" dirty="0"/>
          </a:p>
        </p:txBody>
      </p:sp>
      <p:sp>
        <p:nvSpPr>
          <p:cNvPr id="8" name="文本框 7"/>
          <p:cNvSpPr txBox="1"/>
          <p:nvPr/>
        </p:nvSpPr>
        <p:spPr>
          <a:xfrm>
            <a:off x="2021942" y="435552"/>
            <a:ext cx="5040162" cy="1415772"/>
          </a:xfrm>
          <a:prstGeom prst="rect">
            <a:avLst/>
          </a:prstGeom>
          <a:noFill/>
        </p:spPr>
        <p:txBody>
          <a:bodyPr wrap="none" rtlCol="0">
            <a:spAutoFit/>
          </a:bodyPr>
          <a:lstStyle/>
          <a:p>
            <a:r>
              <a:rPr kumimoji="1" lang="zh-CN" altLang="en-US" sz="3200" dirty="0" smtClean="0">
                <a:solidFill>
                  <a:srgbClr val="FFFF00"/>
                </a:solidFill>
              </a:rPr>
              <a:t>一  </a:t>
            </a:r>
            <a:r>
              <a:rPr kumimoji="1" lang="en-US" altLang="zh-CN" sz="3200" dirty="0" smtClean="0">
                <a:solidFill>
                  <a:srgbClr val="FFFF00"/>
                </a:solidFill>
              </a:rPr>
              <a:t>.</a:t>
            </a:r>
            <a:r>
              <a:rPr kumimoji="1" lang="zh-CN" altLang="en-US" sz="3200" dirty="0" smtClean="0">
                <a:solidFill>
                  <a:srgbClr val="FFFF00"/>
                </a:solidFill>
              </a:rPr>
              <a:t>区域环境问题类型判断</a:t>
            </a:r>
            <a:endParaRPr kumimoji="1" lang="en-US" altLang="zh-CN" sz="3200" dirty="0" smtClean="0">
              <a:solidFill>
                <a:srgbClr val="FFFF00"/>
              </a:solidFill>
            </a:endParaRPr>
          </a:p>
          <a:p>
            <a:endParaRPr kumimoji="1" lang="en-US" altLang="zh-CN" dirty="0"/>
          </a:p>
          <a:p>
            <a:endParaRPr kumimoji="1" lang="en-US" altLang="zh-CN" dirty="0" smtClean="0"/>
          </a:p>
          <a:p>
            <a:endParaRPr kumimoji="1" lang="en-US" altLang="zh-CN" dirty="0"/>
          </a:p>
        </p:txBody>
      </p:sp>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r="49103" b="17017"/>
          <a:stretch/>
        </p:blipFill>
        <p:spPr>
          <a:xfrm>
            <a:off x="2686500" y="1113842"/>
            <a:ext cx="3011656" cy="3682649"/>
          </a:xfrm>
          <a:prstGeom prst="rect">
            <a:avLst/>
          </a:prstGeom>
        </p:spPr>
      </p:pic>
      <p:sp>
        <p:nvSpPr>
          <p:cNvPr id="14" name="文本框 13"/>
          <p:cNvSpPr txBox="1"/>
          <p:nvPr/>
        </p:nvSpPr>
        <p:spPr>
          <a:xfrm>
            <a:off x="2686500" y="2529614"/>
            <a:ext cx="877163" cy="507831"/>
          </a:xfrm>
          <a:prstGeom prst="rect">
            <a:avLst/>
          </a:prstGeom>
          <a:noFill/>
        </p:spPr>
        <p:txBody>
          <a:bodyPr wrap="none" rtlCol="0">
            <a:spAutoFit/>
          </a:bodyPr>
          <a:lstStyle/>
          <a:p>
            <a:r>
              <a:rPr kumimoji="1" lang="zh-CN" altLang="en-US" sz="1350" dirty="0">
                <a:solidFill>
                  <a:srgbClr val="FFFFFF"/>
                </a:solidFill>
              </a:rPr>
              <a:t>人类</a:t>
            </a:r>
            <a:r>
              <a:rPr kumimoji="1" lang="zh-CN" altLang="en-US" sz="1350" dirty="0" smtClean="0">
                <a:solidFill>
                  <a:srgbClr val="FFFFFF"/>
                </a:solidFill>
              </a:rPr>
              <a:t>获取</a:t>
            </a:r>
            <a:endParaRPr kumimoji="1" lang="en-US" altLang="zh-CN" sz="1350" dirty="0">
              <a:solidFill>
                <a:srgbClr val="FFFFFF"/>
              </a:solidFill>
            </a:endParaRPr>
          </a:p>
          <a:p>
            <a:r>
              <a:rPr kumimoji="1" lang="zh-CN" altLang="en-US" sz="1350" dirty="0">
                <a:solidFill>
                  <a:srgbClr val="FFFFFF"/>
                </a:solidFill>
              </a:rPr>
              <a:t>环境</a:t>
            </a:r>
            <a:r>
              <a:rPr kumimoji="1" lang="zh-CN" altLang="en-US" sz="1350" dirty="0" smtClean="0">
                <a:solidFill>
                  <a:srgbClr val="FFFFFF"/>
                </a:solidFill>
              </a:rPr>
              <a:t>供给</a:t>
            </a:r>
            <a:endParaRPr kumimoji="1" lang="zh-CN" altLang="en-US" sz="1350" dirty="0">
              <a:solidFill>
                <a:srgbClr val="FFFFFF"/>
              </a:solidFill>
            </a:endParaRPr>
          </a:p>
        </p:txBody>
      </p:sp>
      <p:sp>
        <p:nvSpPr>
          <p:cNvPr id="15" name="文本框 14"/>
          <p:cNvSpPr txBox="1"/>
          <p:nvPr/>
        </p:nvSpPr>
        <p:spPr>
          <a:xfrm>
            <a:off x="4794520" y="2571453"/>
            <a:ext cx="1050288" cy="507831"/>
          </a:xfrm>
          <a:prstGeom prst="rect">
            <a:avLst/>
          </a:prstGeom>
          <a:noFill/>
        </p:spPr>
        <p:txBody>
          <a:bodyPr wrap="none" rtlCol="0">
            <a:spAutoFit/>
          </a:bodyPr>
          <a:lstStyle/>
          <a:p>
            <a:r>
              <a:rPr kumimoji="1" lang="zh-CN" altLang="en-US" sz="1350" dirty="0" smtClean="0">
                <a:solidFill>
                  <a:srgbClr val="FFFFFF"/>
                </a:solidFill>
              </a:rPr>
              <a:t>排放</a:t>
            </a:r>
            <a:r>
              <a:rPr kumimoji="1" lang="zh-CN" altLang="en-US" sz="1350" dirty="0">
                <a:solidFill>
                  <a:srgbClr val="FFFFFF"/>
                </a:solidFill>
              </a:rPr>
              <a:t>废弃物</a:t>
            </a:r>
            <a:endParaRPr kumimoji="1" lang="en-US" altLang="zh-CN" sz="1350" dirty="0">
              <a:solidFill>
                <a:srgbClr val="FFFFFF"/>
              </a:solidFill>
            </a:endParaRPr>
          </a:p>
          <a:p>
            <a:r>
              <a:rPr kumimoji="1" lang="zh-CN" altLang="en-US" sz="1350" dirty="0">
                <a:solidFill>
                  <a:srgbClr val="FFFFFF"/>
                </a:solidFill>
              </a:rPr>
              <a:t>环境</a:t>
            </a:r>
            <a:r>
              <a:rPr kumimoji="1" lang="zh-CN" altLang="en-US" sz="1350" dirty="0" smtClean="0">
                <a:solidFill>
                  <a:srgbClr val="FFFFFF"/>
                </a:solidFill>
              </a:rPr>
              <a:t>自净</a:t>
            </a:r>
            <a:endParaRPr kumimoji="1" lang="zh-CN" altLang="en-US" sz="1350" dirty="0">
              <a:solidFill>
                <a:srgbClr val="FFFFFF"/>
              </a:solidFill>
            </a:endParaRPr>
          </a:p>
        </p:txBody>
      </p:sp>
      <p:sp>
        <p:nvSpPr>
          <p:cNvPr id="16" name="文本框 15"/>
          <p:cNvSpPr txBox="1"/>
          <p:nvPr/>
        </p:nvSpPr>
        <p:spPr>
          <a:xfrm>
            <a:off x="313782" y="2262670"/>
            <a:ext cx="2079415" cy="1815882"/>
          </a:xfrm>
          <a:prstGeom prst="rect">
            <a:avLst/>
          </a:prstGeom>
          <a:noFill/>
        </p:spPr>
        <p:txBody>
          <a:bodyPr wrap="none" rtlCol="0">
            <a:spAutoFit/>
          </a:bodyPr>
          <a:lstStyle/>
          <a:p>
            <a:r>
              <a:rPr kumimoji="1" lang="zh-CN" altLang="en-US" sz="2800" dirty="0">
                <a:solidFill>
                  <a:schemeClr val="bg1"/>
                </a:solidFill>
              </a:rPr>
              <a:t>获取＞供给</a:t>
            </a:r>
            <a:r>
              <a:rPr kumimoji="1" lang="en-US" altLang="zh-CN" sz="2800" dirty="0">
                <a:solidFill>
                  <a:schemeClr val="bg1"/>
                </a:solidFill>
              </a:rPr>
              <a:t> </a:t>
            </a:r>
          </a:p>
          <a:p>
            <a:r>
              <a:rPr kumimoji="1" lang="zh-CN" altLang="en-US" sz="2800" dirty="0">
                <a:solidFill>
                  <a:srgbClr val="FFFF00"/>
                </a:solidFill>
              </a:rPr>
              <a:t>生态</a:t>
            </a:r>
            <a:r>
              <a:rPr kumimoji="1" lang="zh-CN" altLang="en-US" sz="2800" dirty="0" smtClean="0">
                <a:solidFill>
                  <a:srgbClr val="FFFF00"/>
                </a:solidFill>
              </a:rPr>
              <a:t>破坏</a:t>
            </a:r>
            <a:endParaRPr kumimoji="1" lang="en-US" altLang="zh-CN" sz="2800" dirty="0">
              <a:solidFill>
                <a:srgbClr val="FFFF00"/>
              </a:solidFill>
            </a:endParaRPr>
          </a:p>
          <a:p>
            <a:r>
              <a:rPr kumimoji="1" lang="zh-CN" altLang="en-US" sz="2800" dirty="0" smtClean="0">
                <a:solidFill>
                  <a:srgbClr val="FFFF00"/>
                </a:solidFill>
              </a:rPr>
              <a:t>自然资源</a:t>
            </a:r>
            <a:endParaRPr kumimoji="1" lang="en-US" altLang="zh-CN" sz="2800" dirty="0" smtClean="0">
              <a:solidFill>
                <a:srgbClr val="FFFF00"/>
              </a:solidFill>
            </a:endParaRPr>
          </a:p>
          <a:p>
            <a:r>
              <a:rPr kumimoji="1" lang="zh-CN" altLang="en-US" sz="2800" dirty="0" smtClean="0">
                <a:solidFill>
                  <a:srgbClr val="FFFF00"/>
                </a:solidFill>
              </a:rPr>
              <a:t>短缺与衰竭</a:t>
            </a:r>
            <a:endParaRPr kumimoji="1" lang="en-US" altLang="zh-CN" sz="2800" dirty="0">
              <a:solidFill>
                <a:srgbClr val="FFFF00"/>
              </a:solidFill>
            </a:endParaRPr>
          </a:p>
        </p:txBody>
      </p:sp>
      <p:sp>
        <p:nvSpPr>
          <p:cNvPr id="19" name="文本框 18"/>
          <p:cNvSpPr txBox="1"/>
          <p:nvPr/>
        </p:nvSpPr>
        <p:spPr>
          <a:xfrm>
            <a:off x="5991460" y="2262670"/>
            <a:ext cx="3685532" cy="1384995"/>
          </a:xfrm>
          <a:prstGeom prst="rect">
            <a:avLst/>
          </a:prstGeom>
          <a:noFill/>
        </p:spPr>
        <p:txBody>
          <a:bodyPr wrap="square" rtlCol="0">
            <a:spAutoFit/>
          </a:bodyPr>
          <a:lstStyle/>
          <a:p>
            <a:r>
              <a:rPr kumimoji="1" lang="zh-CN" altLang="en-US" sz="2800" dirty="0">
                <a:solidFill>
                  <a:schemeClr val="bg1"/>
                </a:solidFill>
              </a:rPr>
              <a:t>排放＞自净</a:t>
            </a:r>
            <a:endParaRPr kumimoji="1" lang="en-US" altLang="zh-CN" sz="2800" dirty="0">
              <a:solidFill>
                <a:schemeClr val="bg1"/>
              </a:solidFill>
            </a:endParaRPr>
          </a:p>
          <a:p>
            <a:endParaRPr kumimoji="1" lang="en-US" altLang="zh-CN" sz="2800" dirty="0" smtClean="0">
              <a:solidFill>
                <a:srgbClr val="FFFF00"/>
              </a:solidFill>
            </a:endParaRPr>
          </a:p>
          <a:p>
            <a:r>
              <a:rPr kumimoji="1" lang="zh-CN" altLang="en-US" sz="2800" dirty="0" smtClean="0">
                <a:solidFill>
                  <a:srgbClr val="FFFF00"/>
                </a:solidFill>
              </a:rPr>
              <a:t>环境污染</a:t>
            </a:r>
            <a:endParaRPr kumimoji="1" lang="en-US" altLang="zh-CN" sz="2800" dirty="0">
              <a:solidFill>
                <a:srgbClr val="FFFF00"/>
              </a:solidFill>
            </a:endParaRPr>
          </a:p>
        </p:txBody>
      </p:sp>
    </p:spTree>
    <p:custDataLst>
      <p:tags r:id="rId1"/>
    </p:custDataLst>
    <p:extLst>
      <p:ext uri="{BB962C8B-B14F-4D97-AF65-F5344CB8AC3E}">
        <p14:creationId xmlns:p14="http://schemas.microsoft.com/office/powerpoint/2010/main" val="174097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1" name="文本框 10"/>
          <p:cNvSpPr txBox="1"/>
          <p:nvPr/>
        </p:nvSpPr>
        <p:spPr>
          <a:xfrm>
            <a:off x="5610333" y="1231900"/>
            <a:ext cx="184731" cy="369332"/>
          </a:xfrm>
          <a:prstGeom prst="rect">
            <a:avLst/>
          </a:prstGeom>
          <a:noFill/>
        </p:spPr>
        <p:txBody>
          <a:bodyPr wrap="none" rtlCol="0">
            <a:spAutoFit/>
          </a:bodyPr>
          <a:lstStyle/>
          <a:p>
            <a:endParaRPr kumimoji="1" lang="zh-CN" altLang="en-US" dirty="0"/>
          </a:p>
        </p:txBody>
      </p:sp>
      <p:sp>
        <p:nvSpPr>
          <p:cNvPr id="3" name="文本框 2"/>
          <p:cNvSpPr txBox="1"/>
          <p:nvPr/>
        </p:nvSpPr>
        <p:spPr>
          <a:xfrm>
            <a:off x="1058251" y="2319627"/>
            <a:ext cx="1107996" cy="646331"/>
          </a:xfrm>
          <a:prstGeom prst="rect">
            <a:avLst/>
          </a:prstGeom>
          <a:noFill/>
        </p:spPr>
        <p:txBody>
          <a:bodyPr wrap="none" rtlCol="0">
            <a:spAutoFit/>
          </a:bodyPr>
          <a:lstStyle/>
          <a:p>
            <a:r>
              <a:rPr kumimoji="1" lang="zh-CN" altLang="en-US" dirty="0" smtClean="0">
                <a:solidFill>
                  <a:srgbClr val="FFFF00"/>
                </a:solidFill>
              </a:rPr>
              <a:t>人类活动</a:t>
            </a:r>
            <a:endParaRPr kumimoji="1" lang="en-US" altLang="zh-CN" dirty="0" smtClean="0">
              <a:solidFill>
                <a:srgbClr val="FFFF00"/>
              </a:solidFill>
            </a:endParaRPr>
          </a:p>
          <a:p>
            <a:r>
              <a:rPr kumimoji="1" lang="zh-CN" altLang="en-US" dirty="0" smtClean="0">
                <a:solidFill>
                  <a:srgbClr val="FFFF00"/>
                </a:solidFill>
              </a:rPr>
              <a:t>  的方式</a:t>
            </a:r>
            <a:endParaRPr kumimoji="1" lang="zh-CN" altLang="en-US" dirty="0">
              <a:solidFill>
                <a:srgbClr val="FFFF00"/>
              </a:solidFill>
            </a:endParaRPr>
          </a:p>
        </p:txBody>
      </p:sp>
      <p:sp>
        <p:nvSpPr>
          <p:cNvPr id="4" name="文本框 3"/>
          <p:cNvSpPr txBox="1"/>
          <p:nvPr/>
        </p:nvSpPr>
        <p:spPr>
          <a:xfrm>
            <a:off x="2568461" y="3282946"/>
            <a:ext cx="1107996" cy="646331"/>
          </a:xfrm>
          <a:prstGeom prst="rect">
            <a:avLst/>
          </a:prstGeom>
          <a:noFill/>
        </p:spPr>
        <p:txBody>
          <a:bodyPr wrap="none" rtlCol="0">
            <a:spAutoFit/>
          </a:bodyPr>
          <a:lstStyle/>
          <a:p>
            <a:r>
              <a:rPr kumimoji="1" lang="zh-CN" altLang="en-US" dirty="0" smtClean="0">
                <a:solidFill>
                  <a:srgbClr val="FFFF00"/>
                </a:solidFill>
              </a:rPr>
              <a:t>超量排放</a:t>
            </a:r>
            <a:endParaRPr kumimoji="1" lang="en-US" altLang="zh-CN" dirty="0" smtClean="0">
              <a:solidFill>
                <a:srgbClr val="FFFF00"/>
              </a:solidFill>
            </a:endParaRPr>
          </a:p>
          <a:p>
            <a:r>
              <a:rPr kumimoji="1" lang="zh-CN" altLang="en-US" dirty="0" smtClean="0">
                <a:solidFill>
                  <a:srgbClr val="FFFF00"/>
                </a:solidFill>
              </a:rPr>
              <a:t>废弃物</a:t>
            </a:r>
            <a:endParaRPr kumimoji="1" lang="zh-CN" altLang="en-US" dirty="0">
              <a:solidFill>
                <a:srgbClr val="FFFF00"/>
              </a:solidFill>
            </a:endParaRPr>
          </a:p>
        </p:txBody>
      </p:sp>
      <p:sp>
        <p:nvSpPr>
          <p:cNvPr id="12" name="文本框 11"/>
          <p:cNvSpPr txBox="1"/>
          <p:nvPr/>
        </p:nvSpPr>
        <p:spPr>
          <a:xfrm>
            <a:off x="2568461" y="1885476"/>
            <a:ext cx="1107996" cy="646331"/>
          </a:xfrm>
          <a:prstGeom prst="rect">
            <a:avLst/>
          </a:prstGeom>
          <a:noFill/>
        </p:spPr>
        <p:txBody>
          <a:bodyPr wrap="none" rtlCol="0">
            <a:spAutoFit/>
          </a:bodyPr>
          <a:lstStyle/>
          <a:p>
            <a:r>
              <a:rPr kumimoji="1" lang="zh-CN" altLang="en-US" dirty="0" smtClean="0">
                <a:solidFill>
                  <a:srgbClr val="FFFF00"/>
                </a:solidFill>
              </a:rPr>
              <a:t>过度索取</a:t>
            </a:r>
            <a:endParaRPr kumimoji="1" lang="en-US" altLang="zh-CN" dirty="0" smtClean="0">
              <a:solidFill>
                <a:srgbClr val="FFFF00"/>
              </a:solidFill>
            </a:endParaRPr>
          </a:p>
          <a:p>
            <a:r>
              <a:rPr kumimoji="1" lang="zh-CN" altLang="en-US" dirty="0" smtClean="0">
                <a:solidFill>
                  <a:srgbClr val="FFFF00"/>
                </a:solidFill>
              </a:rPr>
              <a:t>   资源</a:t>
            </a:r>
            <a:endParaRPr kumimoji="1" lang="zh-CN" altLang="en-US" dirty="0">
              <a:solidFill>
                <a:srgbClr val="FFFF00"/>
              </a:solidFill>
            </a:endParaRPr>
          </a:p>
        </p:txBody>
      </p:sp>
      <p:sp>
        <p:nvSpPr>
          <p:cNvPr id="13" name="文本框 12"/>
          <p:cNvSpPr txBox="1"/>
          <p:nvPr/>
        </p:nvSpPr>
        <p:spPr>
          <a:xfrm>
            <a:off x="1150863" y="422185"/>
            <a:ext cx="6864380" cy="1415772"/>
          </a:xfrm>
          <a:prstGeom prst="rect">
            <a:avLst/>
          </a:prstGeom>
          <a:noFill/>
        </p:spPr>
        <p:txBody>
          <a:bodyPr wrap="none" rtlCol="0">
            <a:spAutoFit/>
          </a:bodyPr>
          <a:lstStyle/>
          <a:p>
            <a:r>
              <a:rPr kumimoji="1" lang="zh-CN" altLang="en-US" sz="3200" smtClean="0">
                <a:solidFill>
                  <a:srgbClr val="FFFF00"/>
                </a:solidFill>
              </a:rPr>
              <a:t>人类活动方式</a:t>
            </a:r>
            <a:r>
              <a:rPr kumimoji="1" lang="zh-CN" altLang="en-US" sz="3200" dirty="0" smtClean="0">
                <a:solidFill>
                  <a:srgbClr val="FFFF00"/>
                </a:solidFill>
              </a:rPr>
              <a:t>不同 环境问题类型不同</a:t>
            </a:r>
            <a:endParaRPr kumimoji="1" lang="en-US" altLang="zh-CN" sz="3200" dirty="0" smtClean="0">
              <a:solidFill>
                <a:srgbClr val="FFFF00"/>
              </a:solidFill>
            </a:endParaRPr>
          </a:p>
          <a:p>
            <a:endParaRPr kumimoji="1" lang="en-US" altLang="zh-CN" dirty="0"/>
          </a:p>
          <a:p>
            <a:endParaRPr kumimoji="1" lang="en-US" altLang="zh-CN" dirty="0" smtClean="0"/>
          </a:p>
          <a:p>
            <a:endParaRPr kumimoji="1" lang="en-US" altLang="zh-CN" dirty="0"/>
          </a:p>
        </p:txBody>
      </p:sp>
      <p:sp>
        <p:nvSpPr>
          <p:cNvPr id="9" name="矩形 8"/>
          <p:cNvSpPr/>
          <p:nvPr/>
        </p:nvSpPr>
        <p:spPr>
          <a:xfrm>
            <a:off x="4064000" y="1353240"/>
            <a:ext cx="1371600" cy="155109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p:cNvSpPr txBox="1"/>
          <p:nvPr/>
        </p:nvSpPr>
        <p:spPr>
          <a:xfrm>
            <a:off x="4195802" y="1390126"/>
            <a:ext cx="1107996" cy="1754326"/>
          </a:xfrm>
          <a:prstGeom prst="rect">
            <a:avLst/>
          </a:prstGeom>
          <a:noFill/>
        </p:spPr>
        <p:txBody>
          <a:bodyPr wrap="none" rtlCol="0">
            <a:spAutoFit/>
          </a:bodyPr>
          <a:lstStyle/>
          <a:p>
            <a:r>
              <a:rPr kumimoji="1" lang="zh-CN" altLang="en-US" dirty="0" smtClean="0">
                <a:solidFill>
                  <a:schemeClr val="bg1"/>
                </a:solidFill>
              </a:rPr>
              <a:t>滥伐森林</a:t>
            </a:r>
            <a:endParaRPr kumimoji="1" lang="en-US" altLang="zh-CN" dirty="0" smtClean="0">
              <a:solidFill>
                <a:schemeClr val="bg1"/>
              </a:solidFill>
            </a:endParaRPr>
          </a:p>
          <a:p>
            <a:r>
              <a:rPr kumimoji="1" lang="zh-CN" altLang="en-US" dirty="0" smtClean="0">
                <a:solidFill>
                  <a:schemeClr val="bg1"/>
                </a:solidFill>
              </a:rPr>
              <a:t>滥垦草原</a:t>
            </a:r>
            <a:endParaRPr kumimoji="1" lang="en-US" altLang="zh-CN" dirty="0" smtClean="0">
              <a:solidFill>
                <a:schemeClr val="bg1"/>
              </a:solidFill>
            </a:endParaRPr>
          </a:p>
          <a:p>
            <a:r>
              <a:rPr kumimoji="1" lang="zh-CN" altLang="en-US" dirty="0" smtClean="0">
                <a:solidFill>
                  <a:schemeClr val="bg1"/>
                </a:solidFill>
              </a:rPr>
              <a:t>过渡捕猎</a:t>
            </a:r>
            <a:endParaRPr kumimoji="1" lang="en-US" altLang="zh-CN" dirty="0" smtClean="0">
              <a:solidFill>
                <a:schemeClr val="bg1"/>
              </a:solidFill>
            </a:endParaRPr>
          </a:p>
          <a:p>
            <a:r>
              <a:rPr kumimoji="1" lang="zh-CN" altLang="en-US" dirty="0" smtClean="0">
                <a:solidFill>
                  <a:schemeClr val="bg1"/>
                </a:solidFill>
              </a:rPr>
              <a:t>过度采矿</a:t>
            </a:r>
            <a:endParaRPr kumimoji="1" lang="en-US" altLang="zh-CN" dirty="0" smtClean="0">
              <a:solidFill>
                <a:schemeClr val="bg1"/>
              </a:solidFill>
            </a:endParaRPr>
          </a:p>
          <a:p>
            <a:r>
              <a:rPr kumimoji="1" lang="en-US" altLang="zh-CN" dirty="0" smtClean="0">
                <a:solidFill>
                  <a:schemeClr val="bg1"/>
                </a:solidFill>
              </a:rPr>
              <a:t>……</a:t>
            </a:r>
          </a:p>
          <a:p>
            <a:endParaRPr kumimoji="1" lang="zh-CN" altLang="en-US" dirty="0"/>
          </a:p>
        </p:txBody>
      </p:sp>
      <p:sp>
        <p:nvSpPr>
          <p:cNvPr id="14" name="矩形 13"/>
          <p:cNvSpPr/>
          <p:nvPr/>
        </p:nvSpPr>
        <p:spPr>
          <a:xfrm>
            <a:off x="4025739" y="3255221"/>
            <a:ext cx="1941768" cy="701783"/>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p:cNvSpPr txBox="1"/>
          <p:nvPr/>
        </p:nvSpPr>
        <p:spPr>
          <a:xfrm>
            <a:off x="4025739" y="3258626"/>
            <a:ext cx="1980029" cy="707886"/>
          </a:xfrm>
          <a:prstGeom prst="rect">
            <a:avLst/>
          </a:prstGeom>
          <a:noFill/>
        </p:spPr>
        <p:txBody>
          <a:bodyPr wrap="none" rtlCol="0">
            <a:spAutoFit/>
          </a:bodyPr>
          <a:lstStyle/>
          <a:p>
            <a:r>
              <a:rPr kumimoji="1" lang="zh-CN" altLang="en-US" sz="2000" dirty="0" smtClean="0">
                <a:solidFill>
                  <a:schemeClr val="bg1"/>
                </a:solidFill>
              </a:rPr>
              <a:t>超量排放废弃物</a:t>
            </a:r>
            <a:endParaRPr kumimoji="1" lang="en-US" altLang="zh-CN" sz="2000" dirty="0" smtClean="0">
              <a:solidFill>
                <a:schemeClr val="bg1"/>
              </a:solidFill>
            </a:endParaRPr>
          </a:p>
          <a:p>
            <a:r>
              <a:rPr kumimoji="1" lang="zh-CN" altLang="en-US" sz="2000" dirty="0" smtClean="0">
                <a:solidFill>
                  <a:schemeClr val="bg1"/>
                </a:solidFill>
              </a:rPr>
              <a:t>排放有害物质</a:t>
            </a:r>
            <a:endParaRPr kumimoji="1" lang="zh-CN" altLang="en-US" sz="2000" dirty="0">
              <a:solidFill>
                <a:schemeClr val="bg1"/>
              </a:solidFill>
            </a:endParaRPr>
          </a:p>
        </p:txBody>
      </p:sp>
      <p:sp>
        <p:nvSpPr>
          <p:cNvPr id="16" name="矩形 15"/>
          <p:cNvSpPr/>
          <p:nvPr/>
        </p:nvSpPr>
        <p:spPr>
          <a:xfrm>
            <a:off x="6230149" y="1505640"/>
            <a:ext cx="1175461" cy="998443"/>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FF00"/>
                </a:solidFill>
              </a:rPr>
              <a:t>资源短缺</a:t>
            </a:r>
            <a:endParaRPr kumimoji="1" lang="en-US" altLang="zh-CN" dirty="0" smtClean="0">
              <a:solidFill>
                <a:srgbClr val="FFFF00"/>
              </a:solidFill>
            </a:endParaRPr>
          </a:p>
          <a:p>
            <a:pPr algn="ctr"/>
            <a:r>
              <a:rPr kumimoji="1" lang="zh-CN" altLang="en-US" dirty="0" smtClean="0">
                <a:solidFill>
                  <a:srgbClr val="FFFF00"/>
                </a:solidFill>
              </a:rPr>
              <a:t>生态破坏</a:t>
            </a:r>
            <a:endParaRPr kumimoji="1" lang="zh-CN" altLang="en-US" dirty="0">
              <a:solidFill>
                <a:srgbClr val="FFFF00"/>
              </a:solidFill>
            </a:endParaRPr>
          </a:p>
        </p:txBody>
      </p:sp>
      <p:sp>
        <p:nvSpPr>
          <p:cNvPr id="17" name="矩形 16"/>
          <p:cNvSpPr/>
          <p:nvPr/>
        </p:nvSpPr>
        <p:spPr>
          <a:xfrm>
            <a:off x="6355050" y="3023687"/>
            <a:ext cx="1175461" cy="980651"/>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rgbClr val="FFFF00"/>
                </a:solidFill>
              </a:rPr>
              <a:t>环境污染</a:t>
            </a:r>
            <a:endParaRPr kumimoji="1" lang="en-US" altLang="zh-CN" dirty="0" smtClean="0">
              <a:solidFill>
                <a:srgbClr val="FFFF00"/>
              </a:solidFill>
            </a:endParaRPr>
          </a:p>
        </p:txBody>
      </p:sp>
      <p:sp>
        <p:nvSpPr>
          <p:cNvPr id="18" name="矩形 17"/>
          <p:cNvSpPr/>
          <p:nvPr/>
        </p:nvSpPr>
        <p:spPr>
          <a:xfrm>
            <a:off x="926449" y="2291903"/>
            <a:ext cx="1467280" cy="674055"/>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0" name="直线箭头连接符 19"/>
          <p:cNvCxnSpPr/>
          <p:nvPr/>
        </p:nvCxnSpPr>
        <p:spPr>
          <a:xfrm flipV="1">
            <a:off x="2480623" y="2291903"/>
            <a:ext cx="268831" cy="21218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p:cNvCxnSpPr/>
          <p:nvPr/>
        </p:nvCxnSpPr>
        <p:spPr>
          <a:xfrm flipV="1">
            <a:off x="3601135" y="2208641"/>
            <a:ext cx="363235" cy="2641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线箭头连接符 22"/>
          <p:cNvCxnSpPr/>
          <p:nvPr/>
        </p:nvCxnSpPr>
        <p:spPr>
          <a:xfrm>
            <a:off x="5591578" y="2125380"/>
            <a:ext cx="506769" cy="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线箭头连接符 23"/>
          <p:cNvCxnSpPr>
            <a:stCxn id="4" idx="3"/>
          </p:cNvCxnSpPr>
          <p:nvPr/>
        </p:nvCxnSpPr>
        <p:spPr>
          <a:xfrm>
            <a:off x="3676457" y="3606112"/>
            <a:ext cx="277044" cy="38288"/>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线箭头连接符 24"/>
          <p:cNvCxnSpPr/>
          <p:nvPr/>
        </p:nvCxnSpPr>
        <p:spPr>
          <a:xfrm flipV="1">
            <a:off x="6026863" y="3612569"/>
            <a:ext cx="203286" cy="7533"/>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线箭头连接符 25"/>
          <p:cNvCxnSpPr/>
          <p:nvPr/>
        </p:nvCxnSpPr>
        <p:spPr>
          <a:xfrm>
            <a:off x="2568461" y="2907376"/>
            <a:ext cx="327139" cy="23707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2262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1" name="文本框 10"/>
          <p:cNvSpPr txBox="1"/>
          <p:nvPr/>
        </p:nvSpPr>
        <p:spPr>
          <a:xfrm>
            <a:off x="5280133" y="1169432"/>
            <a:ext cx="184731" cy="369332"/>
          </a:xfrm>
          <a:prstGeom prst="rect">
            <a:avLst/>
          </a:prstGeom>
          <a:noFill/>
        </p:spPr>
        <p:txBody>
          <a:bodyPr wrap="none" rtlCol="0">
            <a:spAutoFit/>
          </a:bodyPr>
          <a:lstStyle/>
          <a:p>
            <a:endParaRPr kumimoji="1" lang="zh-CN" altLang="en-US" dirty="0"/>
          </a:p>
        </p:txBody>
      </p:sp>
      <p:graphicFrame>
        <p:nvGraphicFramePr>
          <p:cNvPr id="13" name="表格 12"/>
          <p:cNvGraphicFramePr>
            <a:graphicFrameLocks noGrp="1"/>
          </p:cNvGraphicFramePr>
          <p:nvPr>
            <p:extLst/>
          </p:nvPr>
        </p:nvGraphicFramePr>
        <p:xfrm>
          <a:off x="649473" y="1010404"/>
          <a:ext cx="8064500" cy="4001016"/>
        </p:xfrm>
        <a:graphic>
          <a:graphicData uri="http://schemas.openxmlformats.org/drawingml/2006/table">
            <a:tbl>
              <a:tblPr firstRow="1" bandRow="1">
                <a:tableStyleId>{5C22544A-7EE6-4342-B048-85BDC9FD1C3A}</a:tableStyleId>
              </a:tblPr>
              <a:tblGrid>
                <a:gridCol w="2804927"/>
                <a:gridCol w="5259573"/>
              </a:tblGrid>
              <a:tr h="278130">
                <a:tc>
                  <a:txBody>
                    <a:bodyPr/>
                    <a:lstStyle/>
                    <a:p>
                      <a:r>
                        <a:rPr lang="zh-CN" altLang="en-US" sz="2400" dirty="0" smtClean="0">
                          <a:solidFill>
                            <a:srgbClr val="FFFF00"/>
                          </a:solidFill>
                        </a:rPr>
                        <a:t>          人类面临的</a:t>
                      </a:r>
                      <a:endParaRPr lang="en-US" altLang="zh-CN" sz="2400" dirty="0" smtClean="0">
                        <a:solidFill>
                          <a:srgbClr val="FFFF00"/>
                        </a:solidFill>
                      </a:endParaRPr>
                    </a:p>
                    <a:p>
                      <a:r>
                        <a:rPr lang="zh-CN" altLang="en-US" sz="2400" dirty="0" smtClean="0">
                          <a:solidFill>
                            <a:srgbClr val="FFFF00"/>
                          </a:solidFill>
                        </a:rPr>
                        <a:t>         主要环境问题</a:t>
                      </a:r>
                      <a:endParaRPr lang="zh-CN" altLang="en-US" sz="2400" dirty="0">
                        <a:solidFill>
                          <a:srgbClr val="FFFF00"/>
                        </a:solidFill>
                      </a:endParaRPr>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zh-CN" altLang="en-US" sz="2400" baseline="0" dirty="0" smtClean="0"/>
                        <a:t>                    </a:t>
                      </a:r>
                      <a:r>
                        <a:rPr lang="zh-CN" altLang="en-US" sz="2400" dirty="0" smtClean="0">
                          <a:solidFill>
                            <a:srgbClr val="FFFF00"/>
                          </a:solidFill>
                        </a:rPr>
                        <a:t>具体分类</a:t>
                      </a:r>
                      <a:endParaRPr lang="zh-CN" altLang="en-US" sz="2400" dirty="0">
                        <a:solidFill>
                          <a:srgbClr val="FFFF00"/>
                        </a:solidFill>
                      </a:endParaRPr>
                    </a:p>
                  </a:txBody>
                  <a:tcPr marL="68580" marR="68580" marT="34290" marB="34290"/>
                </a:tc>
              </a:tr>
              <a:tr h="869196">
                <a:tc>
                  <a:txBody>
                    <a:bodyPr/>
                    <a:lstStyle/>
                    <a:p>
                      <a:r>
                        <a:rPr lang="zh-CN" altLang="en-US" sz="2800" dirty="0" smtClean="0"/>
                        <a:t>         </a:t>
                      </a:r>
                      <a:r>
                        <a:rPr lang="zh-CN" altLang="en-US" sz="2400" dirty="0" smtClean="0"/>
                        <a:t>资源短缺</a:t>
                      </a:r>
                      <a:endParaRPr lang="zh-CN" altLang="en-US" sz="2400" dirty="0"/>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zh-CN" altLang="en-US" sz="2400" dirty="0" smtClean="0"/>
                        <a:t>水资源短缺</a:t>
                      </a:r>
                      <a:r>
                        <a:rPr lang="zh-CN" altLang="en-US" sz="2400" baseline="0" dirty="0" smtClean="0"/>
                        <a:t>      </a:t>
                      </a:r>
                      <a:r>
                        <a:rPr lang="zh-CN" altLang="en-US" sz="2400" dirty="0" smtClean="0"/>
                        <a:t>土地资源短缺</a:t>
                      </a:r>
                      <a:endParaRPr lang="zh-CN" altLang="en-US" sz="2400" dirty="0"/>
                    </a:p>
                    <a:p>
                      <a:r>
                        <a:rPr lang="zh-CN" altLang="en-US" sz="2400" dirty="0" smtClean="0"/>
                        <a:t>矿产资源短缺</a:t>
                      </a:r>
                      <a:r>
                        <a:rPr lang="zh-CN" altLang="en-US" sz="2400" baseline="0" dirty="0"/>
                        <a:t> </a:t>
                      </a:r>
                      <a:r>
                        <a:rPr lang="zh-CN" altLang="en-US" sz="2400" baseline="0" dirty="0" smtClean="0"/>
                        <a:t>  </a:t>
                      </a:r>
                      <a:r>
                        <a:rPr lang="zh-CN" altLang="en-US" sz="2400" dirty="0" smtClean="0"/>
                        <a:t>能源短缺等</a:t>
                      </a:r>
                      <a:endParaRPr lang="zh-CN" altLang="en-US" sz="2400" dirty="0"/>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994410">
                <a:tc>
                  <a:txBody>
                    <a:bodyPr/>
                    <a:lstStyle/>
                    <a:p>
                      <a:r>
                        <a:rPr lang="zh-CN" altLang="en-US" sz="2800" dirty="0" smtClean="0"/>
                        <a:t>         </a:t>
                      </a:r>
                      <a:r>
                        <a:rPr lang="zh-CN" altLang="en-US" sz="2400" dirty="0" smtClean="0"/>
                        <a:t>生态破坏</a:t>
                      </a:r>
                      <a:endParaRPr lang="en-US" altLang="zh-CN" sz="2400" dirty="0" smtClean="0"/>
                    </a:p>
                    <a:p>
                      <a:endParaRPr lang="zh-CN" altLang="en-US" sz="2800" dirty="0"/>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2400" dirty="0" smtClean="0"/>
                        <a:t>水土流失</a:t>
                      </a:r>
                      <a:r>
                        <a:rPr lang="zh-CN" altLang="en-US" sz="2400" baseline="0" dirty="0"/>
                        <a:t> </a:t>
                      </a:r>
                      <a:r>
                        <a:rPr lang="zh-CN" altLang="en-US" sz="2400" baseline="0" dirty="0" smtClean="0"/>
                        <a:t>     </a:t>
                      </a:r>
                      <a:r>
                        <a:rPr lang="zh-CN" altLang="en-US" sz="2400" dirty="0" smtClean="0"/>
                        <a:t>土地荒漠化</a:t>
                      </a:r>
                      <a:r>
                        <a:rPr lang="zh-CN" altLang="en-US" sz="2400" baseline="0" dirty="0"/>
                        <a:t> </a:t>
                      </a:r>
                      <a:r>
                        <a:rPr lang="zh-CN" altLang="en-US" sz="2400" baseline="0" dirty="0" smtClean="0"/>
                        <a:t>  </a:t>
                      </a:r>
                      <a:r>
                        <a:rPr lang="zh-CN" altLang="en-US" sz="2400" dirty="0" smtClean="0"/>
                        <a:t>土地盐碱化</a:t>
                      </a:r>
                      <a:r>
                        <a:rPr lang="zh-CN" altLang="en-US" sz="2400" baseline="0" dirty="0"/>
                        <a:t> </a:t>
                      </a:r>
                      <a:r>
                        <a:rPr lang="zh-CN" altLang="en-US" sz="2400" baseline="0" dirty="0" smtClean="0"/>
                        <a:t>    </a:t>
                      </a:r>
                      <a:r>
                        <a:rPr lang="zh-CN" altLang="en-US" sz="2400" dirty="0" smtClean="0"/>
                        <a:t>生物多样性减少</a:t>
                      </a:r>
                      <a:r>
                        <a:rPr lang="zh-CN" altLang="en-US" sz="2400" baseline="0" dirty="0" smtClean="0"/>
                        <a:t>  </a:t>
                      </a:r>
                      <a:r>
                        <a:rPr lang="zh-CN" altLang="en-US" sz="2400" dirty="0" smtClean="0"/>
                        <a:t>森林的调节功能下降</a:t>
                      </a:r>
                      <a:endParaRPr lang="en-US" altLang="zh-CN" sz="2400" dirty="0" smtClean="0"/>
                    </a:p>
                    <a:p>
                      <a:r>
                        <a:rPr lang="zh-CN" altLang="en-US" sz="2400" dirty="0" smtClean="0"/>
                        <a:t>全球变暖、臭氧层破坏</a:t>
                      </a:r>
                      <a:endParaRPr lang="zh-CN" altLang="en-US" sz="2400" dirty="0"/>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1495">
                <a:tc>
                  <a:txBody>
                    <a:bodyPr/>
                    <a:lstStyle/>
                    <a:p>
                      <a:r>
                        <a:rPr lang="zh-CN" altLang="en-US" sz="2800" dirty="0" smtClean="0"/>
                        <a:t>         </a:t>
                      </a:r>
                      <a:r>
                        <a:rPr lang="zh-CN" altLang="en-US" sz="2400" dirty="0" smtClean="0"/>
                        <a:t>环境污染</a:t>
                      </a:r>
                      <a:endParaRPr lang="zh-CN" altLang="en-US" sz="2400" dirty="0"/>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zh-CN" altLang="en-US" sz="2400" dirty="0" smtClean="0"/>
                        <a:t>大气、水、固体废弃物、土壤、噪声、海洋等污染</a:t>
                      </a:r>
                      <a:r>
                        <a:rPr lang="zh-CN" altLang="en-US" sz="2400" baseline="0" dirty="0" smtClean="0"/>
                        <a:t> </a:t>
                      </a:r>
                      <a:r>
                        <a:rPr lang="zh-CN" altLang="en-US" sz="2400" dirty="0" smtClean="0"/>
                        <a:t>全球变暖、臭氧层破坏、酸雨等</a:t>
                      </a:r>
                      <a:endParaRPr lang="zh-CN" altLang="en-US" sz="2400" dirty="0"/>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
        <p:nvSpPr>
          <p:cNvPr id="2" name="文本框 1"/>
          <p:cNvSpPr txBox="1"/>
          <p:nvPr/>
        </p:nvSpPr>
        <p:spPr>
          <a:xfrm>
            <a:off x="711721" y="2223274"/>
            <a:ext cx="800219" cy="830997"/>
          </a:xfrm>
          <a:prstGeom prst="rect">
            <a:avLst/>
          </a:prstGeom>
          <a:noFill/>
        </p:spPr>
        <p:txBody>
          <a:bodyPr wrap="none" rtlCol="0">
            <a:spAutoFit/>
          </a:bodyPr>
          <a:lstStyle/>
          <a:p>
            <a:r>
              <a:rPr kumimoji="1" lang="zh-CN" altLang="en-US" sz="2400" dirty="0" smtClean="0">
                <a:solidFill>
                  <a:srgbClr val="FF0000"/>
                </a:solidFill>
              </a:rPr>
              <a:t>过度</a:t>
            </a:r>
            <a:endParaRPr kumimoji="1" lang="en-US" altLang="zh-CN" sz="2400" dirty="0" smtClean="0">
              <a:solidFill>
                <a:srgbClr val="FF0000"/>
              </a:solidFill>
            </a:endParaRPr>
          </a:p>
          <a:p>
            <a:r>
              <a:rPr kumimoji="1" lang="zh-CN" altLang="en-US" sz="2400" dirty="0" smtClean="0">
                <a:solidFill>
                  <a:srgbClr val="FF0000"/>
                </a:solidFill>
              </a:rPr>
              <a:t>索取</a:t>
            </a:r>
            <a:endParaRPr kumimoji="1" lang="zh-CN" altLang="en-US" sz="2400" dirty="0">
              <a:solidFill>
                <a:srgbClr val="FF0000"/>
              </a:solidFill>
            </a:endParaRPr>
          </a:p>
        </p:txBody>
      </p:sp>
      <p:sp>
        <p:nvSpPr>
          <p:cNvPr id="7" name="文本框 6"/>
          <p:cNvSpPr txBox="1"/>
          <p:nvPr/>
        </p:nvSpPr>
        <p:spPr>
          <a:xfrm>
            <a:off x="649473" y="3744267"/>
            <a:ext cx="800219" cy="830997"/>
          </a:xfrm>
          <a:prstGeom prst="rect">
            <a:avLst/>
          </a:prstGeom>
          <a:noFill/>
        </p:spPr>
        <p:txBody>
          <a:bodyPr wrap="none" rtlCol="0">
            <a:spAutoFit/>
          </a:bodyPr>
          <a:lstStyle/>
          <a:p>
            <a:r>
              <a:rPr kumimoji="1" lang="zh-CN" altLang="en-US" sz="2400" dirty="0" smtClean="0">
                <a:solidFill>
                  <a:srgbClr val="FF0000"/>
                </a:solidFill>
              </a:rPr>
              <a:t>过度</a:t>
            </a:r>
            <a:endParaRPr kumimoji="1" lang="en-US" altLang="zh-CN" sz="2400" dirty="0" smtClean="0">
              <a:solidFill>
                <a:srgbClr val="FF0000"/>
              </a:solidFill>
            </a:endParaRPr>
          </a:p>
          <a:p>
            <a:r>
              <a:rPr kumimoji="1" lang="zh-CN" altLang="en-US" sz="2400" dirty="0" smtClean="0">
                <a:solidFill>
                  <a:srgbClr val="FF0000"/>
                </a:solidFill>
              </a:rPr>
              <a:t>排放</a:t>
            </a:r>
            <a:endParaRPr kumimoji="1" lang="zh-CN" altLang="en-US" sz="2400" dirty="0">
              <a:solidFill>
                <a:srgbClr val="FF0000"/>
              </a:solidFill>
            </a:endParaRPr>
          </a:p>
        </p:txBody>
      </p:sp>
      <p:cxnSp>
        <p:nvCxnSpPr>
          <p:cNvPr id="6" name="直线箭头连接符 5"/>
          <p:cNvCxnSpPr/>
          <p:nvPr/>
        </p:nvCxnSpPr>
        <p:spPr>
          <a:xfrm flipV="1">
            <a:off x="1449692" y="2281883"/>
            <a:ext cx="239408" cy="2327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线箭头连接符 11"/>
          <p:cNvCxnSpPr/>
          <p:nvPr/>
        </p:nvCxnSpPr>
        <p:spPr>
          <a:xfrm>
            <a:off x="1403295" y="2764348"/>
            <a:ext cx="178801" cy="246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线箭头连接符 15"/>
          <p:cNvCxnSpPr/>
          <p:nvPr/>
        </p:nvCxnSpPr>
        <p:spPr>
          <a:xfrm flipV="1">
            <a:off x="1364694" y="4064000"/>
            <a:ext cx="217402" cy="8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689100" y="302518"/>
            <a:ext cx="6043642" cy="1415772"/>
          </a:xfrm>
          <a:prstGeom prst="rect">
            <a:avLst/>
          </a:prstGeom>
          <a:noFill/>
        </p:spPr>
        <p:txBody>
          <a:bodyPr wrap="none" rtlCol="0">
            <a:spAutoFit/>
          </a:bodyPr>
          <a:lstStyle/>
          <a:p>
            <a:r>
              <a:rPr kumimoji="1" lang="zh-CN" altLang="en-US" sz="3200" dirty="0" smtClean="0">
                <a:solidFill>
                  <a:srgbClr val="FFFF00"/>
                </a:solidFill>
              </a:rPr>
              <a:t>人类方式不同 环境问题类型不同</a:t>
            </a:r>
            <a:endParaRPr kumimoji="1" lang="en-US" altLang="zh-CN" sz="3200" dirty="0" smtClean="0">
              <a:solidFill>
                <a:srgbClr val="FFFF00"/>
              </a:solidFill>
            </a:endParaRPr>
          </a:p>
          <a:p>
            <a:endParaRPr kumimoji="1" lang="en-US" altLang="zh-CN" dirty="0"/>
          </a:p>
          <a:p>
            <a:endParaRPr kumimoji="1" lang="en-US" altLang="zh-CN" dirty="0" smtClean="0"/>
          </a:p>
          <a:p>
            <a:endParaRPr kumimoji="1" lang="en-US" altLang="zh-CN" dirty="0"/>
          </a:p>
        </p:txBody>
      </p:sp>
    </p:spTree>
    <p:custDataLst>
      <p:tags r:id="rId1"/>
    </p:custDataLst>
    <p:extLst>
      <p:ext uri="{BB962C8B-B14F-4D97-AF65-F5344CB8AC3E}">
        <p14:creationId xmlns:p14="http://schemas.microsoft.com/office/powerpoint/2010/main" val="207168019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1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38"/>
  <p:tag name="KSO_WM_TAG_VERSION" val="1.0"/>
  <p:tag name="KSO_WM_SLIDE_ID" val="custom20186579_1"/>
  <p:tag name="KSO_WM_SLIDE_INDEX" val="1"/>
  <p:tag name="KSO_WM_SLIDE_ITEM_CNT" val="0"/>
  <p:tag name="KSO_WM_SLIDE_LAYOUT" val="a_b"/>
  <p:tag name="KSO_WM_SLIDE_LAYOUT_CNT" val="1_1"/>
  <p:tag name="KSO_WM_SLIDE_TYPE" val="title"/>
  <p:tag name="KSO_WM_SLIDE_SUBTYPE" val="pureTxt"/>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2"/>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538"/>
</p:tagLst>
</file>

<file path=ppt/tags/tag17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6,&quot;width&quot;:1944}"/>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4、7、9、11、16、19、20、21、22、23、26、29、34、38"/>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53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WPS主题色">
      <a:dk1>
        <a:srgbClr val="000000"/>
      </a:dk1>
      <a:lt1>
        <a:srgbClr val="FFFFFF"/>
      </a:lt1>
      <a:dk2>
        <a:srgbClr val="ECEEEF"/>
      </a:dk2>
      <a:lt2>
        <a:srgbClr val="FCFDFD"/>
      </a:lt2>
      <a:accent1>
        <a:srgbClr val="547D9D"/>
      </a:accent1>
      <a:accent2>
        <a:srgbClr val="437F81"/>
      </a:accent2>
      <a:accent3>
        <a:srgbClr val="4F7A5C"/>
      </a:accent3>
      <a:accent4>
        <a:srgbClr val="6E6D45"/>
      </a:accent4>
      <a:accent5>
        <a:srgbClr val="905E43"/>
      </a:accent5>
      <a:accent6>
        <a:srgbClr val="9D545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3750</TotalTime>
  <Words>3108</Words>
  <Application>Microsoft Macintosh PowerPoint</Application>
  <PresentationFormat>全屏显示(16:9)</PresentationFormat>
  <Paragraphs>635</Paragraphs>
  <Slides>43</Slides>
  <Notes>39</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43</vt:i4>
      </vt:variant>
    </vt:vector>
  </HeadingPairs>
  <TitlesOfParts>
    <vt:vector size="60" baseType="lpstr">
      <vt:lpstr>Calibri</vt:lpstr>
      <vt:lpstr>Cambria</vt:lpstr>
      <vt:lpstr>Heiti SC Light</vt:lpstr>
      <vt:lpstr>NEU-BZ-S92</vt:lpstr>
      <vt:lpstr>SimHei</vt:lpstr>
      <vt:lpstr>Times New Roman</vt:lpstr>
      <vt:lpstr>Wingdings</vt:lpstr>
      <vt:lpstr>方正书宋_GBK</vt:lpstr>
      <vt:lpstr>汉仪旗黑-85S</vt:lpstr>
      <vt:lpstr>黑体</vt:lpstr>
      <vt:lpstr>华文中宋</vt:lpstr>
      <vt:lpstr>楷体</vt:lpstr>
      <vt:lpstr>隶书</vt:lpstr>
      <vt:lpstr>宋体</vt:lpstr>
      <vt:lpstr>微软雅黑</vt:lpstr>
      <vt:lpstr>Arial</vt:lpstr>
      <vt:lpstr>1_Office 主题​​</vt:lpstr>
      <vt:lpstr>剖析题例 构建区域环境问题分析的模式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区域环境问题及治理的分析思路</vt:lpstr>
      <vt:lpstr>PowerPoint 演示文稿</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微课名称：XXX微课</dc:title>
  <dc:creator>User</dc:creator>
  <cp:lastModifiedBy>Microsoft Office 用户</cp:lastModifiedBy>
  <cp:revision>269</cp:revision>
  <dcterms:created xsi:type="dcterms:W3CDTF">2020-02-01T11:21:00Z</dcterms:created>
  <dcterms:modified xsi:type="dcterms:W3CDTF">2020-02-14T06:09:48Z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2052-10.1.0.7022</vt:lpwstr>
  </property>
</Properties>
</file>