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408" r:id="rId3"/>
    <p:sldId id="401" r:id="rId4"/>
    <p:sldId id="426" r:id="rId5"/>
    <p:sldId id="427" r:id="rId6"/>
    <p:sldId id="430" r:id="rId7"/>
    <p:sldId id="428" r:id="rId8"/>
    <p:sldId id="367" r:id="rId9"/>
    <p:sldId id="431" r:id="rId10"/>
    <p:sldId id="429" r:id="rId11"/>
    <p:sldId id="424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99FF"/>
    <a:srgbClr val="FFFFAB"/>
    <a:srgbClr val="FF00FF"/>
    <a:srgbClr val="FFFF99"/>
    <a:srgbClr val="0000FF"/>
    <a:srgbClr val="FFFFC5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7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475AA704-CD87-420A-869E-521608CECA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18F8A8A4-8B81-42DC-BC02-189E3A97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8D3B71A9-EC40-48C0-AA7B-E0309A0C4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EA3EBD4-2311-45B6-ACBB-3D221D49826E}" type="slidenum">
              <a:rPr lang="zh-CN" altLang="en-US" sz="1200"/>
              <a:pPr/>
              <a:t>2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14417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>
            <a:extLst>
              <a:ext uri="{FF2B5EF4-FFF2-40B4-BE49-F238E27FC236}">
                <a16:creationId xmlns:a16="http://schemas.microsoft.com/office/drawing/2014/main" id="{20781CB6-8A91-42B8-AD18-0E3AAD3B25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备注占位符 2">
            <a:extLst>
              <a:ext uri="{FF2B5EF4-FFF2-40B4-BE49-F238E27FC236}">
                <a16:creationId xmlns:a16="http://schemas.microsoft.com/office/drawing/2014/main" id="{A8B58661-A1F4-44E0-B742-CE8702BA3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9876" name="灯片编号占位符 3">
            <a:extLst>
              <a:ext uri="{FF2B5EF4-FFF2-40B4-BE49-F238E27FC236}">
                <a16:creationId xmlns:a16="http://schemas.microsoft.com/office/drawing/2014/main" id="{1CE087A3-A674-41EB-81BE-9429295DC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23AA337-C1E1-4A9C-AF35-3171D78AE4BA}" type="slidenum">
              <a:rPr lang="zh-CN" altLang="en-US" sz="1200"/>
              <a:pPr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475AA704-CD87-420A-869E-521608CECA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18F8A8A4-8B81-42DC-BC02-189E3A97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8D3B71A9-EC40-48C0-AA7B-E0309A0C4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EA3EBD4-2311-45B6-ACBB-3D221D49826E}" type="slidenum">
              <a:rPr lang="zh-CN" altLang="en-US" sz="1200"/>
              <a:pPr/>
              <a:t>4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07501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475AA704-CD87-420A-869E-521608CECA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18F8A8A4-8B81-42DC-BC02-189E3A97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8D3B71A9-EC40-48C0-AA7B-E0309A0C4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EA3EBD4-2311-45B6-ACBB-3D221D49826E}" type="slidenum">
              <a:rPr lang="zh-CN" altLang="en-US" sz="1200"/>
              <a:pPr/>
              <a:t>5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13213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475AA704-CD87-420A-869E-521608CECA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18F8A8A4-8B81-42DC-BC02-189E3A97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8D3B71A9-EC40-48C0-AA7B-E0309A0C4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EA3EBD4-2311-45B6-ACBB-3D221D49826E}" type="slidenum">
              <a:rPr lang="zh-CN" altLang="en-US" sz="1200"/>
              <a:pPr/>
              <a:t>6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11209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846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CBAA92ED-BEE8-499A-B0A8-7875E6853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20AEFF2F-DFAF-44BE-A99F-A132B035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D5D00EA1-1FD9-4A42-8A6B-A7247618E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E3B0899-DC99-40C9-AFCE-EBC8D65244C2}" type="slidenum">
              <a:rPr lang="zh-CN" altLang="en-US" sz="1200"/>
              <a:pPr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>
            <a:extLst>
              <a:ext uri="{FF2B5EF4-FFF2-40B4-BE49-F238E27FC236}">
                <a16:creationId xmlns:a16="http://schemas.microsoft.com/office/drawing/2014/main" id="{20781CB6-8A91-42B8-AD18-0E3AAD3B25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备注占位符 2">
            <a:extLst>
              <a:ext uri="{FF2B5EF4-FFF2-40B4-BE49-F238E27FC236}">
                <a16:creationId xmlns:a16="http://schemas.microsoft.com/office/drawing/2014/main" id="{A8B58661-A1F4-44E0-B742-CE8702BA3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9876" name="灯片编号占位符 3">
            <a:extLst>
              <a:ext uri="{FF2B5EF4-FFF2-40B4-BE49-F238E27FC236}">
                <a16:creationId xmlns:a16="http://schemas.microsoft.com/office/drawing/2014/main" id="{1CE087A3-A674-41EB-81BE-9429295DC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23AA337-C1E1-4A9C-AF35-3171D78AE4BA}" type="slidenum">
              <a:rPr lang="zh-CN" altLang="en-US" sz="1200"/>
              <a:pPr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47625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92191" y="2121566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综合分析区域自然地理特征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高三年级地理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杜文红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3">
            <a:extLst>
              <a:ext uri="{FF2B5EF4-FFF2-40B4-BE49-F238E27FC236}">
                <a16:creationId xmlns:a16="http://schemas.microsoft.com/office/drawing/2014/main" id="{4D3657DF-7ABE-417C-86BB-4D16173C4B5A}"/>
              </a:ext>
            </a:extLst>
          </p:cNvPr>
          <p:cNvSpPr txBox="1"/>
          <p:nvPr/>
        </p:nvSpPr>
        <p:spPr>
          <a:xfrm>
            <a:off x="1053426" y="92210"/>
            <a:ext cx="7324763" cy="126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2012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21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日，京城遭遇强降雨，暴雨引发房山地区山洪暴发，拒马河上游洪峰下泄，市区多处内涝严重。图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为北京市地形图。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结合区域气候、地形特征分析西部山洪暴发，城区内涝严重的自然原因？</a:t>
            </a:r>
          </a:p>
        </p:txBody>
      </p:sp>
      <p:grpSp>
        <p:nvGrpSpPr>
          <p:cNvPr id="5122" name="组合 5">
            <a:extLst>
              <a:ext uri="{FF2B5EF4-FFF2-40B4-BE49-F238E27FC236}">
                <a16:creationId xmlns:a16="http://schemas.microsoft.com/office/drawing/2014/main" id="{CAD0BB60-EE08-4484-A771-E2AF8CBEB826}"/>
              </a:ext>
            </a:extLst>
          </p:cNvPr>
          <p:cNvGrpSpPr>
            <a:grpSpLocks/>
          </p:cNvGrpSpPr>
          <p:nvPr/>
        </p:nvGrpSpPr>
        <p:grpSpPr bwMode="auto">
          <a:xfrm>
            <a:off x="2274570" y="1188720"/>
            <a:ext cx="4798267" cy="3786443"/>
            <a:chOff x="1042988" y="654074"/>
            <a:chExt cx="7847440" cy="6294695"/>
          </a:xfrm>
        </p:grpSpPr>
        <p:pic>
          <p:nvPicPr>
            <p:cNvPr id="5140" name="Picture 3">
              <a:extLst>
                <a:ext uri="{FF2B5EF4-FFF2-40B4-BE49-F238E27FC236}">
                  <a16:creationId xmlns:a16="http://schemas.microsoft.com/office/drawing/2014/main" id="{4E33FBDF-B793-4473-868F-AFFD75BB6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" t="5411" r="27145" b="11317"/>
            <a:stretch>
              <a:fillRect/>
            </a:stretch>
          </p:blipFill>
          <p:spPr bwMode="auto">
            <a:xfrm>
              <a:off x="1042988" y="654074"/>
              <a:ext cx="6965950" cy="6132512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Box 7">
              <a:extLst>
                <a:ext uri="{FF2B5EF4-FFF2-40B4-BE49-F238E27FC236}">
                  <a16:creationId xmlns:a16="http://schemas.microsoft.com/office/drawing/2014/main" id="{974F5223-6497-43F0-9BEC-AF91F8231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2746" y="857231"/>
              <a:ext cx="1057682" cy="613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800" b="1">
                  <a:ea typeface="黑体" panose="02010609060101010101" pitchFamily="49" charset="-122"/>
                </a:rPr>
                <a:t>41°</a:t>
              </a:r>
              <a:endParaRPr lang="zh-CN" altLang="en-US" sz="1800" b="1">
                <a:ea typeface="黑体" panose="02010609060101010101" pitchFamily="49" charset="-122"/>
              </a:endParaRPr>
            </a:p>
          </p:txBody>
        </p:sp>
        <p:sp>
          <p:nvSpPr>
            <p:cNvPr id="5134" name="TextBox 8">
              <a:extLst>
                <a:ext uri="{FF2B5EF4-FFF2-40B4-BE49-F238E27FC236}">
                  <a16:creationId xmlns:a16="http://schemas.microsoft.com/office/drawing/2014/main" id="{16F61058-823C-4685-9D20-E5B86F55E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6710" y="4286257"/>
              <a:ext cx="1057684" cy="613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/>
                <a:t>40°</a:t>
              </a:r>
              <a:endParaRPr lang="zh-CN" altLang="en-US" dirty="0"/>
            </a:p>
          </p:txBody>
        </p:sp>
        <p:sp>
          <p:nvSpPr>
            <p:cNvPr id="5135" name="TextBox 9">
              <a:extLst>
                <a:ext uri="{FF2B5EF4-FFF2-40B4-BE49-F238E27FC236}">
                  <a16:creationId xmlns:a16="http://schemas.microsoft.com/office/drawing/2014/main" id="{3C860696-13AD-45FE-84AC-CF72BA92F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9256" y="6334781"/>
              <a:ext cx="1277971" cy="613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/>
                <a:t>117°</a:t>
              </a:r>
              <a:endParaRPr lang="zh-CN" altLang="en-US" dirty="0"/>
            </a:p>
          </p:txBody>
        </p:sp>
        <p:sp>
          <p:nvSpPr>
            <p:cNvPr id="5136" name="TextBox 10">
              <a:extLst>
                <a:ext uri="{FF2B5EF4-FFF2-40B4-BE49-F238E27FC236}">
                  <a16:creationId xmlns:a16="http://schemas.microsoft.com/office/drawing/2014/main" id="{8F99F0DC-0D09-4BEA-B817-6392FF2F9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612" y="6334781"/>
              <a:ext cx="1277971" cy="6139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/>
                <a:t>116°</a:t>
              </a:r>
              <a:endParaRPr lang="zh-CN" altLang="en-US" dirty="0"/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:a16="http://schemas.microsoft.com/office/drawing/2014/main" id="{DE91CEEC-C28F-401F-9D81-029C00396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426" y="1437939"/>
            <a:ext cx="6676332" cy="2677656"/>
          </a:xfrm>
          <a:prstGeom prst="rect">
            <a:avLst/>
          </a:prstGeom>
          <a:solidFill>
            <a:schemeClr val="tx2"/>
          </a:solidFill>
          <a:ln w="12700" cap="sq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466850" algn="l"/>
                <a:tab pos="2667000" algn="l"/>
                <a:tab pos="3867150" algn="l"/>
              </a:tabLs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流域内降水集中于夏季且多暴雨，季节变化和年际变化大。</a:t>
            </a:r>
          </a:p>
          <a:p>
            <a:pPr>
              <a:tabLst>
                <a:tab pos="1466850" algn="l"/>
                <a:tab pos="2667000" algn="l"/>
                <a:tab pos="3867150" algn="l"/>
              </a:tabLs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西部和北部地区以山地、高原为主，平时地表径流量少，暴雨时洪峰流量大，易出现山洪。</a:t>
            </a:r>
          </a:p>
          <a:p>
            <a:pPr>
              <a:tabLst>
                <a:tab pos="1466850" algn="l"/>
                <a:tab pos="2667000" algn="l"/>
                <a:tab pos="3867150" algn="l"/>
              </a:tabLs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城区地形以平原为主，地势低平、排水不畅；河流支流多，同时进入汛期，水位高水量大，易发生洪涝。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7B3A4525-2F2D-47D7-BEF1-B151655C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994" y="898959"/>
            <a:ext cx="6908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：贵州地形与主要矿产资源分布示意图、贵阳气候基本数据统计图</a:t>
            </a:r>
          </a:p>
        </p:txBody>
      </p:sp>
      <p:pic>
        <p:nvPicPr>
          <p:cNvPr id="72708" name="Picture 4" descr="wz18">
            <a:extLst>
              <a:ext uri="{FF2B5EF4-FFF2-40B4-BE49-F238E27FC236}">
                <a16:creationId xmlns:a16="http://schemas.microsoft.com/office/drawing/2014/main" id="{C3A06ABD-05CC-4E81-99A1-50F6C681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739504"/>
            <a:ext cx="3509963" cy="24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wz19">
            <a:extLst>
              <a:ext uri="{FF2B5EF4-FFF2-40B4-BE49-F238E27FC236}">
                <a16:creationId xmlns:a16="http://schemas.microsoft.com/office/drawing/2014/main" id="{F2A0734C-3AEF-4A39-859D-D2433C2D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0" y="1714500"/>
            <a:ext cx="27003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6">
            <a:extLst>
              <a:ext uri="{FF2B5EF4-FFF2-40B4-BE49-F238E27FC236}">
                <a16:creationId xmlns:a16="http://schemas.microsoft.com/office/drawing/2014/main" id="{4958095F-7997-4E15-A35F-918F5289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067" y="4016887"/>
            <a:ext cx="65615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b="1" dirty="0">
                <a:latin typeface="等线" panose="02010600030101010101" pitchFamily="2" charset="-122"/>
                <a:ea typeface="等线" panose="02010600030101010101" pitchFamily="2" charset="-122"/>
              </a:rPr>
              <a:t>从地形、气候角度说明自然条件对贵州经济发展的不利影响。（</a:t>
            </a:r>
            <a:r>
              <a:rPr lang="en-US" altLang="zh-CN" sz="2100" b="1" dirty="0"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2100" b="1" dirty="0">
                <a:latin typeface="等线" panose="02010600030101010101" pitchFamily="2" charset="-122"/>
                <a:ea typeface="等线" panose="02010600030101010101" pitchFamily="2" charset="-122"/>
              </a:rPr>
              <a:t>分）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3E941D76-359B-4F65-83D5-DC84688DC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608" y="3598659"/>
            <a:ext cx="6858000" cy="1015663"/>
          </a:xfrm>
          <a:prstGeom prst="rect">
            <a:avLst/>
          </a:prstGeom>
          <a:solidFill>
            <a:schemeClr val="tx2"/>
          </a:solidFill>
          <a:ln w="12700" cap="sq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466850" algn="l"/>
                <a:tab pos="2667000" algn="l"/>
                <a:tab pos="3867150" algn="l"/>
              </a:tabLst>
            </a:pP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气候：夏季气温较低，热量欠充足；多雨天，光照不足；降水季节分配不均，多旱涝灾害；（以上答对两项得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分）不利于农业生产。（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分）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03230713-9513-4CD0-90E8-E2B8B58A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398" y="1658832"/>
            <a:ext cx="6054090" cy="1015663"/>
          </a:xfrm>
          <a:prstGeom prst="rect">
            <a:avLst/>
          </a:prstGeom>
          <a:solidFill>
            <a:schemeClr val="tx2"/>
          </a:solidFill>
          <a:ln w="12700" cap="sq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466850" algn="l"/>
                <a:tab pos="2667000" algn="l"/>
                <a:tab pos="3867150" algn="l"/>
              </a:tabLst>
            </a:pP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地形：地形崎岖（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分），多地质灾害（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分），不利于农耕（或易水土流失）和交通建设（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分），</a:t>
            </a:r>
          </a:p>
          <a:p>
            <a:pPr>
              <a:tabLst>
                <a:tab pos="1466850" algn="l"/>
                <a:tab pos="2667000" algn="l"/>
                <a:tab pos="3867150" algn="l"/>
              </a:tabLst>
            </a:pP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不利于商业往来（或产品市场狭小），（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分）。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CD60843-1990-4189-97A8-1E9E709DE51D}"/>
              </a:ext>
            </a:extLst>
          </p:cNvPr>
          <p:cNvSpPr txBox="1"/>
          <p:nvPr/>
        </p:nvSpPr>
        <p:spPr>
          <a:xfrm>
            <a:off x="716280" y="323752"/>
            <a:ext cx="7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36114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36-1">
            <a:extLst>
              <a:ext uri="{FF2B5EF4-FFF2-40B4-BE49-F238E27FC236}">
                <a16:creationId xmlns:a16="http://schemas.microsoft.com/office/drawing/2014/main" id="{3B099D05-AE08-4D80-8EA6-566B31A1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963260"/>
            <a:ext cx="5061971" cy="4070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12291" name="Rectangle 1">
            <a:extLst>
              <a:ext uri="{FF2B5EF4-FFF2-40B4-BE49-F238E27FC236}">
                <a16:creationId xmlns:a16="http://schemas.microsoft.com/office/drawing/2014/main" id="{74DCA2FB-0FEF-433F-A8CF-BB0C7A614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" y="59294"/>
            <a:ext cx="7954803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200025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京卷）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年代以来，针对海河流域频发的旱涝灾害，在流域西部、北部修建了大量水库，在东部新开了多条入海河道。</a:t>
            </a:r>
          </a:p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结合流域气候和地形特点，分析修建水库和新开入海河道的自然原因。（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分）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A52273-76DB-4997-9509-14916600257D}"/>
              </a:ext>
            </a:extLst>
          </p:cNvPr>
          <p:cNvSpPr/>
          <p:nvPr/>
        </p:nvSpPr>
        <p:spPr>
          <a:xfrm>
            <a:off x="4597518" y="4479851"/>
            <a:ext cx="1203606" cy="15169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39B21C-8E42-4235-97EA-8D183098D461}"/>
              </a:ext>
            </a:extLst>
          </p:cNvPr>
          <p:cNvSpPr/>
          <p:nvPr/>
        </p:nvSpPr>
        <p:spPr>
          <a:xfrm>
            <a:off x="4568101" y="4744956"/>
            <a:ext cx="1441775" cy="130426"/>
          </a:xfrm>
          <a:prstGeom prst="rect">
            <a:avLst/>
          </a:prstGeom>
          <a:noFill/>
          <a:ln w="19050" cap="sq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AEF004F-6F21-4CCE-88CD-033CC6A15052}"/>
              </a:ext>
            </a:extLst>
          </p:cNvPr>
          <p:cNvSpPr>
            <a:spLocks noChangeArrowheads="1"/>
          </p:cNvSpPr>
          <p:nvPr/>
        </p:nvSpPr>
        <p:spPr bwMode="auto">
          <a:xfrm rot="1141964">
            <a:off x="1536999" y="1811839"/>
            <a:ext cx="1624462" cy="2938262"/>
          </a:xfrm>
          <a:prstGeom prst="ellipse">
            <a:avLst/>
          </a:prstGeom>
          <a:noFill/>
          <a:ln w="57150" cap="sq" algn="ctr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sz="1800">
              <a:ea typeface="黑体" panose="02010609060101010101" pitchFamily="49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40322989-F73C-41EC-B642-DD3B606E7A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5338" y="208763"/>
            <a:ext cx="996937" cy="2681287"/>
          </a:xfrm>
          <a:prstGeom prst="ellipse">
            <a:avLst/>
          </a:prstGeom>
          <a:noFill/>
          <a:ln w="57150" cap="sq" algn="ctr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sz="1800">
              <a:ea typeface="黑体" panose="02010609060101010101" pitchFamily="49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D55BA08-A7EA-4151-BA93-903790DFB3E9}"/>
              </a:ext>
            </a:extLst>
          </p:cNvPr>
          <p:cNvSpPr>
            <a:spLocks noChangeArrowheads="1"/>
          </p:cNvSpPr>
          <p:nvPr/>
        </p:nvSpPr>
        <p:spPr bwMode="auto">
          <a:xfrm rot="2543269">
            <a:off x="3347891" y="2221154"/>
            <a:ext cx="1742461" cy="2688302"/>
          </a:xfrm>
          <a:prstGeom prst="ellipse">
            <a:avLst/>
          </a:prstGeom>
          <a:noFill/>
          <a:ln w="57150" cap="sq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sz="1800"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A27DC8-7335-4503-B9CB-58142F0326CD}"/>
              </a:ext>
            </a:extLst>
          </p:cNvPr>
          <p:cNvSpPr/>
          <p:nvPr/>
        </p:nvSpPr>
        <p:spPr>
          <a:xfrm>
            <a:off x="6629400" y="590550"/>
            <a:ext cx="1070610" cy="41148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319" name="组合 13318">
            <a:extLst>
              <a:ext uri="{FF2B5EF4-FFF2-40B4-BE49-F238E27FC236}">
                <a16:creationId xmlns:a16="http://schemas.microsoft.com/office/drawing/2014/main" id="{1965E568-3656-4791-88F1-8FFA529CF1BA}"/>
              </a:ext>
            </a:extLst>
          </p:cNvPr>
          <p:cNvGrpSpPr/>
          <p:nvPr/>
        </p:nvGrpSpPr>
        <p:grpSpPr>
          <a:xfrm>
            <a:off x="6291471" y="1021212"/>
            <a:ext cx="2782422" cy="2363247"/>
            <a:chOff x="6291471" y="1021212"/>
            <a:chExt cx="2782422" cy="2363247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0C138F2-335F-4822-846F-D9D8731325CF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7164705" y="1021212"/>
              <a:ext cx="505301" cy="37780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13" name="组合 13312">
              <a:extLst>
                <a:ext uri="{FF2B5EF4-FFF2-40B4-BE49-F238E27FC236}">
                  <a16:creationId xmlns:a16="http://schemas.microsoft.com/office/drawing/2014/main" id="{4B72B068-6813-4BD8-AAAC-78370CBD7BF5}"/>
                </a:ext>
              </a:extLst>
            </p:cNvPr>
            <p:cNvGrpSpPr/>
            <p:nvPr/>
          </p:nvGrpSpPr>
          <p:grpSpPr>
            <a:xfrm>
              <a:off x="6936687" y="1757794"/>
              <a:ext cx="1476557" cy="1253083"/>
              <a:chOff x="6996627" y="1627277"/>
              <a:chExt cx="1476557" cy="1253083"/>
            </a:xfrm>
          </p:grpSpPr>
          <p:sp>
            <p:nvSpPr>
              <p:cNvPr id="31" name="星形: 五角 30">
                <a:extLst>
                  <a:ext uri="{FF2B5EF4-FFF2-40B4-BE49-F238E27FC236}">
                    <a16:creationId xmlns:a16="http://schemas.microsoft.com/office/drawing/2014/main" id="{731E44A7-B2B5-436E-A8A3-7700EC9DF602}"/>
                  </a:ext>
                </a:extLst>
              </p:cNvPr>
              <p:cNvSpPr/>
              <p:nvPr/>
            </p:nvSpPr>
            <p:spPr>
              <a:xfrm>
                <a:off x="6996627" y="1627277"/>
                <a:ext cx="1476557" cy="1253083"/>
              </a:xfrm>
              <a:prstGeom prst="star5">
                <a:avLst>
                  <a:gd name="adj" fmla="val 29972"/>
                  <a:gd name="hf" fmla="val 105146"/>
                  <a:gd name="vf" fmla="val 11055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4478258-A40C-43BF-9BD0-69E318937D5F}"/>
                  </a:ext>
                </a:extLst>
              </p:cNvPr>
              <p:cNvSpPr txBox="1"/>
              <p:nvPr/>
            </p:nvSpPr>
            <p:spPr>
              <a:xfrm>
                <a:off x="7392561" y="1872615"/>
                <a:ext cx="6503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自然地理环境</a:t>
                </a:r>
              </a:p>
            </p:txBody>
          </p:sp>
        </p:grpSp>
        <p:sp>
          <p:nvSpPr>
            <p:cNvPr id="39" name="TextBox 54">
              <a:extLst>
                <a:ext uri="{FF2B5EF4-FFF2-40B4-BE49-F238E27FC236}">
                  <a16:creationId xmlns:a16="http://schemas.microsoft.com/office/drawing/2014/main" id="{53029FAA-963B-4C21-918F-529C8AD89014}"/>
                </a:ext>
              </a:extLst>
            </p:cNvPr>
            <p:cNvSpPr txBox="1"/>
            <p:nvPr/>
          </p:nvSpPr>
          <p:spPr>
            <a:xfrm>
              <a:off x="7338590" y="1399013"/>
              <a:ext cx="662831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气候</a:t>
              </a:r>
            </a:p>
          </p:txBody>
        </p:sp>
        <p:sp>
          <p:nvSpPr>
            <p:cNvPr id="41" name="TextBox 54">
              <a:extLst>
                <a:ext uri="{FF2B5EF4-FFF2-40B4-BE49-F238E27FC236}">
                  <a16:creationId xmlns:a16="http://schemas.microsoft.com/office/drawing/2014/main" id="{EAB1B18F-92CC-4AA7-AD68-DC88141285C2}"/>
                </a:ext>
              </a:extLst>
            </p:cNvPr>
            <p:cNvSpPr txBox="1"/>
            <p:nvPr/>
          </p:nvSpPr>
          <p:spPr>
            <a:xfrm>
              <a:off x="6291471" y="2068629"/>
              <a:ext cx="650349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地形</a:t>
              </a:r>
            </a:p>
          </p:txBody>
        </p:sp>
        <p:sp>
          <p:nvSpPr>
            <p:cNvPr id="42" name="TextBox 54">
              <a:extLst>
                <a:ext uri="{FF2B5EF4-FFF2-40B4-BE49-F238E27FC236}">
                  <a16:creationId xmlns:a16="http://schemas.microsoft.com/office/drawing/2014/main" id="{C002EBE5-6E32-46E8-92CB-2EBCF3769288}"/>
                </a:ext>
              </a:extLst>
            </p:cNvPr>
            <p:cNvSpPr txBox="1"/>
            <p:nvPr/>
          </p:nvSpPr>
          <p:spPr>
            <a:xfrm>
              <a:off x="8423544" y="2056794"/>
              <a:ext cx="650349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水文</a:t>
              </a:r>
            </a:p>
          </p:txBody>
        </p:sp>
        <p:sp>
          <p:nvSpPr>
            <p:cNvPr id="43" name="TextBox 54">
              <a:extLst>
                <a:ext uri="{FF2B5EF4-FFF2-40B4-BE49-F238E27FC236}">
                  <a16:creationId xmlns:a16="http://schemas.microsoft.com/office/drawing/2014/main" id="{4F274683-E6A3-4B2C-A9A7-4F0802D06FAD}"/>
                </a:ext>
              </a:extLst>
            </p:cNvPr>
            <p:cNvSpPr txBox="1"/>
            <p:nvPr/>
          </p:nvSpPr>
          <p:spPr>
            <a:xfrm>
              <a:off x="7808155" y="3015127"/>
              <a:ext cx="650349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土壤</a:t>
              </a:r>
            </a:p>
          </p:txBody>
        </p:sp>
        <p:sp>
          <p:nvSpPr>
            <p:cNvPr id="44" name="TextBox 54">
              <a:extLst>
                <a:ext uri="{FF2B5EF4-FFF2-40B4-BE49-F238E27FC236}">
                  <a16:creationId xmlns:a16="http://schemas.microsoft.com/office/drawing/2014/main" id="{CBE90E87-0797-4459-891D-61ED0B8B187F}"/>
                </a:ext>
              </a:extLst>
            </p:cNvPr>
            <p:cNvSpPr txBox="1"/>
            <p:nvPr/>
          </p:nvSpPr>
          <p:spPr>
            <a:xfrm>
              <a:off x="6914189" y="3015127"/>
              <a:ext cx="650349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</a:rPr>
                <a:t>植被</a:t>
              </a:r>
            </a:p>
          </p:txBody>
        </p:sp>
      </p:grpSp>
      <p:sp>
        <p:nvSpPr>
          <p:cNvPr id="13317" name="矩形 13316">
            <a:extLst>
              <a:ext uri="{FF2B5EF4-FFF2-40B4-BE49-F238E27FC236}">
                <a16:creationId xmlns:a16="http://schemas.microsoft.com/office/drawing/2014/main" id="{98ED1250-24E3-4CDB-BFFD-CF8F12AE765E}"/>
              </a:ext>
            </a:extLst>
          </p:cNvPr>
          <p:cNvSpPr/>
          <p:nvPr/>
        </p:nvSpPr>
        <p:spPr>
          <a:xfrm>
            <a:off x="1562100" y="647700"/>
            <a:ext cx="1163738" cy="354330"/>
          </a:xfrm>
          <a:prstGeom prst="rect">
            <a:avLst/>
          </a:prstGeom>
          <a:solidFill>
            <a:srgbClr val="FF9966">
              <a:alpha val="47843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E2B97F5-8483-4663-9FF2-54DD35EB0D86}"/>
              </a:ext>
            </a:extLst>
          </p:cNvPr>
          <p:cNvSpPr/>
          <p:nvPr/>
        </p:nvSpPr>
        <p:spPr>
          <a:xfrm>
            <a:off x="7332620" y="1401339"/>
            <a:ext cx="662831" cy="354330"/>
          </a:xfrm>
          <a:prstGeom prst="rect">
            <a:avLst/>
          </a:prstGeom>
          <a:solidFill>
            <a:srgbClr val="FF9966">
              <a:alpha val="47843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C82B35B-5E14-48A0-AD21-54746E792F84}"/>
              </a:ext>
            </a:extLst>
          </p:cNvPr>
          <p:cNvSpPr/>
          <p:nvPr/>
        </p:nvSpPr>
        <p:spPr>
          <a:xfrm>
            <a:off x="6291471" y="2071796"/>
            <a:ext cx="645216" cy="354330"/>
          </a:xfrm>
          <a:prstGeom prst="rect">
            <a:avLst/>
          </a:prstGeom>
          <a:solidFill>
            <a:srgbClr val="FF9966">
              <a:alpha val="47843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5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" grpId="0" animBg="1"/>
      <p:bldP spid="27" grpId="0" animBg="1"/>
      <p:bldP spid="28" grpId="0" animBg="1"/>
      <p:bldP spid="6" grpId="0" animBg="1"/>
      <p:bldP spid="13317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36-1">
            <a:extLst>
              <a:ext uri="{FF2B5EF4-FFF2-40B4-BE49-F238E27FC236}">
                <a16:creationId xmlns:a16="http://schemas.microsoft.com/office/drawing/2014/main" id="{027BAD79-D2D7-4B8D-B56F-31A21F43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64" y="833331"/>
            <a:ext cx="5221051" cy="4198330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5135" name="TextBox 9">
            <a:extLst>
              <a:ext uri="{FF2B5EF4-FFF2-40B4-BE49-F238E27FC236}">
                <a16:creationId xmlns:a16="http://schemas.microsoft.com/office/drawing/2014/main" id="{3C860696-13AD-45FE-84AC-CF72BA92F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878" y="621491"/>
            <a:ext cx="801169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002060"/>
                </a:solidFill>
                <a:ea typeface="黑体" panose="02010609060101010101" pitchFamily="49" charset="-122"/>
              </a:rPr>
              <a:t>114°</a:t>
            </a:r>
            <a:endParaRPr lang="zh-CN" altLang="en-US" sz="18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sp>
        <p:nvSpPr>
          <p:cNvPr id="5133" name="TextBox 7">
            <a:extLst>
              <a:ext uri="{FF2B5EF4-FFF2-40B4-BE49-F238E27FC236}">
                <a16:creationId xmlns:a16="http://schemas.microsoft.com/office/drawing/2014/main" id="{974F5223-6497-43F0-9BEC-AF91F823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011" y="1841673"/>
            <a:ext cx="692001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ea typeface="黑体" panose="02010609060101010101" pitchFamily="49" charset="-122"/>
              </a:rPr>
              <a:t>40°</a:t>
            </a:r>
            <a:endParaRPr lang="zh-CN" altLang="en-US" sz="1800" b="1" dirty="0">
              <a:ea typeface="黑体" panose="02010609060101010101" pitchFamily="49" charset="-122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EF6D3CBB-679A-4097-A3FA-C61C26A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352" y="2970744"/>
            <a:ext cx="692001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ea typeface="黑体" panose="02010609060101010101" pitchFamily="49" charset="-122"/>
              </a:rPr>
              <a:t>38°</a:t>
            </a:r>
            <a:endParaRPr lang="zh-CN" altLang="en-US" sz="1800" b="1" dirty="0">
              <a:ea typeface="黑体" panose="02010609060101010101" pitchFamily="49" charset="-122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E6F80883-4F7E-42C8-9C0C-EA15B319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19" y="4184996"/>
            <a:ext cx="692000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ea typeface="黑体" panose="02010609060101010101" pitchFamily="49" charset="-122"/>
              </a:rPr>
              <a:t>36°</a:t>
            </a:r>
            <a:endParaRPr lang="zh-CN" altLang="en-US" sz="1800" b="1" dirty="0">
              <a:ea typeface="黑体" panose="02010609060101010101" pitchFamily="49" charset="-122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ADBDAC15-509E-4F46-8024-15975C401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216" y="614932"/>
            <a:ext cx="801169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002060"/>
                </a:solidFill>
                <a:ea typeface="黑体" panose="02010609060101010101" pitchFamily="49" charset="-122"/>
              </a:rPr>
              <a:t>116°</a:t>
            </a:r>
            <a:endParaRPr lang="zh-CN" altLang="en-US" sz="18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E3444F3B-6EA3-48CA-BDC4-29BBA5D6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123" y="622610"/>
            <a:ext cx="801169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 dirty="0">
                <a:solidFill>
                  <a:srgbClr val="002060"/>
                </a:solidFill>
                <a:ea typeface="黑体" panose="02010609060101010101" pitchFamily="49" charset="-122"/>
              </a:rPr>
              <a:t>118°</a:t>
            </a:r>
            <a:endParaRPr lang="zh-CN" altLang="en-US" sz="18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B0C0D316-ACE7-4414-9891-CEACEBF435D7}"/>
              </a:ext>
            </a:extLst>
          </p:cNvPr>
          <p:cNvSpPr txBox="1"/>
          <p:nvPr/>
        </p:nvSpPr>
        <p:spPr>
          <a:xfrm>
            <a:off x="2029584" y="2008663"/>
            <a:ext cx="440697" cy="1323439"/>
          </a:xfrm>
          <a:prstGeom prst="rect">
            <a:avLst/>
          </a:prstGeom>
          <a:solidFill>
            <a:srgbClr val="FFFFC5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地理位置</a:t>
            </a:r>
          </a:p>
        </p:txBody>
      </p:sp>
      <p:grpSp>
        <p:nvGrpSpPr>
          <p:cNvPr id="49" name="组合 13">
            <a:extLst>
              <a:ext uri="{FF2B5EF4-FFF2-40B4-BE49-F238E27FC236}">
                <a16:creationId xmlns:a16="http://schemas.microsoft.com/office/drawing/2014/main" id="{064FF5DD-CF4F-48FF-BD48-8D880CC3C526}"/>
              </a:ext>
            </a:extLst>
          </p:cNvPr>
          <p:cNvGrpSpPr/>
          <p:nvPr/>
        </p:nvGrpSpPr>
        <p:grpSpPr>
          <a:xfrm>
            <a:off x="2470280" y="1660916"/>
            <a:ext cx="819190" cy="2096691"/>
            <a:chOff x="1684758" y="2285992"/>
            <a:chExt cx="1036397" cy="2795588"/>
          </a:xfrm>
          <a:solidFill>
            <a:srgbClr val="FFFFC5"/>
          </a:solidFill>
        </p:grpSpPr>
        <p:sp>
          <p:nvSpPr>
            <p:cNvPr id="50" name="TextBox 7">
              <a:extLst>
                <a:ext uri="{FF2B5EF4-FFF2-40B4-BE49-F238E27FC236}">
                  <a16:creationId xmlns:a16="http://schemas.microsoft.com/office/drawing/2014/main" id="{D71C8253-4350-40B5-9CBC-67A6E574066C}"/>
                </a:ext>
              </a:extLst>
            </p:cNvPr>
            <p:cNvSpPr txBox="1"/>
            <p:nvPr/>
          </p:nvSpPr>
          <p:spPr>
            <a:xfrm>
              <a:off x="1785918" y="2285992"/>
              <a:ext cx="935237" cy="943848"/>
            </a:xfrm>
            <a:prstGeom prst="rect">
              <a:avLst/>
            </a:prstGeom>
            <a:grpFill/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纬度位置</a:t>
              </a:r>
            </a:p>
          </p:txBody>
        </p:sp>
        <p:sp>
          <p:nvSpPr>
            <p:cNvPr id="51" name="TextBox 8">
              <a:extLst>
                <a:ext uri="{FF2B5EF4-FFF2-40B4-BE49-F238E27FC236}">
                  <a16:creationId xmlns:a16="http://schemas.microsoft.com/office/drawing/2014/main" id="{45C634D7-1C57-450A-AE84-16E9E45C2453}"/>
                </a:ext>
              </a:extLst>
            </p:cNvPr>
            <p:cNvSpPr txBox="1"/>
            <p:nvPr/>
          </p:nvSpPr>
          <p:spPr>
            <a:xfrm>
              <a:off x="1785918" y="4137732"/>
              <a:ext cx="935237" cy="943848"/>
            </a:xfrm>
            <a:prstGeom prst="rect">
              <a:avLst/>
            </a:prstGeom>
            <a:grpFill/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海陆 位置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1663D25-BED5-4CC5-BB06-B74693619BD3}"/>
                </a:ext>
              </a:extLst>
            </p:cNvPr>
            <p:cNvCxnSpPr>
              <a:cxnSpLocks/>
              <a:stCxn id="48" idx="3"/>
              <a:endCxn id="50" idx="1"/>
            </p:cNvCxnSpPr>
            <p:nvPr/>
          </p:nvCxnSpPr>
          <p:spPr bwMode="auto">
            <a:xfrm flipV="1">
              <a:off x="1684758" y="2757916"/>
              <a:ext cx="101160" cy="874032"/>
            </a:xfrm>
            <a:prstGeom prst="line">
              <a:avLst/>
            </a:prstGeom>
            <a:grpFill/>
            <a:ln w="12700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6BE9083-D8FC-4302-9060-8280E73E39EE}"/>
                </a:ext>
              </a:extLst>
            </p:cNvPr>
            <p:cNvCxnSpPr>
              <a:cxnSpLocks/>
              <a:stCxn id="48" idx="3"/>
              <a:endCxn id="51" idx="1"/>
            </p:cNvCxnSpPr>
            <p:nvPr/>
          </p:nvCxnSpPr>
          <p:spPr bwMode="auto">
            <a:xfrm>
              <a:off x="1684759" y="3631948"/>
              <a:ext cx="101159" cy="977708"/>
            </a:xfrm>
            <a:prstGeom prst="line">
              <a:avLst/>
            </a:prstGeom>
            <a:grpFill/>
            <a:ln w="12700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组合 15">
            <a:extLst>
              <a:ext uri="{FF2B5EF4-FFF2-40B4-BE49-F238E27FC236}">
                <a16:creationId xmlns:a16="http://schemas.microsoft.com/office/drawing/2014/main" id="{7D5F5CF9-E459-4ECE-ACFF-7416EE807192}"/>
              </a:ext>
            </a:extLst>
          </p:cNvPr>
          <p:cNvGrpSpPr/>
          <p:nvPr/>
        </p:nvGrpSpPr>
        <p:grpSpPr>
          <a:xfrm>
            <a:off x="3318510" y="1810895"/>
            <a:ext cx="863443" cy="400110"/>
            <a:chOff x="1285852" y="1129713"/>
            <a:chExt cx="1285886" cy="533480"/>
          </a:xfrm>
          <a:solidFill>
            <a:srgbClr val="FFFFC5"/>
          </a:solidFill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0F489116-8682-4DBC-8A6F-77C333B01C0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85852" y="1422826"/>
              <a:ext cx="206394" cy="5912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17">
              <a:extLst>
                <a:ext uri="{FF2B5EF4-FFF2-40B4-BE49-F238E27FC236}">
                  <a16:creationId xmlns:a16="http://schemas.microsoft.com/office/drawing/2014/main" id="{78FB3548-F683-4DC8-BB1B-D407C9B53E5B}"/>
                </a:ext>
              </a:extLst>
            </p:cNvPr>
            <p:cNvSpPr txBox="1"/>
            <p:nvPr/>
          </p:nvSpPr>
          <p:spPr>
            <a:xfrm>
              <a:off x="1500167" y="1129713"/>
              <a:ext cx="1071571" cy="533480"/>
            </a:xfrm>
            <a:prstGeom prst="rect">
              <a:avLst/>
            </a:prstGeom>
            <a:grpFill/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温带</a:t>
              </a:r>
            </a:p>
          </p:txBody>
        </p:sp>
      </p:grpSp>
      <p:grpSp>
        <p:nvGrpSpPr>
          <p:cNvPr id="57" name="组合 18">
            <a:extLst>
              <a:ext uri="{FF2B5EF4-FFF2-40B4-BE49-F238E27FC236}">
                <a16:creationId xmlns:a16="http://schemas.microsoft.com/office/drawing/2014/main" id="{952025B6-DAD6-461D-86AC-A8287C5B46A0}"/>
              </a:ext>
            </a:extLst>
          </p:cNvPr>
          <p:cNvGrpSpPr/>
          <p:nvPr/>
        </p:nvGrpSpPr>
        <p:grpSpPr>
          <a:xfrm>
            <a:off x="4183380" y="1625973"/>
            <a:ext cx="909644" cy="707886"/>
            <a:chOff x="1196518" y="909751"/>
            <a:chExt cx="1381004" cy="943848"/>
          </a:xfrm>
          <a:solidFill>
            <a:srgbClr val="FFFFC5"/>
          </a:solidFill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5F61E46-9144-41BB-8428-64E3B260A9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96518" y="1424027"/>
              <a:ext cx="318135" cy="10160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Box 20">
              <a:extLst>
                <a:ext uri="{FF2B5EF4-FFF2-40B4-BE49-F238E27FC236}">
                  <a16:creationId xmlns:a16="http://schemas.microsoft.com/office/drawing/2014/main" id="{5E208612-3038-4492-8716-8F0F1E2F09FF}"/>
                </a:ext>
              </a:extLst>
            </p:cNvPr>
            <p:cNvSpPr txBox="1"/>
            <p:nvPr/>
          </p:nvSpPr>
          <p:spPr>
            <a:xfrm>
              <a:off x="1505952" y="909751"/>
              <a:ext cx="1071570" cy="943848"/>
            </a:xfrm>
            <a:prstGeom prst="rect">
              <a:avLst/>
            </a:prstGeom>
            <a:grpFill/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四季分明</a:t>
              </a:r>
            </a:p>
          </p:txBody>
        </p:sp>
      </p:grpSp>
      <p:grpSp>
        <p:nvGrpSpPr>
          <p:cNvPr id="60" name="组合 21">
            <a:extLst>
              <a:ext uri="{FF2B5EF4-FFF2-40B4-BE49-F238E27FC236}">
                <a16:creationId xmlns:a16="http://schemas.microsoft.com/office/drawing/2014/main" id="{71BD1C9A-4A1D-4A62-86F2-F6B44C8EBFAD}"/>
              </a:ext>
            </a:extLst>
          </p:cNvPr>
          <p:cNvGrpSpPr/>
          <p:nvPr/>
        </p:nvGrpSpPr>
        <p:grpSpPr>
          <a:xfrm>
            <a:off x="3291840" y="3214692"/>
            <a:ext cx="938308" cy="400110"/>
            <a:chOff x="1147216" y="1129713"/>
            <a:chExt cx="1424522" cy="533480"/>
          </a:xfrm>
          <a:solidFill>
            <a:srgbClr val="FFFFC5"/>
          </a:solidFill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E389A357-0530-41D0-B91A-2F9ADBA3393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47216" y="1420537"/>
              <a:ext cx="373157" cy="5080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23">
              <a:extLst>
                <a:ext uri="{FF2B5EF4-FFF2-40B4-BE49-F238E27FC236}">
                  <a16:creationId xmlns:a16="http://schemas.microsoft.com/office/drawing/2014/main" id="{4858E863-CD8E-4323-9D56-95549524650C}"/>
                </a:ext>
              </a:extLst>
            </p:cNvPr>
            <p:cNvSpPr txBox="1"/>
            <p:nvPr/>
          </p:nvSpPr>
          <p:spPr>
            <a:xfrm>
              <a:off x="1500167" y="1129713"/>
              <a:ext cx="1071571" cy="533480"/>
            </a:xfrm>
            <a:prstGeom prst="rect">
              <a:avLst/>
            </a:prstGeom>
            <a:grpFill/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近海</a:t>
              </a:r>
              <a:endPara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4" name="组合 27">
            <a:extLst>
              <a:ext uri="{FF2B5EF4-FFF2-40B4-BE49-F238E27FC236}">
                <a16:creationId xmlns:a16="http://schemas.microsoft.com/office/drawing/2014/main" id="{B9C18EF5-98B5-41BE-8D82-E72C1A806263}"/>
              </a:ext>
            </a:extLst>
          </p:cNvPr>
          <p:cNvGrpSpPr/>
          <p:nvPr/>
        </p:nvGrpSpPr>
        <p:grpSpPr>
          <a:xfrm>
            <a:off x="4255770" y="2686106"/>
            <a:ext cx="868449" cy="1323439"/>
            <a:chOff x="1227241" y="417006"/>
            <a:chExt cx="1304354" cy="1764585"/>
          </a:xfrm>
          <a:solidFill>
            <a:srgbClr val="FFFFC5"/>
          </a:solidFill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0057F7BC-CB30-4694-BBF7-E5B1AB9936E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7241" y="1377051"/>
              <a:ext cx="223173" cy="10160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29">
              <a:extLst>
                <a:ext uri="{FF2B5EF4-FFF2-40B4-BE49-F238E27FC236}">
                  <a16:creationId xmlns:a16="http://schemas.microsoft.com/office/drawing/2014/main" id="{A472B9DF-E4DF-40B2-A996-37F293F75394}"/>
                </a:ext>
              </a:extLst>
            </p:cNvPr>
            <p:cNvSpPr txBox="1"/>
            <p:nvPr/>
          </p:nvSpPr>
          <p:spPr>
            <a:xfrm>
              <a:off x="1460024" y="417006"/>
              <a:ext cx="1071571" cy="1764585"/>
            </a:xfrm>
            <a:prstGeom prst="rect">
              <a:avLst/>
            </a:prstGeom>
            <a:grpFill/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海陆热力性质差异</a:t>
              </a:r>
            </a:p>
          </p:txBody>
        </p:sp>
      </p:grpSp>
      <p:grpSp>
        <p:nvGrpSpPr>
          <p:cNvPr id="67" name="组合 67">
            <a:extLst>
              <a:ext uri="{FF2B5EF4-FFF2-40B4-BE49-F238E27FC236}">
                <a16:creationId xmlns:a16="http://schemas.microsoft.com/office/drawing/2014/main" id="{B4BA109E-DBE8-49B5-AECF-9996B22F2B27}"/>
              </a:ext>
            </a:extLst>
          </p:cNvPr>
          <p:cNvGrpSpPr/>
          <p:nvPr/>
        </p:nvGrpSpPr>
        <p:grpSpPr>
          <a:xfrm>
            <a:off x="4404359" y="4013352"/>
            <a:ext cx="2118851" cy="637605"/>
            <a:chOff x="3929058" y="5543871"/>
            <a:chExt cx="3143272" cy="847500"/>
          </a:xfrm>
          <a:solidFill>
            <a:srgbClr val="FFFFC5"/>
          </a:solidFill>
        </p:grpSpPr>
        <p:sp>
          <p:nvSpPr>
            <p:cNvPr id="68" name="TextBox 14">
              <a:extLst>
                <a:ext uri="{FF2B5EF4-FFF2-40B4-BE49-F238E27FC236}">
                  <a16:creationId xmlns:a16="http://schemas.microsoft.com/office/drawing/2014/main" id="{BEB24E3B-D653-4F69-A42F-C9931000C7AF}"/>
                </a:ext>
              </a:extLst>
            </p:cNvPr>
            <p:cNvSpPr txBox="1"/>
            <p:nvPr/>
          </p:nvSpPr>
          <p:spPr>
            <a:xfrm>
              <a:off x="3929058" y="5857891"/>
              <a:ext cx="3143272" cy="533480"/>
            </a:xfrm>
            <a:prstGeom prst="rect">
              <a:avLst/>
            </a:prstGeom>
            <a:grpFill/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冬季风、夏季风</a:t>
              </a:r>
            </a:p>
          </p:txBody>
        </p: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72669779-B4F4-402B-9832-AADEC2F47B0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93595" y="5543871"/>
              <a:ext cx="11365" cy="316945"/>
            </a:xfrm>
            <a:prstGeom prst="straightConnector1">
              <a:avLst/>
            </a:prstGeom>
            <a:grpFill/>
            <a:ln w="38100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7" name="TextBox 5">
            <a:extLst>
              <a:ext uri="{FF2B5EF4-FFF2-40B4-BE49-F238E27FC236}">
                <a16:creationId xmlns:a16="http://schemas.microsoft.com/office/drawing/2014/main" id="{EEC088F0-8DBE-40E0-8E5A-EFA047427D1A}"/>
              </a:ext>
            </a:extLst>
          </p:cNvPr>
          <p:cNvSpPr txBox="1"/>
          <p:nvPr/>
        </p:nvSpPr>
        <p:spPr>
          <a:xfrm>
            <a:off x="4387199" y="991942"/>
            <a:ext cx="2136012" cy="523220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气候特征</a:t>
            </a: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BA595978-7D9E-41DE-A121-D2317C5D57EE}"/>
              </a:ext>
            </a:extLst>
          </p:cNvPr>
          <p:cNvGrpSpPr/>
          <p:nvPr/>
        </p:nvGrpSpPr>
        <p:grpSpPr>
          <a:xfrm>
            <a:off x="1684420" y="1008110"/>
            <a:ext cx="2689460" cy="523220"/>
            <a:chOff x="1684420" y="1008110"/>
            <a:chExt cx="2689460" cy="523220"/>
          </a:xfrm>
        </p:grpSpPr>
        <p:sp>
          <p:nvSpPr>
            <p:cNvPr id="71" name="TextBox 48">
              <a:extLst>
                <a:ext uri="{FF2B5EF4-FFF2-40B4-BE49-F238E27FC236}">
                  <a16:creationId xmlns:a16="http://schemas.microsoft.com/office/drawing/2014/main" id="{832753C6-9C82-484F-ACB6-AFF992DBE6F9}"/>
                </a:ext>
              </a:extLst>
            </p:cNvPr>
            <p:cNvSpPr txBox="1"/>
            <p:nvPr/>
          </p:nvSpPr>
          <p:spPr>
            <a:xfrm>
              <a:off x="1684420" y="1008110"/>
              <a:ext cx="235933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温带季风气候</a:t>
              </a: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982720ED-0CF1-49BB-A693-E449A14A99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55189" y="1268730"/>
              <a:ext cx="318691" cy="7682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8D44A24-927E-40F4-BEC8-412905B7CB54}"/>
              </a:ext>
            </a:extLst>
          </p:cNvPr>
          <p:cNvGrpSpPr/>
          <p:nvPr/>
        </p:nvGrpSpPr>
        <p:grpSpPr>
          <a:xfrm>
            <a:off x="5093970" y="1746691"/>
            <a:ext cx="1422872" cy="707886"/>
            <a:chOff x="5093970" y="1746691"/>
            <a:chExt cx="1422872" cy="707886"/>
          </a:xfrm>
        </p:grpSpPr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2B55BBEB-D3AE-4B7D-8170-203EBB637A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93970" y="2000250"/>
              <a:ext cx="211671" cy="3376"/>
            </a:xfrm>
            <a:prstGeom prst="line">
              <a:avLst/>
            </a:prstGeom>
            <a:solidFill>
              <a:srgbClr val="FFFFC5"/>
            </a:solidFill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26">
              <a:extLst>
                <a:ext uri="{FF2B5EF4-FFF2-40B4-BE49-F238E27FC236}">
                  <a16:creationId xmlns:a16="http://schemas.microsoft.com/office/drawing/2014/main" id="{598C9078-74D3-4780-B307-CAEBB02E84B7}"/>
                </a:ext>
              </a:extLst>
            </p:cNvPr>
            <p:cNvSpPr txBox="1"/>
            <p:nvPr/>
          </p:nvSpPr>
          <p:spPr>
            <a:xfrm>
              <a:off x="5309549" y="1746691"/>
              <a:ext cx="1207293" cy="707886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冬季寒冷夏季高温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A4257D3B-8793-4449-97D1-7AE1C89C2C2D}"/>
              </a:ext>
            </a:extLst>
          </p:cNvPr>
          <p:cNvGrpSpPr/>
          <p:nvPr/>
        </p:nvGrpSpPr>
        <p:grpSpPr>
          <a:xfrm>
            <a:off x="686844" y="2127814"/>
            <a:ext cx="1336266" cy="954107"/>
            <a:chOff x="686844" y="2127814"/>
            <a:chExt cx="1336266" cy="954107"/>
          </a:xfrm>
        </p:grpSpPr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F509226C-0B81-4AF0-8972-52CB3FD35AB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51610" y="2602230"/>
              <a:ext cx="571500" cy="11430"/>
            </a:xfrm>
            <a:prstGeom prst="line">
              <a:avLst/>
            </a:prstGeom>
            <a:solidFill>
              <a:srgbClr val="C00000"/>
            </a:solidFill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54">
              <a:extLst>
                <a:ext uri="{FF2B5EF4-FFF2-40B4-BE49-F238E27FC236}">
                  <a16:creationId xmlns:a16="http://schemas.microsoft.com/office/drawing/2014/main" id="{99CB70AD-9EEE-4F08-807A-FB8208A21045}"/>
                </a:ext>
              </a:extLst>
            </p:cNvPr>
            <p:cNvSpPr txBox="1"/>
            <p:nvPr/>
          </p:nvSpPr>
          <p:spPr>
            <a:xfrm>
              <a:off x="686844" y="2127814"/>
              <a:ext cx="769045" cy="95410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空间</a:t>
              </a:r>
            </a:p>
          </p:txBody>
        </p:sp>
      </p:grpSp>
      <p:sp>
        <p:nvSpPr>
          <p:cNvPr id="108" name="矩形 107">
            <a:extLst>
              <a:ext uri="{FF2B5EF4-FFF2-40B4-BE49-F238E27FC236}">
                <a16:creationId xmlns:a16="http://schemas.microsoft.com/office/drawing/2014/main" id="{6A2D1F70-9803-4FA2-8AB8-8E40EFAA42B2}"/>
              </a:ext>
            </a:extLst>
          </p:cNvPr>
          <p:cNvSpPr/>
          <p:nvPr/>
        </p:nvSpPr>
        <p:spPr>
          <a:xfrm>
            <a:off x="6103620" y="2748740"/>
            <a:ext cx="607345" cy="1835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99"/>
              </a:solidFill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64A0C55-35E6-4174-9C3E-BEDB51CA7168}"/>
              </a:ext>
            </a:extLst>
          </p:cNvPr>
          <p:cNvGrpSpPr/>
          <p:nvPr/>
        </p:nvGrpSpPr>
        <p:grpSpPr>
          <a:xfrm>
            <a:off x="5129545" y="2850848"/>
            <a:ext cx="1365763" cy="1372810"/>
            <a:chOff x="5129545" y="2850848"/>
            <a:chExt cx="1365763" cy="1372810"/>
          </a:xfrm>
        </p:grpSpPr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4AA8E3A2-B892-4C54-9EE6-AC5186D75B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29545" y="3386366"/>
              <a:ext cx="153378" cy="11895"/>
            </a:xfrm>
            <a:prstGeom prst="line">
              <a:avLst/>
            </a:prstGeom>
            <a:solidFill>
              <a:srgbClr val="FFFFC5"/>
            </a:solidFill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8" name="组合 68">
              <a:extLst>
                <a:ext uri="{FF2B5EF4-FFF2-40B4-BE49-F238E27FC236}">
                  <a16:creationId xmlns:a16="http://schemas.microsoft.com/office/drawing/2014/main" id="{B8B38D99-8029-409F-8BC1-D3D475FDC3A0}"/>
                </a:ext>
              </a:extLst>
            </p:cNvPr>
            <p:cNvGrpSpPr/>
            <p:nvPr/>
          </p:nvGrpSpPr>
          <p:grpSpPr>
            <a:xfrm>
              <a:off x="5284072" y="2850848"/>
              <a:ext cx="1211236" cy="1372810"/>
              <a:chOff x="5803746" y="4143380"/>
              <a:chExt cx="1840088" cy="1830413"/>
            </a:xfrm>
            <a:solidFill>
              <a:srgbClr val="FFFFC5"/>
            </a:solidFill>
          </p:grpSpPr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D41A9F4A-7FDA-469D-96EE-8617D234D8C8}"/>
                  </a:ext>
                </a:extLst>
              </p:cNvPr>
              <p:cNvSpPr txBox="1"/>
              <p:nvPr/>
            </p:nvSpPr>
            <p:spPr>
              <a:xfrm>
                <a:off x="5803746" y="4143380"/>
                <a:ext cx="1840088" cy="1354218"/>
              </a:xfrm>
              <a:prstGeom prst="rect">
                <a:avLst/>
              </a:prstGeom>
              <a:grpFill/>
              <a:ln>
                <a:solidFill>
                  <a:srgbClr val="9900FF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</a:rPr>
                  <a:t>冬干夏雨暴雨、季变年变大</a:t>
                </a: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CA46FD22-746F-4932-88AF-9C95E941B7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730525" y="5510314"/>
                <a:ext cx="15411" cy="463479"/>
              </a:xfrm>
              <a:prstGeom prst="line">
                <a:avLst/>
              </a:prstGeom>
              <a:grpFill/>
              <a:ln w="38100" cap="sq" cmpd="sng" algn="ctr">
                <a:solidFill>
                  <a:srgbClr val="99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450AC8F5-4439-40C1-A9B0-1ED411666E38}"/>
              </a:ext>
            </a:extLst>
          </p:cNvPr>
          <p:cNvGrpSpPr/>
          <p:nvPr/>
        </p:nvGrpSpPr>
        <p:grpSpPr>
          <a:xfrm>
            <a:off x="6545114" y="2107317"/>
            <a:ext cx="1368796" cy="954107"/>
            <a:chOff x="6545114" y="2107317"/>
            <a:chExt cx="1368796" cy="954107"/>
          </a:xfrm>
        </p:grpSpPr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BE4B7BD-3509-4A59-9BD6-3CA565C1D1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68469" y="2590255"/>
              <a:ext cx="285075" cy="0"/>
            </a:xfrm>
            <a:prstGeom prst="line">
              <a:avLst/>
            </a:prstGeom>
            <a:solidFill>
              <a:srgbClr val="FFFFC5"/>
            </a:solidFill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43">
              <a:extLst>
                <a:ext uri="{FF2B5EF4-FFF2-40B4-BE49-F238E27FC236}">
                  <a16:creationId xmlns:a16="http://schemas.microsoft.com/office/drawing/2014/main" id="{51C4FB36-5DF1-4A4A-8822-8EA1EA5B75F6}"/>
                </a:ext>
              </a:extLst>
            </p:cNvPr>
            <p:cNvSpPr txBox="1"/>
            <p:nvPr/>
          </p:nvSpPr>
          <p:spPr>
            <a:xfrm>
              <a:off x="6953544" y="2107317"/>
              <a:ext cx="960366" cy="95410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时间</a:t>
              </a:r>
              <a:endParaRPr lang="en-US" altLang="zh-CN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差异</a:t>
              </a:r>
            </a:p>
          </p:txBody>
        </p:sp>
        <p:sp>
          <p:nvSpPr>
            <p:cNvPr id="103" name="右大括号 102">
              <a:extLst>
                <a:ext uri="{FF2B5EF4-FFF2-40B4-BE49-F238E27FC236}">
                  <a16:creationId xmlns:a16="http://schemas.microsoft.com/office/drawing/2014/main" id="{DC3C1AE0-F177-44FF-BF9C-750D1A9E46DA}"/>
                </a:ext>
              </a:extLst>
            </p:cNvPr>
            <p:cNvSpPr/>
            <p:nvPr/>
          </p:nvSpPr>
          <p:spPr>
            <a:xfrm>
              <a:off x="6545114" y="2125980"/>
              <a:ext cx="123355" cy="931355"/>
            </a:xfrm>
            <a:prstGeom prst="rightBrace">
              <a:avLst/>
            </a:prstGeom>
            <a:no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3" grpId="0" animBg="1"/>
      <p:bldP spid="28" grpId="0" animBg="1"/>
      <p:bldP spid="31" grpId="0" animBg="1"/>
      <p:bldP spid="41" grpId="0" animBg="1"/>
      <p:bldP spid="42" grpId="0" animBg="1"/>
      <p:bldP spid="48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36-1">
            <a:extLst>
              <a:ext uri="{FF2B5EF4-FFF2-40B4-BE49-F238E27FC236}">
                <a16:creationId xmlns:a16="http://schemas.microsoft.com/office/drawing/2014/main" id="{3B099D05-AE08-4D80-8EA6-566B31A1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14" y="942131"/>
            <a:ext cx="5061971" cy="4070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12291" name="Rectangle 1">
            <a:extLst>
              <a:ext uri="{FF2B5EF4-FFF2-40B4-BE49-F238E27FC236}">
                <a16:creationId xmlns:a16="http://schemas.microsoft.com/office/drawing/2014/main" id="{74DCA2FB-0FEF-433F-A8CF-BB0C7A614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" y="17384"/>
            <a:ext cx="7954803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200025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京卷）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年代以来，针对海河流域频发的旱涝灾害，在流域西部、北部修建了大量水库，在东部新开了多条入海河道。</a:t>
            </a:r>
          </a:p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结合流域气候和地形特点，分析修建水库和新开入海河道的自然原因。（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分）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A52273-76DB-4997-9509-14916600257D}"/>
              </a:ext>
            </a:extLst>
          </p:cNvPr>
          <p:cNvSpPr/>
          <p:nvPr/>
        </p:nvSpPr>
        <p:spPr>
          <a:xfrm>
            <a:off x="5850995" y="3961691"/>
            <a:ext cx="926995" cy="13042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0286ED0-4708-4E58-9C88-570EB0CB88D9}"/>
              </a:ext>
            </a:extLst>
          </p:cNvPr>
          <p:cNvSpPr txBox="1"/>
          <p:nvPr/>
        </p:nvSpPr>
        <p:spPr>
          <a:xfrm>
            <a:off x="4552685" y="1118389"/>
            <a:ext cx="2312496" cy="523220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地形特征</a:t>
            </a:r>
          </a:p>
        </p:txBody>
      </p:sp>
      <p:grpSp>
        <p:nvGrpSpPr>
          <p:cNvPr id="25" name="组合 20">
            <a:extLst>
              <a:ext uri="{FF2B5EF4-FFF2-40B4-BE49-F238E27FC236}">
                <a16:creationId xmlns:a16="http://schemas.microsoft.com/office/drawing/2014/main" id="{1BE02518-FD38-45D7-A4A0-C230E6665107}"/>
              </a:ext>
            </a:extLst>
          </p:cNvPr>
          <p:cNvGrpSpPr/>
          <p:nvPr/>
        </p:nvGrpSpPr>
        <p:grpSpPr>
          <a:xfrm>
            <a:off x="2744663" y="1897320"/>
            <a:ext cx="1434909" cy="668298"/>
            <a:chOff x="1344398" y="851584"/>
            <a:chExt cx="1002308" cy="1107996"/>
          </a:xfrm>
          <a:solidFill>
            <a:schemeClr val="accent3">
              <a:lumMod val="10000"/>
            </a:schemeClr>
          </a:solidFill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39097BF-AE68-461A-805D-E43081D1E1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4398" y="1428737"/>
              <a:ext cx="138566" cy="0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C3DE090C-DC9F-4FDA-B690-F20909961FC2}"/>
                </a:ext>
              </a:extLst>
            </p:cNvPr>
            <p:cNvSpPr txBox="1"/>
            <p:nvPr/>
          </p:nvSpPr>
          <p:spPr>
            <a:xfrm>
              <a:off x="1500166" y="851584"/>
              <a:ext cx="846540" cy="1107996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地形类型</a:t>
              </a:r>
              <a:endParaRPr lang="en-US" altLang="zh-CN" dirty="0"/>
            </a:p>
            <a:p>
              <a:r>
                <a:rPr lang="zh-CN" altLang="en-US" dirty="0"/>
                <a:t>空间分布</a:t>
              </a:r>
            </a:p>
          </p:txBody>
        </p:sp>
      </p:grpSp>
      <p:grpSp>
        <p:nvGrpSpPr>
          <p:cNvPr id="33" name="组合 25">
            <a:extLst>
              <a:ext uri="{FF2B5EF4-FFF2-40B4-BE49-F238E27FC236}">
                <a16:creationId xmlns:a16="http://schemas.microsoft.com/office/drawing/2014/main" id="{290D15A2-652A-4B0E-ACF3-E3E3DD7B38E5}"/>
              </a:ext>
            </a:extLst>
          </p:cNvPr>
          <p:cNvGrpSpPr/>
          <p:nvPr/>
        </p:nvGrpSpPr>
        <p:grpSpPr>
          <a:xfrm>
            <a:off x="2734357" y="2840287"/>
            <a:ext cx="1455101" cy="400110"/>
            <a:chOff x="1343002" y="1207886"/>
            <a:chExt cx="873061" cy="533479"/>
          </a:xfrm>
          <a:solidFill>
            <a:schemeClr val="accent3">
              <a:lumMod val="10000"/>
            </a:schemeClr>
          </a:solidFill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D123F0B-5DE1-46C2-ABAD-EFCE86FFF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43002" y="1489697"/>
              <a:ext cx="131071" cy="0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C62AB504-E267-412E-98FB-6A50F6E0C779}"/>
                </a:ext>
              </a:extLst>
            </p:cNvPr>
            <p:cNvSpPr txBox="1"/>
            <p:nvPr/>
          </p:nvSpPr>
          <p:spPr>
            <a:xfrm>
              <a:off x="1485063" y="1207886"/>
              <a:ext cx="731000" cy="533479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地势高低</a:t>
              </a:r>
            </a:p>
          </p:txBody>
        </p:sp>
      </p:grpSp>
      <p:grpSp>
        <p:nvGrpSpPr>
          <p:cNvPr id="36" name="组合 28">
            <a:extLst>
              <a:ext uri="{FF2B5EF4-FFF2-40B4-BE49-F238E27FC236}">
                <a16:creationId xmlns:a16="http://schemas.microsoft.com/office/drawing/2014/main" id="{C154A415-B660-41A2-ADB4-9AE18FAA66EA}"/>
              </a:ext>
            </a:extLst>
          </p:cNvPr>
          <p:cNvGrpSpPr/>
          <p:nvPr/>
        </p:nvGrpSpPr>
        <p:grpSpPr>
          <a:xfrm>
            <a:off x="2689859" y="3614126"/>
            <a:ext cx="1466851" cy="393978"/>
            <a:chOff x="1326721" y="1129713"/>
            <a:chExt cx="1019985" cy="615553"/>
          </a:xfrm>
          <a:solidFill>
            <a:schemeClr val="accent3">
              <a:lumMod val="10000"/>
            </a:schemeClr>
          </a:solidFill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77469B9-B149-4176-B86D-BE67E91F5C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26721" y="1423842"/>
              <a:ext cx="169683" cy="4895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B134E8F5-8403-47B9-945C-B2F59304EB82}"/>
                </a:ext>
              </a:extLst>
            </p:cNvPr>
            <p:cNvSpPr txBox="1"/>
            <p:nvPr/>
          </p:nvSpPr>
          <p:spPr>
            <a:xfrm>
              <a:off x="1500166" y="1129713"/>
              <a:ext cx="846540" cy="615553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地表形态</a:t>
              </a:r>
            </a:p>
          </p:txBody>
        </p:sp>
      </p:grpSp>
      <p:grpSp>
        <p:nvGrpSpPr>
          <p:cNvPr id="40" name="组合 31">
            <a:extLst>
              <a:ext uri="{FF2B5EF4-FFF2-40B4-BE49-F238E27FC236}">
                <a16:creationId xmlns:a16="http://schemas.microsoft.com/office/drawing/2014/main" id="{964F64E7-C6AD-422F-BF13-AC8AB396A484}"/>
              </a:ext>
            </a:extLst>
          </p:cNvPr>
          <p:cNvGrpSpPr/>
          <p:nvPr/>
        </p:nvGrpSpPr>
        <p:grpSpPr>
          <a:xfrm>
            <a:off x="4189458" y="1846800"/>
            <a:ext cx="2387198" cy="731732"/>
            <a:chOff x="1285852" y="953612"/>
            <a:chExt cx="774861" cy="975642"/>
          </a:xfrm>
          <a:solidFill>
            <a:schemeClr val="accent3">
              <a:lumMod val="10000"/>
            </a:schemeClr>
          </a:solidFill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EB2D3CA2-9CE6-4AF6-9215-16A5762BA1AC}"/>
                </a:ext>
              </a:extLst>
            </p:cNvPr>
            <p:cNvCxnSpPr/>
            <p:nvPr/>
          </p:nvCxnSpPr>
          <p:spPr bwMode="auto">
            <a:xfrm>
              <a:off x="1285852" y="1428737"/>
              <a:ext cx="223634" cy="817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522BAC7A-4185-4471-B387-5C947A5BF18C}"/>
                </a:ext>
              </a:extLst>
            </p:cNvPr>
            <p:cNvSpPr txBox="1"/>
            <p:nvPr/>
          </p:nvSpPr>
          <p:spPr>
            <a:xfrm>
              <a:off x="1509486" y="953612"/>
              <a:ext cx="551227" cy="975642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山地、西部</a:t>
              </a:r>
              <a:endParaRPr lang="en-US" altLang="zh-CN" dirty="0"/>
            </a:p>
            <a:p>
              <a:r>
                <a:rPr lang="zh-CN" altLang="en-US" dirty="0"/>
                <a:t>平原、东部</a:t>
              </a:r>
            </a:p>
          </p:txBody>
        </p:sp>
      </p:grpSp>
      <p:grpSp>
        <p:nvGrpSpPr>
          <p:cNvPr id="47" name="组合 34">
            <a:extLst>
              <a:ext uri="{FF2B5EF4-FFF2-40B4-BE49-F238E27FC236}">
                <a16:creationId xmlns:a16="http://schemas.microsoft.com/office/drawing/2014/main" id="{4DDB31FD-5DD3-461A-834F-03DF03AE3FDE}"/>
              </a:ext>
            </a:extLst>
          </p:cNvPr>
          <p:cNvGrpSpPr/>
          <p:nvPr/>
        </p:nvGrpSpPr>
        <p:grpSpPr>
          <a:xfrm>
            <a:off x="4187190" y="2669349"/>
            <a:ext cx="2407220" cy="707886"/>
            <a:chOff x="1139133" y="1116971"/>
            <a:chExt cx="781360" cy="943849"/>
          </a:xfrm>
          <a:solidFill>
            <a:schemeClr val="accent3">
              <a:lumMod val="10000"/>
            </a:schemeClr>
          </a:solidFill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4B50143-2697-4D71-A97F-0E6FFBCDDD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39133" y="1596440"/>
              <a:ext cx="230024" cy="1523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04C8C8C4-DC23-4370-9F0B-5E2E4E1F60A3}"/>
                </a:ext>
              </a:extLst>
            </p:cNvPr>
            <p:cNvSpPr txBox="1"/>
            <p:nvPr/>
          </p:nvSpPr>
          <p:spPr>
            <a:xfrm>
              <a:off x="1363980" y="1116971"/>
              <a:ext cx="556513" cy="943849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西、北高东、南低</a:t>
              </a:r>
            </a:p>
          </p:txBody>
        </p:sp>
      </p:grpSp>
      <p:grpSp>
        <p:nvGrpSpPr>
          <p:cNvPr id="52" name="组合 37">
            <a:extLst>
              <a:ext uri="{FF2B5EF4-FFF2-40B4-BE49-F238E27FC236}">
                <a16:creationId xmlns:a16="http://schemas.microsoft.com/office/drawing/2014/main" id="{D2E3DD82-495C-4335-B5F4-82E3DB89FB31}"/>
              </a:ext>
            </a:extLst>
          </p:cNvPr>
          <p:cNvGrpSpPr/>
          <p:nvPr/>
        </p:nvGrpSpPr>
        <p:grpSpPr>
          <a:xfrm>
            <a:off x="4194090" y="3488552"/>
            <a:ext cx="2396795" cy="716106"/>
            <a:chOff x="1168736" y="1116442"/>
            <a:chExt cx="777976" cy="1600438"/>
          </a:xfrm>
          <a:solidFill>
            <a:schemeClr val="accent3">
              <a:lumMod val="10000"/>
            </a:schemeClr>
          </a:solidFill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31253B0-A421-4C6B-AFC3-AC2A406A4B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8736" y="1877872"/>
              <a:ext cx="219128" cy="16585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39">
              <a:extLst>
                <a:ext uri="{FF2B5EF4-FFF2-40B4-BE49-F238E27FC236}">
                  <a16:creationId xmlns:a16="http://schemas.microsoft.com/office/drawing/2014/main" id="{EBD796A9-9473-452D-9E99-F523A98E4A97}"/>
                </a:ext>
              </a:extLst>
            </p:cNvPr>
            <p:cNvSpPr txBox="1"/>
            <p:nvPr/>
          </p:nvSpPr>
          <p:spPr>
            <a:xfrm>
              <a:off x="1390199" y="1116442"/>
              <a:ext cx="556513" cy="1600438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西陡起伏大东平坦开阔 </a:t>
              </a:r>
            </a:p>
          </p:txBody>
        </p:sp>
      </p:grpSp>
      <p:grpSp>
        <p:nvGrpSpPr>
          <p:cNvPr id="55" name="组合 40">
            <a:extLst>
              <a:ext uri="{FF2B5EF4-FFF2-40B4-BE49-F238E27FC236}">
                <a16:creationId xmlns:a16="http://schemas.microsoft.com/office/drawing/2014/main" id="{B9B76D1C-C71A-48D2-9EA3-C40E70C86A4F}"/>
              </a:ext>
            </a:extLst>
          </p:cNvPr>
          <p:cNvGrpSpPr/>
          <p:nvPr/>
        </p:nvGrpSpPr>
        <p:grpSpPr>
          <a:xfrm>
            <a:off x="988968" y="2321530"/>
            <a:ext cx="1300685" cy="1391812"/>
            <a:chOff x="242356" y="4566360"/>
            <a:chExt cx="929131" cy="943847"/>
          </a:xfrm>
          <a:solidFill>
            <a:schemeClr val="accent3">
              <a:lumMod val="10000"/>
            </a:schemeClr>
          </a:solidFill>
        </p:grpSpPr>
        <p:sp>
          <p:nvSpPr>
            <p:cNvPr id="56" name="TextBox 41">
              <a:extLst>
                <a:ext uri="{FF2B5EF4-FFF2-40B4-BE49-F238E27FC236}">
                  <a16:creationId xmlns:a16="http://schemas.microsoft.com/office/drawing/2014/main" id="{EADAFB44-3C98-4E41-81EA-BD658E026148}"/>
                </a:ext>
              </a:extLst>
            </p:cNvPr>
            <p:cNvSpPr txBox="1"/>
            <p:nvPr/>
          </p:nvSpPr>
          <p:spPr>
            <a:xfrm>
              <a:off x="242356" y="4566360"/>
              <a:ext cx="765448" cy="94384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区域</a:t>
              </a:r>
              <a:endParaRPr lang="en-US" altLang="zh-CN" dirty="0"/>
            </a:p>
            <a:p>
              <a:r>
                <a:rPr lang="zh-CN" altLang="en-US" dirty="0"/>
                <a:t>整体性</a:t>
              </a: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DD48E7BE-7225-4136-B1A7-A5D134877707}"/>
                </a:ext>
              </a:extLst>
            </p:cNvPr>
            <p:cNvCxnSpPr>
              <a:cxnSpLocks/>
              <a:stCxn id="56" idx="3"/>
            </p:cNvCxnSpPr>
            <p:nvPr/>
          </p:nvCxnSpPr>
          <p:spPr bwMode="auto">
            <a:xfrm>
              <a:off x="1007804" y="5038283"/>
              <a:ext cx="163683" cy="2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组合 43">
            <a:extLst>
              <a:ext uri="{FF2B5EF4-FFF2-40B4-BE49-F238E27FC236}">
                <a16:creationId xmlns:a16="http://schemas.microsoft.com/office/drawing/2014/main" id="{6521BA3D-C4D0-431E-B64D-916AFC5650CA}"/>
              </a:ext>
            </a:extLst>
          </p:cNvPr>
          <p:cNvGrpSpPr/>
          <p:nvPr/>
        </p:nvGrpSpPr>
        <p:grpSpPr>
          <a:xfrm>
            <a:off x="6608798" y="2003297"/>
            <a:ext cx="1415325" cy="1815882"/>
            <a:chOff x="95276" y="4641470"/>
            <a:chExt cx="833386" cy="2421176"/>
          </a:xfrm>
          <a:solidFill>
            <a:schemeClr val="accent3">
              <a:lumMod val="10000"/>
            </a:schemeClr>
          </a:solidFill>
        </p:grpSpPr>
        <p:sp>
          <p:nvSpPr>
            <p:cNvPr id="59" name="TextBox 44">
              <a:extLst>
                <a:ext uri="{FF2B5EF4-FFF2-40B4-BE49-F238E27FC236}">
                  <a16:creationId xmlns:a16="http://schemas.microsoft.com/office/drawing/2014/main" id="{5D811180-E8F3-4D6D-AD0A-A526ED0CEDA8}"/>
                </a:ext>
              </a:extLst>
            </p:cNvPr>
            <p:cNvSpPr txBox="1"/>
            <p:nvPr/>
          </p:nvSpPr>
          <p:spPr>
            <a:xfrm>
              <a:off x="261821" y="4641470"/>
              <a:ext cx="666841" cy="242117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9900FF"/>
              </a:solidFill>
            </a:ln>
          </p:spPr>
          <p:txBody>
            <a:bodyPr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东西部</a:t>
              </a:r>
              <a:endParaRPr lang="en-US" altLang="zh-CN" dirty="0"/>
            </a:p>
            <a:p>
              <a:r>
                <a:rPr lang="zh-CN" altLang="en-US" dirty="0"/>
                <a:t>差异性</a:t>
              </a: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F722045-A99B-4B75-8B84-849D8952CC2B}"/>
                </a:ext>
              </a:extLst>
            </p:cNvPr>
            <p:cNvCxnSpPr>
              <a:cxnSpLocks/>
              <a:endCxn id="59" idx="1"/>
            </p:cNvCxnSpPr>
            <p:nvPr/>
          </p:nvCxnSpPr>
          <p:spPr bwMode="auto">
            <a:xfrm>
              <a:off x="95276" y="5839375"/>
              <a:ext cx="166545" cy="12683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Box 19">
            <a:extLst>
              <a:ext uri="{FF2B5EF4-FFF2-40B4-BE49-F238E27FC236}">
                <a16:creationId xmlns:a16="http://schemas.microsoft.com/office/drawing/2014/main" id="{8A1292E1-3271-4696-AF37-BDF9BB44CFE0}"/>
              </a:ext>
            </a:extLst>
          </p:cNvPr>
          <p:cNvSpPr txBox="1"/>
          <p:nvPr/>
        </p:nvSpPr>
        <p:spPr>
          <a:xfrm>
            <a:off x="2293382" y="2051209"/>
            <a:ext cx="428625" cy="1938992"/>
          </a:xfrm>
          <a:prstGeom prst="rect">
            <a:avLst/>
          </a:prstGeom>
          <a:solidFill>
            <a:srgbClr val="FFFFC5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0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endParaRPr lang="en-US" altLang="zh-CN" dirty="0"/>
          </a:p>
          <a:p>
            <a:r>
              <a:rPr lang="zh-CN" altLang="en-US" dirty="0"/>
              <a:t>读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图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4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36-1">
            <a:extLst>
              <a:ext uri="{FF2B5EF4-FFF2-40B4-BE49-F238E27FC236}">
                <a16:creationId xmlns:a16="http://schemas.microsoft.com/office/drawing/2014/main" id="{3B099D05-AE08-4D80-8EA6-566B31A1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49" y="1013795"/>
            <a:ext cx="5061971" cy="4070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12291" name="Rectangle 1">
            <a:extLst>
              <a:ext uri="{FF2B5EF4-FFF2-40B4-BE49-F238E27FC236}">
                <a16:creationId xmlns:a16="http://schemas.microsoft.com/office/drawing/2014/main" id="{74DCA2FB-0FEF-433F-A8CF-BB0C7A614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" y="59294"/>
            <a:ext cx="7954803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200025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京卷）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年代以来，针对海河流域频发的旱涝灾害，在流域西部、北部修建了大量水库，在东部新开了多条入海河道。</a:t>
            </a:r>
          </a:p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结合流域气候和地形特点，分析修建水库和新开入海河道的自然原因。（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分）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6F55F07C-9406-4517-B3E9-5AE0BC9171DE}"/>
              </a:ext>
            </a:extLst>
          </p:cNvPr>
          <p:cNvSpPr txBox="1"/>
          <p:nvPr/>
        </p:nvSpPr>
        <p:spPr>
          <a:xfrm>
            <a:off x="4227434" y="1134582"/>
            <a:ext cx="2201227" cy="523220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河流特征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0FE46643-C4AD-45E1-B453-F6AC751AA896}"/>
              </a:ext>
            </a:extLst>
          </p:cNvPr>
          <p:cNvSpPr txBox="1"/>
          <p:nvPr/>
        </p:nvSpPr>
        <p:spPr>
          <a:xfrm>
            <a:off x="943118" y="1778589"/>
            <a:ext cx="428625" cy="2862322"/>
          </a:xfrm>
          <a:prstGeom prst="rect">
            <a:avLst/>
          </a:prstGeom>
          <a:solidFill>
            <a:srgbClr val="FFFFC5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0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endParaRPr lang="en-US" altLang="zh-CN" dirty="0"/>
          </a:p>
          <a:p>
            <a:r>
              <a:rPr lang="zh-CN" altLang="en-US" dirty="0"/>
              <a:t>河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特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征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25" name="组合 20">
            <a:extLst>
              <a:ext uri="{FF2B5EF4-FFF2-40B4-BE49-F238E27FC236}">
                <a16:creationId xmlns:a16="http://schemas.microsoft.com/office/drawing/2014/main" id="{C71F592E-6CC0-4DA0-A1BA-C96E86BB7276}"/>
              </a:ext>
            </a:extLst>
          </p:cNvPr>
          <p:cNvGrpSpPr/>
          <p:nvPr/>
        </p:nvGrpSpPr>
        <p:grpSpPr>
          <a:xfrm>
            <a:off x="1372256" y="1848538"/>
            <a:ext cx="1409825" cy="830996"/>
            <a:chOff x="1285852" y="918017"/>
            <a:chExt cx="845896" cy="1107950"/>
          </a:xfrm>
          <a:solidFill>
            <a:schemeClr val="accent3">
              <a:lumMod val="10000"/>
            </a:schemeClr>
          </a:solidFill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8EEF9DA-4D4B-4304-A871-6686D2D93C6D}"/>
                </a:ext>
              </a:extLst>
            </p:cNvPr>
            <p:cNvCxnSpPr/>
            <p:nvPr/>
          </p:nvCxnSpPr>
          <p:spPr bwMode="auto">
            <a:xfrm>
              <a:off x="1285852" y="1156255"/>
              <a:ext cx="223634" cy="8177"/>
            </a:xfrm>
            <a:prstGeom prst="line">
              <a:avLst/>
            </a:prstGeom>
            <a:solidFill>
              <a:srgbClr val="FFFFC5"/>
            </a:solidFill>
            <a:ln w="28575">
              <a:solidFill>
                <a:srgbClr val="9900FF"/>
              </a:solidFill>
            </a:ln>
          </p:spPr>
        </p:cxn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4443BFDA-42F3-4E44-9CF1-E606321DDB31}"/>
                </a:ext>
              </a:extLst>
            </p:cNvPr>
            <p:cNvSpPr txBox="1"/>
            <p:nvPr/>
          </p:nvSpPr>
          <p:spPr>
            <a:xfrm>
              <a:off x="1486263" y="918055"/>
              <a:ext cx="645483" cy="110799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流  量</a:t>
              </a:r>
            </a:p>
          </p:txBody>
        </p:sp>
      </p:grpSp>
      <p:grpSp>
        <p:nvGrpSpPr>
          <p:cNvPr id="33" name="组合 25">
            <a:extLst>
              <a:ext uri="{FF2B5EF4-FFF2-40B4-BE49-F238E27FC236}">
                <a16:creationId xmlns:a16="http://schemas.microsoft.com/office/drawing/2014/main" id="{A0CB0D20-8D86-4F52-A13A-57BEB5A5CF81}"/>
              </a:ext>
            </a:extLst>
          </p:cNvPr>
          <p:cNvGrpSpPr/>
          <p:nvPr/>
        </p:nvGrpSpPr>
        <p:grpSpPr>
          <a:xfrm>
            <a:off x="1384751" y="2280363"/>
            <a:ext cx="1392582" cy="830996"/>
            <a:chOff x="1379565" y="2823902"/>
            <a:chExt cx="970924" cy="1107995"/>
          </a:xfrm>
          <a:solidFill>
            <a:schemeClr val="accent3">
              <a:lumMod val="10000"/>
            </a:schemeClr>
          </a:solidFill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9CCF4855-3E17-4246-80C6-101CB2817279}"/>
                </a:ext>
              </a:extLst>
            </p:cNvPr>
            <p:cNvCxnSpPr/>
            <p:nvPr/>
          </p:nvCxnSpPr>
          <p:spPr bwMode="auto">
            <a:xfrm>
              <a:off x="1379565" y="3084511"/>
              <a:ext cx="223634" cy="817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99BA251C-4BE9-4BF6-8FEE-6DC566B95212}"/>
                </a:ext>
              </a:extLst>
            </p:cNvPr>
            <p:cNvSpPr txBox="1"/>
            <p:nvPr/>
          </p:nvSpPr>
          <p:spPr>
            <a:xfrm>
              <a:off x="1603378" y="2823902"/>
              <a:ext cx="747111" cy="110799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汛  期</a:t>
              </a:r>
            </a:p>
          </p:txBody>
        </p:sp>
      </p:grpSp>
      <p:grpSp>
        <p:nvGrpSpPr>
          <p:cNvPr id="37" name="组合 25">
            <a:extLst>
              <a:ext uri="{FF2B5EF4-FFF2-40B4-BE49-F238E27FC236}">
                <a16:creationId xmlns:a16="http://schemas.microsoft.com/office/drawing/2014/main" id="{B0E748BB-09E3-4A18-826F-26F8E0FB6B79}"/>
              </a:ext>
            </a:extLst>
          </p:cNvPr>
          <p:cNvGrpSpPr/>
          <p:nvPr/>
        </p:nvGrpSpPr>
        <p:grpSpPr>
          <a:xfrm>
            <a:off x="1358637" y="2670131"/>
            <a:ext cx="1425376" cy="830996"/>
            <a:chOff x="1285852" y="727627"/>
            <a:chExt cx="993788" cy="1107995"/>
          </a:xfrm>
          <a:solidFill>
            <a:schemeClr val="accent3">
              <a:lumMod val="10000"/>
            </a:schemeClr>
          </a:solidFill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E646DCF-8096-4CFB-BDAF-FAE832888FD9}"/>
                </a:ext>
              </a:extLst>
            </p:cNvPr>
            <p:cNvCxnSpPr/>
            <p:nvPr/>
          </p:nvCxnSpPr>
          <p:spPr bwMode="auto">
            <a:xfrm>
              <a:off x="1285852" y="1013379"/>
              <a:ext cx="223634" cy="817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id="{24FF63D5-0D18-4FB8-BAF1-034E8FECFF0F}"/>
                </a:ext>
              </a:extLst>
            </p:cNvPr>
            <p:cNvSpPr txBox="1"/>
            <p:nvPr/>
          </p:nvSpPr>
          <p:spPr>
            <a:xfrm>
              <a:off x="1532529" y="727627"/>
              <a:ext cx="747111" cy="110799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流  速</a:t>
              </a:r>
            </a:p>
          </p:txBody>
        </p:sp>
      </p:grpSp>
      <p:grpSp>
        <p:nvGrpSpPr>
          <p:cNvPr id="45" name="组合 25">
            <a:extLst>
              <a:ext uri="{FF2B5EF4-FFF2-40B4-BE49-F238E27FC236}">
                <a16:creationId xmlns:a16="http://schemas.microsoft.com/office/drawing/2014/main" id="{4239B666-E305-435C-BAB0-AD83D0F3CE27}"/>
              </a:ext>
            </a:extLst>
          </p:cNvPr>
          <p:cNvGrpSpPr/>
          <p:nvPr/>
        </p:nvGrpSpPr>
        <p:grpSpPr>
          <a:xfrm>
            <a:off x="1358635" y="3098759"/>
            <a:ext cx="1432994" cy="400110"/>
            <a:chOff x="1285852" y="727627"/>
            <a:chExt cx="999100" cy="533480"/>
          </a:xfrm>
          <a:solidFill>
            <a:schemeClr val="accent3">
              <a:lumMod val="10000"/>
            </a:schemeClr>
          </a:solidFill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BEB6999-197F-41E8-9C47-0035A3E1C798}"/>
                </a:ext>
              </a:extLst>
            </p:cNvPr>
            <p:cNvCxnSpPr/>
            <p:nvPr/>
          </p:nvCxnSpPr>
          <p:spPr bwMode="auto">
            <a:xfrm>
              <a:off x="1285852" y="1013379"/>
              <a:ext cx="223634" cy="817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51">
              <a:extLst>
                <a:ext uri="{FF2B5EF4-FFF2-40B4-BE49-F238E27FC236}">
                  <a16:creationId xmlns:a16="http://schemas.microsoft.com/office/drawing/2014/main" id="{C4CE7701-2D20-4E9B-B02A-F8B5A527677A}"/>
                </a:ext>
              </a:extLst>
            </p:cNvPr>
            <p:cNvSpPr txBox="1"/>
            <p:nvPr/>
          </p:nvSpPr>
          <p:spPr>
            <a:xfrm>
              <a:off x="1537841" y="727627"/>
              <a:ext cx="747111" cy="110799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含沙量</a:t>
              </a:r>
            </a:p>
          </p:txBody>
        </p:sp>
      </p:grpSp>
      <p:grpSp>
        <p:nvGrpSpPr>
          <p:cNvPr id="48" name="组合 25">
            <a:extLst>
              <a:ext uri="{FF2B5EF4-FFF2-40B4-BE49-F238E27FC236}">
                <a16:creationId xmlns:a16="http://schemas.microsoft.com/office/drawing/2014/main" id="{B9050CA3-2D73-4690-9843-85C42CA77A29}"/>
              </a:ext>
            </a:extLst>
          </p:cNvPr>
          <p:cNvGrpSpPr/>
          <p:nvPr/>
        </p:nvGrpSpPr>
        <p:grpSpPr>
          <a:xfrm>
            <a:off x="1385523" y="3527387"/>
            <a:ext cx="1406105" cy="457021"/>
            <a:chOff x="1304599" y="727627"/>
            <a:chExt cx="980353" cy="1107993"/>
          </a:xfrm>
          <a:solidFill>
            <a:schemeClr val="accent3">
              <a:lumMod val="10000"/>
            </a:schemeClr>
          </a:solidFill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AE6DC28-8D53-4B43-AFB3-F6BAA8D99C94}"/>
                </a:ext>
              </a:extLst>
            </p:cNvPr>
            <p:cNvCxnSpPr/>
            <p:nvPr/>
          </p:nvCxnSpPr>
          <p:spPr bwMode="auto">
            <a:xfrm>
              <a:off x="1304599" y="1281622"/>
              <a:ext cx="223634" cy="817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4">
              <a:extLst>
                <a:ext uri="{FF2B5EF4-FFF2-40B4-BE49-F238E27FC236}">
                  <a16:creationId xmlns:a16="http://schemas.microsoft.com/office/drawing/2014/main" id="{2E0B77FD-EBCE-4491-9884-C258C591AD89}"/>
                </a:ext>
              </a:extLst>
            </p:cNvPr>
            <p:cNvSpPr txBox="1"/>
            <p:nvPr/>
          </p:nvSpPr>
          <p:spPr>
            <a:xfrm>
              <a:off x="1537841" y="727627"/>
              <a:ext cx="747111" cy="1107993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结冰期</a:t>
              </a:r>
            </a:p>
          </p:txBody>
        </p:sp>
      </p:grpSp>
      <p:grpSp>
        <p:nvGrpSpPr>
          <p:cNvPr id="53" name="组合 25">
            <a:extLst>
              <a:ext uri="{FF2B5EF4-FFF2-40B4-BE49-F238E27FC236}">
                <a16:creationId xmlns:a16="http://schemas.microsoft.com/office/drawing/2014/main" id="{4A723763-3DE2-4712-B2C4-5949F1484DD4}"/>
              </a:ext>
            </a:extLst>
          </p:cNvPr>
          <p:cNvGrpSpPr/>
          <p:nvPr/>
        </p:nvGrpSpPr>
        <p:grpSpPr>
          <a:xfrm>
            <a:off x="1366251" y="3982743"/>
            <a:ext cx="1425377" cy="707886"/>
            <a:chOff x="1291164" y="727627"/>
            <a:chExt cx="993789" cy="1046893"/>
          </a:xfrm>
          <a:solidFill>
            <a:schemeClr val="accent3">
              <a:lumMod val="10000"/>
            </a:schemeClr>
          </a:solidFill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A2ECED9A-4A13-4190-8B67-86346F6FA114}"/>
                </a:ext>
              </a:extLst>
            </p:cNvPr>
            <p:cNvCxnSpPr/>
            <p:nvPr/>
          </p:nvCxnSpPr>
          <p:spPr bwMode="auto">
            <a:xfrm>
              <a:off x="1291164" y="1257146"/>
              <a:ext cx="223634" cy="817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7">
              <a:extLst>
                <a:ext uri="{FF2B5EF4-FFF2-40B4-BE49-F238E27FC236}">
                  <a16:creationId xmlns:a16="http://schemas.microsoft.com/office/drawing/2014/main" id="{83CAA4D9-1046-4874-90F0-387542C45F73}"/>
                </a:ext>
              </a:extLst>
            </p:cNvPr>
            <p:cNvSpPr txBox="1"/>
            <p:nvPr/>
          </p:nvSpPr>
          <p:spPr>
            <a:xfrm>
              <a:off x="1537841" y="727627"/>
              <a:ext cx="747112" cy="1046893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水位季节变化</a:t>
              </a:r>
            </a:p>
          </p:txBody>
        </p:sp>
      </p:grpSp>
      <p:grpSp>
        <p:nvGrpSpPr>
          <p:cNvPr id="56" name="组合 60">
            <a:extLst>
              <a:ext uri="{FF2B5EF4-FFF2-40B4-BE49-F238E27FC236}">
                <a16:creationId xmlns:a16="http://schemas.microsoft.com/office/drawing/2014/main" id="{4402E4EF-B4C3-437A-BAC9-A985D5EF1FFC}"/>
              </a:ext>
            </a:extLst>
          </p:cNvPr>
          <p:cNvGrpSpPr>
            <a:grpSpLocks/>
          </p:cNvGrpSpPr>
          <p:nvPr/>
        </p:nvGrpSpPr>
        <p:grpSpPr bwMode="auto">
          <a:xfrm>
            <a:off x="2813515" y="1792950"/>
            <a:ext cx="1928812" cy="400110"/>
            <a:chOff x="4214812" y="2701349"/>
            <a:chExt cx="2571766" cy="534004"/>
          </a:xfrm>
        </p:grpSpPr>
        <p:sp>
          <p:nvSpPr>
            <p:cNvPr id="57" name="TextBox 33">
              <a:extLst>
                <a:ext uri="{FF2B5EF4-FFF2-40B4-BE49-F238E27FC236}">
                  <a16:creationId xmlns:a16="http://schemas.microsoft.com/office/drawing/2014/main" id="{64D39630-E4A5-46A7-BFC3-98D6177A271F}"/>
                </a:ext>
              </a:extLst>
            </p:cNvPr>
            <p:cNvSpPr txBox="1"/>
            <p:nvPr/>
          </p:nvSpPr>
          <p:spPr>
            <a:xfrm>
              <a:off x="4500563" y="2701349"/>
              <a:ext cx="2286015" cy="616158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补给</a:t>
              </a:r>
              <a:r>
                <a:rPr lang="en-US" altLang="zh-CN" dirty="0"/>
                <a:t>&amp;</a:t>
              </a:r>
              <a:r>
                <a:rPr lang="zh-CN" altLang="en-US" dirty="0"/>
                <a:t>支出</a:t>
              </a:r>
            </a:p>
          </p:txBody>
        </p:sp>
        <p:cxnSp>
          <p:nvCxnSpPr>
            <p:cNvPr id="58" name="直接箭头连接符 59">
              <a:extLst>
                <a:ext uri="{FF2B5EF4-FFF2-40B4-BE49-F238E27FC236}">
                  <a16:creationId xmlns:a16="http://schemas.microsoft.com/office/drawing/2014/main" id="{B001AF16-CC8D-4218-BD02-AB25B547E491}"/>
                </a:ext>
              </a:extLst>
            </p:cNvPr>
            <p:cNvCxnSpPr>
              <a:cxnSpLocks noChangeShapeType="1"/>
              <a:stCxn id="57" idx="1"/>
            </p:cNvCxnSpPr>
            <p:nvPr/>
          </p:nvCxnSpPr>
          <p:spPr bwMode="auto">
            <a:xfrm flipH="1">
              <a:off x="4214812" y="2968351"/>
              <a:ext cx="285751" cy="19739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组合 61">
            <a:extLst>
              <a:ext uri="{FF2B5EF4-FFF2-40B4-BE49-F238E27FC236}">
                <a16:creationId xmlns:a16="http://schemas.microsoft.com/office/drawing/2014/main" id="{E3EB989B-0420-4B09-930C-BB7E28D13A6B}"/>
              </a:ext>
            </a:extLst>
          </p:cNvPr>
          <p:cNvGrpSpPr>
            <a:grpSpLocks/>
          </p:cNvGrpSpPr>
          <p:nvPr/>
        </p:nvGrpSpPr>
        <p:grpSpPr bwMode="auto">
          <a:xfrm>
            <a:off x="2817065" y="2264098"/>
            <a:ext cx="1928812" cy="400110"/>
            <a:chOff x="4869747" y="2659218"/>
            <a:chExt cx="2571766" cy="1041422"/>
          </a:xfrm>
        </p:grpSpPr>
        <p:sp>
          <p:nvSpPr>
            <p:cNvPr id="60" name="TextBox 62">
              <a:extLst>
                <a:ext uri="{FF2B5EF4-FFF2-40B4-BE49-F238E27FC236}">
                  <a16:creationId xmlns:a16="http://schemas.microsoft.com/office/drawing/2014/main" id="{8456948C-538F-4762-BF70-50C81B1C7D6C}"/>
                </a:ext>
              </a:extLst>
            </p:cNvPr>
            <p:cNvSpPr txBox="1"/>
            <p:nvPr/>
          </p:nvSpPr>
          <p:spPr>
            <a:xfrm>
              <a:off x="5155498" y="2659218"/>
              <a:ext cx="2286015" cy="1041422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补给季</a:t>
              </a:r>
              <a:r>
                <a:rPr lang="en-US" altLang="zh-CN" dirty="0"/>
                <a:t>—</a:t>
              </a:r>
              <a:r>
                <a:rPr lang="zh-CN" altLang="en-US" dirty="0">
                  <a:solidFill>
                    <a:srgbClr val="663300"/>
                  </a:solidFill>
                </a:rPr>
                <a:t>气</a:t>
              </a:r>
            </a:p>
          </p:txBody>
        </p:sp>
        <p:cxnSp>
          <p:nvCxnSpPr>
            <p:cNvPr id="61" name="直接箭头连接符 63">
              <a:extLst>
                <a:ext uri="{FF2B5EF4-FFF2-40B4-BE49-F238E27FC236}">
                  <a16:creationId xmlns:a16="http://schemas.microsoft.com/office/drawing/2014/main" id="{748A4290-0909-41DA-AEF8-64308C2A6D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69747" y="3240203"/>
              <a:ext cx="272355" cy="3261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组合 64">
            <a:extLst>
              <a:ext uri="{FF2B5EF4-FFF2-40B4-BE49-F238E27FC236}">
                <a16:creationId xmlns:a16="http://schemas.microsoft.com/office/drawing/2014/main" id="{3353082B-FC2E-474F-8A9B-466A0DB0E3DC}"/>
              </a:ext>
            </a:extLst>
          </p:cNvPr>
          <p:cNvGrpSpPr>
            <a:grpSpLocks/>
          </p:cNvGrpSpPr>
          <p:nvPr/>
        </p:nvGrpSpPr>
        <p:grpSpPr bwMode="auto">
          <a:xfrm>
            <a:off x="2780864" y="2684923"/>
            <a:ext cx="1970722" cy="400110"/>
            <a:chOff x="4158932" y="2701349"/>
            <a:chExt cx="2627646" cy="534004"/>
          </a:xfrm>
        </p:grpSpPr>
        <p:sp>
          <p:nvSpPr>
            <p:cNvPr id="63" name="TextBox 65">
              <a:extLst>
                <a:ext uri="{FF2B5EF4-FFF2-40B4-BE49-F238E27FC236}">
                  <a16:creationId xmlns:a16="http://schemas.microsoft.com/office/drawing/2014/main" id="{B7ED8DA0-E2C8-46B0-B361-94D2BBE8302D}"/>
                </a:ext>
              </a:extLst>
            </p:cNvPr>
            <p:cNvSpPr txBox="1"/>
            <p:nvPr/>
          </p:nvSpPr>
          <p:spPr>
            <a:xfrm>
              <a:off x="4500563" y="2701349"/>
              <a:ext cx="2286015" cy="534004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olidFill>
                    <a:srgbClr val="663300"/>
                  </a:solidFill>
                </a:rPr>
                <a:t>地</a:t>
              </a:r>
              <a:r>
                <a:rPr lang="zh-CN" altLang="en-US" dirty="0"/>
                <a:t>势、流量</a:t>
              </a:r>
            </a:p>
          </p:txBody>
        </p:sp>
        <p:cxnSp>
          <p:nvCxnSpPr>
            <p:cNvPr id="64" name="直接箭头连接符 66">
              <a:extLst>
                <a:ext uri="{FF2B5EF4-FFF2-40B4-BE49-F238E27FC236}">
                  <a16:creationId xmlns:a16="http://schemas.microsoft.com/office/drawing/2014/main" id="{A0104932-50D6-4A68-8406-C2B82BCE1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158932" y="2978521"/>
              <a:ext cx="285751" cy="19739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组合 68">
            <a:extLst>
              <a:ext uri="{FF2B5EF4-FFF2-40B4-BE49-F238E27FC236}">
                <a16:creationId xmlns:a16="http://schemas.microsoft.com/office/drawing/2014/main" id="{C875B7FE-3A63-4B38-AF8B-6A872C4A478F}"/>
              </a:ext>
            </a:extLst>
          </p:cNvPr>
          <p:cNvGrpSpPr>
            <a:grpSpLocks/>
          </p:cNvGrpSpPr>
          <p:nvPr/>
        </p:nvGrpSpPr>
        <p:grpSpPr bwMode="auto">
          <a:xfrm>
            <a:off x="2805256" y="3098757"/>
            <a:ext cx="1928811" cy="400110"/>
            <a:chOff x="4214821" y="2701349"/>
            <a:chExt cx="2571757" cy="534004"/>
          </a:xfrm>
        </p:grpSpPr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DC3312E-B350-4464-878A-D54E3A3E615F}"/>
                </a:ext>
              </a:extLst>
            </p:cNvPr>
            <p:cNvSpPr txBox="1"/>
            <p:nvPr/>
          </p:nvSpPr>
          <p:spPr>
            <a:xfrm>
              <a:off x="4500571" y="2701349"/>
              <a:ext cx="2286007" cy="110908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蚀</a:t>
              </a:r>
              <a:r>
                <a:rPr lang="en-US" altLang="zh-CN" dirty="0"/>
                <a:t>—</a:t>
              </a:r>
              <a:r>
                <a:rPr lang="zh-CN" altLang="en-US" dirty="0"/>
                <a:t>速、植</a:t>
              </a:r>
            </a:p>
          </p:txBody>
        </p:sp>
        <p:cxnSp>
          <p:nvCxnSpPr>
            <p:cNvPr id="67" name="直接箭头连接符 70">
              <a:extLst>
                <a:ext uri="{FF2B5EF4-FFF2-40B4-BE49-F238E27FC236}">
                  <a16:creationId xmlns:a16="http://schemas.microsoft.com/office/drawing/2014/main" id="{BE15B87E-6488-46CB-BEE1-126000D7F2DA}"/>
                </a:ext>
              </a:extLst>
            </p:cNvPr>
            <p:cNvCxnSpPr>
              <a:cxnSpLocks noChangeShapeType="1"/>
              <a:stCxn id="66" idx="1"/>
            </p:cNvCxnSpPr>
            <p:nvPr/>
          </p:nvCxnSpPr>
          <p:spPr bwMode="auto">
            <a:xfrm flipH="1">
              <a:off x="4214821" y="2968351"/>
              <a:ext cx="285750" cy="19742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组合 71">
            <a:extLst>
              <a:ext uri="{FF2B5EF4-FFF2-40B4-BE49-F238E27FC236}">
                <a16:creationId xmlns:a16="http://schemas.microsoft.com/office/drawing/2014/main" id="{F0563063-AEC4-49DA-ACAE-953E9E4761EB}"/>
              </a:ext>
            </a:extLst>
          </p:cNvPr>
          <p:cNvGrpSpPr>
            <a:grpSpLocks/>
          </p:cNvGrpSpPr>
          <p:nvPr/>
        </p:nvGrpSpPr>
        <p:grpSpPr bwMode="auto">
          <a:xfrm>
            <a:off x="2805256" y="3527383"/>
            <a:ext cx="1928811" cy="394846"/>
            <a:chOff x="4214821" y="2701349"/>
            <a:chExt cx="2571757" cy="1109085"/>
          </a:xfrm>
        </p:grpSpPr>
        <p:sp>
          <p:nvSpPr>
            <p:cNvPr id="69" name="TextBox 72">
              <a:extLst>
                <a:ext uri="{FF2B5EF4-FFF2-40B4-BE49-F238E27FC236}">
                  <a16:creationId xmlns:a16="http://schemas.microsoft.com/office/drawing/2014/main" id="{6FFE2B2C-4202-40D6-8174-3ECB8B683C15}"/>
                </a:ext>
              </a:extLst>
            </p:cNvPr>
            <p:cNvSpPr txBox="1"/>
            <p:nvPr/>
          </p:nvSpPr>
          <p:spPr>
            <a:xfrm>
              <a:off x="4500571" y="2701349"/>
              <a:ext cx="2286007" cy="110908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最低温</a:t>
              </a:r>
              <a:r>
                <a:rPr lang="en-US" altLang="zh-CN" dirty="0"/>
                <a:t>—</a:t>
              </a:r>
              <a:r>
                <a:rPr lang="zh-CN" altLang="en-US" dirty="0"/>
                <a:t>气</a:t>
              </a:r>
            </a:p>
          </p:txBody>
        </p:sp>
        <p:cxnSp>
          <p:nvCxnSpPr>
            <p:cNvPr id="70" name="直接箭头连接符 73">
              <a:extLst>
                <a:ext uri="{FF2B5EF4-FFF2-40B4-BE49-F238E27FC236}">
                  <a16:creationId xmlns:a16="http://schemas.microsoft.com/office/drawing/2014/main" id="{16ACE255-8D51-4D5D-A389-923424B45A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14821" y="3274821"/>
              <a:ext cx="285750" cy="2225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" name="组合 74">
            <a:extLst>
              <a:ext uri="{FF2B5EF4-FFF2-40B4-BE49-F238E27FC236}">
                <a16:creationId xmlns:a16="http://schemas.microsoft.com/office/drawing/2014/main" id="{283170BA-678B-4EA1-8885-4B7CDC942AAD}"/>
              </a:ext>
            </a:extLst>
          </p:cNvPr>
          <p:cNvGrpSpPr>
            <a:grpSpLocks/>
          </p:cNvGrpSpPr>
          <p:nvPr/>
        </p:nvGrpSpPr>
        <p:grpSpPr bwMode="auto">
          <a:xfrm>
            <a:off x="2791628" y="3925076"/>
            <a:ext cx="1974443" cy="707886"/>
            <a:chOff x="2177250" y="2487035"/>
            <a:chExt cx="4609330" cy="1693395"/>
          </a:xfrm>
        </p:grpSpPr>
        <p:sp>
          <p:nvSpPr>
            <p:cNvPr id="72" name="TextBox 75">
              <a:extLst>
                <a:ext uri="{FF2B5EF4-FFF2-40B4-BE49-F238E27FC236}">
                  <a16:creationId xmlns:a16="http://schemas.microsoft.com/office/drawing/2014/main" id="{CB9ABCEE-0FDE-440E-9521-787AF1B51721}"/>
                </a:ext>
              </a:extLst>
            </p:cNvPr>
            <p:cNvSpPr txBox="1"/>
            <p:nvPr/>
          </p:nvSpPr>
          <p:spPr>
            <a:xfrm>
              <a:off x="2784089" y="2487035"/>
              <a:ext cx="4002491" cy="169339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降水量的季节变化</a:t>
              </a:r>
              <a:r>
                <a:rPr lang="en-US" altLang="zh-CN" dirty="0"/>
                <a:t>—</a:t>
              </a:r>
              <a:r>
                <a:rPr lang="zh-CN" altLang="en-US" dirty="0"/>
                <a:t>气</a:t>
              </a:r>
            </a:p>
          </p:txBody>
        </p:sp>
        <p:cxnSp>
          <p:nvCxnSpPr>
            <p:cNvPr id="73" name="直接箭头连接符 76">
              <a:extLst>
                <a:ext uri="{FF2B5EF4-FFF2-40B4-BE49-F238E27FC236}">
                  <a16:creationId xmlns:a16="http://schemas.microsoft.com/office/drawing/2014/main" id="{DDB35D9F-D68C-4577-BF6E-2611A2EC7BF5}"/>
                </a:ext>
              </a:extLst>
            </p:cNvPr>
            <p:cNvCxnSpPr>
              <a:cxnSpLocks noChangeShapeType="1"/>
              <a:endCxn id="55" idx="3"/>
            </p:cNvCxnSpPr>
            <p:nvPr/>
          </p:nvCxnSpPr>
          <p:spPr bwMode="auto">
            <a:xfrm flipH="1" flipV="1">
              <a:off x="2177250" y="3493978"/>
              <a:ext cx="500311" cy="9822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B8EFBD0-C681-4070-A031-DEB13EB6FA1F}"/>
              </a:ext>
            </a:extLst>
          </p:cNvPr>
          <p:cNvGrpSpPr/>
          <p:nvPr/>
        </p:nvGrpSpPr>
        <p:grpSpPr>
          <a:xfrm>
            <a:off x="4735829" y="1891352"/>
            <a:ext cx="3017531" cy="707886"/>
            <a:chOff x="4735830" y="1891352"/>
            <a:chExt cx="2026920" cy="707886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2CF23DEC-E462-4DEA-9774-5398DAF57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1633" y="1891352"/>
              <a:ext cx="1761117" cy="70788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流量的季节（年际）变化明显，夏汛</a:t>
              </a: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A2B22A9B-4A76-4A83-A19C-E7BB83C894A4}"/>
                </a:ext>
              </a:extLst>
            </p:cNvPr>
            <p:cNvCxnSpPr>
              <a:cxnSpLocks/>
              <a:stCxn id="77" idx="1"/>
            </p:cNvCxnSpPr>
            <p:nvPr/>
          </p:nvCxnSpPr>
          <p:spPr>
            <a:xfrm flipH="1">
              <a:off x="4735830" y="2245295"/>
              <a:ext cx="265803" cy="9357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394EDC5-1144-4E67-868C-DFD6CECF4F8C}"/>
              </a:ext>
            </a:extLst>
          </p:cNvPr>
          <p:cNvGrpSpPr/>
          <p:nvPr/>
        </p:nvGrpSpPr>
        <p:grpSpPr>
          <a:xfrm>
            <a:off x="4766070" y="2633906"/>
            <a:ext cx="2987290" cy="707886"/>
            <a:chOff x="4598140" y="1891352"/>
            <a:chExt cx="2164610" cy="523263"/>
          </a:xfrm>
        </p:grpSpPr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B7FBE1A1-EBA6-4F11-AF83-5BFF058DD4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8140" y="2069238"/>
              <a:ext cx="403493" cy="0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1D0F2BA-7D7C-40B7-A560-00C84F2DB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960" y="1891352"/>
              <a:ext cx="1899790" cy="523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山区地势起伏大流速快；平原地区流速慢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1AD3990-77D1-47A8-BCA5-A0945FA3068E}"/>
              </a:ext>
            </a:extLst>
          </p:cNvPr>
          <p:cNvGrpSpPr/>
          <p:nvPr/>
        </p:nvGrpSpPr>
        <p:grpSpPr>
          <a:xfrm>
            <a:off x="7753360" y="2046387"/>
            <a:ext cx="1249669" cy="400110"/>
            <a:chOff x="7753360" y="2046387"/>
            <a:chExt cx="1249669" cy="400110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E115EBE-E416-4E48-8181-A6A03DF6A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896" y="2046387"/>
              <a:ext cx="970133" cy="40011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旱、涝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E153674E-3A7D-451C-919E-0A46C6778C33}"/>
                </a:ext>
              </a:extLst>
            </p:cNvPr>
            <p:cNvCxnSpPr>
              <a:cxnSpLocks/>
              <a:stCxn id="74" idx="1"/>
              <a:endCxn id="77" idx="3"/>
            </p:cNvCxnSpPr>
            <p:nvPr/>
          </p:nvCxnSpPr>
          <p:spPr>
            <a:xfrm flipH="1" flipV="1">
              <a:off x="7753360" y="2245295"/>
              <a:ext cx="279536" cy="1147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A9C49BA1-5D9D-45E5-A4BA-4AB5DBD9FDBB}"/>
              </a:ext>
            </a:extLst>
          </p:cNvPr>
          <p:cNvGrpSpPr/>
          <p:nvPr/>
        </p:nvGrpSpPr>
        <p:grpSpPr>
          <a:xfrm>
            <a:off x="7730490" y="2617028"/>
            <a:ext cx="1272539" cy="1200329"/>
            <a:chOff x="7730490" y="2046387"/>
            <a:chExt cx="1272539" cy="1200329"/>
          </a:xfrm>
        </p:grpSpPr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F9769228-7FE1-48EE-8B59-4D2CF36E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896" y="2046387"/>
              <a:ext cx="970133" cy="1200329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山</a:t>
              </a:r>
              <a:r>
                <a:rPr lang="en-US" altLang="zh-CN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——</a:t>
              </a: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旱、涝</a:t>
              </a:r>
              <a:endParaRPr lang="en-US" altLang="zh-CN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平原</a:t>
              </a:r>
              <a:r>
                <a:rPr lang="en-US" altLang="zh-CN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—</a:t>
              </a: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涝</a:t>
              </a:r>
            </a:p>
          </p:txBody>
        </p: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8B4457C1-309A-4DBD-AE80-1E1E630DC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0490" y="2374490"/>
              <a:ext cx="302406" cy="0"/>
            </a:xfrm>
            <a:prstGeom prst="straightConnector1">
              <a:avLst/>
            </a:prstGeom>
            <a:noFill/>
            <a:ln w="38100" cap="sq" algn="ctr">
              <a:solidFill>
                <a:srgbClr val="99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64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36-1">
            <a:extLst>
              <a:ext uri="{FF2B5EF4-FFF2-40B4-BE49-F238E27FC236}">
                <a16:creationId xmlns:a16="http://schemas.microsoft.com/office/drawing/2014/main" id="{3B099D05-AE08-4D80-8EA6-566B31A1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49" y="1013795"/>
            <a:ext cx="5061971" cy="4070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12291" name="Rectangle 1">
            <a:extLst>
              <a:ext uri="{FF2B5EF4-FFF2-40B4-BE49-F238E27FC236}">
                <a16:creationId xmlns:a16="http://schemas.microsoft.com/office/drawing/2014/main" id="{74DCA2FB-0FEF-433F-A8CF-BB0C7A614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" y="59294"/>
            <a:ext cx="7954803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200025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京卷）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年代以来，针对海河流域频发的旱涝灾害，在流域西部、北部修建了大量水库，在东部新开了多条入海河道。</a:t>
            </a:r>
          </a:p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结合流域气候和地形特点，分析修建水库和新开入海河道的自然原因。（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分）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6F55F07C-9406-4517-B3E9-5AE0BC9171DE}"/>
              </a:ext>
            </a:extLst>
          </p:cNvPr>
          <p:cNvSpPr txBox="1"/>
          <p:nvPr/>
        </p:nvSpPr>
        <p:spPr>
          <a:xfrm>
            <a:off x="3648314" y="1191161"/>
            <a:ext cx="3155113" cy="523220"/>
          </a:xfrm>
          <a:prstGeom prst="rect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植被、土壤特征</a:t>
            </a:r>
          </a:p>
        </p:txBody>
      </p:sp>
      <p:sp>
        <p:nvSpPr>
          <p:cNvPr id="82" name="TextBox 19">
            <a:extLst>
              <a:ext uri="{FF2B5EF4-FFF2-40B4-BE49-F238E27FC236}">
                <a16:creationId xmlns:a16="http://schemas.microsoft.com/office/drawing/2014/main" id="{8435DCB0-A23E-4919-81C3-96F2CB97D0DC}"/>
              </a:ext>
            </a:extLst>
          </p:cNvPr>
          <p:cNvSpPr txBox="1"/>
          <p:nvPr/>
        </p:nvSpPr>
        <p:spPr>
          <a:xfrm>
            <a:off x="2143125" y="2612390"/>
            <a:ext cx="1089025" cy="400110"/>
          </a:xfrm>
          <a:prstGeom prst="rect">
            <a:avLst/>
          </a:prstGeom>
          <a:solidFill>
            <a:srgbClr val="FFFFC5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0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植被</a:t>
            </a:r>
            <a:endParaRPr lang="en-US" altLang="zh-CN" dirty="0"/>
          </a:p>
        </p:txBody>
      </p:sp>
      <p:sp>
        <p:nvSpPr>
          <p:cNvPr id="83" name="TextBox 79">
            <a:extLst>
              <a:ext uri="{FF2B5EF4-FFF2-40B4-BE49-F238E27FC236}">
                <a16:creationId xmlns:a16="http://schemas.microsoft.com/office/drawing/2014/main" id="{05E1C11F-6FD2-4982-8003-A8AD3CA3A70B}"/>
              </a:ext>
            </a:extLst>
          </p:cNvPr>
          <p:cNvSpPr txBox="1"/>
          <p:nvPr/>
        </p:nvSpPr>
        <p:spPr>
          <a:xfrm>
            <a:off x="2143125" y="3016347"/>
            <a:ext cx="1089025" cy="400110"/>
          </a:xfrm>
          <a:prstGeom prst="rect">
            <a:avLst/>
          </a:prstGeom>
          <a:solidFill>
            <a:srgbClr val="FFFFC5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0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土壤</a:t>
            </a:r>
            <a:endParaRPr lang="en-US" altLang="zh-CN" dirty="0"/>
          </a:p>
        </p:txBody>
      </p:sp>
      <p:grpSp>
        <p:nvGrpSpPr>
          <p:cNvPr id="84" name="组合 81">
            <a:extLst>
              <a:ext uri="{FF2B5EF4-FFF2-40B4-BE49-F238E27FC236}">
                <a16:creationId xmlns:a16="http://schemas.microsoft.com/office/drawing/2014/main" id="{E3AF7274-0972-4C54-80D1-4864A1483006}"/>
              </a:ext>
            </a:extLst>
          </p:cNvPr>
          <p:cNvGrpSpPr/>
          <p:nvPr/>
        </p:nvGrpSpPr>
        <p:grpSpPr>
          <a:xfrm>
            <a:off x="3254689" y="2592153"/>
            <a:ext cx="2575464" cy="418173"/>
            <a:chOff x="1295632" y="2075423"/>
            <a:chExt cx="1011767" cy="584775"/>
          </a:xfrm>
          <a:solidFill>
            <a:schemeClr val="accent3">
              <a:lumMod val="10000"/>
            </a:schemeClr>
          </a:solidFill>
        </p:grpSpPr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190083E1-9238-4A16-8FC7-8615FEA34557}"/>
                </a:ext>
              </a:extLst>
            </p:cNvPr>
            <p:cNvCxnSpPr/>
            <p:nvPr/>
          </p:nvCxnSpPr>
          <p:spPr bwMode="auto">
            <a:xfrm>
              <a:off x="1295632" y="2383479"/>
              <a:ext cx="223634" cy="8176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extBox 83">
              <a:extLst>
                <a:ext uri="{FF2B5EF4-FFF2-40B4-BE49-F238E27FC236}">
                  <a16:creationId xmlns:a16="http://schemas.microsoft.com/office/drawing/2014/main" id="{6A18929A-271E-4F30-A84E-C5F4F522BA14}"/>
                </a:ext>
              </a:extLst>
            </p:cNvPr>
            <p:cNvSpPr txBox="1"/>
            <p:nvPr/>
          </p:nvSpPr>
          <p:spPr>
            <a:xfrm>
              <a:off x="1436955" y="2075423"/>
              <a:ext cx="870444" cy="58477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类型、特征</a:t>
              </a:r>
            </a:p>
          </p:txBody>
        </p:sp>
      </p:grpSp>
      <p:grpSp>
        <p:nvGrpSpPr>
          <p:cNvPr id="87" name="组合 88">
            <a:extLst>
              <a:ext uri="{FF2B5EF4-FFF2-40B4-BE49-F238E27FC236}">
                <a16:creationId xmlns:a16="http://schemas.microsoft.com/office/drawing/2014/main" id="{D67FA5E0-C0DC-4FEE-AF33-8C8E246B4C30}"/>
              </a:ext>
            </a:extLst>
          </p:cNvPr>
          <p:cNvGrpSpPr/>
          <p:nvPr/>
        </p:nvGrpSpPr>
        <p:grpSpPr>
          <a:xfrm>
            <a:off x="3258199" y="3016346"/>
            <a:ext cx="2571951" cy="400111"/>
            <a:chOff x="1282307" y="1116442"/>
            <a:chExt cx="1009996" cy="584775"/>
          </a:xfrm>
          <a:solidFill>
            <a:schemeClr val="accent3">
              <a:lumMod val="10000"/>
            </a:schemeClr>
          </a:solidFill>
        </p:grpSpPr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1269AAE6-0E49-4FBE-AE0E-836A5CFFA781}"/>
                </a:ext>
              </a:extLst>
            </p:cNvPr>
            <p:cNvCxnSpPr/>
            <p:nvPr/>
          </p:nvCxnSpPr>
          <p:spPr bwMode="auto">
            <a:xfrm>
              <a:off x="1282307" y="1422028"/>
              <a:ext cx="223634" cy="8177"/>
            </a:xfrm>
            <a:prstGeom prst="line">
              <a:avLst/>
            </a:prstGeom>
            <a:grpFill/>
            <a:ln w="28575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Box 90">
              <a:extLst>
                <a:ext uri="{FF2B5EF4-FFF2-40B4-BE49-F238E27FC236}">
                  <a16:creationId xmlns:a16="http://schemas.microsoft.com/office/drawing/2014/main" id="{9F49B51B-D283-43F3-A879-600DC39E6F1A}"/>
                </a:ext>
              </a:extLst>
            </p:cNvPr>
            <p:cNvSpPr txBox="1"/>
            <p:nvPr/>
          </p:nvSpPr>
          <p:spPr>
            <a:xfrm>
              <a:off x="1421859" y="1116442"/>
              <a:ext cx="870444" cy="584775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类、厚、肥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F38F54-48B5-4223-B93F-79AE9BC74656}"/>
              </a:ext>
            </a:extLst>
          </p:cNvPr>
          <p:cNvGrpSpPr/>
          <p:nvPr/>
        </p:nvGrpSpPr>
        <p:grpSpPr>
          <a:xfrm>
            <a:off x="5846449" y="2380688"/>
            <a:ext cx="1292622" cy="1215472"/>
            <a:chOff x="6609703" y="2998359"/>
            <a:chExt cx="1292622" cy="1215472"/>
          </a:xfrm>
        </p:grpSpPr>
        <p:grpSp>
          <p:nvGrpSpPr>
            <p:cNvPr id="93" name="组合 60">
              <a:extLst>
                <a:ext uri="{FF2B5EF4-FFF2-40B4-BE49-F238E27FC236}">
                  <a16:creationId xmlns:a16="http://schemas.microsoft.com/office/drawing/2014/main" id="{6A1AC628-A9B9-4414-AF87-108D90A41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3543" y="2998359"/>
              <a:ext cx="1288782" cy="400110"/>
              <a:chOff x="4211905" y="2701349"/>
              <a:chExt cx="1288791" cy="709106"/>
            </a:xfrm>
          </p:grpSpPr>
          <p:sp>
            <p:nvSpPr>
              <p:cNvPr id="94" name="TextBox 98">
                <a:extLst>
                  <a:ext uri="{FF2B5EF4-FFF2-40B4-BE49-F238E27FC236}">
                    <a16:creationId xmlns:a16="http://schemas.microsoft.com/office/drawing/2014/main" id="{FB9C554A-20FB-4A65-8D21-C08A8AD4ECDF}"/>
                  </a:ext>
                </a:extLst>
              </p:cNvPr>
              <p:cNvSpPr txBox="1"/>
              <p:nvPr/>
            </p:nvSpPr>
            <p:spPr>
              <a:xfrm>
                <a:off x="4500564" y="2701349"/>
                <a:ext cx="1000132" cy="709106"/>
              </a:xfrm>
              <a:prstGeom prst="rect">
                <a:avLst/>
              </a:prstGeom>
              <a:solidFill>
                <a:srgbClr val="FFFFC5"/>
              </a:solidFill>
              <a:ln>
                <a:solidFill>
                  <a:srgbClr val="9900FF"/>
                </a:solidFill>
              </a:ln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>
                  <a:defRPr sz="2000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r>
                  <a:rPr lang="zh-CN" altLang="en-US" dirty="0"/>
                  <a:t>气候</a:t>
                </a:r>
              </a:p>
            </p:txBody>
          </p:sp>
          <p:cxnSp>
            <p:nvCxnSpPr>
              <p:cNvPr id="95" name="直接箭头连接符 99">
                <a:extLst>
                  <a:ext uri="{FF2B5EF4-FFF2-40B4-BE49-F238E27FC236}">
                    <a16:creationId xmlns:a16="http://schemas.microsoft.com/office/drawing/2014/main" id="{0FB90388-4B5A-4537-B8AF-305393E014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211905" y="3225449"/>
                <a:ext cx="267744" cy="10235"/>
              </a:xfrm>
              <a:prstGeom prst="straightConnector1">
                <a:avLst/>
              </a:prstGeom>
              <a:noFill/>
              <a:ln w="38100" cap="sq" algn="ctr">
                <a:solidFill>
                  <a:srgbClr val="99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6" name="组合 60">
              <a:extLst>
                <a:ext uri="{FF2B5EF4-FFF2-40B4-BE49-F238E27FC236}">
                  <a16:creationId xmlns:a16="http://schemas.microsoft.com/office/drawing/2014/main" id="{04A5BBED-AB93-4F62-B9E1-61BFDE45DF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9703" y="3407186"/>
              <a:ext cx="1286979" cy="612133"/>
              <a:chOff x="4940236" y="2471913"/>
              <a:chExt cx="1286988" cy="1084869"/>
            </a:xfrm>
          </p:grpSpPr>
          <p:sp>
            <p:nvSpPr>
              <p:cNvPr id="97" name="TextBox 105">
                <a:extLst>
                  <a:ext uri="{FF2B5EF4-FFF2-40B4-BE49-F238E27FC236}">
                    <a16:creationId xmlns:a16="http://schemas.microsoft.com/office/drawing/2014/main" id="{0F04B665-9673-4F91-9B94-3CCB6ED6D0FC}"/>
                  </a:ext>
                </a:extLst>
              </p:cNvPr>
              <p:cNvSpPr txBox="1"/>
              <p:nvPr/>
            </p:nvSpPr>
            <p:spPr>
              <a:xfrm>
                <a:off x="5227092" y="2471913"/>
                <a:ext cx="1000132" cy="709106"/>
              </a:xfrm>
              <a:prstGeom prst="rect">
                <a:avLst/>
              </a:prstGeom>
              <a:solidFill>
                <a:srgbClr val="FFFFC5"/>
              </a:solidFill>
              <a:ln>
                <a:solidFill>
                  <a:srgbClr val="9900FF"/>
                </a:solidFill>
              </a:ln>
            </p:spPr>
            <p:txBody>
              <a:bodyPr wrap="square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>
                  <a:defRPr sz="2000" b="1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</a:defRPr>
                </a:lvl1pPr>
              </a:lstStyle>
              <a:p>
                <a:r>
                  <a:rPr lang="zh-CN" altLang="en-US" dirty="0"/>
                  <a:t>地形</a:t>
                </a:r>
              </a:p>
            </p:txBody>
          </p:sp>
          <p:cxnSp>
            <p:nvCxnSpPr>
              <p:cNvPr id="98" name="直接箭头连接符 106">
                <a:extLst>
                  <a:ext uri="{FF2B5EF4-FFF2-40B4-BE49-F238E27FC236}">
                    <a16:creationId xmlns:a16="http://schemas.microsoft.com/office/drawing/2014/main" id="{E96314AC-D8C1-4ED5-88A3-D04E87D547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940236" y="2866980"/>
                <a:ext cx="275426" cy="2082"/>
              </a:xfrm>
              <a:prstGeom prst="straightConnector1">
                <a:avLst/>
              </a:prstGeom>
              <a:noFill/>
              <a:ln w="38100" cap="sq" algn="ctr">
                <a:solidFill>
                  <a:srgbClr val="99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直接箭头连接符 106">
                <a:extLst>
                  <a:ext uri="{FF2B5EF4-FFF2-40B4-BE49-F238E27FC236}">
                    <a16:creationId xmlns:a16="http://schemas.microsoft.com/office/drawing/2014/main" id="{753BD0C5-CAE8-4D4D-9BBE-D01291A043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947856" y="3554700"/>
                <a:ext cx="275426" cy="2082"/>
              </a:xfrm>
              <a:prstGeom prst="straightConnector1">
                <a:avLst/>
              </a:prstGeom>
              <a:noFill/>
              <a:ln w="38100" cap="sq" algn="ctr">
                <a:solidFill>
                  <a:srgbClr val="99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0" name="TextBox 108">
              <a:extLst>
                <a:ext uri="{FF2B5EF4-FFF2-40B4-BE49-F238E27FC236}">
                  <a16:creationId xmlns:a16="http://schemas.microsoft.com/office/drawing/2014/main" id="{36560DCA-0A23-4CA0-BC5E-950534DDF107}"/>
                </a:ext>
              </a:extLst>
            </p:cNvPr>
            <p:cNvSpPr txBox="1"/>
            <p:nvPr/>
          </p:nvSpPr>
          <p:spPr bwMode="auto">
            <a:xfrm>
              <a:off x="6896556" y="3813721"/>
              <a:ext cx="1000125" cy="400110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20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/>
                <a:t>水文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2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1">
            <a:extLst>
              <a:ext uri="{FF2B5EF4-FFF2-40B4-BE49-F238E27FC236}">
                <a16:creationId xmlns:a16="http://schemas.microsoft.com/office/drawing/2014/main" id="{BDCF7364-9708-465D-A8AD-2B7E930F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30" y="1013795"/>
            <a:ext cx="5061971" cy="4070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4D1A15-8638-4F55-8F51-88E0B960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" y="59294"/>
            <a:ext cx="7954803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indent="200025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京卷）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年代以来，针对海河流域频发的旱涝灾害，在流域西部、北部修建了大量水库，在东部新开了多条入海河道。</a:t>
            </a:r>
          </a:p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结合流域气候和地形特点，分析修建水库和新开入海河道的自然原因。（</a:t>
            </a:r>
            <a:r>
              <a:rPr lang="en-US" altLang="zh-CN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分）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1C8679-58E0-4430-BEEE-BDF37ADB1BF3}"/>
              </a:ext>
            </a:extLst>
          </p:cNvPr>
          <p:cNvSpPr txBox="1"/>
          <p:nvPr/>
        </p:nvSpPr>
        <p:spPr>
          <a:xfrm>
            <a:off x="1019175" y="1863864"/>
            <a:ext cx="1983105" cy="707886"/>
          </a:xfrm>
          <a:prstGeom prst="rect">
            <a:avLst/>
          </a:prstGeom>
          <a:solidFill>
            <a:srgbClr val="FFFFC5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0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由于区域内东西部地形的差异，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40692A1-60C9-450A-9EF3-A0E0E4167F09}"/>
              </a:ext>
            </a:extLst>
          </p:cNvPr>
          <p:cNvGrpSpPr/>
          <p:nvPr/>
        </p:nvGrpSpPr>
        <p:grpSpPr>
          <a:xfrm>
            <a:off x="3010830" y="1883640"/>
            <a:ext cx="1875495" cy="707886"/>
            <a:chOff x="3122368" y="3100391"/>
            <a:chExt cx="1188674" cy="707886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290F515E-EC5D-4748-A5C8-1565C749694E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68" y="3444627"/>
              <a:ext cx="24571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0F504C29-842D-4463-9E5B-9ACD42161161}"/>
                </a:ext>
              </a:extLst>
            </p:cNvPr>
            <p:cNvSpPr txBox="1"/>
            <p:nvPr/>
          </p:nvSpPr>
          <p:spPr>
            <a:xfrm>
              <a:off x="3373502" y="3100391"/>
              <a:ext cx="937540" cy="707886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东西部水文特征的差异</a:t>
              </a:r>
              <a:endPara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F1ED24B-987E-4820-AB06-B9C44AB4F4CC}"/>
              </a:ext>
            </a:extLst>
          </p:cNvPr>
          <p:cNvGrpSpPr/>
          <p:nvPr/>
        </p:nvGrpSpPr>
        <p:grpSpPr>
          <a:xfrm>
            <a:off x="4904404" y="1854157"/>
            <a:ext cx="1591650" cy="707886"/>
            <a:chOff x="3122368" y="3090684"/>
            <a:chExt cx="1008774" cy="707886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D58CEF2-197C-4326-B6FF-5A0E71AE64C8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68" y="3444627"/>
              <a:ext cx="24571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7EDCB614-FF9C-47D3-B651-C1F547CD4E3E}"/>
                </a:ext>
              </a:extLst>
            </p:cNvPr>
            <p:cNvSpPr txBox="1"/>
            <p:nvPr/>
          </p:nvSpPr>
          <p:spPr>
            <a:xfrm>
              <a:off x="3365050" y="3090684"/>
              <a:ext cx="766092" cy="707886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灾害种</a:t>
              </a:r>
              <a:endPara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类的差异</a:t>
              </a:r>
              <a:endPara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FB04E4-2EA6-4442-B9F8-DE5E30A97247}"/>
              </a:ext>
            </a:extLst>
          </p:cNvPr>
          <p:cNvGrpSpPr/>
          <p:nvPr/>
        </p:nvGrpSpPr>
        <p:grpSpPr>
          <a:xfrm>
            <a:off x="6504602" y="2008045"/>
            <a:ext cx="1596435" cy="400110"/>
            <a:chOff x="3122368" y="3238548"/>
            <a:chExt cx="1011807" cy="400110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BB66B988-C9FE-4B3D-A2B1-86827AF09874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68" y="3444627"/>
              <a:ext cx="24571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CAC83561-3AC9-4B01-83A6-17ADBA5E9B5A}"/>
                </a:ext>
              </a:extLst>
            </p:cNvPr>
            <p:cNvSpPr txBox="1"/>
            <p:nvPr/>
          </p:nvSpPr>
          <p:spPr>
            <a:xfrm>
              <a:off x="3368083" y="3238548"/>
              <a:ext cx="766092" cy="400110"/>
            </a:xfrm>
            <a:prstGeom prst="rect">
              <a:avLst/>
            </a:prstGeom>
            <a:solidFill>
              <a:srgbClr val="FFFFC5"/>
            </a:solidFill>
            <a:ln>
              <a:solidFill>
                <a:srgbClr val="9900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措施差异</a:t>
              </a:r>
              <a:endParaRPr lang="en-US" altLang="zh-CN" sz="2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C296A78-054F-46E7-A212-A3035FC1BEAF}"/>
              </a:ext>
            </a:extLst>
          </p:cNvPr>
          <p:cNvSpPr txBox="1"/>
          <p:nvPr/>
        </p:nvSpPr>
        <p:spPr>
          <a:xfrm>
            <a:off x="1063455" y="3297548"/>
            <a:ext cx="1983105" cy="400110"/>
          </a:xfrm>
          <a:prstGeom prst="rect">
            <a:avLst/>
          </a:prstGeom>
          <a:solidFill>
            <a:srgbClr val="FFFFC5"/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0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相同的气候特征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4FCC027-FC70-46AA-BAE2-D093A5F8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08" y="1116665"/>
            <a:ext cx="7142129" cy="3540125"/>
          </a:xfrm>
          <a:prstGeom prst="rect">
            <a:avLst/>
          </a:prstGeom>
          <a:solidFill>
            <a:schemeClr val="tx2"/>
          </a:solidFill>
          <a:ln w="12700" cap="sq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466850" algn="l"/>
                <a:tab pos="2667000" algn="l"/>
                <a:tab pos="3867150" algn="l"/>
              </a:tabLs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流域内降水量偏少且集中于夏季，季节和年际变化大。</a:t>
            </a:r>
          </a:p>
          <a:p>
            <a:pPr>
              <a:tabLst>
                <a:tab pos="1466850" algn="l"/>
                <a:tab pos="2667000" algn="l"/>
                <a:tab pos="3867150" algn="l"/>
              </a:tabLs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中上游地区以山地、高原为主，平时地表径流量少，暴雨时洪峰流量大，修建水库蓄水调节，可缓解旱涝灾害。</a:t>
            </a:r>
          </a:p>
          <a:p>
            <a:pPr>
              <a:tabLst>
                <a:tab pos="1466850" algn="l"/>
                <a:tab pos="2667000" algn="l"/>
                <a:tab pos="3867150" algn="l"/>
              </a:tabLs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下游地区以平原为主，排水不畅，支流集中汇聚于海河，易发生洪涝，开挖人工河道，主要用于排水泄洪。（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28515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26018E-9BE8-4AC2-9B7A-0B0180D85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110" y="589360"/>
            <a:ext cx="964406" cy="553998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气候</a:t>
            </a: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6CDE637A-29B9-4989-9344-0F4F302CFF04}"/>
              </a:ext>
            </a:extLst>
          </p:cNvPr>
          <p:cNvGrpSpPr>
            <a:grpSpLocks/>
          </p:cNvGrpSpPr>
          <p:nvPr/>
        </p:nvGrpSpPr>
        <p:grpSpPr bwMode="auto">
          <a:xfrm>
            <a:off x="3446860" y="1125141"/>
            <a:ext cx="2678906" cy="1446609"/>
            <a:chOff x="2357422" y="1343181"/>
            <a:chExt cx="3571900" cy="2143140"/>
          </a:xfrm>
          <a:solidFill>
            <a:schemeClr val="tx2"/>
          </a:solidFill>
        </p:grpSpPr>
        <p:sp>
          <p:nvSpPr>
            <p:cNvPr id="3" name="五角星 2">
              <a:extLst>
                <a:ext uri="{FF2B5EF4-FFF2-40B4-BE49-F238E27FC236}">
                  <a16:creationId xmlns:a16="http://schemas.microsoft.com/office/drawing/2014/main" id="{05CE9CAF-82EB-49F6-92B0-CD5E144386B9}"/>
                </a:ext>
              </a:extLst>
            </p:cNvPr>
            <p:cNvSpPr/>
            <p:nvPr/>
          </p:nvSpPr>
          <p:spPr bwMode="auto">
            <a:xfrm>
              <a:off x="2357422" y="1343181"/>
              <a:ext cx="3571900" cy="2143140"/>
            </a:xfrm>
            <a:prstGeom prst="star5">
              <a:avLst>
                <a:gd name="adj" fmla="val 31338"/>
                <a:gd name="hf" fmla="val 105146"/>
                <a:gd name="vf" fmla="val 110557"/>
              </a:avLst>
            </a:prstGeom>
            <a:grpFill/>
            <a:ln w="12700" cap="sq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  <p:sp>
          <p:nvSpPr>
            <p:cNvPr id="6162" name="TextBox 5">
              <a:extLst>
                <a:ext uri="{FF2B5EF4-FFF2-40B4-BE49-F238E27FC236}">
                  <a16:creationId xmlns:a16="http://schemas.microsoft.com/office/drawing/2014/main" id="{4DB4E17D-EB42-4749-AEA2-EF19104E4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333" y="1898809"/>
              <a:ext cx="2414924" cy="12311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整体性原理差异性原理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A8580A-730A-49CD-A0DC-4EB76C10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454" y="1500187"/>
            <a:ext cx="964406" cy="553998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地形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D8EA6-A00C-4AFC-9F43-8ABFC6B1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767" y="1500187"/>
            <a:ext cx="964406" cy="553998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水文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9DE21-0A69-431A-8202-15BC0B8D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571750"/>
            <a:ext cx="964406" cy="553998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植被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5201F-C666-42D3-A7C1-FF2592800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360" y="2571750"/>
            <a:ext cx="964406" cy="553998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土壤</a:t>
            </a:r>
          </a:p>
        </p:txBody>
      </p:sp>
      <p:grpSp>
        <p:nvGrpSpPr>
          <p:cNvPr id="5" name="组合 14">
            <a:extLst>
              <a:ext uri="{FF2B5EF4-FFF2-40B4-BE49-F238E27FC236}">
                <a16:creationId xmlns:a16="http://schemas.microsoft.com/office/drawing/2014/main" id="{5892C772-5C5A-4977-8C38-2F6941F5DDB8}"/>
              </a:ext>
            </a:extLst>
          </p:cNvPr>
          <p:cNvGrpSpPr/>
          <p:nvPr/>
        </p:nvGrpSpPr>
        <p:grpSpPr>
          <a:xfrm>
            <a:off x="1893075" y="3107535"/>
            <a:ext cx="5572164" cy="482207"/>
            <a:chOff x="1000100" y="4357694"/>
            <a:chExt cx="7429552" cy="642942"/>
          </a:xfrm>
          <a:solidFill>
            <a:srgbClr val="3399FF"/>
          </a:solidFill>
        </p:grpSpPr>
        <p:sp>
          <p:nvSpPr>
            <p:cNvPr id="12" name="下箭头 11">
              <a:extLst>
                <a:ext uri="{FF2B5EF4-FFF2-40B4-BE49-F238E27FC236}">
                  <a16:creationId xmlns:a16="http://schemas.microsoft.com/office/drawing/2014/main" id="{C65904DE-EFFF-4150-A281-5A10BFD17C95}"/>
                </a:ext>
              </a:extLst>
            </p:cNvPr>
            <p:cNvSpPr/>
            <p:nvPr/>
          </p:nvSpPr>
          <p:spPr bwMode="auto">
            <a:xfrm>
              <a:off x="3929058" y="4357694"/>
              <a:ext cx="1714512" cy="642942"/>
            </a:xfrm>
            <a:prstGeom prst="downArrow">
              <a:avLst/>
            </a:prstGeom>
            <a:grpFill/>
            <a:ln w="12700" cap="sq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B2451B9-925A-4ABA-83F0-A827E08570C6}"/>
                </a:ext>
              </a:extLst>
            </p:cNvPr>
            <p:cNvCxnSpPr/>
            <p:nvPr/>
          </p:nvCxnSpPr>
          <p:spPr bwMode="auto">
            <a:xfrm flipV="1">
              <a:off x="1000100" y="4357694"/>
              <a:ext cx="7429552" cy="71438"/>
            </a:xfrm>
            <a:prstGeom prst="line">
              <a:avLst/>
            </a:prstGeom>
            <a:grpFill/>
            <a:ln w="28575" cap="sq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EE43F7-A14A-4A05-A8BD-6DA35C99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6" y="3557975"/>
            <a:ext cx="2946797" cy="507831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区域自然地理特征</a:t>
            </a:r>
            <a:r>
              <a:rPr lang="en-US" altLang="zh-CN" sz="2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D90EB00-FD18-4CD2-9311-54351A76F8B7}"/>
              </a:ext>
            </a:extLst>
          </p:cNvPr>
          <p:cNvCxnSpPr>
            <a:cxnSpLocks noChangeShapeType="1"/>
            <a:stCxn id="16" idx="2"/>
          </p:cNvCxnSpPr>
          <p:nvPr/>
        </p:nvCxnSpPr>
        <p:spPr bwMode="auto">
          <a:xfrm flipH="1">
            <a:off x="4758690" y="4065806"/>
            <a:ext cx="835" cy="205204"/>
          </a:xfrm>
          <a:prstGeom prst="line">
            <a:avLst/>
          </a:prstGeom>
          <a:noFill/>
          <a:ln w="28575" cap="sq" algn="ctr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33938D8-E338-4950-A732-1D9F671AF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4301878"/>
            <a:ext cx="3321844" cy="507831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7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自然灾害的背景条件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DD7926DF-A29E-41A2-AB81-C249552712D2}"/>
              </a:ext>
            </a:extLst>
          </p:cNvPr>
          <p:cNvGrpSpPr/>
          <p:nvPr/>
        </p:nvGrpSpPr>
        <p:grpSpPr>
          <a:xfrm>
            <a:off x="1846704" y="1283970"/>
            <a:ext cx="4923666" cy="2012329"/>
            <a:chOff x="1846704" y="1283970"/>
            <a:chExt cx="4923666" cy="201232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AB57E47-E7F2-4F14-8752-94C8F6546958}"/>
                </a:ext>
              </a:extLst>
            </p:cNvPr>
            <p:cNvGrpSpPr/>
            <p:nvPr/>
          </p:nvGrpSpPr>
          <p:grpSpPr>
            <a:xfrm>
              <a:off x="1846704" y="1283970"/>
              <a:ext cx="4923666" cy="2012329"/>
              <a:chOff x="318894" y="1143000"/>
              <a:chExt cx="4923666" cy="2012329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25755E92-7FFB-494E-A17A-9523514C8B3A}"/>
                  </a:ext>
                </a:extLst>
              </p:cNvPr>
              <p:cNvGrpSpPr/>
              <p:nvPr/>
            </p:nvGrpSpPr>
            <p:grpSpPr>
              <a:xfrm>
                <a:off x="318894" y="1276106"/>
                <a:ext cx="1397046" cy="1349336"/>
                <a:chOff x="1892424" y="2022866"/>
                <a:chExt cx="1397046" cy="1349336"/>
              </a:xfrm>
            </p:grpSpPr>
            <p:sp>
              <p:nvSpPr>
                <p:cNvPr id="2" name="TextBox 6">
                  <a:extLst>
                    <a:ext uri="{FF2B5EF4-FFF2-40B4-BE49-F238E27FC236}">
                      <a16:creationId xmlns:a16="http://schemas.microsoft.com/office/drawing/2014/main" id="{A0390E3A-4D49-4BCC-95EF-B8983839D15D}"/>
                    </a:ext>
                  </a:extLst>
                </p:cNvPr>
                <p:cNvSpPr txBox="1"/>
                <p:nvPr/>
              </p:nvSpPr>
              <p:spPr>
                <a:xfrm>
                  <a:off x="1892424" y="2069623"/>
                  <a:ext cx="440697" cy="1200329"/>
                </a:xfrm>
                <a:prstGeom prst="rect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txBody>
                <a:bodyPr wrap="square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algn="ctr">
                    <a:defRPr sz="2000" b="1">
                      <a:solidFill>
                        <a:srgbClr val="0000FF"/>
                      </a:solidFill>
                      <a:latin typeface="黑体" pitchFamily="49" charset="-122"/>
                      <a:ea typeface="黑体" pitchFamily="49" charset="-122"/>
                    </a:defRPr>
                  </a:lvl1pPr>
                </a:lstStyle>
                <a:p>
                  <a:r>
                    <a:rPr lang="zh-CN" altLang="en-US" sz="1800" b="0" dirty="0">
                      <a:solidFill>
                        <a:schemeClr val="tx1"/>
                      </a:solidFill>
                    </a:rPr>
                    <a:t>地理位置</a:t>
                  </a:r>
                </a:p>
              </p:txBody>
            </p:sp>
            <p:grpSp>
              <p:nvGrpSpPr>
                <p:cNvPr id="3" name="组合 13">
                  <a:extLst>
                    <a:ext uri="{FF2B5EF4-FFF2-40B4-BE49-F238E27FC236}">
                      <a16:creationId xmlns:a16="http://schemas.microsoft.com/office/drawing/2014/main" id="{B81997F1-3099-45A8-B93B-7E801F954AA4}"/>
                    </a:ext>
                  </a:extLst>
                </p:cNvPr>
                <p:cNvGrpSpPr/>
                <p:nvPr/>
              </p:nvGrpSpPr>
              <p:grpSpPr>
                <a:xfrm>
                  <a:off x="2333121" y="2022866"/>
                  <a:ext cx="956349" cy="1349336"/>
                  <a:chOff x="1511231" y="2875272"/>
                  <a:chExt cx="1209924" cy="1799115"/>
                </a:xfrm>
                <a:noFill/>
              </p:grpSpPr>
              <p:sp>
                <p:nvSpPr>
                  <p:cNvPr id="4" name="TextBox 7">
                    <a:extLst>
                      <a:ext uri="{FF2B5EF4-FFF2-40B4-BE49-F238E27FC236}">
                        <a16:creationId xmlns:a16="http://schemas.microsoft.com/office/drawing/2014/main" id="{F060C93B-5DEF-4859-B62D-1C586641CAC2}"/>
                      </a:ext>
                    </a:extLst>
                  </p:cNvPr>
                  <p:cNvSpPr txBox="1"/>
                  <p:nvPr/>
                </p:nvSpPr>
                <p:spPr>
                  <a:xfrm>
                    <a:off x="1785918" y="2875272"/>
                    <a:ext cx="935237" cy="861775"/>
                  </a:xfrm>
                  <a:prstGeom prst="rect">
                    <a:avLst/>
                  </a:prstGeom>
                  <a:grpFill/>
                  <a:ln>
                    <a:solidFill>
                      <a:srgbClr val="663300"/>
                    </a:solidFill>
                  </a:ln>
                </p:spPr>
                <p:txBody>
                  <a:bodyPr wrap="square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algn="ctr">
                      <a:defRPr sz="2000" b="1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r>
                      <a:rPr lang="zh-CN" altLang="en-US" sz="1800" b="0" dirty="0">
                        <a:solidFill>
                          <a:schemeClr val="tx1"/>
                        </a:solidFill>
                      </a:rPr>
                      <a:t>纬度位置</a:t>
                    </a:r>
                  </a:p>
                </p:txBody>
              </p:sp>
              <p:sp>
                <p:nvSpPr>
                  <p:cNvPr id="5" name="TextBox 8">
                    <a:extLst>
                      <a:ext uri="{FF2B5EF4-FFF2-40B4-BE49-F238E27FC236}">
                        <a16:creationId xmlns:a16="http://schemas.microsoft.com/office/drawing/2014/main" id="{29E2217F-D6ED-44BC-9AB1-8A5D2C7D0787}"/>
                      </a:ext>
                    </a:extLst>
                  </p:cNvPr>
                  <p:cNvSpPr txBox="1"/>
                  <p:nvPr/>
                </p:nvSpPr>
                <p:spPr>
                  <a:xfrm>
                    <a:off x="1785918" y="3812612"/>
                    <a:ext cx="935237" cy="861775"/>
                  </a:xfrm>
                  <a:prstGeom prst="rect">
                    <a:avLst/>
                  </a:prstGeom>
                  <a:grpFill/>
                  <a:ln>
                    <a:solidFill>
                      <a:srgbClr val="663300"/>
                    </a:solidFill>
                  </a:ln>
                </p:spPr>
                <p:txBody>
                  <a:bodyPr wrap="square">
                    <a:sp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algn="ctr">
                      <a:defRPr sz="2000" b="1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defRPr>
                    </a:lvl1pPr>
                  </a:lstStyle>
                  <a:p>
                    <a:r>
                      <a:rPr lang="zh-CN" altLang="en-US" sz="1800" b="0" dirty="0">
                        <a:solidFill>
                          <a:schemeClr val="tx1"/>
                        </a:solidFill>
                      </a:rPr>
                      <a:t>海陆 位置</a:t>
                    </a:r>
                  </a:p>
                </p:txBody>
              </p:sp>
              <p:cxnSp>
                <p:nvCxnSpPr>
                  <p:cNvPr id="6" name="直接连接符 5">
                    <a:extLst>
                      <a:ext uri="{FF2B5EF4-FFF2-40B4-BE49-F238E27FC236}">
                        <a16:creationId xmlns:a16="http://schemas.microsoft.com/office/drawing/2014/main" id="{F8BA5F2D-2E2C-4556-8CE8-F7D53ADD15A5}"/>
                      </a:ext>
                    </a:extLst>
                  </p:cNvPr>
                  <p:cNvCxnSpPr>
                    <a:cxnSpLocks/>
                    <a:stCxn id="2" idx="3"/>
                    <a:endCxn id="4" idx="1"/>
                  </p:cNvCxnSpPr>
                  <p:nvPr/>
                </p:nvCxnSpPr>
                <p:spPr bwMode="auto">
                  <a:xfrm flipV="1">
                    <a:off x="1511231" y="3306160"/>
                    <a:ext cx="274687" cy="431675"/>
                  </a:xfrm>
                  <a:prstGeom prst="line">
                    <a:avLst/>
                  </a:prstGeom>
                  <a:grpFill/>
                  <a:ln>
                    <a:solidFill>
                      <a:srgbClr val="663300"/>
                    </a:solidFill>
                  </a:ln>
                </p:spPr>
              </p:cxnSp>
              <p:cxnSp>
                <p:nvCxnSpPr>
                  <p:cNvPr id="7" name="直接连接符 6">
                    <a:extLst>
                      <a:ext uri="{FF2B5EF4-FFF2-40B4-BE49-F238E27FC236}">
                        <a16:creationId xmlns:a16="http://schemas.microsoft.com/office/drawing/2014/main" id="{4BFAC18D-B6AC-4594-A0C8-AA4AB13B8884}"/>
                      </a:ext>
                    </a:extLst>
                  </p:cNvPr>
                  <p:cNvCxnSpPr>
                    <a:cxnSpLocks/>
                    <a:stCxn id="2" idx="3"/>
                    <a:endCxn id="5" idx="1"/>
                  </p:cNvCxnSpPr>
                  <p:nvPr/>
                </p:nvCxnSpPr>
                <p:spPr bwMode="auto">
                  <a:xfrm>
                    <a:off x="1511231" y="3737835"/>
                    <a:ext cx="274687" cy="505665"/>
                  </a:xfrm>
                  <a:prstGeom prst="line">
                    <a:avLst/>
                  </a:prstGeom>
                  <a:grpFill/>
                  <a:ln>
                    <a:solidFill>
                      <a:srgbClr val="663300"/>
                    </a:solidFill>
                  </a:ln>
                </p:spPr>
              </p:cxnSp>
            </p:grpSp>
          </p:grpSp>
          <p:sp>
            <p:nvSpPr>
              <p:cNvPr id="11" name="右大括号 10">
                <a:extLst>
                  <a:ext uri="{FF2B5EF4-FFF2-40B4-BE49-F238E27FC236}">
                    <a16:creationId xmlns:a16="http://schemas.microsoft.com/office/drawing/2014/main" id="{248BF6BE-EEE0-4EC0-A416-786061CBC6BA}"/>
                  </a:ext>
                </a:extLst>
              </p:cNvPr>
              <p:cNvSpPr/>
              <p:nvPr/>
            </p:nvSpPr>
            <p:spPr>
              <a:xfrm>
                <a:off x="1722121" y="1562100"/>
                <a:ext cx="110489" cy="952500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7F46B4A-E78F-407B-A487-475FCD478B73}"/>
                  </a:ext>
                </a:extLst>
              </p:cNvPr>
              <p:cNvSpPr txBox="1"/>
              <p:nvPr/>
            </p:nvSpPr>
            <p:spPr>
              <a:xfrm>
                <a:off x="1866899" y="1854330"/>
                <a:ext cx="59445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气候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41589E3-2C28-432B-A8D7-C50837DBCF67}"/>
                  </a:ext>
                </a:extLst>
              </p:cNvPr>
              <p:cNvSpPr txBox="1"/>
              <p:nvPr/>
            </p:nvSpPr>
            <p:spPr>
              <a:xfrm>
                <a:off x="1857373" y="2646302"/>
                <a:ext cx="59445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地形</a:t>
                </a:r>
              </a:p>
            </p:txBody>
          </p:sp>
          <p:sp>
            <p:nvSpPr>
              <p:cNvPr id="19" name="右大括号 18">
                <a:extLst>
                  <a:ext uri="{FF2B5EF4-FFF2-40B4-BE49-F238E27FC236}">
                    <a16:creationId xmlns:a16="http://schemas.microsoft.com/office/drawing/2014/main" id="{6089D632-F152-44DE-85EF-B22767816126}"/>
                  </a:ext>
                </a:extLst>
              </p:cNvPr>
              <p:cNvSpPr/>
              <p:nvPr/>
            </p:nvSpPr>
            <p:spPr>
              <a:xfrm>
                <a:off x="2467533" y="1958692"/>
                <a:ext cx="110489" cy="952500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A37B4F3-AD90-4F0F-A380-439BE0EFCF1C}"/>
                  </a:ext>
                </a:extLst>
              </p:cNvPr>
              <p:cNvSpPr txBox="1"/>
              <p:nvPr/>
            </p:nvSpPr>
            <p:spPr>
              <a:xfrm>
                <a:off x="2640005" y="1956727"/>
                <a:ext cx="68961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水文</a:t>
                </a:r>
                <a:endParaRPr lang="en-US" altLang="zh-CN" dirty="0"/>
              </a:p>
              <a:p>
                <a:pPr algn="ctr"/>
                <a:r>
                  <a:rPr lang="zh-CN" altLang="en-US" dirty="0"/>
                  <a:t>植被</a:t>
                </a:r>
                <a:endParaRPr lang="en-US" altLang="zh-CN" dirty="0"/>
              </a:p>
              <a:p>
                <a:pPr algn="ctr"/>
                <a:r>
                  <a:rPr lang="zh-CN" altLang="en-US" dirty="0"/>
                  <a:t>土壤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83BDCEF-23DE-40DC-A2C0-F84652BB7576}"/>
                  </a:ext>
                </a:extLst>
              </p:cNvPr>
              <p:cNvSpPr/>
              <p:nvPr/>
            </p:nvSpPr>
            <p:spPr>
              <a:xfrm>
                <a:off x="1832610" y="1719188"/>
                <a:ext cx="1546860" cy="1436141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49D2558-9AB1-40A6-94F6-F6BA2DDCF390}"/>
                  </a:ext>
                </a:extLst>
              </p:cNvPr>
              <p:cNvSpPr txBox="1"/>
              <p:nvPr/>
            </p:nvSpPr>
            <p:spPr>
              <a:xfrm>
                <a:off x="2084069" y="1143000"/>
                <a:ext cx="1234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自然地理环境特征</a:t>
                </a: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A2D68B53-9F89-4BEA-88A9-718331491F01}"/>
                  </a:ext>
                </a:extLst>
              </p:cNvPr>
              <p:cNvCxnSpPr>
                <a:cxnSpLocks/>
                <a:stCxn id="21" idx="3"/>
              </p:cNvCxnSpPr>
              <p:nvPr/>
            </p:nvCxnSpPr>
            <p:spPr>
              <a:xfrm>
                <a:off x="3379470" y="2437259"/>
                <a:ext cx="28194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1A71418-73E3-4BE6-BA02-E7FE542EEF1C}"/>
                  </a:ext>
                </a:extLst>
              </p:cNvPr>
              <p:cNvSpPr txBox="1"/>
              <p:nvPr/>
            </p:nvSpPr>
            <p:spPr>
              <a:xfrm>
                <a:off x="3661410" y="2124071"/>
                <a:ext cx="158115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自然灾害背景</a:t>
                </a:r>
                <a:endParaRPr lang="en-US" altLang="zh-CN" dirty="0"/>
              </a:p>
              <a:p>
                <a:r>
                  <a:rPr lang="zh-CN" altLang="en-US" dirty="0"/>
                  <a:t>区域发展条件</a:t>
                </a: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EC690CA-4ECA-44EE-910F-BCDC30754F97}"/>
                </a:ext>
              </a:extLst>
            </p:cNvPr>
            <p:cNvCxnSpPr>
              <a:stCxn id="25" idx="1"/>
              <a:endCxn id="25" idx="3"/>
            </p:cNvCxnSpPr>
            <p:nvPr/>
          </p:nvCxnSpPr>
          <p:spPr>
            <a:xfrm>
              <a:off x="5189220" y="2588207"/>
              <a:ext cx="1581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1108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955</Words>
  <Application>Microsoft Office PowerPoint</Application>
  <PresentationFormat>全屏显示(16:9)</PresentationFormat>
  <Paragraphs>148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黑体</vt:lpstr>
      <vt:lpstr>华文楷体</vt:lpstr>
      <vt:lpstr>楷体</vt:lpstr>
      <vt:lpstr>微软雅黑</vt:lpstr>
      <vt:lpstr>Arial</vt:lpstr>
      <vt:lpstr>Calibri</vt:lpstr>
      <vt:lpstr>Times New Roman</vt:lpstr>
      <vt:lpstr>1_Office 主题​​</vt:lpstr>
      <vt:lpstr>综合分析区域自然地理特征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亦弛 张</cp:lastModifiedBy>
  <cp:revision>47</cp:revision>
  <dcterms:created xsi:type="dcterms:W3CDTF">2020-02-01T11:21:51Z</dcterms:created>
  <dcterms:modified xsi:type="dcterms:W3CDTF">2020-02-08T16:46:51Z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