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35.xml" ContentType="application/vnd.openxmlformats-officedocument.presentationml.slideLayout+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279.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Layouts/slideLayout29.xml" ContentType="application/vnd.openxmlformats-officedocument.presentationml.slideLayout+xml"/>
  <Override PartName="/ppt/tags/tag170.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tags/tag246.xml" ContentType="application/vnd.openxmlformats-officedocument.presentationml.tags+xml"/>
  <Override PartName="/ppt/tags/tag293.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slideLayouts/slideLayout32.xml" ContentType="application/vnd.openxmlformats-officedocument.presentationml.slideLayout+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21.xml" ContentType="application/vnd.openxmlformats-officedocument.presentationml.slideLayout+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notesSlides/notesSlide4.xml" ContentType="application/vnd.openxmlformats-officedocument.presentationml.notesSlide+xml"/>
  <Override PartName="/ppt/tags/tag30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26.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notesSlides/notesSlide1.xml" ContentType="application/vnd.openxmlformats-officedocument.presentationml.notes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tags/tag59.xml" ContentType="application/vnd.openxmlformats-officedocument.presentationml.tags+xml"/>
  <Override PartName="/ppt/slideLayouts/slideLayout34.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23.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Layouts/slideLayout28.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tags/tag130.xml" ContentType="application/vnd.openxmlformats-officedocument.presentationml.tags+xml"/>
  <Override PartName="/ppt/slideLayouts/slideLayout36.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25.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heme/theme3.xml" ContentType="application/vnd.openxmlformats-officedocument.them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ppt/tags/tag132.xml" ContentType="application/vnd.openxmlformats-officedocument.presentationml.tags+xml"/>
  <Override PartName="/ppt/slideLayouts/slideLayout38.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27.xml" ContentType="application/vnd.openxmlformats-officedocument.presentationml.slideLayout+xml"/>
  <Override PartName="/ppt/tags/tag208.xml" ContentType="application/vnd.openxmlformats-officedocument.presentationml.tags+xml"/>
  <Override PartName="/ppt/tags/tag255.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Default Extension="jpeg" ContentType="image/jpeg"/>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906" r:id="rId2"/>
  </p:sldMasterIdLst>
  <p:notesMasterIdLst>
    <p:notesMasterId r:id="rId23"/>
  </p:notesMasterIdLst>
  <p:sldIdLst>
    <p:sldId id="4520" r:id="rId3"/>
    <p:sldId id="4521" r:id="rId4"/>
    <p:sldId id="3853" r:id="rId5"/>
    <p:sldId id="3842" r:id="rId6"/>
    <p:sldId id="3850" r:id="rId7"/>
    <p:sldId id="3855" r:id="rId8"/>
    <p:sldId id="3854" r:id="rId9"/>
    <p:sldId id="4522" r:id="rId10"/>
    <p:sldId id="3830" r:id="rId11"/>
    <p:sldId id="2535" r:id="rId12"/>
    <p:sldId id="3861" r:id="rId13"/>
    <p:sldId id="3862" r:id="rId14"/>
    <p:sldId id="3859" r:id="rId15"/>
    <p:sldId id="3844" r:id="rId16"/>
    <p:sldId id="3846" r:id="rId17"/>
    <p:sldId id="3823" r:id="rId18"/>
    <p:sldId id="4523" r:id="rId19"/>
    <p:sldId id="3851" r:id="rId20"/>
    <p:sldId id="4517" r:id="rId21"/>
    <p:sldId id="271"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9" autoAdjust="0"/>
    <p:restoredTop sz="93127" autoAdjust="0"/>
  </p:normalViewPr>
  <p:slideViewPr>
    <p:cSldViewPr snapToGrid="0">
      <p:cViewPr varScale="1">
        <p:scale>
          <a:sx n="93" d="100"/>
          <a:sy n="93" d="100"/>
        </p:scale>
        <p:origin x="-234" y="-9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94273156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E9E6FDB6-6D2B-46C1-9FA1-D82906A37C3A}" type="slidenum">
              <a:rPr kumimoji="0" lang="zh-CN" altLang="en-US" sz="1800" b="0" i="0" u="none" strike="noStrike" kern="0" cap="none" spc="0" normalizeH="0" baseline="0" noProof="0" smtClean="0">
                <a:ln>
                  <a:noFill/>
                </a:ln>
                <a:solidFill>
                  <a:srgbClr val="000000"/>
                </a:solidFill>
                <a:effectLst/>
                <a:uLnTx/>
                <a:uFillTx/>
                <a:latin typeface="Calibri"/>
                <a:cs typeface="Calibri"/>
                <a:sym typeface="Calibri" panose="020F0502020204030204"/>
              </a:rPr>
              <a:pPr marL="0" marR="0" lvl="0" indent="0" algn="l" defTabSz="914400" rtl="0" eaLnBrk="1" fontAlgn="auto" latinLnBrk="0" hangingPunct="0">
                <a:lnSpc>
                  <a:spcPct val="100000"/>
                </a:lnSpc>
                <a:spcBef>
                  <a:spcPts val="0"/>
                </a:spcBef>
                <a:spcAft>
                  <a:spcPts val="0"/>
                </a:spcAft>
                <a:buClrTx/>
                <a:buSzTx/>
                <a:buFontTx/>
                <a:buNone/>
                <a:tabLst/>
                <a:defRPr/>
              </a:pPr>
              <a:t>1</a:t>
            </a:fld>
            <a:endParaRPr kumimoji="0" lang="zh-CN" altLang="en-US" sz="1800" b="0" i="0" u="none" strike="noStrike" kern="0" cap="none" spc="0" normalizeH="0" baseline="0" noProof="0">
              <a:ln>
                <a:noFill/>
              </a:ln>
              <a:solidFill>
                <a:srgbClr val="000000"/>
              </a:solidFill>
              <a:effectLst/>
              <a:uLnTx/>
              <a:uFillTx/>
              <a:latin typeface="Calibri"/>
              <a:cs typeface="Calibri"/>
              <a:sym typeface="Calibri" panose="020F0502020204030204"/>
            </a:endParaRPr>
          </a:p>
        </p:txBody>
      </p:sp>
    </p:spTree>
    <p:extLst>
      <p:ext uri="{BB962C8B-B14F-4D97-AF65-F5344CB8AC3E}">
        <p14:creationId xmlns:p14="http://schemas.microsoft.com/office/powerpoint/2010/main" xmlns="" val="356439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xmlns="" val="243803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xmlns="" val="16429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xmlns="" val="185989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xmlns="" val="41633781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2.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2.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2.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1.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1.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1.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2.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6.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1.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1.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image" Target="../media/image2.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68.xml"/><Relationship Id="rId10" Type="http://schemas.openxmlformats.org/officeDocument/2006/relationships/image" Target="../media/image1.png"/><Relationship Id="rId4" Type="http://schemas.openxmlformats.org/officeDocument/2006/relationships/tags" Target="../tags/tag167.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174.xml"/><Relationship Id="rId7" Type="http://schemas.openxmlformats.org/officeDocument/2006/relationships/image" Target="../media/image3.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Master" Target="../slideMasters/slideMaster2.xml"/><Relationship Id="rId5" Type="http://schemas.openxmlformats.org/officeDocument/2006/relationships/tags" Target="../tags/tag176.xml"/><Relationship Id="rId4" Type="http://schemas.openxmlformats.org/officeDocument/2006/relationships/tags" Target="../tags/tag17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image" Target="../media/image2.pn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1.png"/><Relationship Id="rId5" Type="http://schemas.openxmlformats.org/officeDocument/2006/relationships/tags" Target="../tags/tag181.xml"/><Relationship Id="rId10" Type="http://schemas.openxmlformats.org/officeDocument/2006/relationships/slideMaster" Target="../slideMasters/slideMaster2.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file:///C:\Users\1V994W2\PycharmProjects\PPT_Background_Generation/pic_temp/1_pic_quater_right_up.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1.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Master" Target="../slideMasters/slideMaster2.xml"/><Relationship Id="rId2" Type="http://schemas.openxmlformats.org/officeDocument/2006/relationships/tags" Target="../tags/tag18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5" Type="http://schemas.openxmlformats.org/officeDocument/2006/relationships/image" Target="../media/image2.png"/><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image" Target="file:///C:\Users\1V994W2\PycharmProjects\PPT_Background_Generation/pic_temp/0_pic_quater_left_up.png"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99.xml"/><Relationship Id="rId7" Type="http://schemas.openxmlformats.org/officeDocument/2006/relationships/slideMaster" Target="../slideMasters/slideMaster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01.xml"/><Relationship Id="rId10" Type="http://schemas.openxmlformats.org/officeDocument/2006/relationships/image" Target="../media/image2.png"/><Relationship Id="rId4" Type="http://schemas.openxmlformats.org/officeDocument/2006/relationships/tags" Target="../tags/tag20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image" Target="../media/image2.png"/><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image" Target="../media/image1.png"/><Relationship Id="rId5" Type="http://schemas.openxmlformats.org/officeDocument/2006/relationships/tags" Target="../tags/tag210.xml"/><Relationship Id="rId10" Type="http://schemas.openxmlformats.org/officeDocument/2006/relationships/slideMaster" Target="../slideMasters/slideMaster2.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image" Target="file:///C:\Users\1V994W2\PycharmProjects\PPT_Background_Generation/pic_temp/1_pic_quater_right_up.png"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2.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19.xml"/><Relationship Id="rId10" Type="http://schemas.openxmlformats.org/officeDocument/2006/relationships/image" Target="../media/image1.png"/><Relationship Id="rId4" Type="http://schemas.openxmlformats.org/officeDocument/2006/relationships/tags" Target="../tags/tag218.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2.png"/><Relationship Id="rId5" Type="http://schemas.openxmlformats.org/officeDocument/2006/relationships/tags" Target="../tags/tag22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26.xml"/><Relationship Id="rId9"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32.xml"/><Relationship Id="rId7" Type="http://schemas.openxmlformats.org/officeDocument/2006/relationships/slideMaster" Target="../slideMasters/slideMaster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9" Type="http://schemas.openxmlformats.org/officeDocument/2006/relationships/image" Target="file:///C:\Users\1V994W2\PycharmProjects\PPT_Background_Generation/pic_temp/pic_sup.png"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image" Target="../media/image2.png"/><Relationship Id="rId5" Type="http://schemas.openxmlformats.org/officeDocument/2006/relationships/tags" Target="../tags/tag24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39.xml"/><Relationship Id="rId9"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image" Target="../media/image2.png"/><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image" Target="../media/image1.png"/><Relationship Id="rId5" Type="http://schemas.openxmlformats.org/officeDocument/2006/relationships/tags" Target="../tags/tag247.xml"/><Relationship Id="rId10" Type="http://schemas.openxmlformats.org/officeDocument/2006/relationships/slideMaster" Target="../slideMasters/slideMaster2.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image" Target="file:///C:\Users\1V994W2\PycharmProjects\PPT_Background_Generation/pic_temp/1_pic_quater_right_up.png"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56.xml"/><Relationship Id="rId10" Type="http://schemas.openxmlformats.org/officeDocument/2006/relationships/image" Target="../media/image1.png"/><Relationship Id="rId4" Type="http://schemas.openxmlformats.org/officeDocument/2006/relationships/tags" Target="../tags/tag255.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image" Target="../media/image1.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slideMaster" Target="../slideMasters/slideMaster2.xml"/><Relationship Id="rId5" Type="http://schemas.openxmlformats.org/officeDocument/2006/relationships/tags" Target="../tags/tag26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image" Target="../media/image1.pn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slideMaster" Target="../slideMasters/slideMaster2.xml"/><Relationship Id="rId5" Type="http://schemas.openxmlformats.org/officeDocument/2006/relationships/tags" Target="../tags/tag27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79.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slideMaster" Target="../slideMasters/slideMaster2.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81.xml"/><Relationship Id="rId16" Type="http://schemas.openxmlformats.org/officeDocument/2006/relationships/image" Target="../media/image2.png"/><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image" Target="../media/image6.png"/><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1.png"/><Relationship Id="rId5" Type="http://schemas.openxmlformats.org/officeDocument/2006/relationships/tags" Target="../tags/tag296.xml"/><Relationship Id="rId10" Type="http://schemas.openxmlformats.org/officeDocument/2006/relationships/slideMaster" Target="../slideMasters/slideMaster2.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image" Target="file:///C:\Users\1V994W2\PycharmProjects\PPT_Background_Generation/pic_temp/1_pic_quater_left_down.png"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2.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2.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2.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1.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xmlns="" val="177138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3365049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xmlns="" val="3575563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4093695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3023001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1334152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3150694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2020/3/12</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extLst>
      <p:ext uri="{BB962C8B-B14F-4D97-AF65-F5344CB8AC3E}">
        <p14:creationId xmlns:p14="http://schemas.microsoft.com/office/powerpoint/2010/main" xmlns="" val="3064459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xmlns="" val="3742852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428402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xmlns="" val="1220315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xmlns="" val="72531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xmlns="" val="1974352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3247538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163906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xmlns="" val="1435536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xmlns="" val="2367000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xmlns="" val="4223639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xmlns="" val="144017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2020/3/12</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156.xml"/><Relationship Id="rId3" Type="http://schemas.openxmlformats.org/officeDocument/2006/relationships/slideLayout" Target="../slideLayouts/slideLayout22.xml"/><Relationship Id="rId21" Type="http://schemas.openxmlformats.org/officeDocument/2006/relationships/tags" Target="../tags/tag151.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154.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15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2020/3/12</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xmlns="" val="45207324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30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0" name="矩形 9"/>
          <p:cNvSpPr/>
          <p:nvPr/>
        </p:nvSpPr>
        <p:spPr>
          <a:xfrm>
            <a:off x="4871085" y="3635375"/>
            <a:ext cx="3601720" cy="553085"/>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altLang="zh-CN" sz="1800" b="1" i="0" u="none" strike="noStrike" kern="0" cap="none" spc="226"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sym typeface="Calibri" panose="020F0502020204030204"/>
              </a:rPr>
              <a:t>  </a:t>
            </a:r>
            <a:r>
              <a:rPr kumimoji="0" lang="en-US" altLang="zh-CN" sz="2000" b="0" i="0" u="none" strike="noStrike" kern="0" cap="none" spc="226" normalizeH="0" baseline="0" noProof="0" dirty="0">
                <a:ln>
                  <a:noFill/>
                </a:ln>
                <a:solidFill>
                  <a:srgbClr val="000000"/>
                </a:solidFill>
                <a:effectLst/>
                <a:uLnTx/>
                <a:uFillTx/>
                <a:latin typeface="微软雅黑" panose="020B0503020204020204" charset="-122"/>
                <a:ea typeface="微软雅黑" panose="020B0503020204020204" charset="-122"/>
                <a:cs typeface="+mj-cs"/>
                <a:sym typeface="Calibri" panose="020F0502020204030204"/>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altLang="en-US" sz="2000" b="1" i="0" u="none" strike="noStrike" kern="0" cap="none" spc="226"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楷体" panose="02010609060101010101" charset="-122"/>
                <a:sym typeface="+mn-ea"/>
              </a:rPr>
              <a:t>朝阳区线上课堂</a:t>
            </a:r>
            <a:r>
              <a:rPr kumimoji="0" lang="en-US" altLang="zh-CN" sz="2000" b="1" i="0" u="none" strike="noStrike" kern="0" cap="none" spc="226"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楷体" panose="02010609060101010101" charset="-122"/>
                <a:sym typeface="+mn-ea"/>
              </a:rPr>
              <a:t>·</a:t>
            </a:r>
            <a:r>
              <a:rPr kumimoji="0" lang="zh-CN" altLang="en-US" sz="2000" b="1" i="0" u="none" strike="noStrike" kern="0" cap="none" spc="226"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楷体" panose="02010609060101010101" charset="-122"/>
                <a:sym typeface="+mn-ea"/>
              </a:rPr>
              <a:t>高三政治</a:t>
            </a:r>
            <a:endParaRPr kumimoji="0" lang="zh-CN" altLang="en-US" sz="2400" b="1" i="0" u="none" strike="noStrike" kern="0" cap="none" spc="226"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7" name="矩形 6">
            <a:extLst>
              <a:ext uri="{FF2B5EF4-FFF2-40B4-BE49-F238E27FC236}">
                <a16:creationId xmlns:a16="http://schemas.microsoft.com/office/drawing/2014/main" xmlns="" id="{2AEE7F33-BAAD-455F-AC9F-4739DA315E70}"/>
              </a:ext>
            </a:extLst>
          </p:cNvPr>
          <p:cNvSpPr/>
          <p:nvPr/>
        </p:nvSpPr>
        <p:spPr>
          <a:xfrm>
            <a:off x="4216885" y="1911300"/>
            <a:ext cx="4612323" cy="1200329"/>
          </a:xfrm>
          <a:prstGeom prst="rect">
            <a:avLst/>
          </a:prstGeom>
        </p:spPr>
        <p:txBody>
          <a:bodyPr wrap="square">
            <a:spAutoFit/>
          </a:bodyPr>
          <a:lstStyle/>
          <a:p>
            <a:pPr lvl="0">
              <a:defRPr/>
            </a:pPr>
            <a:r>
              <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sym typeface="Calibri" panose="020F0502020204030204"/>
              </a:rPr>
              <a:t>时政热点</a:t>
            </a:r>
            <a:r>
              <a:rPr lang="zh-CN" altLang="en-US" sz="2400" b="1" dirty="0">
                <a:solidFill>
                  <a:srgbClr val="FF0000"/>
                </a:solidFill>
                <a:latin typeface="黑体" panose="02010609060101010101" pitchFamily="49" charset="-122"/>
                <a:ea typeface="黑体" panose="02010609060101010101" pitchFamily="49" charset="-122"/>
              </a:rPr>
              <a:t>专题（二）</a:t>
            </a:r>
            <a:r>
              <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sym typeface="Calibri" panose="020F0502020204030204"/>
              </a:rPr>
              <a:t>：</a:t>
            </a:r>
            <a:endParaRPr kumimoji="0" lang="en-US" altLang="zh-CN"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sym typeface="Calibri" panose="020F0502020204030204"/>
            </a:endParaRPr>
          </a:p>
          <a:p>
            <a:pPr>
              <a:defRPr/>
            </a:pPr>
            <a:r>
              <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sym typeface="Calibri" panose="020F0502020204030204"/>
              </a:rPr>
              <a:t>如何实现国民经济高质量发展</a:t>
            </a:r>
            <a:endParaRPr lang="zh-CN" altLang="en-US" sz="2400" b="1" dirty="0">
              <a:solidFill>
                <a:srgbClr val="FF0000"/>
              </a:solidFill>
              <a:latin typeface="黑体" panose="02010609060101010101" pitchFamily="49" charset="-122"/>
              <a:ea typeface="黑体" panose="02010609060101010101" pitchFamily="49" charset="-122"/>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sym typeface="Calibri" panose="020F0502020204030204"/>
            </a:endParaRPr>
          </a:p>
        </p:txBody>
      </p:sp>
      <p:sp>
        <p:nvSpPr>
          <p:cNvPr id="12" name="文本框 11">
            <a:extLst>
              <a:ext uri="{FF2B5EF4-FFF2-40B4-BE49-F238E27FC236}">
                <a16:creationId xmlns:a16="http://schemas.microsoft.com/office/drawing/2014/main" xmlns="" id="{C3CFC848-DA3C-4831-A656-52624FD23F85}"/>
              </a:ext>
            </a:extLst>
          </p:cNvPr>
          <p:cNvSpPr txBox="1"/>
          <p:nvPr/>
        </p:nvSpPr>
        <p:spPr>
          <a:xfrm>
            <a:off x="4684426" y="3798028"/>
            <a:ext cx="4344670" cy="442878"/>
          </a:xfrm>
          <a:prstGeom prst="rect">
            <a:avLst/>
          </a:prstGeom>
          <a:noFill/>
        </p:spPr>
        <p:txBody>
          <a:bodyPr wrap="square" rtlCol="0">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a:pPr>
            <a:r>
              <a:rPr kumimoji="0" lang="zh-CN" altLang="en-US" b="1" i="0" u="none" strike="noStrike" kern="0" cap="none" spc="226"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北京市第十七中学  赵金青 </a:t>
            </a:r>
          </a:p>
        </p:txBody>
      </p:sp>
    </p:spTree>
    <p:custDataLst>
      <p:tags r:id="rId1"/>
    </p:custDataLst>
    <p:extLst>
      <p:ext uri="{BB962C8B-B14F-4D97-AF65-F5344CB8AC3E}">
        <p14:creationId xmlns:p14="http://schemas.microsoft.com/office/powerpoint/2010/main" xmlns="" val="22556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DAA2E0F6-0D57-4091-9B7E-64F4E4E9CB59}"/>
              </a:ext>
            </a:extLst>
          </p:cNvPr>
          <p:cNvSpPr/>
          <p:nvPr/>
        </p:nvSpPr>
        <p:spPr>
          <a:xfrm>
            <a:off x="243411" y="169050"/>
            <a:ext cx="8714613" cy="1200329"/>
          </a:xfrm>
          <a:prstGeom prst="rect">
            <a:avLst/>
          </a:prstGeom>
        </p:spPr>
        <p:txBody>
          <a:bodyPr wrap="square">
            <a:spAutoFit/>
          </a:bodyPr>
          <a:lstStyle/>
          <a:p>
            <a:r>
              <a:rPr lang="en-US" altLang="zh-CN" sz="2400" b="1" dirty="0">
                <a:solidFill>
                  <a:srgbClr val="0000FF"/>
                </a:solidFill>
                <a:latin typeface="黑体" panose="02010609060101010101" pitchFamily="49" charset="-122"/>
                <a:ea typeface="黑体" panose="02010609060101010101" pitchFamily="49" charset="-122"/>
              </a:rPr>
              <a:t>2.</a:t>
            </a:r>
            <a:r>
              <a:rPr lang="zh-CN" altLang="en-US" sz="2400" dirty="0">
                <a:solidFill>
                  <a:srgbClr val="0000FF"/>
                </a:solidFill>
                <a:latin typeface="黑体" panose="02010609060101010101" pitchFamily="49" charset="-122"/>
                <a:ea typeface="黑体" panose="02010609060101010101" pitchFamily="49" charset="-122"/>
              </a:rPr>
              <a:t>筑牢高质量发展的实体经济根基</a:t>
            </a:r>
          </a:p>
          <a:p>
            <a:endParaRPr lang="en-US" altLang="zh-CN" sz="2400" b="1" dirty="0">
              <a:solidFill>
                <a:srgbClr val="FF0000"/>
              </a:solidFill>
              <a:latin typeface="黑体" panose="02010609060101010101" pitchFamily="49" charset="-122"/>
              <a:ea typeface="黑体" panose="02010609060101010101" pitchFamily="49" charset="-122"/>
            </a:endParaRPr>
          </a:p>
          <a:p>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6" name="矩形 15">
            <a:extLst>
              <a:ext uri="{FF2B5EF4-FFF2-40B4-BE49-F238E27FC236}">
                <a16:creationId xmlns:a16="http://schemas.microsoft.com/office/drawing/2014/main" xmlns="" id="{B89385D3-EA42-4A0A-8DCC-57771C7E4660}"/>
              </a:ext>
            </a:extLst>
          </p:cNvPr>
          <p:cNvSpPr/>
          <p:nvPr/>
        </p:nvSpPr>
        <p:spPr>
          <a:xfrm>
            <a:off x="3674388" y="1401812"/>
            <a:ext cx="4951785" cy="646331"/>
          </a:xfrm>
          <a:prstGeom prst="rect">
            <a:avLst/>
          </a:prstGeom>
        </p:spPr>
        <p:txBody>
          <a:bodyPr wrap="square">
            <a:spAutoFit/>
          </a:bodyPr>
          <a:lstStyle/>
          <a:p>
            <a:pPr marL="95250" marR="95250"/>
            <a:r>
              <a:rPr lang="zh-CN" altLang="zh-CN" b="1" dirty="0">
                <a:solidFill>
                  <a:srgbClr val="0000FF"/>
                </a:solidFill>
                <a:latin typeface="黑体" panose="02010609060101010101" pitchFamily="49" charset="-122"/>
                <a:ea typeface="黑体" panose="02010609060101010101" pitchFamily="49" charset="-122"/>
              </a:rPr>
              <a:t>实体经济是一国经济的立身之本，是财富创造的根本源泉，是国家强盛的重要支柱。</a:t>
            </a:r>
            <a:endParaRPr lang="en-US" altLang="zh-CN" b="1" dirty="0">
              <a:solidFill>
                <a:srgbClr val="0000FF"/>
              </a:solidFill>
              <a:latin typeface="黑体" panose="02010609060101010101" pitchFamily="49" charset="-122"/>
              <a:ea typeface="黑体" panose="02010609060101010101" pitchFamily="49" charset="-122"/>
              <a:cs typeface="宋体" panose="02010600030101010101" pitchFamily="2" charset="-122"/>
            </a:endParaRPr>
          </a:p>
        </p:txBody>
      </p:sp>
      <p:sp>
        <p:nvSpPr>
          <p:cNvPr id="17" name="矩形 16">
            <a:extLst>
              <a:ext uri="{FF2B5EF4-FFF2-40B4-BE49-F238E27FC236}">
                <a16:creationId xmlns:a16="http://schemas.microsoft.com/office/drawing/2014/main" xmlns="" id="{B6EC086D-1FE4-423E-9729-1DB510ACDE5E}"/>
              </a:ext>
            </a:extLst>
          </p:cNvPr>
          <p:cNvSpPr/>
          <p:nvPr/>
        </p:nvSpPr>
        <p:spPr>
          <a:xfrm>
            <a:off x="3674388" y="2131058"/>
            <a:ext cx="5144861" cy="2308324"/>
          </a:xfrm>
          <a:prstGeom prst="rect">
            <a:avLst/>
          </a:prstGeom>
        </p:spPr>
        <p:txBody>
          <a:bodyPr wrap="square">
            <a:spAutoFit/>
          </a:bodyPr>
          <a:lstStyle/>
          <a:p>
            <a:pPr marL="95250" marR="95250"/>
            <a:r>
              <a:rPr lang="zh-CN" altLang="zh-CN" b="1" dirty="0">
                <a:solidFill>
                  <a:schemeClr val="tx1"/>
                </a:solidFill>
                <a:latin typeface="黑体" panose="02010609060101010101" pitchFamily="49" charset="-122"/>
                <a:ea typeface="黑体" panose="02010609060101010101" pitchFamily="49" charset="-122"/>
                <a:cs typeface="宋体" panose="02010600030101010101" pitchFamily="2" charset="-122"/>
              </a:rPr>
              <a:t>以工业为核心的实体经济，是国民经济的基石，也是后发国家走向现代化的必经阶段，更是国家间竞争比拼的基础实力、抵御经济危机的重要支柱。因此，发展实体经济是稳增长的基础，实体经济是现代经济运行的根基，是市场经济得以稳定运行的最广泛基础，是财富创造的真正源泉，在国际竞争的范畴来看，对工业、实体经济再怎么重视也不为过。</a:t>
            </a:r>
            <a:endParaRPr lang="zh-CN" altLang="zh-CN" b="1" kern="1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18" name="图片 17">
            <a:extLst>
              <a:ext uri="{FF2B5EF4-FFF2-40B4-BE49-F238E27FC236}">
                <a16:creationId xmlns:a16="http://schemas.microsoft.com/office/drawing/2014/main" xmlns="" id="{7CDE3734-676C-4FBF-9691-526A55E7290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3411" y="2258051"/>
            <a:ext cx="3081866" cy="1671898"/>
          </a:xfrm>
          <a:prstGeom prst="rect">
            <a:avLst/>
          </a:prstGeom>
        </p:spPr>
      </p:pic>
      <p:sp>
        <p:nvSpPr>
          <p:cNvPr id="2" name="矩形 1">
            <a:extLst>
              <a:ext uri="{FF2B5EF4-FFF2-40B4-BE49-F238E27FC236}">
                <a16:creationId xmlns:a16="http://schemas.microsoft.com/office/drawing/2014/main" xmlns="" id="{E86B263E-7273-48D5-B1E5-5850FB4F7212}"/>
              </a:ext>
            </a:extLst>
          </p:cNvPr>
          <p:cNvSpPr/>
          <p:nvPr/>
        </p:nvSpPr>
        <p:spPr>
          <a:xfrm>
            <a:off x="349546" y="875157"/>
            <a:ext cx="3927678" cy="400110"/>
          </a:xfrm>
          <a:prstGeom prst="rect">
            <a:avLst/>
          </a:prstGeom>
        </p:spPr>
        <p:txBody>
          <a:bodyPr wrap="none">
            <a:spAutoFit/>
          </a:bodyPr>
          <a:lstStyle/>
          <a:p>
            <a:r>
              <a:rPr lang="zh-CN" altLang="en-US" sz="2000" b="1" dirty="0">
                <a:solidFill>
                  <a:schemeClr val="tx1"/>
                </a:solidFill>
                <a:latin typeface="黑体" panose="02010609060101010101" pitchFamily="49" charset="-122"/>
                <a:ea typeface="黑体" panose="02010609060101010101" pitchFamily="49" charset="-122"/>
                <a:cs typeface="宋体" panose="02010600030101010101" pitchFamily="2" charset="-122"/>
              </a:rPr>
              <a:t>（</a:t>
            </a:r>
            <a:r>
              <a:rPr lang="en-US" altLang="zh-CN" sz="2000" b="1" dirty="0">
                <a:solidFill>
                  <a:schemeClr val="tx1"/>
                </a:solidFill>
                <a:latin typeface="黑体" panose="02010609060101010101" pitchFamily="49" charset="-122"/>
                <a:ea typeface="黑体" panose="02010609060101010101" pitchFamily="49" charset="-122"/>
                <a:cs typeface="宋体" panose="02010600030101010101" pitchFamily="2" charset="-122"/>
              </a:rPr>
              <a:t>1</a:t>
            </a:r>
            <a:r>
              <a:rPr lang="zh-CN" altLang="en-US" sz="2000" b="1" dirty="0">
                <a:solidFill>
                  <a:schemeClr val="tx1"/>
                </a:solidFill>
                <a:latin typeface="黑体" panose="02010609060101010101" pitchFamily="49" charset="-122"/>
                <a:ea typeface="黑体" panose="02010609060101010101" pitchFamily="49" charset="-122"/>
                <a:cs typeface="宋体" panose="02010600030101010101" pitchFamily="2" charset="-122"/>
              </a:rPr>
              <a:t>）为什么高度重视实体经济？</a:t>
            </a:r>
            <a:endParaRPr lang="zh-CN" alt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7363395-6963-4487-8BB7-D7F15791DE32}"/>
              </a:ext>
            </a:extLst>
          </p:cNvPr>
          <p:cNvSpPr/>
          <p:nvPr/>
        </p:nvSpPr>
        <p:spPr>
          <a:xfrm>
            <a:off x="4572000" y="2679116"/>
            <a:ext cx="3185487" cy="369332"/>
          </a:xfrm>
          <a:prstGeom prst="rect">
            <a:avLst/>
          </a:prstGeom>
        </p:spPr>
        <p:txBody>
          <a:bodyPr wrap="none">
            <a:spAutoFit/>
          </a:bodyPr>
          <a:lstStyle/>
          <a:p>
            <a:pPr algn="ctr"/>
            <a:r>
              <a:rPr lang="zh-CN" altLang="en-US" b="1" dirty="0">
                <a:solidFill>
                  <a:schemeClr val="tx1"/>
                </a:solidFill>
                <a:latin typeface="黑体" panose="02010609060101010101" pitchFamily="49" charset="-122"/>
                <a:ea typeface="黑体" panose="02010609060101010101" pitchFamily="49" charset="-122"/>
              </a:rPr>
              <a:t>复工要把制造业作为重中之重</a:t>
            </a:r>
          </a:p>
        </p:txBody>
      </p:sp>
      <p:sp>
        <p:nvSpPr>
          <p:cNvPr id="4" name="矩形 3">
            <a:extLst>
              <a:ext uri="{FF2B5EF4-FFF2-40B4-BE49-F238E27FC236}">
                <a16:creationId xmlns:a16="http://schemas.microsoft.com/office/drawing/2014/main" xmlns="" id="{73E81320-228F-4982-BBD4-381FDBA9CFA4}"/>
              </a:ext>
            </a:extLst>
          </p:cNvPr>
          <p:cNvSpPr/>
          <p:nvPr/>
        </p:nvSpPr>
        <p:spPr>
          <a:xfrm>
            <a:off x="4368780" y="3039491"/>
            <a:ext cx="4572000" cy="1754326"/>
          </a:xfrm>
          <a:prstGeom prst="rect">
            <a:avLst/>
          </a:prstGeom>
        </p:spPr>
        <p:txBody>
          <a:bodyPr>
            <a:spAutoFit/>
          </a:bodyPr>
          <a:lstStyle/>
          <a:p>
            <a:r>
              <a:rPr lang="zh-CN" altLang="en-US" b="1" dirty="0">
                <a:solidFill>
                  <a:schemeClr val="tx1"/>
                </a:solidFill>
                <a:latin typeface="黑体" panose="02010609060101010101" pitchFamily="49" charset="-122"/>
                <a:ea typeface="黑体" panose="02010609060101010101" pitchFamily="49" charset="-122"/>
              </a:rPr>
              <a:t>一是由制造业的地位与作用决定的。</a:t>
            </a:r>
            <a:endParaRPr lang="en-US" altLang="zh-CN" b="1" dirty="0">
              <a:solidFill>
                <a:schemeClr val="tx1"/>
              </a:solidFill>
              <a:latin typeface="黑体" panose="02010609060101010101" pitchFamily="49" charset="-122"/>
              <a:ea typeface="黑体" panose="02010609060101010101" pitchFamily="49" charset="-122"/>
            </a:endParaRPr>
          </a:p>
          <a:p>
            <a:r>
              <a:rPr lang="zh-CN" altLang="en-US" b="1" dirty="0">
                <a:solidFill>
                  <a:schemeClr val="tx1"/>
                </a:solidFill>
                <a:latin typeface="黑体" panose="02010609060101010101" pitchFamily="49" charset="-122"/>
                <a:ea typeface="黑体" panose="02010609060101010101" pitchFamily="49" charset="-122"/>
              </a:rPr>
              <a:t>二是这对我们继续做好防控并最终战胜疫情至关重要。</a:t>
            </a:r>
            <a:endParaRPr lang="en-US" altLang="zh-CN" b="1" dirty="0">
              <a:solidFill>
                <a:schemeClr val="tx1"/>
              </a:solidFill>
              <a:latin typeface="黑体" panose="02010609060101010101" pitchFamily="49" charset="-122"/>
              <a:ea typeface="黑体" panose="02010609060101010101" pitchFamily="49" charset="-122"/>
            </a:endParaRPr>
          </a:p>
          <a:p>
            <a:r>
              <a:rPr lang="zh-CN" altLang="en-US" b="1" dirty="0">
                <a:solidFill>
                  <a:schemeClr val="tx1"/>
                </a:solidFill>
                <a:latin typeface="黑体" panose="02010609060101010101" pitchFamily="49" charset="-122"/>
                <a:ea typeface="黑体" panose="02010609060101010101" pitchFamily="49" charset="-122"/>
              </a:rPr>
              <a:t>三是因为我国经济增长处于增速下行、艰难转型的关键时期，疫情短期内对经济活动尤其是对制造业的冲击不容忽视。</a:t>
            </a:r>
          </a:p>
        </p:txBody>
      </p:sp>
      <p:sp>
        <p:nvSpPr>
          <p:cNvPr id="5" name="矩形 4">
            <a:extLst>
              <a:ext uri="{FF2B5EF4-FFF2-40B4-BE49-F238E27FC236}">
                <a16:creationId xmlns:a16="http://schemas.microsoft.com/office/drawing/2014/main" xmlns="" id="{1B48E360-FB5E-4435-A2F1-08942F1DE6E3}"/>
              </a:ext>
            </a:extLst>
          </p:cNvPr>
          <p:cNvSpPr/>
          <p:nvPr/>
        </p:nvSpPr>
        <p:spPr>
          <a:xfrm>
            <a:off x="845179" y="931377"/>
            <a:ext cx="2918558" cy="707886"/>
          </a:xfrm>
          <a:prstGeom prst="rect">
            <a:avLst/>
          </a:prstGeom>
        </p:spPr>
        <p:txBody>
          <a:bodyPr wrap="square">
            <a:spAutoFit/>
          </a:bodyPr>
          <a:lstStyle/>
          <a:p>
            <a:r>
              <a:rPr lang="zh-CN" altLang="en-US" sz="2000" b="1" dirty="0">
                <a:solidFill>
                  <a:schemeClr val="tx1"/>
                </a:solidFill>
                <a:latin typeface="黑体" panose="02010609060101010101" pitchFamily="49" charset="-122"/>
                <a:ea typeface="黑体" panose="02010609060101010101" pitchFamily="49" charset="-122"/>
              </a:rPr>
              <a:t>中国制造业复工复产助力打赢疫情防控阻击战</a:t>
            </a:r>
          </a:p>
        </p:txBody>
      </p:sp>
      <p:pic>
        <p:nvPicPr>
          <p:cNvPr id="7" name="图片 6">
            <a:extLst>
              <a:ext uri="{FF2B5EF4-FFF2-40B4-BE49-F238E27FC236}">
                <a16:creationId xmlns:a16="http://schemas.microsoft.com/office/drawing/2014/main" xmlns="" id="{E7E2F9C4-1DF6-4C8E-B70A-A7BE3EC007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215" y="2571750"/>
            <a:ext cx="3746514" cy="2133380"/>
          </a:xfrm>
          <a:prstGeom prst="rect">
            <a:avLst/>
          </a:prstGeom>
        </p:spPr>
      </p:pic>
      <p:pic>
        <p:nvPicPr>
          <p:cNvPr id="11" name="图片 10">
            <a:extLst>
              <a:ext uri="{FF2B5EF4-FFF2-40B4-BE49-F238E27FC236}">
                <a16:creationId xmlns:a16="http://schemas.microsoft.com/office/drawing/2014/main" xmlns="" id="{792E25D2-B173-40F1-BEA4-F7AB77C51C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87009" y="154803"/>
            <a:ext cx="3391551" cy="2261034"/>
          </a:xfrm>
          <a:prstGeom prst="rect">
            <a:avLst/>
          </a:prstGeom>
        </p:spPr>
      </p:pic>
    </p:spTree>
    <p:extLst>
      <p:ext uri="{BB962C8B-B14F-4D97-AF65-F5344CB8AC3E}">
        <p14:creationId xmlns:p14="http://schemas.microsoft.com/office/powerpoint/2010/main" xmlns="" val="204778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2"/>
          <p:cNvPicPr>
            <a:picLocks noChangeAspect="1"/>
          </p:cNvPicPr>
          <p:nvPr/>
        </p:nvPicPr>
        <p:blipFill rotWithShape="1">
          <a:blip r:embed="rId3" cstate="print"/>
          <a:srcRect t="18124" b="9562"/>
          <a:stretch/>
        </p:blipFill>
        <p:spPr>
          <a:xfrm>
            <a:off x="541277" y="1554445"/>
            <a:ext cx="2057346" cy="2034609"/>
          </a:xfrm>
          <a:prstGeom prst="rect">
            <a:avLst/>
          </a:prstGeom>
          <a:noFill/>
          <a:ln w="9525">
            <a:noFill/>
          </a:ln>
        </p:spPr>
      </p:pic>
      <p:sp>
        <p:nvSpPr>
          <p:cNvPr id="5" name="矩形 4"/>
          <p:cNvSpPr/>
          <p:nvPr/>
        </p:nvSpPr>
        <p:spPr>
          <a:xfrm>
            <a:off x="133629" y="3541886"/>
            <a:ext cx="2959224" cy="14773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indent="0" eaLnBrk="1" hangingPunct="1">
              <a:spcBef>
                <a:spcPct val="0"/>
              </a:spcBef>
              <a:buClrTx/>
              <a:buNone/>
            </a:pPr>
            <a:r>
              <a:rPr lang="zh-CN" altLang="en-US" sz="1500" dirty="0">
                <a:solidFill>
                  <a:srgbClr val="FF0000"/>
                </a:solidFill>
                <a:latin typeface="黑体" panose="02010609060101010101" pitchFamily="49" charset="-122"/>
                <a:ea typeface="黑体" panose="02010609060101010101" pitchFamily="49" charset="-122"/>
              </a:rPr>
              <a:t>为实体经济发展创造良好金融环境，疏通金融进入实体经济的渠道</a:t>
            </a:r>
            <a:r>
              <a:rPr lang="zh-CN" altLang="en-US" sz="1500" dirty="0">
                <a:solidFill>
                  <a:srgbClr val="222222"/>
                </a:solidFill>
                <a:latin typeface="黑体" panose="02010609060101010101" pitchFamily="49" charset="-122"/>
                <a:ea typeface="黑体" panose="02010609060101010101" pitchFamily="49" charset="-122"/>
              </a:rPr>
              <a:t>，鼓励金融机构加大对先进制造业等领域的资金支持，推进供给侧结构性改革。</a:t>
            </a:r>
          </a:p>
          <a:p>
            <a:pPr marL="0" indent="0" eaLnBrk="1" hangingPunct="1">
              <a:spcBef>
                <a:spcPct val="0"/>
              </a:spcBef>
              <a:buClrTx/>
              <a:buNone/>
            </a:pPr>
            <a:r>
              <a:rPr lang="zh-CN" altLang="en-US" sz="1500" dirty="0">
                <a:solidFill>
                  <a:srgbClr val="222222"/>
                </a:solidFill>
                <a:latin typeface="黑体" panose="02010609060101010101" pitchFamily="49" charset="-122"/>
                <a:ea typeface="黑体" panose="02010609060101010101" pitchFamily="49" charset="-122"/>
              </a:rPr>
              <a:t>　　    </a:t>
            </a:r>
            <a:r>
              <a:rPr lang="en-US" altLang="zh-CN" sz="1500" dirty="0">
                <a:solidFill>
                  <a:srgbClr val="222222"/>
                </a:solidFill>
                <a:latin typeface="黑体" panose="02010609060101010101" pitchFamily="49" charset="-122"/>
                <a:ea typeface="黑体" panose="02010609060101010101" pitchFamily="49" charset="-122"/>
              </a:rPr>
              <a:t>——</a:t>
            </a:r>
            <a:r>
              <a:rPr lang="zh-CN" altLang="en-US" sz="1500" dirty="0">
                <a:solidFill>
                  <a:srgbClr val="222222"/>
                </a:solidFill>
                <a:latin typeface="黑体" panose="02010609060101010101" pitchFamily="49" charset="-122"/>
                <a:ea typeface="黑体" panose="02010609060101010101" pitchFamily="49" charset="-122"/>
              </a:rPr>
              <a:t>习近平</a:t>
            </a:r>
          </a:p>
        </p:txBody>
      </p:sp>
      <p:sp>
        <p:nvSpPr>
          <p:cNvPr id="7" name="文本框 6">
            <a:extLst>
              <a:ext uri="{FF2B5EF4-FFF2-40B4-BE49-F238E27FC236}">
                <a16:creationId xmlns:a16="http://schemas.microsoft.com/office/drawing/2014/main" xmlns="" id="{BBAEF7AF-96A6-4536-8708-983CD20D13F4}"/>
              </a:ext>
            </a:extLst>
          </p:cNvPr>
          <p:cNvSpPr txBox="1"/>
          <p:nvPr/>
        </p:nvSpPr>
        <p:spPr>
          <a:xfrm>
            <a:off x="4532329" y="3850988"/>
            <a:ext cx="3444848" cy="369332"/>
          </a:xfrm>
          <a:prstGeom prst="rect">
            <a:avLst/>
          </a:prstGeom>
          <a:solidFill>
            <a:schemeClr val="bg1"/>
          </a:solidFill>
        </p:spPr>
        <p:txBody>
          <a:bodyPr wrap="square" rtlCol="0" anchor="t">
            <a:spAutoFit/>
          </a:bodyPr>
          <a:lstStyle/>
          <a:p>
            <a:endParaRPr lang="zh-CN" altLang="zh-CN" b="1" dirty="0">
              <a:latin typeface="黑体" panose="02010609060101010101" pitchFamily="2" charset="-122"/>
              <a:ea typeface="黑体" panose="02010609060101010101" pitchFamily="2" charset="-122"/>
            </a:endParaRPr>
          </a:p>
        </p:txBody>
      </p:sp>
      <p:sp>
        <p:nvSpPr>
          <p:cNvPr id="8" name="矩形 1">
            <a:extLst>
              <a:ext uri="{FF2B5EF4-FFF2-40B4-BE49-F238E27FC236}">
                <a16:creationId xmlns:a16="http://schemas.microsoft.com/office/drawing/2014/main" xmlns="" id="{91C2A20F-279C-4CB1-B570-C89B4308FE43}"/>
              </a:ext>
            </a:extLst>
          </p:cNvPr>
          <p:cNvSpPr/>
          <p:nvPr/>
        </p:nvSpPr>
        <p:spPr>
          <a:xfrm>
            <a:off x="4669361" y="3320073"/>
            <a:ext cx="2514600" cy="300082"/>
          </a:xfrm>
          <a:prstGeom prst="rect">
            <a:avLst/>
          </a:prstGeom>
          <a:noFill/>
          <a:ln w="9525">
            <a:noFill/>
          </a:ln>
        </p:spPr>
        <p:txBody>
          <a:bodyPr>
            <a:spAutoFit/>
          </a:bodyPr>
          <a:lstStyle/>
          <a:p>
            <a:pPr algn="just"/>
            <a:endParaRPr lang="zh-CN" altLang="en-US" sz="1350" dirty="0">
              <a:solidFill>
                <a:srgbClr val="333333"/>
              </a:solidFill>
              <a:latin typeface="Arial" panose="020B0604020202020204" pitchFamily="34" charset="0"/>
            </a:endParaRPr>
          </a:p>
        </p:txBody>
      </p:sp>
      <p:sp>
        <p:nvSpPr>
          <p:cNvPr id="9" name="AutoShape 2" descr="https://mmbiz.qpic.cn/mmbiz_jpg/F1hLEK71icuCkSMdvTjAKIpzlMAPuEss0IZZKibRKAicTgmftL2IwtX0icjjVryh5ic4luGFBdbybbMcAic8Wb4JzFAQ/640?wx_fmt=jpeg&amp;tp=webp&amp;wxfrom=5&amp;wx_lazy=1&amp;wx_co=1">
            <a:extLst>
              <a:ext uri="{FF2B5EF4-FFF2-40B4-BE49-F238E27FC236}">
                <a16:creationId xmlns:a16="http://schemas.microsoft.com/office/drawing/2014/main" xmlns="" id="{C04B395C-AAF5-4CFB-9AE5-264F1FEA6DAA}"/>
              </a:ext>
            </a:extLst>
          </p:cNvPr>
          <p:cNvSpPr>
            <a:spLocks noChangeAspect="1"/>
          </p:cNvSpPr>
          <p:nvPr/>
        </p:nvSpPr>
        <p:spPr>
          <a:xfrm>
            <a:off x="4574111" y="3834423"/>
            <a:ext cx="228600" cy="228600"/>
          </a:xfrm>
          <a:prstGeom prst="rect">
            <a:avLst/>
          </a:prstGeom>
          <a:noFill/>
          <a:ln w="9525">
            <a:noFill/>
          </a:ln>
        </p:spPr>
        <p:txBody>
          <a:bodyPr/>
          <a:lstStyle/>
          <a:p>
            <a:endParaRPr lang="zh-CN" altLang="en-US" sz="1350" dirty="0">
              <a:latin typeface="Verdana" panose="020B0604030504040204" pitchFamily="34" charset="0"/>
            </a:endParaRPr>
          </a:p>
        </p:txBody>
      </p:sp>
      <p:sp>
        <p:nvSpPr>
          <p:cNvPr id="10" name="矩形 9">
            <a:extLst>
              <a:ext uri="{FF2B5EF4-FFF2-40B4-BE49-F238E27FC236}">
                <a16:creationId xmlns:a16="http://schemas.microsoft.com/office/drawing/2014/main" xmlns="" id="{03251CBC-70C3-4B58-B308-020C1EA2E28D}"/>
              </a:ext>
            </a:extLst>
          </p:cNvPr>
          <p:cNvSpPr/>
          <p:nvPr/>
        </p:nvSpPr>
        <p:spPr>
          <a:xfrm>
            <a:off x="3113744" y="3361732"/>
            <a:ext cx="2474235" cy="1938992"/>
          </a:xfrm>
          <a:prstGeom prst="rect">
            <a:avLst/>
          </a:prstGeom>
        </p:spPr>
        <p:txBody>
          <a:bodyPr wrap="square">
            <a:spAutoFit/>
          </a:bodyPr>
          <a:lstStyle/>
          <a:p>
            <a:r>
              <a:rPr lang="zh-CN" altLang="en-US" sz="1500" b="1" dirty="0">
                <a:solidFill>
                  <a:schemeClr val="tx1"/>
                </a:solidFill>
                <a:latin typeface="黑体" panose="02010609060101010101" pitchFamily="49" charset="-122"/>
                <a:ea typeface="黑体" panose="02010609060101010101" pitchFamily="49" charset="-122"/>
              </a:rPr>
              <a:t>振兴壮大壮大实体经济需要一支高素质的技工队伍！</a:t>
            </a:r>
            <a:r>
              <a:rPr lang="zh-CN" altLang="zh-CN" sz="1500" b="1" dirty="0">
                <a:solidFill>
                  <a:schemeClr val="tx1"/>
                </a:solidFill>
                <a:latin typeface="黑体" panose="02010609060101010101" pitchFamily="2" charset="-122"/>
                <a:ea typeface="黑体" panose="02010609060101010101" pitchFamily="2" charset="-122"/>
              </a:rPr>
              <a:t>要建设知识型、技能型、创新型劳动者大军，弘扬劳模精神和工匠精神，营造劳动光荣的社会风尚和精益求精的敬业风气。</a:t>
            </a:r>
          </a:p>
          <a:p>
            <a:endParaRPr lang="zh-CN" altLang="en-US" sz="1500" dirty="0">
              <a:solidFill>
                <a:schemeClr val="tx1"/>
              </a:solidFill>
            </a:endParaRPr>
          </a:p>
        </p:txBody>
      </p:sp>
      <p:pic>
        <p:nvPicPr>
          <p:cNvPr id="12" name="Picture 4" descr="https://timgsa.baidu.com/timg?image&amp;quality=80&amp;size=b9999_10000&amp;sec=1574408117009&amp;di=84df22d71726f995d99d81b51659924e&amp;imgtype=0&amp;src=http%3A%2F%2Fcdn033.yun-img.com%2Fstatic%2Fupload%2Fliey%2Fnews%2F20160821162639_74275.jpg">
            <a:extLst>
              <a:ext uri="{FF2B5EF4-FFF2-40B4-BE49-F238E27FC236}">
                <a16:creationId xmlns:a16="http://schemas.microsoft.com/office/drawing/2014/main" xmlns="" id="{FC1A86E0-F422-4328-B7D8-1984070FD24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525" y="1372831"/>
            <a:ext cx="1687149" cy="193125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news.xinhuanet.com/politics/2017-12/13/1122103679_15131328590901n.jpg">
            <a:extLst>
              <a:ext uri="{FF2B5EF4-FFF2-40B4-BE49-F238E27FC236}">
                <a16:creationId xmlns:a16="http://schemas.microsoft.com/office/drawing/2014/main" xmlns="" id="{F7D117DB-7DD9-47E7-863E-135198293E3F}"/>
              </a:ext>
            </a:extLst>
          </p:cNvPr>
          <p:cNvPicPr>
            <a:picLocks noChangeAspect="1"/>
          </p:cNvPicPr>
          <p:nvPr/>
        </p:nvPicPr>
        <p:blipFill>
          <a:blip r:embed="rId5" cstate="print"/>
          <a:stretch>
            <a:fillRect/>
          </a:stretch>
        </p:blipFill>
        <p:spPr>
          <a:xfrm>
            <a:off x="6248830" y="1742029"/>
            <a:ext cx="1870262" cy="1306737"/>
          </a:xfrm>
          <a:prstGeom prst="rect">
            <a:avLst/>
          </a:prstGeom>
          <a:noFill/>
          <a:ln w="9525">
            <a:noFill/>
          </a:ln>
        </p:spPr>
      </p:pic>
      <p:sp>
        <p:nvSpPr>
          <p:cNvPr id="14" name="矩形 5">
            <a:extLst>
              <a:ext uri="{FF2B5EF4-FFF2-40B4-BE49-F238E27FC236}">
                <a16:creationId xmlns:a16="http://schemas.microsoft.com/office/drawing/2014/main" xmlns="" id="{5300FEF4-D996-47D5-9B6F-A1E3AE23A4AF}"/>
              </a:ext>
            </a:extLst>
          </p:cNvPr>
          <p:cNvSpPr/>
          <p:nvPr/>
        </p:nvSpPr>
        <p:spPr>
          <a:xfrm>
            <a:off x="5699604" y="3251934"/>
            <a:ext cx="3506199" cy="1708160"/>
          </a:xfrm>
          <a:prstGeom prst="rect">
            <a:avLst/>
          </a:prstGeom>
          <a:noFill/>
          <a:ln w="9525">
            <a:noFill/>
          </a:ln>
        </p:spPr>
        <p:txBody>
          <a:bodyPr wrap="square">
            <a:spAutoFit/>
          </a:bodyPr>
          <a:lstStyle/>
          <a:p>
            <a:pPr defTabSz="685800" eaLnBrk="0" fontAlgn="base">
              <a:spcBef>
                <a:spcPct val="0"/>
              </a:spcBef>
              <a:spcAft>
                <a:spcPct val="0"/>
              </a:spcAft>
              <a:defRPr/>
            </a:pPr>
            <a:r>
              <a:rPr lang="zh-CN" altLang="en-US" sz="1500" b="1" kern="1200" dirty="0">
                <a:latin typeface="黑体" panose="02010609060101010101" pitchFamily="49" charset="-122"/>
                <a:ea typeface="黑体" panose="02010609060101010101" pitchFamily="49" charset="-122"/>
                <a:cs typeface="+mn-cs"/>
              </a:rPr>
              <a:t>必须始终高度重视发展壮大实体经济，</a:t>
            </a:r>
            <a:r>
              <a:rPr lang="zh-CN" altLang="en-US" sz="1500" b="1" kern="1200" dirty="0">
                <a:solidFill>
                  <a:srgbClr val="FF0000"/>
                </a:solidFill>
                <a:latin typeface="黑体" panose="02010609060101010101" pitchFamily="49" charset="-122"/>
                <a:ea typeface="黑体" panose="02010609060101010101" pitchFamily="49" charset="-122"/>
                <a:cs typeface="+mn-cs"/>
              </a:rPr>
              <a:t>抓实体经济一定要抓好制造业。装备制造业是制造业的脊梁，</a:t>
            </a:r>
            <a:r>
              <a:rPr lang="zh-CN" altLang="en-US" sz="1500" b="1" kern="1200" dirty="0">
                <a:solidFill>
                  <a:srgbClr val="0000FF"/>
                </a:solidFill>
                <a:latin typeface="黑体" panose="02010609060101010101" pitchFamily="49" charset="-122"/>
                <a:ea typeface="黑体" panose="02010609060101010101" pitchFamily="49" charset="-122"/>
                <a:cs typeface="+mn-cs"/>
              </a:rPr>
              <a:t>要加大投入、加强研发、加快发展，</a:t>
            </a:r>
            <a:r>
              <a:rPr lang="zh-CN" altLang="en-US" sz="1500" b="1" kern="1200" dirty="0">
                <a:latin typeface="黑体" panose="02010609060101010101" pitchFamily="49" charset="-122"/>
                <a:ea typeface="黑体" panose="02010609060101010101" pitchFamily="49" charset="-122"/>
                <a:cs typeface="+mn-cs"/>
              </a:rPr>
              <a:t>努力占领世界制高点、掌控技术话语权，使我国成为现代装备制造业大国。</a:t>
            </a:r>
            <a:endParaRPr lang="zh-CN" altLang="en-US" sz="1500" kern="1200" dirty="0">
              <a:latin typeface="黑体" panose="02010609060101010101" pitchFamily="49" charset="-122"/>
              <a:ea typeface="黑体" panose="02010609060101010101" pitchFamily="49" charset="-122"/>
              <a:cs typeface="+mn-cs"/>
            </a:endParaRPr>
          </a:p>
          <a:p>
            <a:pPr defTabSz="685800" eaLnBrk="0" fontAlgn="base">
              <a:spcBef>
                <a:spcPct val="0"/>
              </a:spcBef>
              <a:spcAft>
                <a:spcPct val="0"/>
              </a:spcAft>
              <a:defRPr/>
            </a:pPr>
            <a:r>
              <a:rPr lang="zh-CN" altLang="en-US" sz="1500" kern="1200" dirty="0">
                <a:latin typeface="黑体" panose="02010609060101010101" pitchFamily="49" charset="-122"/>
                <a:ea typeface="黑体" panose="02010609060101010101" pitchFamily="49" charset="-122"/>
                <a:cs typeface="+mn-cs"/>
              </a:rPr>
              <a:t>　</a:t>
            </a:r>
            <a:r>
              <a:rPr lang="zh-CN" altLang="en-US" sz="1350" kern="1200" dirty="0">
                <a:latin typeface="黑体" panose="02010609060101010101" pitchFamily="49" charset="-122"/>
                <a:ea typeface="黑体" panose="02010609060101010101" pitchFamily="49" charset="-122"/>
                <a:cs typeface="+mn-cs"/>
              </a:rPr>
              <a:t>　</a:t>
            </a:r>
            <a:r>
              <a:rPr lang="en-US" altLang="zh-CN" sz="1350" kern="1200" dirty="0">
                <a:latin typeface="黑体" panose="02010609060101010101" pitchFamily="49" charset="-122"/>
                <a:ea typeface="黑体" panose="02010609060101010101" pitchFamily="49" charset="-122"/>
                <a:cs typeface="+mn-cs"/>
              </a:rPr>
              <a:t>——2017</a:t>
            </a:r>
            <a:r>
              <a:rPr lang="zh-CN" altLang="en-US" sz="1350" kern="1200" dirty="0">
                <a:latin typeface="黑体" panose="02010609060101010101" pitchFamily="49" charset="-122"/>
                <a:ea typeface="黑体" panose="02010609060101010101" pitchFamily="49" charset="-122"/>
                <a:cs typeface="+mn-cs"/>
              </a:rPr>
              <a:t>年习近平考察江苏省徐工集团</a:t>
            </a:r>
          </a:p>
        </p:txBody>
      </p:sp>
      <p:sp>
        <p:nvSpPr>
          <p:cNvPr id="3" name="矩形 2"/>
          <p:cNvSpPr/>
          <p:nvPr/>
        </p:nvSpPr>
        <p:spPr>
          <a:xfrm>
            <a:off x="95915" y="348752"/>
            <a:ext cx="9109888" cy="923330"/>
          </a:xfrm>
          <a:prstGeom prst="rect">
            <a:avLst/>
          </a:prstGeom>
          <a:no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热点链接教材知识：</a:t>
            </a:r>
            <a:r>
              <a:rPr lang="zh-CN" altLang="zh-CN" b="1" dirty="0">
                <a:latin typeface="黑体" panose="02010609060101010101" pitchFamily="49" charset="-122"/>
                <a:ea typeface="黑体" panose="02010609060101010101" pitchFamily="49" charset="-122"/>
              </a:rPr>
              <a:t>建设创新引领、协同发展的产业体系，实现实体经济、科技创新、现代金融、人力资源协同发展，使科技创新在实体经济发展中的贡献份额不断提高，现代金融服务实体经济的能力不断增强，人力资源支撑实体经济发展的作用不断优化。</a:t>
            </a:r>
          </a:p>
        </p:txBody>
      </p:sp>
      <p:sp>
        <p:nvSpPr>
          <p:cNvPr id="16" name="矩形 15">
            <a:extLst>
              <a:ext uri="{FF2B5EF4-FFF2-40B4-BE49-F238E27FC236}">
                <a16:creationId xmlns:a16="http://schemas.microsoft.com/office/drawing/2014/main" xmlns="" id="{30DCD7EC-20B7-4B13-B138-18AC779ED28F}"/>
              </a:ext>
            </a:extLst>
          </p:cNvPr>
          <p:cNvSpPr/>
          <p:nvPr/>
        </p:nvSpPr>
        <p:spPr>
          <a:xfrm>
            <a:off x="0" y="0"/>
            <a:ext cx="3153427" cy="400110"/>
          </a:xfrm>
          <a:prstGeom prst="rect">
            <a:avLst/>
          </a:prstGeom>
        </p:spPr>
        <p:txBody>
          <a:bodyPr wrap="none">
            <a:spAutoFit/>
          </a:bodyPr>
          <a:lstStyle/>
          <a:p>
            <a:r>
              <a:rPr lang="zh-CN" altLang="en-US" sz="2000" b="1" dirty="0">
                <a:solidFill>
                  <a:srgbClr val="0000FF"/>
                </a:solidFill>
                <a:latin typeface="黑体" panose="02010609060101010101" pitchFamily="49" charset="-122"/>
                <a:ea typeface="黑体" panose="02010609060101010101" pitchFamily="49" charset="-122"/>
                <a:cs typeface="宋体" panose="02010600030101010101" pitchFamily="2" charset="-122"/>
              </a:rPr>
              <a:t>（</a:t>
            </a:r>
            <a:r>
              <a:rPr lang="en-US" altLang="zh-CN" sz="2000" b="1" dirty="0">
                <a:solidFill>
                  <a:srgbClr val="0000FF"/>
                </a:solidFill>
                <a:latin typeface="黑体" panose="02010609060101010101" pitchFamily="49" charset="-122"/>
                <a:ea typeface="黑体" panose="02010609060101010101" pitchFamily="49" charset="-122"/>
                <a:cs typeface="宋体" panose="02010600030101010101" pitchFamily="2" charset="-122"/>
              </a:rPr>
              <a:t>2</a:t>
            </a:r>
            <a:r>
              <a:rPr lang="zh-CN" altLang="en-US" sz="2000" b="1" dirty="0">
                <a:solidFill>
                  <a:srgbClr val="0000FF"/>
                </a:solidFill>
                <a:latin typeface="黑体" panose="02010609060101010101" pitchFamily="49" charset="-122"/>
                <a:ea typeface="黑体" panose="02010609060101010101" pitchFamily="49" charset="-122"/>
                <a:cs typeface="宋体" panose="02010600030101010101" pitchFamily="2" charset="-122"/>
              </a:rPr>
              <a:t>）如何振兴实体经济？</a:t>
            </a:r>
            <a:endParaRPr lang="zh-CN" altLang="en-US" sz="2000" dirty="0">
              <a:solidFill>
                <a:srgbClr val="0000FF"/>
              </a:solidFill>
            </a:endParaRPr>
          </a:p>
        </p:txBody>
      </p:sp>
    </p:spTree>
    <p:extLst>
      <p:ext uri="{BB962C8B-B14F-4D97-AF65-F5344CB8AC3E}">
        <p14:creationId xmlns:p14="http://schemas.microsoft.com/office/powerpoint/2010/main" xmlns="" val="129151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2AAA362-2DA3-49F4-9576-04770DAC5B15}"/>
              </a:ext>
            </a:extLst>
          </p:cNvPr>
          <p:cNvSpPr/>
          <p:nvPr/>
        </p:nvSpPr>
        <p:spPr>
          <a:xfrm>
            <a:off x="4394705" y="650665"/>
            <a:ext cx="4671984" cy="1015663"/>
          </a:xfrm>
          <a:prstGeom prst="rect">
            <a:avLst/>
          </a:prstGeom>
        </p:spPr>
        <p:txBody>
          <a:bodyPr wrap="square">
            <a:spAutoFit/>
          </a:bodyPr>
          <a:lstStyle/>
          <a:p>
            <a:pPr algn="just"/>
            <a:r>
              <a:rPr lang="zh-CN" altLang="en-US" sz="2000" b="1" dirty="0">
                <a:latin typeface="黑体" panose="02010609060101010101" pitchFamily="49" charset="-122"/>
                <a:ea typeface="黑体" panose="02010609060101010101" pitchFamily="49" charset="-122"/>
              </a:rPr>
              <a:t>推荐资源：中国经济大大讲堂：从“制造大国”到“制造强国” 如何破译中国工业增长的密码？</a:t>
            </a:r>
          </a:p>
        </p:txBody>
      </p:sp>
      <p:sp>
        <p:nvSpPr>
          <p:cNvPr id="5" name="矩形 4">
            <a:extLst>
              <a:ext uri="{FF2B5EF4-FFF2-40B4-BE49-F238E27FC236}">
                <a16:creationId xmlns:a16="http://schemas.microsoft.com/office/drawing/2014/main" xmlns="" id="{5FE2BC6E-ED7B-4D91-BFED-5E36812A531B}"/>
              </a:ext>
            </a:extLst>
          </p:cNvPr>
          <p:cNvSpPr/>
          <p:nvPr/>
        </p:nvSpPr>
        <p:spPr>
          <a:xfrm>
            <a:off x="385232" y="3209379"/>
            <a:ext cx="4186768" cy="1477328"/>
          </a:xfrm>
          <a:prstGeom prst="rect">
            <a:avLst/>
          </a:prstGeom>
        </p:spPr>
        <p:txBody>
          <a:bodyPr wrap="square">
            <a:spAutoFit/>
          </a:bodyPr>
          <a:lstStyle/>
          <a:p>
            <a:r>
              <a:rPr lang="zh-CN" altLang="en-US" b="1" dirty="0">
                <a:latin typeface="黑体" panose="02010609060101010101" pitchFamily="49" charset="-122"/>
                <a:ea typeface="黑体" panose="02010609060101010101" pitchFamily="49" charset="-122"/>
              </a:rPr>
              <a:t>提升工业增加值的功夫就要下在“三去一降一补” 供给侧改革上下功夫。要靠质量、靠品牌、靠品种、靠调整结构、靠补短板来提升。也要靠降库存、降成本、去杠杆、提高工业增加值。</a:t>
            </a:r>
            <a:endParaRPr lang="zh-CN" altLang="en-US" b="1" dirty="0">
              <a:solidFill>
                <a:schemeClr val="tx1"/>
              </a:solidFill>
              <a:latin typeface="黑体" panose="02010609060101010101" pitchFamily="49" charset="-122"/>
              <a:ea typeface="黑体" panose="02010609060101010101" pitchFamily="49" charset="-122"/>
            </a:endParaRPr>
          </a:p>
        </p:txBody>
      </p:sp>
      <p:pic>
        <p:nvPicPr>
          <p:cNvPr id="3075" name="Picture 3">
            <a:extLst>
              <a:ext uri="{FF2B5EF4-FFF2-40B4-BE49-F238E27FC236}">
                <a16:creationId xmlns:a16="http://schemas.microsoft.com/office/drawing/2014/main" xmlns="" id="{D68EF8AC-3E79-437C-902D-1BE9244A9B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26" y="128151"/>
            <a:ext cx="3916841" cy="244359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图片 3">
            <a:extLst>
              <a:ext uri="{FF2B5EF4-FFF2-40B4-BE49-F238E27FC236}">
                <a16:creationId xmlns:a16="http://schemas.microsoft.com/office/drawing/2014/main" xmlns="" id="{16FEF9CB-94C5-4117-A949-8400D67A42A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4967" y="2278242"/>
            <a:ext cx="3048000" cy="2466975"/>
          </a:xfrm>
          <a:prstGeom prst="rect">
            <a:avLst/>
          </a:prstGeom>
        </p:spPr>
      </p:pic>
    </p:spTree>
    <p:extLst>
      <p:ext uri="{BB962C8B-B14F-4D97-AF65-F5344CB8AC3E}">
        <p14:creationId xmlns:p14="http://schemas.microsoft.com/office/powerpoint/2010/main" xmlns="" val="25027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2C7605-4694-4AB0-ACD0-D1CCEED55199}"/>
              </a:ext>
            </a:extLst>
          </p:cNvPr>
          <p:cNvSpPr/>
          <p:nvPr/>
        </p:nvSpPr>
        <p:spPr>
          <a:xfrm>
            <a:off x="272087" y="610249"/>
            <a:ext cx="8516867" cy="1077218"/>
          </a:xfrm>
          <a:prstGeom prst="rect">
            <a:avLst/>
          </a:prstGeom>
        </p:spPr>
        <p:txBody>
          <a:bodyPr wrap="square">
            <a:spAutoFit/>
          </a:bodyPr>
          <a:lstStyle/>
          <a:p>
            <a:r>
              <a:rPr lang="zh-CN" altLang="en-US" sz="1600" b="1" dirty="0">
                <a:solidFill>
                  <a:schemeClr val="tx1"/>
                </a:solidFill>
                <a:latin typeface="黑体" panose="02010609060101010101" pitchFamily="49" charset="-122"/>
                <a:ea typeface="黑体" panose="02010609060101010101" pitchFamily="49" charset="-122"/>
              </a:rPr>
              <a:t>营商环境是指市场主体在准入、生产经营、退出等过程中涉及的政务环境、市场环境、法治环境、人文环境等有关外部因素和条件的总和。</a:t>
            </a:r>
          </a:p>
          <a:p>
            <a:r>
              <a:rPr lang="zh-CN" altLang="en-US" sz="1600" b="1" dirty="0">
                <a:solidFill>
                  <a:schemeClr val="tx1"/>
                </a:solidFill>
                <a:latin typeface="黑体" panose="02010609060101010101" pitchFamily="49" charset="-122"/>
                <a:ea typeface="黑体" panose="02010609060101010101" pitchFamily="49" charset="-122"/>
              </a:rPr>
              <a:t/>
            </a:r>
            <a:br>
              <a:rPr lang="zh-CN" altLang="en-US" sz="1600" b="1" dirty="0">
                <a:solidFill>
                  <a:schemeClr val="tx1"/>
                </a:solidFill>
                <a:latin typeface="黑体" panose="02010609060101010101" pitchFamily="49" charset="-122"/>
                <a:ea typeface="黑体" panose="02010609060101010101" pitchFamily="49" charset="-122"/>
              </a:rPr>
            </a:br>
            <a:endParaRPr lang="zh-CN" altLang="en-US" sz="1600" b="1" dirty="0">
              <a:solidFill>
                <a:schemeClr val="tx1"/>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xmlns="" id="{F52811DE-73BE-472B-8248-A706225D3A2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907" b="15672"/>
          <a:stretch/>
        </p:blipFill>
        <p:spPr>
          <a:xfrm>
            <a:off x="784718" y="1341967"/>
            <a:ext cx="2812922" cy="2713556"/>
          </a:xfrm>
          <a:prstGeom prst="rect">
            <a:avLst/>
          </a:prstGeom>
        </p:spPr>
      </p:pic>
      <p:sp>
        <p:nvSpPr>
          <p:cNvPr id="9" name="矩形 8">
            <a:extLst>
              <a:ext uri="{FF2B5EF4-FFF2-40B4-BE49-F238E27FC236}">
                <a16:creationId xmlns:a16="http://schemas.microsoft.com/office/drawing/2014/main" xmlns="" id="{849F86AC-8281-4353-B2C8-8FB1D439246A}"/>
              </a:ext>
            </a:extLst>
          </p:cNvPr>
          <p:cNvSpPr/>
          <p:nvPr/>
        </p:nvSpPr>
        <p:spPr>
          <a:xfrm>
            <a:off x="243411" y="154497"/>
            <a:ext cx="8714613" cy="830997"/>
          </a:xfrm>
          <a:prstGeom prst="rect">
            <a:avLst/>
          </a:prstGeom>
        </p:spPr>
        <p:txBody>
          <a:bodyPr wrap="square">
            <a:spAutoFit/>
          </a:bodyPr>
          <a:lstStyle/>
          <a:p>
            <a:r>
              <a:rPr lang="en-US" altLang="zh-CN" sz="2400" b="1" dirty="0">
                <a:solidFill>
                  <a:srgbClr val="0000FF"/>
                </a:solidFill>
                <a:latin typeface="黑体" panose="02010609060101010101" pitchFamily="49" charset="-122"/>
                <a:ea typeface="黑体" panose="02010609060101010101" pitchFamily="49" charset="-122"/>
              </a:rPr>
              <a:t>3.</a:t>
            </a:r>
            <a:r>
              <a:rPr lang="zh-CN" altLang="zh-CN" sz="2400" b="1" dirty="0">
                <a:solidFill>
                  <a:srgbClr val="0000FF"/>
                </a:solidFill>
                <a:latin typeface="黑体" panose="02010609060101010101" pitchFamily="49" charset="-122"/>
                <a:ea typeface="黑体" panose="02010609060101010101" pitchFamily="49" charset="-122"/>
                <a:cs typeface="宋体" panose="02010600030101010101" pitchFamily="2" charset="-122"/>
              </a:rPr>
              <a:t>进一步优化营商环境助力经济高质量发展</a:t>
            </a:r>
            <a:endParaRPr lang="zh-CN" altLang="zh-CN" sz="1400" kern="100" dirty="0">
              <a:solidFill>
                <a:srgbClr val="0000FF"/>
              </a:solidFill>
              <a:latin typeface="黑体" panose="02010609060101010101" pitchFamily="49" charset="-122"/>
              <a:ea typeface="黑体" panose="02010609060101010101" pitchFamily="49" charset="-122"/>
              <a:cs typeface="Times New Roman" panose="02020603050405020304" pitchFamily="18" charset="0"/>
            </a:endParaRPr>
          </a:p>
          <a:p>
            <a:endParaRPr lang="zh-CN" altLang="en-US" sz="2400" b="1" dirty="0">
              <a:solidFill>
                <a:srgbClr val="0000FF"/>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xmlns="" id="{BE898D26-E432-46B1-BCF1-82210366F62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036" t="26167" r="4020" b="12570"/>
          <a:stretch/>
        </p:blipFill>
        <p:spPr>
          <a:xfrm>
            <a:off x="4234691" y="1349458"/>
            <a:ext cx="3410294" cy="2490250"/>
          </a:xfrm>
          <a:prstGeom prst="rect">
            <a:avLst/>
          </a:prstGeom>
        </p:spPr>
      </p:pic>
      <p:sp>
        <p:nvSpPr>
          <p:cNvPr id="7" name="矩形 6">
            <a:extLst>
              <a:ext uri="{FF2B5EF4-FFF2-40B4-BE49-F238E27FC236}">
                <a16:creationId xmlns:a16="http://schemas.microsoft.com/office/drawing/2014/main" xmlns="" id="{7E4BFC3E-DEFA-4132-A78A-3C6EEE3711A8}"/>
              </a:ext>
            </a:extLst>
          </p:cNvPr>
          <p:cNvSpPr/>
          <p:nvPr/>
        </p:nvSpPr>
        <p:spPr>
          <a:xfrm>
            <a:off x="370960" y="4217172"/>
            <a:ext cx="8459513" cy="923330"/>
          </a:xfrm>
          <a:prstGeom prst="rect">
            <a:avLst/>
          </a:prstGeom>
        </p:spPr>
        <p:txBody>
          <a:bodyPr wrap="square">
            <a:spAutoFit/>
          </a:bodyPr>
          <a:lstStyle/>
          <a:p>
            <a:pPr marL="95250" marR="95250" indent="266700"/>
            <a:r>
              <a:rPr lang="zh-CN" altLang="en-US" b="1" dirty="0">
                <a:latin typeface="黑体" panose="02010609060101010101" pitchFamily="49" charset="-122"/>
                <a:ea typeface="黑体" panose="02010609060101010101" pitchFamily="49" charset="-122"/>
              </a:rPr>
              <a:t>党中央、国务院高度重视优化营商环境工作。近年来，各地区、各部门按照党中央、国务院部署，顺应社会期盼，</a:t>
            </a:r>
            <a:r>
              <a:rPr lang="zh-CN" altLang="en-US" b="1" dirty="0">
                <a:solidFill>
                  <a:srgbClr val="0000FF"/>
                </a:solidFill>
                <a:latin typeface="黑体" panose="02010609060101010101" pitchFamily="49" charset="-122"/>
                <a:ea typeface="黑体" panose="02010609060101010101" pitchFamily="49" charset="-122"/>
              </a:rPr>
              <a:t>持续推进“放管服”等改革</a:t>
            </a:r>
            <a:r>
              <a:rPr lang="zh-CN" altLang="en-US" b="1" dirty="0">
                <a:latin typeface="黑体" panose="02010609060101010101" pitchFamily="49" charset="-122"/>
                <a:ea typeface="黑体" panose="02010609060101010101" pitchFamily="49" charset="-122"/>
              </a:rPr>
              <a:t>，我国营商环境明显改善。</a:t>
            </a:r>
            <a:endParaRPr lang="zh-CN" altLang="zh-CN" b="1" kern="1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210473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D0FD80F8-2615-476C-BE34-521AFEE05225}"/>
              </a:ext>
            </a:extLst>
          </p:cNvPr>
          <p:cNvSpPr/>
          <p:nvPr/>
        </p:nvSpPr>
        <p:spPr>
          <a:xfrm>
            <a:off x="347271" y="3048622"/>
            <a:ext cx="8612743" cy="1200329"/>
          </a:xfrm>
          <a:prstGeom prst="rect">
            <a:avLst/>
          </a:prstGeom>
        </p:spPr>
        <p:txBody>
          <a:bodyPr wrap="square">
            <a:spAutoFit/>
          </a:bodyPr>
          <a:lstStyle/>
          <a:p>
            <a:r>
              <a:rPr lang="en-US" altLang="zh-CN" b="1" dirty="0">
                <a:solidFill>
                  <a:schemeClr val="tx1"/>
                </a:solidFill>
                <a:latin typeface="黑体" panose="02010609060101010101" pitchFamily="49" charset="-122"/>
                <a:ea typeface="黑体" panose="02010609060101010101" pitchFamily="49" charset="-122"/>
              </a:rPr>
              <a:t>  2020</a:t>
            </a:r>
            <a:r>
              <a:rPr lang="zh-CN" altLang="en-US" b="1" dirty="0">
                <a:solidFill>
                  <a:schemeClr val="tx1"/>
                </a:solidFill>
                <a:latin typeface="黑体" panose="02010609060101010101" pitchFamily="49" charset="-122"/>
                <a:ea typeface="黑体" panose="02010609060101010101" pitchFamily="49" charset="-122"/>
              </a:rPr>
              <a:t>年</a:t>
            </a:r>
            <a:r>
              <a:rPr lang="en-US" altLang="zh-CN" b="1" dirty="0">
                <a:solidFill>
                  <a:schemeClr val="tx1"/>
                </a:solidFill>
                <a:latin typeface="黑体" panose="02010609060101010101" pitchFamily="49" charset="-122"/>
                <a:ea typeface="黑体" panose="02010609060101010101" pitchFamily="49" charset="-122"/>
              </a:rPr>
              <a:t>1</a:t>
            </a:r>
            <a:r>
              <a:rPr lang="zh-CN" altLang="en-US" b="1" dirty="0">
                <a:solidFill>
                  <a:schemeClr val="tx1"/>
                </a:solidFill>
                <a:latin typeface="黑体" panose="02010609060101010101" pitchFamily="49" charset="-122"/>
                <a:ea typeface="黑体" panose="02010609060101010101" pitchFamily="49" charset="-122"/>
              </a:rPr>
              <a:t>月</a:t>
            </a:r>
            <a:r>
              <a:rPr lang="en-US" altLang="zh-CN" b="1" dirty="0">
                <a:solidFill>
                  <a:schemeClr val="tx1"/>
                </a:solidFill>
                <a:latin typeface="黑体" panose="02010609060101010101" pitchFamily="49" charset="-122"/>
                <a:ea typeface="黑体" panose="02010609060101010101" pitchFamily="49" charset="-122"/>
              </a:rPr>
              <a:t>1</a:t>
            </a:r>
            <a:r>
              <a:rPr lang="zh-CN" altLang="en-US" b="1" dirty="0">
                <a:solidFill>
                  <a:schemeClr val="tx1"/>
                </a:solidFill>
                <a:latin typeface="黑体" panose="02010609060101010101" pitchFamily="49" charset="-122"/>
                <a:ea typeface="黑体" panose="02010609060101010101" pitchFamily="49" charset="-122"/>
              </a:rPr>
              <a:t>日，</a:t>
            </a:r>
            <a:r>
              <a:rPr lang="en-US" altLang="zh-CN" b="1" dirty="0">
                <a:solidFill>
                  <a:schemeClr val="tx1"/>
                </a:solidFill>
                <a:latin typeface="黑体" panose="02010609060101010101" pitchFamily="49" charset="-122"/>
                <a:ea typeface="黑体" panose="02010609060101010101" pitchFamily="49" charset="-122"/>
              </a:rPr>
              <a:t>《</a:t>
            </a:r>
            <a:r>
              <a:rPr lang="zh-CN" altLang="en-US" b="1" dirty="0">
                <a:solidFill>
                  <a:schemeClr val="tx1"/>
                </a:solidFill>
                <a:latin typeface="黑体" panose="02010609060101010101" pitchFamily="49" charset="-122"/>
                <a:ea typeface="黑体" panose="02010609060101010101" pitchFamily="49" charset="-122"/>
              </a:rPr>
              <a:t>外商投资法</a:t>
            </a:r>
            <a:r>
              <a:rPr lang="en-US" altLang="zh-CN" b="1" dirty="0">
                <a:solidFill>
                  <a:schemeClr val="tx1"/>
                </a:solidFill>
                <a:latin typeface="黑体" panose="02010609060101010101" pitchFamily="49" charset="-122"/>
                <a:ea typeface="黑体" panose="02010609060101010101" pitchFamily="49" charset="-122"/>
              </a:rPr>
              <a:t>》《</a:t>
            </a:r>
            <a:r>
              <a:rPr lang="zh-CN" altLang="en-US" b="1" dirty="0">
                <a:solidFill>
                  <a:schemeClr val="tx1"/>
                </a:solidFill>
                <a:latin typeface="黑体" panose="02010609060101010101" pitchFamily="49" charset="-122"/>
                <a:ea typeface="黑体" panose="02010609060101010101" pitchFamily="49" charset="-122"/>
              </a:rPr>
              <a:t>优化营商环境条例</a:t>
            </a:r>
            <a:r>
              <a:rPr lang="en-US" altLang="zh-CN" b="1" dirty="0">
                <a:solidFill>
                  <a:schemeClr val="tx1"/>
                </a:solidFill>
                <a:latin typeface="黑体" panose="02010609060101010101" pitchFamily="49" charset="-122"/>
                <a:ea typeface="黑体" panose="02010609060101010101" pitchFamily="49" charset="-122"/>
              </a:rPr>
              <a:t>》</a:t>
            </a:r>
            <a:r>
              <a:rPr lang="zh-CN" altLang="en-US" b="1" dirty="0">
                <a:solidFill>
                  <a:schemeClr val="tx1"/>
                </a:solidFill>
                <a:latin typeface="黑体" panose="02010609060101010101" pitchFamily="49" charset="-122"/>
                <a:ea typeface="黑体" panose="02010609060101010101" pitchFamily="49" charset="-122"/>
              </a:rPr>
              <a:t>同步落地实施，是我国以法治方式营造一流营商环境的重要举措。通过创新体制机制、强化协同联动、完善法治保障，对标国际先进水平，我国将为各类市场主体投资兴业营造稳定、公平、透明、可预期的良好环境。</a:t>
            </a:r>
          </a:p>
        </p:txBody>
      </p:sp>
      <p:sp>
        <p:nvSpPr>
          <p:cNvPr id="9" name="矩形 8">
            <a:extLst>
              <a:ext uri="{FF2B5EF4-FFF2-40B4-BE49-F238E27FC236}">
                <a16:creationId xmlns:a16="http://schemas.microsoft.com/office/drawing/2014/main" xmlns="" id="{64A94BB9-FD28-4331-ACC1-7D25F8EF92EC}"/>
              </a:ext>
            </a:extLst>
          </p:cNvPr>
          <p:cNvSpPr/>
          <p:nvPr/>
        </p:nvSpPr>
        <p:spPr>
          <a:xfrm>
            <a:off x="3974194" y="1303373"/>
            <a:ext cx="4590498" cy="1015663"/>
          </a:xfrm>
          <a:prstGeom prst="rect">
            <a:avLst/>
          </a:prstGeom>
        </p:spPr>
        <p:txBody>
          <a:bodyPr wrap="square">
            <a:spAutoFit/>
          </a:bodyPr>
          <a:lstStyle/>
          <a:p>
            <a:r>
              <a:rPr lang="en-US" altLang="zh-CN" sz="2000" b="1" dirty="0">
                <a:solidFill>
                  <a:srgbClr val="0000FF"/>
                </a:solidFill>
                <a:latin typeface="黑体" panose="02010609060101010101" pitchFamily="49" charset="-122"/>
                <a:ea typeface="黑体" panose="02010609060101010101" pitchFamily="49" charset="-122"/>
              </a:rPr>
              <a:t>《</a:t>
            </a:r>
            <a:r>
              <a:rPr lang="zh-CN" altLang="en-US" sz="2000" b="1" dirty="0">
                <a:solidFill>
                  <a:srgbClr val="0000FF"/>
                </a:solidFill>
                <a:latin typeface="黑体" panose="02010609060101010101" pitchFamily="49" charset="-122"/>
                <a:ea typeface="黑体" panose="02010609060101010101" pitchFamily="49" charset="-122"/>
              </a:rPr>
              <a:t>外商投资法</a:t>
            </a:r>
            <a:r>
              <a:rPr lang="en-US" altLang="zh-CN" sz="2000" b="1" dirty="0">
                <a:solidFill>
                  <a:srgbClr val="0000FF"/>
                </a:solidFill>
                <a:latin typeface="黑体" panose="02010609060101010101" pitchFamily="49" charset="-122"/>
                <a:ea typeface="黑体" panose="02010609060101010101" pitchFamily="49" charset="-122"/>
              </a:rPr>
              <a:t>》《</a:t>
            </a:r>
            <a:r>
              <a:rPr lang="zh-CN" altLang="en-US" sz="2000" b="1" dirty="0">
                <a:solidFill>
                  <a:srgbClr val="0000FF"/>
                </a:solidFill>
                <a:latin typeface="黑体" panose="02010609060101010101" pitchFamily="49" charset="-122"/>
                <a:ea typeface="黑体" panose="02010609060101010101" pitchFamily="49" charset="-122"/>
              </a:rPr>
              <a:t>优化营商环境条例</a:t>
            </a:r>
            <a:r>
              <a:rPr lang="en-US" altLang="zh-CN" sz="2000" b="1" dirty="0">
                <a:solidFill>
                  <a:srgbClr val="0000FF"/>
                </a:solidFill>
                <a:latin typeface="黑体" panose="02010609060101010101" pitchFamily="49" charset="-122"/>
                <a:ea typeface="黑体" panose="02010609060101010101" pitchFamily="49" charset="-122"/>
              </a:rPr>
              <a:t>》</a:t>
            </a:r>
          </a:p>
          <a:p>
            <a:r>
              <a:rPr lang="en-US" altLang="zh-CN" sz="2000" b="1" dirty="0">
                <a:solidFill>
                  <a:srgbClr val="0000FF"/>
                </a:solidFill>
                <a:latin typeface="黑体" panose="02010609060101010101" pitchFamily="49" charset="-122"/>
                <a:ea typeface="黑体" panose="02010609060101010101" pitchFamily="49" charset="-122"/>
              </a:rPr>
              <a:t>          ——</a:t>
            </a:r>
            <a:r>
              <a:rPr lang="zh-CN" altLang="zh-CN" sz="2000" b="1" dirty="0">
                <a:solidFill>
                  <a:srgbClr val="0000FF"/>
                </a:solidFill>
                <a:latin typeface="黑体" panose="02010609060101010101" pitchFamily="49" charset="-122"/>
                <a:ea typeface="黑体" panose="02010609060101010101" pitchFamily="49" charset="-122"/>
                <a:cs typeface="宋体" panose="02010600030101010101" pitchFamily="2" charset="-122"/>
              </a:rPr>
              <a:t>法治是最好的营商环境</a:t>
            </a:r>
            <a:r>
              <a:rPr lang="zh-CN" altLang="en-US" sz="2000" dirty="0">
                <a:solidFill>
                  <a:srgbClr val="0000FF"/>
                </a:solidFill>
                <a:latin typeface="黑体" panose="02010609060101010101" pitchFamily="49" charset="-122"/>
                <a:ea typeface="黑体" panose="02010609060101010101" pitchFamily="49" charset="-122"/>
              </a:rPr>
              <a:t/>
            </a:r>
            <a:br>
              <a:rPr lang="zh-CN" altLang="en-US" sz="2000" dirty="0">
                <a:solidFill>
                  <a:srgbClr val="0000FF"/>
                </a:solidFill>
                <a:latin typeface="黑体" panose="02010609060101010101" pitchFamily="49" charset="-122"/>
                <a:ea typeface="黑体" panose="02010609060101010101" pitchFamily="49" charset="-122"/>
              </a:rPr>
            </a:br>
            <a:endParaRPr lang="zh-CN" altLang="en-US" sz="2000" dirty="0">
              <a:solidFill>
                <a:srgbClr val="0000FF"/>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xmlns="" id="{FA879A82-B84C-4BE7-BB42-2BBA016350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2156" y="541081"/>
            <a:ext cx="2939199" cy="1787033"/>
          </a:xfrm>
          <a:prstGeom prst="rect">
            <a:avLst/>
          </a:prstGeom>
        </p:spPr>
      </p:pic>
    </p:spTree>
    <p:extLst>
      <p:ext uri="{BB962C8B-B14F-4D97-AF65-F5344CB8AC3E}">
        <p14:creationId xmlns:p14="http://schemas.microsoft.com/office/powerpoint/2010/main" xmlns="" val="14124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A8C7F27-C03A-4987-B6FE-E46B3AE8C6D0}"/>
              </a:ext>
            </a:extLst>
          </p:cNvPr>
          <p:cNvSpPr/>
          <p:nvPr/>
        </p:nvSpPr>
        <p:spPr>
          <a:xfrm>
            <a:off x="449943" y="609600"/>
            <a:ext cx="8244114" cy="5501506"/>
          </a:xfrm>
          <a:prstGeom prst="rect">
            <a:avLst/>
          </a:prstGeom>
        </p:spPr>
        <p:txBody>
          <a:bodyPr wrap="square">
            <a:spAutoFit/>
          </a:bodyPr>
          <a:lstStyle/>
          <a:p>
            <a:pPr algn="just" defTabSz="685800" fontAlgn="base" hangingPunct="1">
              <a:spcBef>
                <a:spcPct val="0"/>
              </a:spcBef>
              <a:spcAft>
                <a:spcPct val="0"/>
              </a:spcAft>
              <a:defRPr/>
            </a:pPr>
            <a:r>
              <a:rPr lang="zh-CN" altLang="en-US"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2019</a:t>
            </a:r>
            <a:r>
              <a:rPr lang="zh-CN" altLang="zh-CN" sz="2000" b="1" dirty="0">
                <a:latin typeface="黑体" panose="02010609060101010101" pitchFamily="49" charset="-122"/>
                <a:ea typeface="黑体" panose="02010609060101010101" pitchFamily="49" charset="-122"/>
              </a:rPr>
              <a:t>全国</a:t>
            </a:r>
            <a:r>
              <a:rPr lang="en-US" altLang="zh-CN" sz="2000"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a:t>
            </a:r>
            <a:r>
              <a:rPr lang="zh-CN" altLang="zh-CN" b="1" kern="1200" spc="19" dirty="0">
                <a:latin typeface="黑体" panose="02010609060101010101" pitchFamily="49" charset="-122"/>
                <a:ea typeface="黑体" panose="02010609060101010101" pitchFamily="49" charset="-122"/>
                <a:cs typeface="Microsoft YaHei UI" panose="020B0503020204020204" pitchFamily="34" charset="-122"/>
              </a:rPr>
              <a:t> </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推动形成全面开放新格局是党中央的决策部署。</a:t>
            </a:r>
            <a:endParaRPr lang="zh-CN" altLang="zh-CN" sz="2800"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spcBef>
                <a:spcPct val="0"/>
              </a:spcBef>
              <a:spcAft>
                <a:spcPct val="0"/>
              </a:spcAft>
              <a:defRPr/>
            </a:pPr>
            <a:r>
              <a:rPr lang="zh-CN" altLang="zh-CN" b="1" kern="1200" spc="19" dirty="0">
                <a:latin typeface="Calibri" panose="020F0502020204030204" pitchFamily="34" charset="0"/>
                <a:ea typeface="黑体" panose="02010609060101010101" pitchFamily="49" charset="-122"/>
                <a:cs typeface="黑体" panose="02010609060101010101" pitchFamily="49" charset="-122"/>
              </a:rPr>
              <a:t>材料二 </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近几年中国新能源汽车发展迅速，生产企业已达</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200</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多家，产业集群优势明显。</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2018</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年，中国取消新能源汽车外资股比限制，允许该领域实行外资独资经营。新通过的《外商投资法》对外商投资实行准入前的国民待遇加负面清单管理制度。</a:t>
            </a:r>
            <a:endParaRPr lang="zh-CN" altLang="zh-CN" sz="2800"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spcBef>
                <a:spcPct val="0"/>
              </a:spcBef>
              <a:spcAft>
                <a:spcPct val="0"/>
              </a:spcAft>
              <a:defRPr/>
            </a:pPr>
            <a:r>
              <a:rPr lang="zh-CN" altLang="zh-CN" b="1" kern="1200" spc="19" dirty="0">
                <a:latin typeface="Calibri" panose="020F0502020204030204" pitchFamily="34" charset="0"/>
                <a:ea typeface="楷体" panose="02010609060101010101" pitchFamily="49" charset="-122"/>
                <a:cs typeface="楷体" panose="02010609060101010101" pitchFamily="49" charset="-122"/>
              </a:rPr>
              <a:t>某公司是国外一家具有全球影响力的新能源汽车企业，其设计与生产理念同当前全球先进制造、绿色能源、智能制造高度契合，</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2018</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年该公司入选世界品牌</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500</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强。</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2019</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年</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1</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月，该公司决定在上海投资</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70</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亿美元开工建设集新能源汽车的研发、制造、销售等功能于一体的超级工厂，预计年生产纯电动汽车</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50</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万辆。</a:t>
            </a:r>
            <a:endParaRPr lang="zh-CN" altLang="zh-CN" sz="2800"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spcBef>
                <a:spcPct val="0"/>
              </a:spcBef>
              <a:spcAft>
                <a:spcPct val="0"/>
              </a:spcAft>
              <a:defRPr/>
            </a:pP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2018</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年，中国新能源汽车产销分别完成</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127</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万辆和</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125</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6</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万辆，比上年分别增长</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59</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9%</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和</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61</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7%</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。市场预测，到</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2028</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年新能源汽车在中国的销量将超过</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1100</a:t>
            </a:r>
            <a:r>
              <a:rPr lang="zh-CN" altLang="zh-CN" b="1" kern="1200" spc="19" dirty="0">
                <a:latin typeface="Calibri" panose="020F0502020204030204" pitchFamily="34" charset="0"/>
                <a:ea typeface="楷体" panose="02010609060101010101" pitchFamily="49" charset="-122"/>
                <a:cs typeface="楷体" panose="02010609060101010101" pitchFamily="49" charset="-122"/>
              </a:rPr>
              <a:t>万辆</a:t>
            </a:r>
            <a:r>
              <a:rPr lang="zh-CN" altLang="zh-CN" b="1" kern="1200" spc="19" dirty="0" smtClean="0">
                <a:latin typeface="Calibri" panose="020F0502020204030204" pitchFamily="34" charset="0"/>
                <a:ea typeface="楷体" panose="02010609060101010101" pitchFamily="49" charset="-122"/>
                <a:cs typeface="楷体" panose="02010609060101010101" pitchFamily="49" charset="-122"/>
              </a:rPr>
              <a:t>。</a:t>
            </a:r>
            <a:endParaRPr lang="en-US" altLang="zh-CN" sz="2800" b="1" kern="1200" dirty="0" smtClean="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spcBef>
                <a:spcPct val="0"/>
              </a:spcBef>
              <a:spcAft>
                <a:spcPct val="0"/>
              </a:spcAft>
              <a:defRPr/>
            </a:pPr>
            <a:r>
              <a:rPr lang="en-US" altLang="zh-CN" sz="2800" b="1" kern="1200" spc="19" dirty="0" smtClean="0">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200" spc="19"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b="1" kern="1200" spc="19" dirty="0" smtClean="0">
                <a:latin typeface="Calibri" panose="020F0502020204030204" pitchFamily="34" charset="0"/>
                <a:ea typeface="宋体" panose="02010600030101010101" pitchFamily="2" charset="-122"/>
                <a:cs typeface="宋体" panose="02010600030101010101" pitchFamily="2" charset="-122"/>
              </a:rPr>
              <a:t>结合</a:t>
            </a:r>
            <a:r>
              <a:rPr lang="zh-CN" altLang="zh-CN" b="1" kern="1200" spc="19" dirty="0">
                <a:latin typeface="Calibri" panose="020F0502020204030204" pitchFamily="34" charset="0"/>
                <a:ea typeface="宋体" panose="02010600030101010101" pitchFamily="2" charset="-122"/>
                <a:cs typeface="宋体" panose="02010600030101010101" pitchFamily="2" charset="-122"/>
              </a:rPr>
              <a:t>材料二，运用经济生活知识分析该公司为何在中国投资建设新能源汽车工厂。（</a:t>
            </a: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14</a:t>
            </a:r>
            <a:r>
              <a:rPr lang="zh-CN" altLang="zh-CN" b="1" kern="1200" spc="19" dirty="0">
                <a:latin typeface="Calibri" panose="020F0502020204030204" pitchFamily="34" charset="0"/>
                <a:ea typeface="宋体" panose="02010600030101010101" pitchFamily="2" charset="-122"/>
                <a:cs typeface="宋体" panose="02010600030101010101" pitchFamily="2" charset="-122"/>
              </a:rPr>
              <a:t>分）</a:t>
            </a:r>
            <a:endParaRPr lang="zh-CN" altLang="zh-CN" sz="2800"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spcBef>
                <a:spcPct val="0"/>
              </a:spcBef>
              <a:spcAft>
                <a:spcPct val="0"/>
              </a:spcAft>
              <a:defRPr/>
            </a:pPr>
            <a:r>
              <a:rPr lang="en-US" altLang="zh-CN"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sz="2800"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spcBef>
                <a:spcPct val="0"/>
              </a:spcBef>
              <a:spcAft>
                <a:spcPct val="0"/>
              </a:spcAft>
              <a:defRPr/>
            </a:pPr>
            <a:r>
              <a:rPr lang="en-US" altLang="zh-CN" sz="1600"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spcBef>
                <a:spcPct val="0"/>
              </a:spcBef>
              <a:spcAft>
                <a:spcPct val="0"/>
              </a:spcAft>
              <a:defRPr/>
            </a:pPr>
            <a:r>
              <a:rPr lang="en-US" altLang="zh-CN" sz="1600"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lnSpc>
                <a:spcPts val="900"/>
              </a:lnSpc>
              <a:spcBef>
                <a:spcPct val="0"/>
              </a:spcBef>
              <a:spcAft>
                <a:spcPct val="0"/>
              </a:spcAft>
              <a:defRPr/>
            </a:pPr>
            <a:r>
              <a:rPr lang="en-US" altLang="zh-CN" sz="1600"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lnSpc>
                <a:spcPts val="900"/>
              </a:lnSpc>
              <a:spcBef>
                <a:spcPct val="0"/>
              </a:spcBef>
              <a:spcAft>
                <a:spcPct val="0"/>
              </a:spcAft>
              <a:defRPr/>
            </a:pPr>
            <a:r>
              <a:rPr lang="en-US" altLang="zh-CN" sz="1600"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lnSpc>
                <a:spcPts val="900"/>
              </a:lnSpc>
              <a:spcBef>
                <a:spcPct val="0"/>
              </a:spcBef>
              <a:spcAft>
                <a:spcPct val="0"/>
              </a:spcAft>
              <a:defRPr/>
            </a:pPr>
            <a:r>
              <a:rPr lang="en-US" altLang="zh-CN" sz="1600"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lnSpc>
                <a:spcPts val="900"/>
              </a:lnSpc>
              <a:spcBef>
                <a:spcPct val="0"/>
              </a:spcBef>
              <a:spcAft>
                <a:spcPct val="0"/>
              </a:spcAft>
              <a:defRPr/>
            </a:pPr>
            <a:r>
              <a:rPr lang="en-US" altLang="zh-CN" sz="1600"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b="1" kern="1200" dirty="0">
              <a:latin typeface="Calibri" panose="020F0502020204030204" pitchFamily="34" charset="0"/>
              <a:ea typeface="宋体" panose="02010600030101010101" pitchFamily="2" charset="-122"/>
              <a:cs typeface="Times New Roman" panose="02020603050405020304" pitchFamily="18" charset="0"/>
            </a:endParaRPr>
          </a:p>
          <a:p>
            <a:pPr indent="133350" algn="just" defTabSz="685800" fontAlgn="base" hangingPunct="1">
              <a:lnSpc>
                <a:spcPts val="900"/>
              </a:lnSpc>
              <a:spcBef>
                <a:spcPct val="0"/>
              </a:spcBef>
              <a:spcAft>
                <a:spcPct val="0"/>
              </a:spcAft>
              <a:defRPr/>
            </a:pPr>
            <a:r>
              <a:rPr lang="en-US" altLang="zh-CN" sz="1600" b="1" kern="1200" spc="19" dirty="0">
                <a:latin typeface="Microsoft YaHei UI" panose="020B0503020204020204" pitchFamily="34" charset="-122"/>
                <a:ea typeface="宋体" panose="02010600030101010101" pitchFamily="2" charset="-122"/>
                <a:cs typeface="Microsoft YaHei UI" panose="020B0503020204020204" pitchFamily="34" charset="-122"/>
              </a:rPr>
              <a:t> </a:t>
            </a:r>
            <a:endParaRPr lang="zh-CN" altLang="zh-CN" b="1" kern="12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136607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022B89F2-703C-44D8-8BC5-9E3D5D038EB6}"/>
              </a:ext>
            </a:extLst>
          </p:cNvPr>
          <p:cNvSpPr/>
          <p:nvPr/>
        </p:nvSpPr>
        <p:spPr>
          <a:xfrm>
            <a:off x="174174" y="1302171"/>
            <a:ext cx="8548912" cy="2539157"/>
          </a:xfrm>
          <a:prstGeom prst="rect">
            <a:avLst/>
          </a:prstGeom>
        </p:spPr>
        <p:txBody>
          <a:bodyPr wrap="square">
            <a:spAutoFit/>
          </a:bodyPr>
          <a:lstStyle/>
          <a:p>
            <a:pPr marL="0" marR="0" lvl="0" indent="133350" algn="just" defTabSz="685800" rtl="0" eaLnBrk="1" fontAlgn="base" latinLnBrk="0" hangingPunct="1">
              <a:lnSpc>
                <a:spcPts val="900"/>
              </a:lnSpc>
              <a:spcBef>
                <a:spcPct val="0"/>
              </a:spcBef>
              <a:spcAft>
                <a:spcPct val="0"/>
              </a:spcAft>
              <a:buClrTx/>
              <a:buSzTx/>
              <a:buFontTx/>
              <a:buNone/>
              <a:tabLst/>
              <a:defRPr/>
            </a:pPr>
            <a:endParaRPr kumimoji="0" lang="zh-CN" altLang="zh-CN" sz="32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endParaRPr>
          </a:p>
          <a:p>
            <a:pPr marL="0" marR="0" lvl="0" indent="133350" algn="just" defTabSz="685800" rtl="0" eaLnBrk="1" fontAlgn="base" latinLnBrk="0" hangingPunct="1">
              <a:lnSpc>
                <a:spcPts val="900"/>
              </a:lnSpc>
              <a:spcBef>
                <a:spcPct val="0"/>
              </a:spcBef>
              <a:spcAft>
                <a:spcPct val="0"/>
              </a:spcAft>
              <a:buClrTx/>
              <a:buSzTx/>
              <a:buFontTx/>
              <a:buNone/>
              <a:tabLst/>
              <a:defRPr/>
            </a:pPr>
            <a:r>
              <a:rPr kumimoji="0" lang="en-US" altLang="zh-CN"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icrosoft YaHei UI" panose="020B0503020204020204" pitchFamily="34" charset="-122"/>
                <a:sym typeface="Calibri" panose="020F0502020204030204"/>
              </a:rPr>
              <a:t> </a:t>
            </a:r>
            <a:endParaRPr kumimoji="0" lang="zh-CN" altLang="zh-CN" sz="32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endParaRPr>
          </a:p>
          <a:p>
            <a:pPr marL="0" marR="0" lvl="0" indent="132398" algn="just" defTabSz="685800" rtl="0" eaLnBrk="1" fontAlgn="base" latinLnBrk="0" hangingPunct="1">
              <a:lnSpc>
                <a:spcPct val="100000"/>
              </a:lnSpc>
              <a:spcBef>
                <a:spcPct val="0"/>
              </a:spcBef>
              <a:spcAft>
                <a:spcPct val="0"/>
              </a:spcAft>
              <a:buClrTx/>
              <a:buSzTx/>
              <a:buFontTx/>
              <a:buNone/>
              <a:tabLst/>
              <a:defRPr/>
            </a:pPr>
            <a:r>
              <a:rPr lang="zh-CN" altLang="en-US" sz="2400" b="1" kern="1200" spc="19" dirty="0">
                <a:latin typeface="黑体" panose="02010609060101010101" pitchFamily="49" charset="-122"/>
                <a:ea typeface="黑体" panose="02010609060101010101" pitchFamily="49" charset="-122"/>
                <a:cs typeface="宋体" panose="02010600030101010101" pitchFamily="2" charset="-122"/>
              </a:rPr>
              <a:t>答案：</a:t>
            </a:r>
            <a:r>
              <a:rPr kumimoji="0" lang="zh-CN" altLang="en-US"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①</a:t>
            </a:r>
            <a:r>
              <a:rPr kumimoji="0" lang="zh-CN" altLang="zh-CN"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该公司的新能源汽车技术先进、品质上乘，具有市场竞争力；</a:t>
            </a:r>
            <a:endParaRPr kumimoji="0" lang="en-US" altLang="zh-CN"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endParaRPr>
          </a:p>
          <a:p>
            <a:pPr marL="0" marR="0" lvl="0" indent="132398" algn="just" defTabSz="6858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②</a:t>
            </a:r>
            <a:r>
              <a:rPr kumimoji="0" lang="zh-CN" altLang="zh-CN"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中国市场大、需求旺，产品有广阔的销售前景；</a:t>
            </a:r>
            <a:endParaRPr kumimoji="0" lang="en-US" altLang="zh-CN"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endParaRPr>
          </a:p>
          <a:p>
            <a:pPr marL="0" marR="0" lvl="0" indent="132398" algn="just" defTabSz="6858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③</a:t>
            </a:r>
            <a:r>
              <a:rPr kumimoji="0" lang="zh-CN" altLang="zh-CN"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中国产业技术基础良好，利用国产供应链降低成本的空间大；</a:t>
            </a:r>
            <a:endParaRPr kumimoji="0" lang="en-US" altLang="zh-CN" sz="2400" b="1" i="0" u="none" strike="noStrike" kern="1200" cap="none" spc="19"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endParaRPr>
          </a:p>
          <a:p>
            <a:pPr marL="0" marR="0" lvl="0" indent="132398" algn="just" defTabSz="6858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19"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④</a:t>
            </a:r>
            <a:r>
              <a:rPr kumimoji="0" lang="zh-CN" altLang="zh-CN" sz="2400" b="1" i="0" u="none" strike="noStrike" kern="1200" cap="none" spc="19"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宋体" panose="02010600030101010101" pitchFamily="2" charset="-122"/>
                <a:sym typeface="Calibri" panose="020F0502020204030204"/>
              </a:rPr>
              <a:t>中国营商环境日益优化，外商投资权益能够得到保障。</a:t>
            </a:r>
            <a:endParaRPr kumimoji="0" lang="zh-CN" altLang="zh-CN" sz="32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endParaRPr>
          </a:p>
        </p:txBody>
      </p:sp>
    </p:spTree>
    <p:extLst>
      <p:ext uri="{BB962C8B-B14F-4D97-AF65-F5344CB8AC3E}">
        <p14:creationId xmlns:p14="http://schemas.microsoft.com/office/powerpoint/2010/main" xmlns="" val="56909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DD7E9CC1-B889-43BE-BA23-A9858A54403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4240" y="1117529"/>
            <a:ext cx="2807428" cy="28748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a:extLst>
              <a:ext uri="{FF2B5EF4-FFF2-40B4-BE49-F238E27FC236}">
                <a16:creationId xmlns:a16="http://schemas.microsoft.com/office/drawing/2014/main" xmlns="" id="{1D3261B6-692A-4C2B-98DE-395F4A0A2B8C}"/>
              </a:ext>
            </a:extLst>
          </p:cNvPr>
          <p:cNvSpPr/>
          <p:nvPr/>
        </p:nvSpPr>
        <p:spPr>
          <a:xfrm>
            <a:off x="644980" y="1055914"/>
            <a:ext cx="4572000" cy="400110"/>
          </a:xfrm>
          <a:prstGeom prst="rect">
            <a:avLst/>
          </a:prstGeom>
        </p:spPr>
        <p:txBody>
          <a:bodyP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以知识产权保护筑牢高质量发展之基</a:t>
            </a:r>
          </a:p>
        </p:txBody>
      </p:sp>
      <p:sp>
        <p:nvSpPr>
          <p:cNvPr id="3" name="矩形 2">
            <a:extLst>
              <a:ext uri="{FF2B5EF4-FFF2-40B4-BE49-F238E27FC236}">
                <a16:creationId xmlns:a16="http://schemas.microsoft.com/office/drawing/2014/main" xmlns="" id="{6F53E8D8-E0BB-4868-926B-9D43D432049F}"/>
              </a:ext>
            </a:extLst>
          </p:cNvPr>
          <p:cNvSpPr/>
          <p:nvPr/>
        </p:nvSpPr>
        <p:spPr>
          <a:xfrm>
            <a:off x="481692" y="1961010"/>
            <a:ext cx="5350517" cy="2031325"/>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科技创新日新月异，知识产权保护已成为创新驱动发展的“刚需”、国际贸易的“标配”。</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近年来，我国知识产权创造、保护、运用、管理水平全面跃升。未来，我国将进一步加强知识产权保护，为高质量发展提供更大助力。</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更强力保护 营造更好营商和创新环境</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a:t>
            </a:r>
          </a:p>
        </p:txBody>
      </p:sp>
    </p:spTree>
    <p:extLst>
      <p:ext uri="{BB962C8B-B14F-4D97-AF65-F5344CB8AC3E}">
        <p14:creationId xmlns:p14="http://schemas.microsoft.com/office/powerpoint/2010/main" xmlns="" val="414072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B3EBDF46-F0CE-48FC-862E-DC50391B90BF}"/>
              </a:ext>
            </a:extLst>
          </p:cNvPr>
          <p:cNvSpPr/>
          <p:nvPr/>
        </p:nvSpPr>
        <p:spPr>
          <a:xfrm>
            <a:off x="293926" y="470518"/>
            <a:ext cx="5955476" cy="954107"/>
          </a:xfrm>
          <a:prstGeom prst="rect">
            <a:avLst/>
          </a:prstGeom>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实现国民经济高质量发展还要关注：</a:t>
            </a:r>
            <a:endParaRPr lang="en-US" altLang="zh-CN" sz="2800" b="1" dirty="0">
              <a:solidFill>
                <a:srgbClr val="FF0000"/>
              </a:solidFill>
              <a:latin typeface="黑体" panose="02010609060101010101" pitchFamily="49" charset="-122"/>
              <a:ea typeface="黑体" panose="02010609060101010101" pitchFamily="49" charset="-122"/>
            </a:endParaRPr>
          </a:p>
          <a:p>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xmlns="" id="{1DA1364E-E304-4868-8FB3-CDD10BED45D8}"/>
              </a:ext>
            </a:extLst>
          </p:cNvPr>
          <p:cNvSpPr/>
          <p:nvPr/>
        </p:nvSpPr>
        <p:spPr>
          <a:xfrm>
            <a:off x="3313683" y="1472106"/>
            <a:ext cx="5134739" cy="2308324"/>
          </a:xfrm>
          <a:prstGeom prst="rect">
            <a:avLst/>
          </a:prstGeom>
        </p:spPr>
        <p:txBody>
          <a:bodyPr wrap="none">
            <a:spAutoFit/>
          </a:bodyPr>
          <a:lstStyle/>
          <a:p>
            <a:r>
              <a:rPr lang="zh-CN" altLang="en-US" sz="2400" b="1" dirty="0">
                <a:solidFill>
                  <a:schemeClr val="tx1"/>
                </a:solidFill>
                <a:latin typeface="黑体" panose="02010609060101010101" pitchFamily="49" charset="-122"/>
                <a:ea typeface="黑体" panose="02010609060101010101" pitchFamily="49" charset="-122"/>
              </a:rPr>
              <a:t>坚定不移贯彻新发展理念</a:t>
            </a:r>
            <a:endParaRPr lang="zh-CN" altLang="en-US" sz="2400" dirty="0">
              <a:solidFill>
                <a:schemeClr val="tx1"/>
              </a:solidFill>
              <a:latin typeface="黑体" panose="02010609060101010101" pitchFamily="49" charset="-122"/>
              <a:ea typeface="黑体" panose="02010609060101010101" pitchFamily="49" charset="-122"/>
            </a:endParaRPr>
          </a:p>
          <a:p>
            <a:r>
              <a:rPr lang="zh-CN" altLang="en-US" sz="2400" b="1" dirty="0">
                <a:solidFill>
                  <a:schemeClr val="tx1"/>
                </a:solidFill>
                <a:latin typeface="黑体" panose="02010609060101010101" pitchFamily="49" charset="-122"/>
                <a:ea typeface="黑体" panose="02010609060101010101" pitchFamily="49" charset="-122"/>
              </a:rPr>
              <a:t>培育新的动力源</a:t>
            </a:r>
            <a:endParaRPr lang="en-US" altLang="zh-CN" sz="2400" b="1" dirty="0">
              <a:solidFill>
                <a:schemeClr val="tx1"/>
              </a:solidFill>
              <a:latin typeface="黑体" panose="02010609060101010101" pitchFamily="49" charset="-122"/>
              <a:ea typeface="黑体" panose="02010609060101010101" pitchFamily="49" charset="-122"/>
            </a:endParaRPr>
          </a:p>
          <a:p>
            <a:r>
              <a:rPr lang="zh-CN" altLang="en-US" sz="2400" b="1" dirty="0">
                <a:solidFill>
                  <a:srgbClr val="FF0000"/>
                </a:solidFill>
                <a:latin typeface="黑体" panose="02010609060101010101" pitchFamily="49" charset="-122"/>
                <a:ea typeface="黑体" panose="02010609060101010101" pitchFamily="49" charset="-122"/>
              </a:rPr>
              <a:t>“双驱动”：创新驱动和改革开放</a:t>
            </a:r>
            <a:endParaRPr lang="en-US" altLang="zh-CN" sz="2400" b="1" dirty="0">
              <a:solidFill>
                <a:srgbClr val="FF0000"/>
              </a:solidFill>
              <a:latin typeface="黑体" panose="02010609060101010101" pitchFamily="49" charset="-122"/>
              <a:ea typeface="黑体" panose="02010609060101010101" pitchFamily="49" charset="-122"/>
            </a:endParaRPr>
          </a:p>
          <a:p>
            <a:r>
              <a:rPr lang="zh-CN" altLang="en-US" sz="2400" b="1" dirty="0">
                <a:solidFill>
                  <a:srgbClr val="FF0000"/>
                </a:solidFill>
                <a:latin typeface="黑体" panose="02010609060101010101" pitchFamily="49" charset="-122"/>
                <a:ea typeface="黑体" panose="02010609060101010101" pitchFamily="49" charset="-122"/>
              </a:rPr>
              <a:t>“双升级”：产业和消费“双升级”</a:t>
            </a:r>
          </a:p>
          <a:p>
            <a:r>
              <a:rPr lang="en-US" altLang="zh-CN" sz="2400" b="1" dirty="0">
                <a:solidFill>
                  <a:schemeClr val="tx1"/>
                </a:solidFill>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endParaRPr lang="en-US" altLang="zh-CN" sz="2400" b="1" dirty="0">
              <a:solidFill>
                <a:schemeClr val="tx1"/>
              </a:solidFill>
              <a:latin typeface="黑体" panose="02010609060101010101" pitchFamily="49" charset="-122"/>
              <a:ea typeface="黑体" panose="02010609060101010101" pitchFamily="49" charset="-122"/>
            </a:endParaRPr>
          </a:p>
        </p:txBody>
      </p:sp>
      <p:pic>
        <p:nvPicPr>
          <p:cNvPr id="10" name="图片 9">
            <a:extLst>
              <a:ext uri="{FF2B5EF4-FFF2-40B4-BE49-F238E27FC236}">
                <a16:creationId xmlns:a16="http://schemas.microsoft.com/office/drawing/2014/main" xmlns="" id="{D568C49F-95F3-4C9B-854C-9DD5D7E222A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926" y="1472106"/>
            <a:ext cx="2638733" cy="1759155"/>
          </a:xfrm>
          <a:prstGeom prst="rect">
            <a:avLst/>
          </a:prstGeom>
        </p:spPr>
      </p:pic>
    </p:spTree>
    <p:extLst>
      <p:ext uri="{BB962C8B-B14F-4D97-AF65-F5344CB8AC3E}">
        <p14:creationId xmlns:p14="http://schemas.microsoft.com/office/powerpoint/2010/main" xmlns="" val="189913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B3EBDF46-F0CE-48FC-862E-DC50391B90BF}"/>
              </a:ext>
            </a:extLst>
          </p:cNvPr>
          <p:cNvSpPr/>
          <p:nvPr/>
        </p:nvSpPr>
        <p:spPr>
          <a:xfrm>
            <a:off x="3436554" y="1109711"/>
            <a:ext cx="4873450" cy="523220"/>
          </a:xfrm>
          <a:prstGeom prst="rect">
            <a:avLst/>
          </a:prstGeom>
        </p:spPr>
        <p:txBody>
          <a:bodyPr wrap="non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j-cs"/>
                <a:sym typeface="Calibri" panose="020F0502020204030204"/>
              </a:rPr>
              <a:t>如何实现国民经济高质量发展</a:t>
            </a:r>
          </a:p>
        </p:txBody>
      </p:sp>
      <p:pic>
        <p:nvPicPr>
          <p:cNvPr id="6" name="Picture 2" descr="E:\2017下半年\10月图片\高质量.jpg">
            <a:extLst>
              <a:ext uri="{FF2B5EF4-FFF2-40B4-BE49-F238E27FC236}">
                <a16:creationId xmlns:a16="http://schemas.microsoft.com/office/drawing/2014/main" xmlns="" id="{82243209-1276-4FBE-9F39-5985FA37897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273" y="1109711"/>
            <a:ext cx="2866074" cy="2570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本框 6">
            <a:extLst>
              <a:ext uri="{FF2B5EF4-FFF2-40B4-BE49-F238E27FC236}">
                <a16:creationId xmlns:a16="http://schemas.microsoft.com/office/drawing/2014/main" xmlns="" id="{C38047CB-CECC-46F6-957D-5F7462485B0E}"/>
              </a:ext>
            </a:extLst>
          </p:cNvPr>
          <p:cNvSpPr txBox="1"/>
          <p:nvPr/>
        </p:nvSpPr>
        <p:spPr>
          <a:xfrm>
            <a:off x="5873279" y="2013788"/>
            <a:ext cx="3888853" cy="1938992"/>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重点关注：</a:t>
            </a: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数字经济</a:t>
            </a: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实体经济</a:t>
            </a: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营商环境</a:t>
            </a:r>
            <a:endPar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a:t>
            </a:r>
          </a:p>
        </p:txBody>
      </p:sp>
    </p:spTree>
    <p:extLst>
      <p:ext uri="{BB962C8B-B14F-4D97-AF65-F5344CB8AC3E}">
        <p14:creationId xmlns:p14="http://schemas.microsoft.com/office/powerpoint/2010/main" xmlns="" val="336595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zh-CN" altLang="en-US" sz="5400" b="1" i="0" u="none" strike="noStrike" kern="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mj-cs"/>
                <a:sym typeface="Calibri" panose="020F0502020204030204"/>
              </a:rPr>
              <a:t>谢谢您的观看</a:t>
            </a:r>
          </a:p>
        </p:txBody>
      </p:sp>
      <p:sp>
        <p:nvSpPr>
          <p:cNvPr id="7" name="矩形 6"/>
          <p:cNvSpPr/>
          <p:nvPr/>
        </p:nvSpPr>
        <p:spPr>
          <a:xfrm>
            <a:off x="2632710" y="3507740"/>
            <a:ext cx="4205412" cy="442878"/>
          </a:xfrm>
          <a:prstGeom prst="rect">
            <a:avLst/>
          </a:prstGeom>
        </p:spPr>
        <p:txBody>
          <a:bodyPr wrap="square">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1800" b="0" i="0" u="none" strike="noStrike" kern="0" cap="none" spc="226" normalizeH="0" baseline="0" noProof="0" dirty="0">
                <a:ln>
                  <a:noFill/>
                </a:ln>
                <a:solidFill>
                  <a:srgbClr val="002060"/>
                </a:solidFill>
                <a:effectLst/>
                <a:uLnTx/>
                <a:uFillTx/>
                <a:latin typeface="楷体" panose="02010609060101010101" charset="-122"/>
                <a:ea typeface="楷体" panose="02010609060101010101" charset="-122"/>
                <a:cs typeface="+mj-cs"/>
                <a:sym typeface="Calibri" panose="020F0502020204030204"/>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D9AA02B-8800-42B4-A5FB-F0662190372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685" t="11765" r="13839" b="20589"/>
          <a:stretch/>
        </p:blipFill>
        <p:spPr>
          <a:xfrm>
            <a:off x="462326" y="562956"/>
            <a:ext cx="2963376" cy="1747499"/>
          </a:xfrm>
          <a:prstGeom prst="rect">
            <a:avLst/>
          </a:prstGeom>
        </p:spPr>
      </p:pic>
      <p:sp>
        <p:nvSpPr>
          <p:cNvPr id="5" name="矩形 4">
            <a:extLst>
              <a:ext uri="{FF2B5EF4-FFF2-40B4-BE49-F238E27FC236}">
                <a16:creationId xmlns:a16="http://schemas.microsoft.com/office/drawing/2014/main" xmlns="" id="{D11A56B3-7602-4AC2-9C52-AFDB55593906}"/>
              </a:ext>
            </a:extLst>
          </p:cNvPr>
          <p:cNvSpPr/>
          <p:nvPr/>
        </p:nvSpPr>
        <p:spPr>
          <a:xfrm>
            <a:off x="232749" y="2842237"/>
            <a:ext cx="8798424" cy="2308324"/>
          </a:xfrm>
          <a:prstGeom prst="rect">
            <a:avLst/>
          </a:prstGeom>
        </p:spPr>
        <p:txBody>
          <a:bodyPr wrap="square">
            <a:spAutoFit/>
          </a:body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  进入新时代，中国经济高速增长已结束，面对新变局，破题的关键是回归到全要素生产率这个经济学最核心的概念。中国经济高速发展了</a:t>
            </a:r>
            <a:r>
              <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40</a:t>
            </a: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年，但到目前为止，中国的全要素生产水平只是美国的</a:t>
            </a:r>
            <a:r>
              <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43%</a:t>
            </a: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。到</a:t>
            </a:r>
            <a:r>
              <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2035</a:t>
            </a: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年中国基本实现了社会主义现代化，那时候中国的全要素生产水平要达到美国的</a:t>
            </a:r>
            <a:r>
              <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65%——</a:t>
            </a: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这是一个现代化水平的底线要求。这就要求中国全要素生产率的增速达到</a:t>
            </a:r>
            <a:r>
              <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2.5%</a:t>
            </a: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以上或者近</a:t>
            </a:r>
            <a:r>
              <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3%</a:t>
            </a: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的增速。</a:t>
            </a:r>
            <a:r>
              <a:rPr kumimoji="0" lang="zh-CN" altLang="en-US" sz="18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j-cs"/>
                <a:sym typeface="Calibri" panose="020F0502020204030204"/>
              </a:rPr>
              <a:t>数字转型和产业互联网的驱动，可以带来产业的变革，这是一个再工业化的过程，而这可以给全要素生产率带来提升空间。                           </a:t>
            </a:r>
            <a:r>
              <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a:t>
            </a:r>
            <a:r>
              <a:rPr kumimoji="0" lang="zh-CN" altLang="en-US"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北京大学光华管理学院院长刘俏</a:t>
            </a:r>
            <a:endParaRPr kumimoji="0" lang="en-US" altLang="zh-CN" sz="1800" b="1"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j-cs"/>
                <a:sym typeface="Calibri" panose="020F0502020204030204"/>
              </a:rPr>
              <a:t>                                          </a:t>
            </a:r>
            <a:endParaRPr kumimoji="0" lang="zh-CN" altLang="en-US" sz="18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j-cs"/>
              <a:sym typeface="Calibri" panose="020F0502020204030204"/>
            </a:endParaRPr>
          </a:p>
        </p:txBody>
      </p:sp>
      <p:sp>
        <p:nvSpPr>
          <p:cNvPr id="12" name="矩形 11">
            <a:extLst>
              <a:ext uri="{FF2B5EF4-FFF2-40B4-BE49-F238E27FC236}">
                <a16:creationId xmlns:a16="http://schemas.microsoft.com/office/drawing/2014/main" xmlns="" id="{9D5F326B-93FF-4742-8B9B-99BD56D09682}"/>
              </a:ext>
            </a:extLst>
          </p:cNvPr>
          <p:cNvSpPr/>
          <p:nvPr/>
        </p:nvSpPr>
        <p:spPr>
          <a:xfrm>
            <a:off x="3683380" y="1028243"/>
            <a:ext cx="4767460" cy="646331"/>
          </a:xfrm>
          <a:prstGeom prst="rect">
            <a:avLst/>
          </a:prstGeom>
        </p:spPr>
        <p:txBody>
          <a:bodyPr wrap="square">
            <a:spAutoFit/>
          </a:bodyPr>
          <a:lstStyle/>
          <a:p>
            <a:pPr marL="0" marR="0" lvl="0" indent="0" algn="just" defTabSz="685800" rtl="0" eaLnBrk="1" fontAlgn="base"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j-cs"/>
                <a:sym typeface="Calibri" panose="020F0502020204030204"/>
              </a:rPr>
              <a:t>全要素生产率</a:t>
            </a:r>
            <a:r>
              <a:rPr kumimoji="0" lang="zh-CN" altLang="zh-CN" sz="18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为资源（包括人力、物力、财力）开发利用的效率。</a:t>
            </a:r>
            <a:endParaRPr kumimoji="0" lang="en-US" altLang="zh-CN" sz="18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endParaRPr>
          </a:p>
        </p:txBody>
      </p:sp>
      <p:sp>
        <p:nvSpPr>
          <p:cNvPr id="4" name="矩形 3">
            <a:extLst>
              <a:ext uri="{FF2B5EF4-FFF2-40B4-BE49-F238E27FC236}">
                <a16:creationId xmlns:a16="http://schemas.microsoft.com/office/drawing/2014/main" xmlns="" id="{4574E524-02C3-403D-AF64-6DDA5DF7C357}"/>
              </a:ext>
            </a:extLst>
          </p:cNvPr>
          <p:cNvSpPr/>
          <p:nvPr/>
        </p:nvSpPr>
        <p:spPr>
          <a:xfrm>
            <a:off x="2484987" y="72762"/>
            <a:ext cx="3518912" cy="400110"/>
          </a:xfrm>
          <a:prstGeom prst="rect">
            <a:avLst/>
          </a:prstGeom>
        </p:spPr>
        <p:txBody>
          <a:bodyPr wrap="non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j-cs"/>
                <a:sym typeface="Calibri" panose="020F0502020204030204"/>
              </a:rPr>
              <a:t>从全要素生产率看高质量发展</a:t>
            </a:r>
          </a:p>
        </p:txBody>
      </p:sp>
      <p:sp>
        <p:nvSpPr>
          <p:cNvPr id="2" name="矩形 1">
            <a:extLst>
              <a:ext uri="{FF2B5EF4-FFF2-40B4-BE49-F238E27FC236}">
                <a16:creationId xmlns:a16="http://schemas.microsoft.com/office/drawing/2014/main" xmlns="" id="{A72E0970-8BB7-4154-8BFC-C49E624C268D}"/>
              </a:ext>
            </a:extLst>
          </p:cNvPr>
          <p:cNvSpPr/>
          <p:nvPr/>
        </p:nvSpPr>
        <p:spPr>
          <a:xfrm>
            <a:off x="2003975" y="2496494"/>
            <a:ext cx="5911170" cy="369332"/>
          </a:xfrm>
          <a:prstGeom prst="rect">
            <a:avLst/>
          </a:prstGeom>
        </p:spPr>
        <p:txBody>
          <a:bodyPr wrap="square">
            <a:spAutoFit/>
          </a:bodyPr>
          <a:lstStyle/>
          <a:p>
            <a:pPr marL="0" marR="0" lvl="0" indent="0" algn="just" defTabSz="685800" rtl="0" eaLnBrk="1" fontAlgn="base" latinLnBrk="0" hangingPunct="1">
              <a:lnSpc>
                <a:spcPct val="100000"/>
              </a:lnSpc>
              <a:spcBef>
                <a:spcPct val="0"/>
              </a:spcBef>
              <a:spcAft>
                <a:spcPts val="0"/>
              </a:spcAft>
              <a:buClrTx/>
              <a:buSzTx/>
              <a:buFontTx/>
              <a:buNone/>
              <a:tabLst/>
              <a:defRPr/>
            </a:pPr>
            <a:r>
              <a:rPr kumimoji="0" lang="zh-CN" altLang="en-US" sz="1800" b="1" i="0" u="none" strike="noStrike" kern="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j-cs"/>
                <a:sym typeface="Calibri" panose="020F0502020204030204"/>
              </a:rPr>
              <a:t>提高全要素生产率是高质量发展的动力源泉</a:t>
            </a:r>
            <a:endParaRPr kumimoji="0" lang="zh-CN" altLang="en-US" sz="1800" b="1" i="0" u="none" strike="noStrike" kern="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j-cs"/>
              <a:sym typeface="Calibri" panose="020F0502020204030204"/>
            </a:endParaRPr>
          </a:p>
        </p:txBody>
      </p:sp>
    </p:spTree>
    <p:extLst>
      <p:ext uri="{BB962C8B-B14F-4D97-AF65-F5344CB8AC3E}">
        <p14:creationId xmlns:p14="http://schemas.microsoft.com/office/powerpoint/2010/main" xmlns="" val="318931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874A0D2-AF54-47E5-9997-05B2B2E7427B}"/>
              </a:ext>
            </a:extLst>
          </p:cNvPr>
          <p:cNvPicPr/>
          <p:nvPr/>
        </p:nvPicPr>
        <p:blipFill rotWithShape="1">
          <a:blip r:embed="rId2" cstate="print">
            <a:extLst>
              <a:ext uri="{28A0092B-C50C-407E-A947-70E740481C1C}">
                <a14:useLocalDpi xmlns:a14="http://schemas.microsoft.com/office/drawing/2010/main" xmlns="" val="0"/>
              </a:ext>
            </a:extLst>
          </a:blip>
          <a:srcRect b="9702"/>
          <a:stretch/>
        </p:blipFill>
        <p:spPr bwMode="auto">
          <a:xfrm>
            <a:off x="275129" y="1145826"/>
            <a:ext cx="4944234" cy="2556284"/>
          </a:xfrm>
          <a:prstGeom prst="rect">
            <a:avLst/>
          </a:prstGeom>
          <a:noFill/>
          <a:ln>
            <a:noFill/>
          </a:ln>
        </p:spPr>
      </p:pic>
      <p:sp>
        <p:nvSpPr>
          <p:cNvPr id="6" name="文本框 5">
            <a:extLst>
              <a:ext uri="{FF2B5EF4-FFF2-40B4-BE49-F238E27FC236}">
                <a16:creationId xmlns:a16="http://schemas.microsoft.com/office/drawing/2014/main" xmlns="" id="{0C3A21E5-2D50-4C9D-925C-E925356DE1F7}"/>
              </a:ext>
            </a:extLst>
          </p:cNvPr>
          <p:cNvSpPr txBox="1"/>
          <p:nvPr/>
        </p:nvSpPr>
        <p:spPr>
          <a:xfrm>
            <a:off x="898072" y="4649225"/>
            <a:ext cx="7543799" cy="461665"/>
          </a:xfrm>
          <a:prstGeom prst="rect">
            <a:avLst/>
          </a:prstGeom>
          <a:noFill/>
        </p:spPr>
        <p:txBody>
          <a:bodyPr wrap="square" rtlCol="0">
            <a:spAutoFit/>
          </a:bodyPr>
          <a:lstStyle/>
          <a:p>
            <a:r>
              <a:rPr lang="zh-CN" altLang="en-US" sz="2400" b="1" dirty="0">
                <a:solidFill>
                  <a:schemeClr val="tx1"/>
                </a:solidFill>
                <a:latin typeface="黑体" panose="02010609060101010101" pitchFamily="49" charset="-122"/>
                <a:ea typeface="黑体" panose="02010609060101010101" pitchFamily="49" charset="-122"/>
              </a:rPr>
              <a:t>思考：为什么党和政府高度重视数字经济的建设？</a:t>
            </a:r>
          </a:p>
        </p:txBody>
      </p:sp>
      <p:sp>
        <p:nvSpPr>
          <p:cNvPr id="9" name="矩形 8">
            <a:extLst>
              <a:ext uri="{FF2B5EF4-FFF2-40B4-BE49-F238E27FC236}">
                <a16:creationId xmlns:a16="http://schemas.microsoft.com/office/drawing/2014/main" xmlns="" id="{EFCDF6E2-CF4B-47FE-89B8-81CA7C38135F}"/>
              </a:ext>
            </a:extLst>
          </p:cNvPr>
          <p:cNvSpPr/>
          <p:nvPr/>
        </p:nvSpPr>
        <p:spPr>
          <a:xfrm>
            <a:off x="5402301" y="1364498"/>
            <a:ext cx="3466570" cy="1477328"/>
          </a:xfrm>
          <a:prstGeom prst="rect">
            <a:avLst/>
          </a:prstGeom>
        </p:spPr>
        <p:txBody>
          <a:bodyPr wrap="square">
            <a:spAutoFit/>
          </a:bodyPr>
          <a:lstStyle/>
          <a:p>
            <a:r>
              <a:rPr lang="en-US" altLang="zh-CN" dirty="0"/>
              <a:t>2019</a:t>
            </a:r>
            <a:r>
              <a:rPr lang="zh-CN" altLang="en-US" dirty="0"/>
              <a:t>年</a:t>
            </a:r>
            <a:r>
              <a:rPr lang="en-US" altLang="zh-CN" dirty="0"/>
              <a:t>10</a:t>
            </a:r>
            <a:r>
              <a:rPr lang="zh-CN" altLang="en-US" dirty="0"/>
              <a:t>月</a:t>
            </a:r>
            <a:r>
              <a:rPr lang="en-US" altLang="zh-CN" dirty="0"/>
              <a:t>25</a:t>
            </a:r>
            <a:r>
              <a:rPr lang="zh-CN" altLang="en-US" dirty="0"/>
              <a:t>日，</a:t>
            </a:r>
            <a:r>
              <a:rPr lang="zh-CN" altLang="en-US" b="1" dirty="0">
                <a:latin typeface="黑体" panose="02010609060101010101" pitchFamily="49" charset="-122"/>
                <a:ea typeface="黑体" panose="02010609060101010101" pitchFamily="49" charset="-122"/>
              </a:rPr>
              <a:t>习近平在中央政治局第十八次集体学习时强调把区块链作为核心技术自主创新重要突破口 加快推动区块链技术和产业创新发展</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xmlns="" id="{D5D98D3F-89B8-441A-82CF-BCF2176B74A9}"/>
              </a:ext>
            </a:extLst>
          </p:cNvPr>
          <p:cNvSpPr/>
          <p:nvPr/>
        </p:nvSpPr>
        <p:spPr>
          <a:xfrm>
            <a:off x="351065" y="3700615"/>
            <a:ext cx="8636341" cy="923330"/>
          </a:xfrm>
          <a:prstGeom prst="rect">
            <a:avLst/>
          </a:prstGeom>
        </p:spPr>
        <p:txBody>
          <a:bodyPr wrap="square">
            <a:spAutoFit/>
          </a:bodyPr>
          <a:lstStyle/>
          <a:p>
            <a:r>
              <a:rPr lang="zh-CN" altLang="en-US" b="1" dirty="0">
                <a:latin typeface="黑体" panose="02010609060101010101" pitchFamily="49" charset="-122"/>
                <a:ea typeface="黑体" panose="02010609060101010101" pitchFamily="49" charset="-122"/>
              </a:rPr>
              <a:t>党的十九届四中全会</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决定</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中将“数据”作为生产要素之一、参与分配的提法是历史首次，</a:t>
            </a:r>
            <a:r>
              <a:rPr lang="zh-CN" altLang="en-US" b="1" dirty="0">
                <a:solidFill>
                  <a:srgbClr val="FF0000"/>
                </a:solidFill>
                <a:latin typeface="黑体" panose="02010609060101010101" pitchFamily="49" charset="-122"/>
                <a:ea typeface="黑体" panose="02010609060101010101" pitchFamily="49" charset="-122"/>
              </a:rPr>
              <a:t>标志着我国正式进入“数字经济”红利大规模释放的时代</a:t>
            </a:r>
            <a:r>
              <a:rPr lang="zh-CN" altLang="en-US" b="1" dirty="0">
                <a:latin typeface="黑体" panose="02010609060101010101" pitchFamily="49" charset="-122"/>
                <a:ea typeface="黑体" panose="02010609060101010101" pitchFamily="49" charset="-122"/>
              </a:rPr>
              <a:t>，</a:t>
            </a:r>
            <a:r>
              <a:rPr lang="zh-CN" altLang="en-US" b="1" dirty="0">
                <a:solidFill>
                  <a:schemeClr val="tx1"/>
                </a:solidFill>
                <a:latin typeface="黑体" panose="02010609060101010101" pitchFamily="49" charset="-122"/>
                <a:ea typeface="黑体" panose="02010609060101010101" pitchFamily="49" charset="-122"/>
              </a:rPr>
              <a:t>“数据”作为生产要素，已经从投入阶段发展到产出和分配阶段。</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xmlns="" id="{EA555EB2-7F6A-4881-A803-6BB4AB89130E}"/>
              </a:ext>
            </a:extLst>
          </p:cNvPr>
          <p:cNvSpPr/>
          <p:nvPr/>
        </p:nvSpPr>
        <p:spPr>
          <a:xfrm>
            <a:off x="0" y="223991"/>
            <a:ext cx="8714613" cy="830997"/>
          </a:xfrm>
          <a:prstGeom prst="rect">
            <a:avLst/>
          </a:prstGeom>
        </p:spPr>
        <p:txBody>
          <a:bodyPr wrap="square">
            <a:spAutoFit/>
          </a:bodyPr>
          <a:lstStyle/>
          <a:p>
            <a:r>
              <a:rPr lang="en-US" altLang="zh-CN" sz="2400" b="1" dirty="0">
                <a:solidFill>
                  <a:srgbClr val="0000FF"/>
                </a:solidFill>
                <a:latin typeface="黑体" panose="02010609060101010101" pitchFamily="49" charset="-122"/>
                <a:ea typeface="黑体" panose="02010609060101010101" pitchFamily="49" charset="-122"/>
              </a:rPr>
              <a:t>1.</a:t>
            </a:r>
            <a:r>
              <a:rPr lang="zh-CN" altLang="en-US" sz="2400" b="1" dirty="0">
                <a:solidFill>
                  <a:srgbClr val="0000FF"/>
                </a:solidFill>
                <a:latin typeface="黑体" panose="02010609060101010101" pitchFamily="49" charset="-122"/>
                <a:ea typeface="黑体" panose="02010609060101010101" pitchFamily="49" charset="-122"/>
              </a:rPr>
              <a:t> 数字经济引领高质量发展</a:t>
            </a:r>
          </a:p>
          <a:p>
            <a:endParaRPr lang="zh-CN" altLang="en-US" sz="2400" b="1" dirty="0">
              <a:solidFill>
                <a:srgbClr val="0000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92448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F095B7AF-C34D-4A22-88AF-F088FE5C820B}"/>
              </a:ext>
            </a:extLst>
          </p:cNvPr>
          <p:cNvSpPr/>
          <p:nvPr/>
        </p:nvSpPr>
        <p:spPr>
          <a:xfrm>
            <a:off x="106136" y="208476"/>
            <a:ext cx="8608477" cy="2431435"/>
          </a:xfrm>
          <a:prstGeom prst="rect">
            <a:avLst/>
          </a:prstGeom>
        </p:spPr>
        <p:txBody>
          <a:bodyPr wrap="square">
            <a:spAutoFit/>
          </a:bodyPr>
          <a:lstStyle/>
          <a:p>
            <a:r>
              <a:rPr lang="zh-CN" altLang="en-US" sz="2400" b="1"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）什么是数字经济</a:t>
            </a:r>
          </a:p>
          <a:p>
            <a:r>
              <a:rPr lang="zh-CN" altLang="en-US" sz="2000" b="1" dirty="0">
                <a:latin typeface="黑体" panose="02010609060101010101" pitchFamily="49" charset="-122"/>
                <a:ea typeface="黑体" panose="02010609060101010101" pitchFamily="49" charset="-122"/>
              </a:rPr>
              <a:t>含义：</a:t>
            </a:r>
            <a:r>
              <a:rPr lang="zh-CN" altLang="en-US" b="1" dirty="0">
                <a:latin typeface="黑体" panose="02010609060101010101" pitchFamily="49" charset="-122"/>
                <a:ea typeface="黑体" panose="02010609060101010101" pitchFamily="49" charset="-122"/>
              </a:rPr>
              <a:t>数字经济是以数字化的</a:t>
            </a:r>
            <a:r>
              <a:rPr lang="zh-CN" altLang="en-US" b="1" dirty="0">
                <a:solidFill>
                  <a:srgbClr val="0000FF"/>
                </a:solidFill>
                <a:latin typeface="黑体" panose="02010609060101010101" pitchFamily="49" charset="-122"/>
                <a:ea typeface="黑体" panose="02010609060101010101" pitchFamily="49" charset="-122"/>
              </a:rPr>
              <a:t>知识和信息</a:t>
            </a:r>
            <a:r>
              <a:rPr lang="zh-CN" altLang="en-US" b="1" dirty="0">
                <a:latin typeface="黑体" panose="02010609060101010101" pitchFamily="49" charset="-122"/>
                <a:ea typeface="黑体" panose="02010609060101010101" pitchFamily="49" charset="-122"/>
              </a:rPr>
              <a:t>为关键生产要素，以</a:t>
            </a:r>
            <a:r>
              <a:rPr lang="zh-CN" altLang="en-US" b="1" dirty="0">
                <a:solidFill>
                  <a:srgbClr val="0000FF"/>
                </a:solidFill>
                <a:latin typeface="黑体" panose="02010609060101010101" pitchFamily="49" charset="-122"/>
                <a:ea typeface="黑体" panose="02010609060101010101" pitchFamily="49" charset="-122"/>
              </a:rPr>
              <a:t>数字技术创新为核心驱动力</a:t>
            </a:r>
            <a:r>
              <a:rPr lang="zh-CN" altLang="en-US" b="1" dirty="0">
                <a:latin typeface="黑体" panose="02010609060101010101" pitchFamily="49" charset="-122"/>
                <a:ea typeface="黑体" panose="02010609060101010101" pitchFamily="49" charset="-122"/>
              </a:rPr>
              <a:t>，以现代信息网络为重要载体，通过数字技术与实体经济深度融合，不断提高</a:t>
            </a:r>
            <a:r>
              <a:rPr lang="zh-CN" altLang="en-US" b="1" dirty="0">
                <a:solidFill>
                  <a:srgbClr val="0000FF"/>
                </a:solidFill>
                <a:latin typeface="黑体" panose="02010609060101010101" pitchFamily="49" charset="-122"/>
                <a:ea typeface="黑体" panose="02010609060101010101" pitchFamily="49" charset="-122"/>
              </a:rPr>
              <a:t>传统产业数字化、智能化水平，加速重构经济发展与政府治理模式的新型经济形态。</a:t>
            </a:r>
          </a:p>
          <a:p>
            <a:r>
              <a:rPr lang="zh-CN" altLang="en-US" b="1" dirty="0">
                <a:latin typeface="黑体" panose="02010609060101010101" pitchFamily="49" charset="-122"/>
                <a:ea typeface="黑体" panose="02010609060101010101" pitchFamily="49" charset="-122"/>
              </a:rPr>
              <a:t>  数据资源具有可复制、可共享、无限增长和供给的禀赋，打破传统要素有限供给对增长的制约，为持续增长和永续发展提供了基础与可能，成为数字经济时代的</a:t>
            </a:r>
            <a:r>
              <a:rPr lang="zh-CN" altLang="en-US" b="1" dirty="0">
                <a:solidFill>
                  <a:srgbClr val="0000FF"/>
                </a:solidFill>
                <a:latin typeface="黑体" panose="02010609060101010101" pitchFamily="49" charset="-122"/>
                <a:ea typeface="黑体" panose="02010609060101010101" pitchFamily="49" charset="-122"/>
              </a:rPr>
              <a:t>关键生产要素</a:t>
            </a:r>
            <a:r>
              <a:rPr lang="zh-CN" altLang="en-US" b="1" dirty="0">
                <a:latin typeface="黑体" panose="02010609060101010101" pitchFamily="49" charset="-122"/>
                <a:ea typeface="黑体" panose="02010609060101010101" pitchFamily="49" charset="-122"/>
              </a:rPr>
              <a:t>。</a:t>
            </a:r>
          </a:p>
        </p:txBody>
      </p:sp>
      <p:pic>
        <p:nvPicPr>
          <p:cNvPr id="6" name="图片 5">
            <a:extLst>
              <a:ext uri="{FF2B5EF4-FFF2-40B4-BE49-F238E27FC236}">
                <a16:creationId xmlns:a16="http://schemas.microsoft.com/office/drawing/2014/main" xmlns="" id="{87428DD8-46FB-4D6D-97C1-6D2893A6A9F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6833"/>
          <a:stretch/>
        </p:blipFill>
        <p:spPr>
          <a:xfrm>
            <a:off x="317559" y="2639911"/>
            <a:ext cx="3409461" cy="2054565"/>
          </a:xfrm>
          <a:prstGeom prst="rect">
            <a:avLst/>
          </a:prstGeom>
        </p:spPr>
      </p:pic>
      <p:sp>
        <p:nvSpPr>
          <p:cNvPr id="7" name="矩形 6">
            <a:extLst>
              <a:ext uri="{FF2B5EF4-FFF2-40B4-BE49-F238E27FC236}">
                <a16:creationId xmlns:a16="http://schemas.microsoft.com/office/drawing/2014/main" xmlns="" id="{81E70B1D-E623-4D10-A27E-06E4B2DF0659}"/>
              </a:ext>
            </a:extLst>
          </p:cNvPr>
          <p:cNvSpPr/>
          <p:nvPr/>
        </p:nvSpPr>
        <p:spPr>
          <a:xfrm>
            <a:off x="3843978" y="2626700"/>
            <a:ext cx="4987593" cy="338554"/>
          </a:xfrm>
          <a:prstGeom prst="rect">
            <a:avLst/>
          </a:prstGeom>
        </p:spPr>
        <p:txBody>
          <a:bodyPr wrap="square">
            <a:spAutoFit/>
          </a:bodyPr>
          <a:lstStyle/>
          <a:p>
            <a:pPr algn="just"/>
            <a:endParaRPr lang="zh-CN" altLang="zh-CN" sz="1600" b="1"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矩形 2">
            <a:extLst>
              <a:ext uri="{FF2B5EF4-FFF2-40B4-BE49-F238E27FC236}">
                <a16:creationId xmlns:a16="http://schemas.microsoft.com/office/drawing/2014/main" xmlns="" id="{0C3FF246-DF46-4496-92AE-73EBE9C516F2}"/>
              </a:ext>
            </a:extLst>
          </p:cNvPr>
          <p:cNvSpPr/>
          <p:nvPr/>
        </p:nvSpPr>
        <p:spPr>
          <a:xfrm>
            <a:off x="4051774" y="2749811"/>
            <a:ext cx="4572000" cy="2308324"/>
          </a:xfrm>
          <a:prstGeom prst="rect">
            <a:avLst/>
          </a:prstGeom>
        </p:spPr>
        <p:txBody>
          <a:bodyPr>
            <a:spAutoFit/>
          </a:bodyPr>
          <a:lstStyle/>
          <a:p>
            <a:pPr algn="just"/>
            <a:r>
              <a:rPr lang="zh-CN" altLang="en-US" b="1" kern="100" dirty="0">
                <a:latin typeface="黑体" panose="02010609060101010101" pitchFamily="49" charset="-122"/>
                <a:ea typeface="黑体" panose="02010609060101010101" pitchFamily="49" charset="-122"/>
                <a:cs typeface="Times New Roman" panose="02020603050405020304" pitchFamily="18" charset="0"/>
              </a:rPr>
              <a:t>构成：数字产业化，即信息通信产业，具体包括电子信息制造业、电信业、软件和信息技术服务业、互联网行业等；</a:t>
            </a:r>
          </a:p>
          <a:p>
            <a:pPr algn="just"/>
            <a:r>
              <a:rPr lang="zh-CN" altLang="en-US" b="1" kern="100" dirty="0">
                <a:latin typeface="黑体" panose="02010609060101010101" pitchFamily="49" charset="-122"/>
                <a:ea typeface="黑体" panose="02010609060101010101" pitchFamily="49" charset="-122"/>
                <a:cs typeface="Times New Roman" panose="02020603050405020304" pitchFamily="18" charset="0"/>
              </a:rPr>
              <a:t>　　产业数字化，即传统的工业、农业、服务业由于应用数字技术所带来的生产数量和生产效率提升，其新增产出构成数字经济的重要组成部分；</a:t>
            </a:r>
          </a:p>
          <a:p>
            <a:pPr algn="just"/>
            <a:r>
              <a:rPr lang="zh-CN" altLang="en-US" b="1" kern="100" dirty="0">
                <a:latin typeface="黑体" panose="02010609060101010101" pitchFamily="49" charset="-122"/>
                <a:ea typeface="黑体" panose="02010609060101010101" pitchFamily="49"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xmlns="" val="81035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126BE937-53AB-4388-9646-21030423963C}"/>
              </a:ext>
            </a:extLst>
          </p:cNvPr>
          <p:cNvGrpSpPr/>
          <p:nvPr/>
        </p:nvGrpSpPr>
        <p:grpSpPr>
          <a:xfrm>
            <a:off x="351439" y="1213482"/>
            <a:ext cx="4220561" cy="2716535"/>
            <a:chOff x="4866631" y="127172"/>
            <a:chExt cx="4090307" cy="2310511"/>
          </a:xfrm>
        </p:grpSpPr>
        <p:pic>
          <p:nvPicPr>
            <p:cNvPr id="3" name="图片 2">
              <a:extLst>
                <a:ext uri="{FF2B5EF4-FFF2-40B4-BE49-F238E27FC236}">
                  <a16:creationId xmlns:a16="http://schemas.microsoft.com/office/drawing/2014/main" xmlns="" id="{2AD1EC8C-11AE-4A42-91E4-042BE0B07F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6631" y="135336"/>
              <a:ext cx="4090307" cy="2302347"/>
            </a:xfrm>
            <a:prstGeom prst="rect">
              <a:avLst/>
            </a:prstGeom>
          </p:spPr>
        </p:pic>
        <p:sp>
          <p:nvSpPr>
            <p:cNvPr id="4" name="矩形 3">
              <a:extLst>
                <a:ext uri="{FF2B5EF4-FFF2-40B4-BE49-F238E27FC236}">
                  <a16:creationId xmlns:a16="http://schemas.microsoft.com/office/drawing/2014/main" xmlns="" id="{0789CD3A-321B-4AF6-98D4-3C00BFFAC12A}"/>
                </a:ext>
              </a:extLst>
            </p:cNvPr>
            <p:cNvSpPr/>
            <p:nvPr/>
          </p:nvSpPr>
          <p:spPr>
            <a:xfrm>
              <a:off x="8109020" y="127172"/>
              <a:ext cx="800100" cy="421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a:extLst>
              <a:ext uri="{FF2B5EF4-FFF2-40B4-BE49-F238E27FC236}">
                <a16:creationId xmlns:a16="http://schemas.microsoft.com/office/drawing/2014/main" xmlns="" id="{B4367728-0706-4566-9181-D13D32923C91}"/>
              </a:ext>
            </a:extLst>
          </p:cNvPr>
          <p:cNvSpPr/>
          <p:nvPr/>
        </p:nvSpPr>
        <p:spPr>
          <a:xfrm>
            <a:off x="4572000" y="1461403"/>
            <a:ext cx="4448710" cy="2862322"/>
          </a:xfrm>
          <a:prstGeom prst="rect">
            <a:avLst/>
          </a:prstGeom>
        </p:spPr>
        <p:txBody>
          <a:bodyPr wrap="square">
            <a:spAutoFit/>
          </a:bodyPr>
          <a:lstStyle/>
          <a:p>
            <a:r>
              <a:rPr lang="zh-CN"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rPr>
              <a:t>以数字产业化为基础、产业数字化为主题的经济活动，通过改造提升传统产业竞争力，促进产业深度融合，助推我国经济发展实现三大变革。</a:t>
            </a:r>
            <a:endParaRPr lang="en-US"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endParaRPr>
          </a:p>
          <a:p>
            <a:r>
              <a:rPr lang="zh-CN"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rPr>
              <a:t>数字化有助于提升产品和服务质量，推动</a:t>
            </a:r>
            <a:r>
              <a:rPr lang="zh-CN" altLang="zh-CN" b="1" dirty="0">
                <a:solidFill>
                  <a:srgbClr val="FF0000"/>
                </a:solidFill>
                <a:latin typeface="黑体" panose="02010609060101010101" pitchFamily="49" charset="-122"/>
                <a:ea typeface="黑体" panose="02010609060101010101" pitchFamily="49" charset="-122"/>
                <a:cs typeface="宋体" panose="02010600030101010101" pitchFamily="2" charset="-122"/>
              </a:rPr>
              <a:t>质量变革</a:t>
            </a:r>
            <a:r>
              <a:rPr lang="zh-CN"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rPr>
              <a:t>。</a:t>
            </a:r>
            <a:endParaRPr lang="en-US"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endParaRPr>
          </a:p>
          <a:p>
            <a:r>
              <a:rPr lang="zh-CN"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rPr>
              <a:t>数字化有助于降低市场交易成本，推动</a:t>
            </a:r>
            <a:r>
              <a:rPr lang="zh-CN" altLang="zh-CN" b="1" dirty="0">
                <a:solidFill>
                  <a:srgbClr val="FF0000"/>
                </a:solidFill>
                <a:latin typeface="黑体" panose="02010609060101010101" pitchFamily="49" charset="-122"/>
                <a:ea typeface="黑体" panose="02010609060101010101" pitchFamily="49" charset="-122"/>
                <a:cs typeface="宋体" panose="02010600030101010101" pitchFamily="2" charset="-122"/>
              </a:rPr>
              <a:t>效率变革</a:t>
            </a:r>
            <a:r>
              <a:rPr lang="zh-CN"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rPr>
              <a:t>。</a:t>
            </a:r>
            <a:endParaRPr lang="en-US"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endParaRPr>
          </a:p>
          <a:p>
            <a:r>
              <a:rPr lang="zh-CN"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rPr>
              <a:t>数字化有助于加快培育增长新动能，推动</a:t>
            </a:r>
            <a:r>
              <a:rPr lang="zh-CN" altLang="zh-CN" b="1" dirty="0">
                <a:solidFill>
                  <a:srgbClr val="FF0000"/>
                </a:solidFill>
                <a:latin typeface="黑体" panose="02010609060101010101" pitchFamily="49" charset="-122"/>
                <a:ea typeface="黑体" panose="02010609060101010101" pitchFamily="49" charset="-122"/>
                <a:cs typeface="宋体" panose="02010600030101010101" pitchFamily="2" charset="-122"/>
              </a:rPr>
              <a:t>动力变革</a:t>
            </a:r>
            <a:r>
              <a:rPr lang="zh-CN" altLang="zh-CN" b="1" dirty="0">
                <a:solidFill>
                  <a:srgbClr val="222222"/>
                </a:solidFill>
                <a:latin typeface="黑体" panose="02010609060101010101" pitchFamily="49" charset="-122"/>
                <a:ea typeface="黑体" panose="02010609060101010101" pitchFamily="49" charset="-122"/>
                <a:cs typeface="宋体" panose="02010600030101010101" pitchFamily="2" charset="-122"/>
              </a:rPr>
              <a:t>。　</a:t>
            </a:r>
            <a:endParaRPr lang="zh-CN" altLang="zh-CN" b="1"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extLst>
              <a:ext uri="{FF2B5EF4-FFF2-40B4-BE49-F238E27FC236}">
                <a16:creationId xmlns:a16="http://schemas.microsoft.com/office/drawing/2014/main" xmlns="" id="{251E58F4-F507-421A-B96D-567E82B959D3}"/>
              </a:ext>
            </a:extLst>
          </p:cNvPr>
          <p:cNvSpPr/>
          <p:nvPr/>
        </p:nvSpPr>
        <p:spPr>
          <a:xfrm>
            <a:off x="193411" y="176856"/>
            <a:ext cx="6527749" cy="461665"/>
          </a:xfrm>
          <a:prstGeom prst="rect">
            <a:avLst/>
          </a:prstGeom>
        </p:spPr>
        <p:txBody>
          <a:bodyPr wrap="none">
            <a:spAutoFit/>
          </a:bodyPr>
          <a:lstStyle/>
          <a:p>
            <a:pPr algn="just"/>
            <a:r>
              <a:rPr lang="zh-CN" altLang="en-US" sz="2400" b="1" kern="100" dirty="0">
                <a:latin typeface="黑体" panose="02010609060101010101" pitchFamily="49" charset="-122"/>
                <a:ea typeface="黑体" panose="02010609060101010101" pitchFamily="49" charset="-122"/>
                <a:cs typeface="Times New Roman" panose="02020603050405020304" pitchFamily="18" charset="0"/>
              </a:rPr>
              <a:t>（</a:t>
            </a:r>
            <a:r>
              <a:rPr lang="en-US" altLang="zh-CN" sz="2400" b="1" kern="100" dirty="0">
                <a:latin typeface="黑体" panose="02010609060101010101" pitchFamily="49" charset="-122"/>
                <a:ea typeface="黑体" panose="02010609060101010101" pitchFamily="49" charset="-122"/>
                <a:cs typeface="Times New Roman" panose="02020603050405020304" pitchFamily="18" charset="0"/>
              </a:rPr>
              <a:t>2</a:t>
            </a:r>
            <a:r>
              <a:rPr lang="zh-CN" altLang="en-US" sz="2400" b="1" kern="100" dirty="0">
                <a:latin typeface="黑体" panose="02010609060101010101" pitchFamily="49" charset="-122"/>
                <a:ea typeface="黑体" panose="02010609060101010101" pitchFamily="49" charset="-122"/>
                <a:cs typeface="Times New Roman" panose="02020603050405020304" pitchFamily="18" charset="0"/>
              </a:rPr>
              <a:t>）</a:t>
            </a:r>
            <a:r>
              <a:rPr lang="zh-CN" altLang="zh-CN" sz="2400" b="1" kern="100" dirty="0">
                <a:latin typeface="黑体" panose="02010609060101010101" pitchFamily="49" charset="-122"/>
                <a:ea typeface="黑体" panose="02010609060101010101" pitchFamily="49" charset="-122"/>
                <a:cs typeface="Times New Roman" panose="02020603050405020304" pitchFamily="18" charset="0"/>
              </a:rPr>
              <a:t>发展数字经济对推动高质量发展的意义：</a:t>
            </a:r>
          </a:p>
        </p:txBody>
      </p:sp>
    </p:spTree>
    <p:extLst>
      <p:ext uri="{BB962C8B-B14F-4D97-AF65-F5344CB8AC3E}">
        <p14:creationId xmlns:p14="http://schemas.microsoft.com/office/powerpoint/2010/main" xmlns="" val="22100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C6CE03A3-5FD6-4453-B7F7-F8EEADE0E50A}"/>
              </a:ext>
            </a:extLst>
          </p:cNvPr>
          <p:cNvSpPr>
            <a:spLocks noChangeArrowheads="1"/>
          </p:cNvSpPr>
          <p:nvPr/>
        </p:nvSpPr>
        <p:spPr bwMode="auto">
          <a:xfrm>
            <a:off x="249766" y="175596"/>
            <a:ext cx="8644467"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indent="0"/>
            <a:r>
              <a:rPr kumimoji="0" lang="zh-CN" altLang="en-US" b="1" i="0" u="none" strike="noStrike" cap="none" normalizeH="0" baseline="0" dirty="0">
                <a:ln>
                  <a:noFill/>
                </a:ln>
                <a:solidFill>
                  <a:srgbClr val="000000"/>
                </a:solidFill>
                <a:effectLst/>
                <a:latin typeface="黑体" panose="02010609060101010101" pitchFamily="49" charset="-122"/>
                <a:ea typeface="黑体" panose="02010609060101010101" pitchFamily="49" charset="-122"/>
                <a:cs typeface="Calibri" panose="020F0502020204030204" pitchFamily="34" charset="0"/>
              </a:rPr>
              <a:t>典型例题</a:t>
            </a:r>
            <a:r>
              <a:rPr kumimoji="0" lang="en-US" altLang="zh-CN" b="1" i="0" u="none" strike="noStrike" cap="none" normalizeH="0" baseline="0" dirty="0">
                <a:ln>
                  <a:noFill/>
                </a:ln>
                <a:solidFill>
                  <a:srgbClr val="000000"/>
                </a:solidFill>
                <a:effectLst/>
                <a:latin typeface="黑体" panose="02010609060101010101" pitchFamily="49" charset="-122"/>
                <a:ea typeface="黑体" panose="02010609060101010101" pitchFamily="49" charset="-122"/>
                <a:cs typeface="Calibri" panose="020F0502020204030204" pitchFamily="34" charset="0"/>
              </a:rPr>
              <a:t>.</a:t>
            </a:r>
            <a:r>
              <a:rPr kumimoji="0" lang="zh-CN" altLang="en-US" b="1" i="0" u="none" strike="noStrike" cap="none" normalizeH="0" baseline="0" dirty="0">
                <a:ln>
                  <a:noFill/>
                </a:ln>
                <a:solidFill>
                  <a:srgbClr val="000000"/>
                </a:solidFill>
                <a:effectLst/>
                <a:latin typeface="黑体" panose="02010609060101010101" pitchFamily="49" charset="-122"/>
                <a:ea typeface="黑体" panose="02010609060101010101" pitchFamily="49" charset="-122"/>
                <a:cs typeface="Calibri" panose="020F0502020204030204" pitchFamily="34" charset="0"/>
              </a:rPr>
              <a:t>（</a:t>
            </a:r>
            <a:r>
              <a:rPr kumimoji="0" lang="en-US" altLang="zh-CN" b="1" i="0" u="none" strike="noStrike" cap="none" normalizeH="0" baseline="0" dirty="0">
                <a:ln>
                  <a:noFill/>
                </a:ln>
                <a:solidFill>
                  <a:srgbClr val="000000"/>
                </a:solidFill>
                <a:effectLst/>
                <a:latin typeface="黑体" panose="02010609060101010101" pitchFamily="49" charset="-122"/>
                <a:ea typeface="黑体" panose="02010609060101010101" pitchFamily="49" charset="-122"/>
                <a:cs typeface="Calibri" panose="020F0502020204030204" pitchFamily="34" charset="0"/>
              </a:rPr>
              <a:t>2019</a:t>
            </a:r>
            <a:r>
              <a:rPr kumimoji="0" lang="zh-CN" altLang="en-US" b="1" i="0" u="none" strike="noStrike" cap="none" normalizeH="0" baseline="0" dirty="0">
                <a:ln>
                  <a:noFill/>
                </a:ln>
                <a:solidFill>
                  <a:srgbClr val="000000"/>
                </a:solidFill>
                <a:effectLst/>
                <a:latin typeface="黑体" panose="02010609060101010101" pitchFamily="49" charset="-122"/>
                <a:ea typeface="黑体" panose="02010609060101010101" pitchFamily="49" charset="-122"/>
                <a:cs typeface="Calibri" panose="020F0502020204030204" pitchFamily="34" charset="0"/>
              </a:rPr>
              <a:t>朝阳一模</a:t>
            </a:r>
            <a:r>
              <a:rPr lang="en-US" altLang="zh-CN" b="1" dirty="0">
                <a:solidFill>
                  <a:srgbClr val="000000"/>
                </a:solidFill>
                <a:latin typeface="黑体" panose="02010609060101010101" pitchFamily="49" charset="-122"/>
                <a:ea typeface="黑体" panose="02010609060101010101" pitchFamily="49" charset="-122"/>
                <a:cs typeface="Calibri" panose="020F0502020204030204" pitchFamily="34" charset="0"/>
              </a:rPr>
              <a:t>38</a:t>
            </a:r>
            <a:r>
              <a:rPr lang="zh-CN" altLang="en-US" b="1" dirty="0">
                <a:solidFill>
                  <a:srgbClr val="000000"/>
                </a:solidFill>
                <a:latin typeface="黑体" panose="02010609060101010101" pitchFamily="49" charset="-122"/>
                <a:ea typeface="黑体" panose="02010609060101010101" pitchFamily="49" charset="-122"/>
                <a:cs typeface="Calibri" panose="020F0502020204030204" pitchFamily="34" charset="0"/>
              </a:rPr>
              <a:t>）近年来</a:t>
            </a:r>
            <a:r>
              <a:rPr kumimoji="0" lang="zh-CN" altLang="en-US" b="1" i="0" u="none" strike="noStrike" cap="none" normalizeH="0" baseline="0" dirty="0">
                <a:ln>
                  <a:noFill/>
                </a:ln>
                <a:solidFill>
                  <a:srgbClr val="000000"/>
                </a:solidFill>
                <a:effectLst/>
                <a:latin typeface="黑体" panose="02010609060101010101" pitchFamily="49" charset="-122"/>
                <a:ea typeface="黑体" panose="02010609060101010101" pitchFamily="49" charset="-122"/>
                <a:cs typeface="Calibri" panose="020F0502020204030204" pitchFamily="34" charset="0"/>
              </a:rPr>
              <a:t>，数字经济的新业态、新模式为经济的可持续发展提供着源源不断的新动能。</a:t>
            </a:r>
            <a:endParaRPr kumimoji="0" lang="zh-CN" altLang="en-US" sz="11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400050"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Calibri" panose="020F0502020204030204" pitchFamily="34" charset="0"/>
              </a:rPr>
              <a:t>数字经济，是以数据（数字化知识和信息）为关键生产要素，以现代信息网络为重要载体，以信息通信技术的有效使用为重要推动力，促进效率提升和经济结构优化的一系列经济活动，是一种全新的经济业态：</a:t>
            </a:r>
            <a:endParaRPr kumimoji="0" lang="zh-CN" altLang="en-US" sz="11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400050" algn="l" defTabSz="914400" rtl="0" eaLnBrk="0" fontAlgn="base" latinLnBrk="0" hangingPunct="0">
              <a:lnSpc>
                <a:spcPct val="100000"/>
              </a:lnSpc>
              <a:spcBef>
                <a:spcPct val="0"/>
              </a:spcBef>
              <a:spcAft>
                <a:spcPct val="0"/>
              </a:spcAft>
              <a:buClrTx/>
              <a:buSzTx/>
              <a:buFontTx/>
              <a:buNone/>
              <a:tabLst/>
            </a:pPr>
            <a:endParaRPr kumimoji="0" lang="zh-CN" altLang="en-US" sz="4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3" name="Rectangle 7">
            <a:extLst>
              <a:ext uri="{FF2B5EF4-FFF2-40B4-BE49-F238E27FC236}">
                <a16:creationId xmlns:a16="http://schemas.microsoft.com/office/drawing/2014/main" xmlns="" id="{472F5463-D384-44FA-8D46-3E5538B41031}"/>
              </a:ext>
            </a:extLst>
          </p:cNvPr>
          <p:cNvSpPr>
            <a:spLocks noChangeArrowheads="1"/>
          </p:cNvSpPr>
          <p:nvPr/>
        </p:nvSpPr>
        <p:spPr bwMode="auto">
          <a:xfrm>
            <a:off x="0" y="2152736"/>
            <a:ext cx="7286171"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400050" algn="l" defTabSz="914400" rtl="0" eaLnBrk="0" fontAlgn="base" latinLnBrk="0" hangingPunct="0">
              <a:lnSpc>
                <a:spcPct val="100000"/>
              </a:lnSpc>
              <a:spcBef>
                <a:spcPct val="0"/>
              </a:spcBef>
              <a:spcAft>
                <a:spcPct val="0"/>
              </a:spcAft>
              <a:buClrTx/>
              <a:buSzTx/>
              <a:buFontTx/>
              <a:buNone/>
              <a:tabLst/>
            </a:pPr>
            <a:r>
              <a:rPr kumimoji="0" lang="zh-CN" altLang="zh-CN"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电子书籍越来越受欢迎，在线阅读等产业受到资本追捧。</a:t>
            </a:r>
            <a:endParaRPr kumimoji="0" lang="zh-CN" altLang="zh-CN" sz="1100" b="1" i="0" u="none" strike="noStrike" cap="none" normalizeH="0" baseline="0" dirty="0">
              <a:ln>
                <a:noFill/>
              </a:ln>
              <a:solidFill>
                <a:schemeClr val="tx1"/>
              </a:solidFill>
              <a:effectLst/>
            </a:endParaRPr>
          </a:p>
          <a:p>
            <a:pPr marL="0" marR="0" lvl="0" indent="400050" algn="l" defTabSz="914400" rtl="0" eaLnBrk="0" fontAlgn="base" latinLnBrk="0" hangingPunct="0">
              <a:lnSpc>
                <a:spcPct val="100000"/>
              </a:lnSpc>
              <a:spcBef>
                <a:spcPct val="0"/>
              </a:spcBef>
              <a:spcAft>
                <a:spcPct val="0"/>
              </a:spcAft>
              <a:buClrTx/>
              <a:buSzTx/>
              <a:buFontTx/>
              <a:buNone/>
              <a:tabLst/>
            </a:pPr>
            <a:endParaRPr kumimoji="0" lang="zh-CN" altLang="zh-CN" sz="4000" b="1" i="0" u="none" strike="noStrike" cap="none" normalizeH="0" baseline="0" dirty="0">
              <a:ln>
                <a:noFill/>
              </a:ln>
              <a:solidFill>
                <a:schemeClr val="tx1"/>
              </a:solidFill>
              <a:effectLst/>
            </a:endParaRPr>
          </a:p>
        </p:txBody>
      </p:sp>
      <p:sp>
        <p:nvSpPr>
          <p:cNvPr id="4" name="Rectangle 8">
            <a:extLst>
              <a:ext uri="{FF2B5EF4-FFF2-40B4-BE49-F238E27FC236}">
                <a16:creationId xmlns:a16="http://schemas.microsoft.com/office/drawing/2014/main" xmlns="" id="{9935F64D-0AB6-46A9-96AE-68F9742B0E64}"/>
              </a:ext>
            </a:extLst>
          </p:cNvPr>
          <p:cNvSpPr>
            <a:spLocks noChangeArrowheads="1"/>
          </p:cNvSpPr>
          <p:nvPr/>
        </p:nvSpPr>
        <p:spPr bwMode="auto">
          <a:xfrm>
            <a:off x="0" y="1699711"/>
            <a:ext cx="8418286"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  </a:t>
            </a:r>
            <a:r>
              <a:rPr kumimoji="0" lang="zh-CN" altLang="en-US"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商家使用智能收银系统，不仅提高了效率，也节省了人力。</a:t>
            </a:r>
            <a:endParaRPr kumimoji="0" lang="zh-CN" altLang="en-US" sz="1100" b="1"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en-US" sz="4000" b="1" i="0" u="none" strike="noStrike" cap="none" normalizeH="0" baseline="0" dirty="0">
              <a:ln>
                <a:noFill/>
              </a:ln>
              <a:solidFill>
                <a:schemeClr val="tx1"/>
              </a:solidFill>
              <a:effectLst/>
            </a:endParaRPr>
          </a:p>
        </p:txBody>
      </p:sp>
      <p:sp>
        <p:nvSpPr>
          <p:cNvPr id="5" name="Rectangle 9">
            <a:extLst>
              <a:ext uri="{FF2B5EF4-FFF2-40B4-BE49-F238E27FC236}">
                <a16:creationId xmlns:a16="http://schemas.microsoft.com/office/drawing/2014/main" xmlns="" id="{0C7672F4-68ED-4012-8974-EF1BF465160E}"/>
              </a:ext>
            </a:extLst>
          </p:cNvPr>
          <p:cNvSpPr>
            <a:spLocks noChangeArrowheads="1"/>
          </p:cNvSpPr>
          <p:nvPr/>
        </p:nvSpPr>
        <p:spPr bwMode="auto">
          <a:xfrm>
            <a:off x="67732" y="2506679"/>
            <a:ext cx="8932333" cy="126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  </a:t>
            </a:r>
            <a:r>
              <a:rPr kumimoji="0" lang="zh-CN" altLang="en-US"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西部某地区采用“互联网</a:t>
            </a:r>
            <a:r>
              <a:rPr kumimoji="0" lang="en-US" altLang="zh-CN"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a:t>
            </a:r>
            <a:r>
              <a:rPr kumimoji="0" lang="zh-CN" altLang="en-US"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农业”模式解决了销售难题，把当地特色水果行销全国，带动一方致富奔小康。</a:t>
            </a:r>
            <a:endParaRPr kumimoji="0" lang="zh-CN" altLang="en-US" sz="1100" b="1"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en-US" sz="4000" b="1" i="0" u="none" strike="noStrike" cap="none" normalizeH="0" baseline="0" dirty="0">
              <a:ln>
                <a:noFill/>
              </a:ln>
              <a:solidFill>
                <a:schemeClr val="tx1"/>
              </a:solidFill>
              <a:effectLst/>
            </a:endParaRPr>
          </a:p>
        </p:txBody>
      </p:sp>
      <p:sp>
        <p:nvSpPr>
          <p:cNvPr id="6" name="Rectangle 10">
            <a:extLst>
              <a:ext uri="{FF2B5EF4-FFF2-40B4-BE49-F238E27FC236}">
                <a16:creationId xmlns:a16="http://schemas.microsoft.com/office/drawing/2014/main" xmlns="" id="{7F1037DE-F6E9-40BC-8D7E-DEB03F642870}"/>
              </a:ext>
            </a:extLst>
          </p:cNvPr>
          <p:cNvSpPr>
            <a:spLocks noChangeArrowheads="1"/>
          </p:cNvSpPr>
          <p:nvPr/>
        </p:nvSpPr>
        <p:spPr bwMode="auto">
          <a:xfrm>
            <a:off x="67732" y="3137621"/>
            <a:ext cx="880950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  </a:t>
            </a:r>
            <a:r>
              <a:rPr kumimoji="0" lang="zh-CN" altLang="en-US"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某公司运用大数据技术开发新能源汽车，促进我国能源消费结构的优化。</a:t>
            </a:r>
            <a:endParaRPr kumimoji="0" lang="zh-CN" altLang="en-US" sz="1100" b="1" i="0" u="none" strike="noStrike" cap="none" normalizeH="0" baseline="0" dirty="0">
              <a:ln>
                <a:noFill/>
              </a:ln>
              <a:solidFill>
                <a:schemeClr val="tx1"/>
              </a:solidFill>
              <a:effectLst/>
            </a:endParaRPr>
          </a:p>
          <a:p>
            <a:pPr marL="0" marR="0" lvl="0" indent="400050"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a:ln>
                  <a:noFill/>
                </a:ln>
                <a:solidFill>
                  <a:srgbClr val="000000"/>
                </a:solidFill>
                <a:effectLst/>
                <a:latin typeface="华文楷体" panose="02010600040101010101" pitchFamily="2" charset="-122"/>
                <a:ea typeface="华文楷体" panose="02010600040101010101" pitchFamily="2" charset="-122"/>
                <a:cs typeface="Calibri" panose="020F0502020204030204" pitchFamily="34" charset="0"/>
              </a:rPr>
              <a:t>某国有控股企业自主研发新型数控机床，助力中国高铁走出国门。</a:t>
            </a:r>
            <a:endParaRPr kumimoji="0" lang="zh-CN" altLang="en-US" sz="4000" b="1" i="0" u="none" strike="noStrike" cap="none" normalizeH="0" baseline="0" dirty="0">
              <a:ln>
                <a:noFill/>
              </a:ln>
              <a:solidFill>
                <a:schemeClr val="tx1"/>
              </a:solidFill>
              <a:effectLst/>
            </a:endParaRPr>
          </a:p>
        </p:txBody>
      </p:sp>
      <p:sp>
        <p:nvSpPr>
          <p:cNvPr id="7" name="Rectangle 11">
            <a:extLst>
              <a:ext uri="{FF2B5EF4-FFF2-40B4-BE49-F238E27FC236}">
                <a16:creationId xmlns:a16="http://schemas.microsoft.com/office/drawing/2014/main" xmlns="" id="{06AC0E96-E3EF-4F71-BC85-9E90D4271DBF}"/>
              </a:ext>
            </a:extLst>
          </p:cNvPr>
          <p:cNvSpPr>
            <a:spLocks noChangeArrowheads="1"/>
          </p:cNvSpPr>
          <p:nvPr/>
        </p:nvSpPr>
        <p:spPr bwMode="auto">
          <a:xfrm>
            <a:off x="105832" y="3806674"/>
            <a:ext cx="893233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a:t>
            </a:r>
            <a:r>
              <a:rPr kumimoji="0" lang="en-US" altLang="zh-CN"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1</a:t>
            </a:r>
            <a:r>
              <a:rPr kumimoji="0" lang="zh-CN" altLang="en-US"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）阅读材料，运用所学</a:t>
            </a:r>
            <a:r>
              <a:rPr kumimoji="0" lang="en-US" altLang="zh-CN"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a:t>
            </a:r>
            <a:r>
              <a:rPr kumimoji="0" lang="zh-CN" altLang="en-US"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经济生活</a:t>
            </a:r>
            <a:r>
              <a:rPr kumimoji="0" lang="en-US" altLang="zh-CN"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a:t>
            </a:r>
            <a:r>
              <a:rPr kumimoji="0" lang="zh-CN" altLang="en-US"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知识，</a:t>
            </a:r>
            <a:r>
              <a:rPr kumimoji="0" lang="zh-CN" altLang="en-US" b="1" i="0" u="none" strike="noStrike" cap="none" normalizeH="0" baseline="0" dirty="0">
                <a:ln>
                  <a:noFill/>
                </a:ln>
                <a:solidFill>
                  <a:srgbClr val="FF0000"/>
                </a:solidFill>
                <a:effectLst/>
                <a:latin typeface="宋体" panose="02010600030101010101" pitchFamily="2" charset="-122"/>
                <a:ea typeface="宋体" panose="02010600030101010101" pitchFamily="2" charset="-122"/>
                <a:cs typeface="Calibri" panose="020F0502020204030204" pitchFamily="34" charset="0"/>
              </a:rPr>
              <a:t>分析数字经济为什么能为经济高质量发展培育新动能</a:t>
            </a:r>
            <a:r>
              <a:rPr kumimoji="0" lang="zh-CN" altLang="en-US"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a:t>
            </a:r>
            <a:r>
              <a:rPr kumimoji="0" lang="en-US" altLang="zh-CN"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12</a:t>
            </a:r>
            <a:r>
              <a:rPr kumimoji="0" lang="zh-CN" altLang="en-US"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Calibri" panose="020F0502020204030204" pitchFamily="34" charset="0"/>
              </a:rPr>
              <a:t>分）</a:t>
            </a:r>
            <a:endParaRPr kumimoji="0" lang="zh-CN" altLang="en-US" sz="40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83846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221E51B2-04BD-42F7-AB70-C904E060D5F0}"/>
              </a:ext>
            </a:extLst>
          </p:cNvPr>
          <p:cNvSpPr/>
          <p:nvPr/>
        </p:nvSpPr>
        <p:spPr>
          <a:xfrm>
            <a:off x="122162" y="1041800"/>
            <a:ext cx="8354181" cy="2862322"/>
          </a:xfrm>
          <a:prstGeom prst="rect">
            <a:avLst/>
          </a:prstGeom>
        </p:spPr>
        <p:txBody>
          <a:bodyPr wrap="square">
            <a:spAutoFit/>
          </a:bodyPr>
          <a:lstStyle/>
          <a:p>
            <a:pPr marL="0" marR="0" lvl="0" indent="266700" algn="l" defTabSz="914400" rtl="0" eaLnBrk="1" fontAlgn="auto" latinLnBrk="0" hangingPunct="0">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答案：①</a:t>
            </a: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数字经济改变人们的消费对象和方式，提升消费水平，形成新需求，带动相关新产业新业态发展；</a:t>
            </a:r>
          </a:p>
          <a:p>
            <a:pPr marL="0" marR="0" lvl="0" indent="266700" algn="l" defTabSz="914400" rtl="0" eaLnBrk="1" fontAlgn="auto" latinLnBrk="0" hangingPunct="0">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②</a:t>
            </a: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数字经济有助于降低企业成本，增强创新能力，提升经济效益，更好地走出去，发展更高层次的开放型经济；</a:t>
            </a:r>
          </a:p>
          <a:p>
            <a:pPr marL="0" marR="0" lvl="0" indent="266700" algn="l" defTabSz="914400" rtl="0" eaLnBrk="1" fontAlgn="auto" latinLnBrk="0" hangingPunct="0">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③</a:t>
            </a: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数字经济有助于</a:t>
            </a: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panose="020B0604020202020204" pitchFamily="34" charset="0"/>
                <a:sym typeface="Calibri" panose="020F0502020204030204"/>
              </a:rPr>
              <a:t>提供数据资源等关键生产要素，</a:t>
            </a: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推动经济结构的优化升级，推动西部大开发和乡村振兴战略的落实；</a:t>
            </a:r>
          </a:p>
          <a:p>
            <a:pPr marL="0" marR="0" lvl="0" indent="266700" algn="l" defTabSz="914400" rtl="0" eaLnBrk="1" fontAlgn="auto" latinLnBrk="0" hangingPunct="0">
              <a:lnSpc>
                <a:spcPct val="100000"/>
              </a:lnSpc>
              <a:spcBef>
                <a:spcPts val="0"/>
              </a:spcBef>
              <a:spcAft>
                <a:spcPts val="0"/>
              </a:spcAft>
              <a:buClrTx/>
              <a:buSzTx/>
              <a:buFontTx/>
              <a:buNone/>
              <a:tabLst/>
              <a:defRPr/>
            </a:pPr>
            <a:r>
              <a:rPr kumimoji="0" lang="zh-CN" altLang="en-US"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④</a:t>
            </a: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数字经济有助于降低资源消耗，保护环境，实现经济绿色、可持续</a:t>
            </a: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panose="020B0604020202020204" pitchFamily="34" charset="0"/>
                <a:sym typeface="Calibri" panose="020F0502020204030204"/>
              </a:rPr>
              <a:t>高质量发展。</a:t>
            </a:r>
            <a:endPar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endParaRPr>
          </a:p>
          <a:p>
            <a:pPr marL="0" marR="0" lvl="0" indent="266700" algn="ctr" defTabSz="914400" rtl="0" eaLnBrk="1" fontAlgn="auto" latinLnBrk="0" hangingPunct="0">
              <a:lnSpc>
                <a:spcPct val="100000"/>
              </a:lnSpc>
              <a:spcBef>
                <a:spcPts val="0"/>
              </a:spcBef>
              <a:spcAft>
                <a:spcPts val="0"/>
              </a:spcAft>
              <a:buClrTx/>
              <a:buSzTx/>
              <a:buFontTx/>
              <a:buNone/>
              <a:tabLst/>
              <a:defRPr/>
            </a:pPr>
            <a:r>
              <a:rPr kumimoji="0" lang="zh-CN" altLang="zh-CN" sz="20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sym typeface="Calibri" panose="020F0502020204030204"/>
              </a:rPr>
              <a:t>（其他角度作答，言之成理，酌情给分）</a:t>
            </a:r>
          </a:p>
        </p:txBody>
      </p:sp>
    </p:spTree>
    <p:extLst>
      <p:ext uri="{BB962C8B-B14F-4D97-AF65-F5344CB8AC3E}">
        <p14:creationId xmlns:p14="http://schemas.microsoft.com/office/powerpoint/2010/main" xmlns="" val="177995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1BFBED9D-0BE2-4A03-84E5-4369F338C6D9}"/>
              </a:ext>
            </a:extLst>
          </p:cNvPr>
          <p:cNvSpPr/>
          <p:nvPr/>
        </p:nvSpPr>
        <p:spPr>
          <a:xfrm>
            <a:off x="3702025" y="3471556"/>
            <a:ext cx="4772875" cy="923330"/>
          </a:xfrm>
          <a:prstGeom prst="rect">
            <a:avLst/>
          </a:prstGeom>
        </p:spPr>
        <p:txBody>
          <a:bodyPr wrap="square">
            <a:spAutoFit/>
          </a:bodyPr>
          <a:lstStyle/>
          <a:p>
            <a:pPr algn="just"/>
            <a:r>
              <a:rPr lang="zh-CN" altLang="en-US" b="1" kern="100" dirty="0">
                <a:latin typeface="黑体" panose="02010609060101010101" pitchFamily="49" charset="-122"/>
                <a:ea typeface="黑体" panose="02010609060101010101" pitchFamily="49" charset="-122"/>
                <a:cs typeface="Times New Roman" panose="02020603050405020304" pitchFamily="18" charset="0"/>
              </a:rPr>
              <a:t>推荐资源：</a:t>
            </a:r>
            <a:endParaRPr lang="en-US" altLang="zh-CN" b="1" kern="100" dirty="0">
              <a:latin typeface="黑体" panose="02010609060101010101" pitchFamily="49" charset="-122"/>
              <a:ea typeface="黑体" panose="02010609060101010101" pitchFamily="49" charset="-122"/>
              <a:cs typeface="Times New Roman" panose="02020603050405020304" pitchFamily="18" charset="0"/>
            </a:endParaRPr>
          </a:p>
          <a:p>
            <a:pPr algn="just"/>
            <a:r>
              <a:rPr lang="zh-CN" altLang="en-US" b="1" dirty="0">
                <a:solidFill>
                  <a:schemeClr val="tx1"/>
                </a:solidFill>
                <a:latin typeface="黑体" panose="02010609060101010101" pitchFamily="49" charset="-122"/>
                <a:ea typeface="黑体" panose="02010609060101010101" pitchFamily="49" charset="-122"/>
              </a:rPr>
              <a:t>央视中国经济大讲堂 </a:t>
            </a:r>
            <a:r>
              <a:rPr lang="en-US" altLang="zh-CN" b="1" dirty="0">
                <a:solidFill>
                  <a:schemeClr val="tx1"/>
                </a:solidFill>
                <a:latin typeface="黑体" panose="02010609060101010101" pitchFamily="49" charset="-122"/>
                <a:ea typeface="黑体" panose="02010609060101010101" pitchFamily="49" charset="-122"/>
              </a:rPr>
              <a:t>|</a:t>
            </a:r>
            <a:r>
              <a:rPr lang="zh-CN" altLang="zh-CN" b="1" kern="100" dirty="0">
                <a:latin typeface="黑体" panose="02010609060101010101" pitchFamily="49" charset="-122"/>
                <a:ea typeface="黑体" panose="02010609060101010101" pitchFamily="49" charset="-122"/>
                <a:cs typeface="Times New Roman" panose="02020603050405020304" pitchFamily="18" charset="0"/>
              </a:rPr>
              <a:t>邬贺铨：互联网如何颠覆产业模式？</a:t>
            </a:r>
          </a:p>
        </p:txBody>
      </p:sp>
      <p:sp>
        <p:nvSpPr>
          <p:cNvPr id="10" name="矩形 9">
            <a:extLst>
              <a:ext uri="{FF2B5EF4-FFF2-40B4-BE49-F238E27FC236}">
                <a16:creationId xmlns:a16="http://schemas.microsoft.com/office/drawing/2014/main" xmlns="" id="{A6B6B540-8EA5-485E-80F3-CCCEB3FEF0FC}"/>
              </a:ext>
            </a:extLst>
          </p:cNvPr>
          <p:cNvSpPr/>
          <p:nvPr/>
        </p:nvSpPr>
        <p:spPr>
          <a:xfrm>
            <a:off x="709812" y="2612547"/>
            <a:ext cx="8186857" cy="707886"/>
          </a:xfrm>
          <a:prstGeom prst="rect">
            <a:avLst/>
          </a:prstGeom>
        </p:spPr>
        <p:txBody>
          <a:bodyPr wrap="none">
            <a:spAutoFit/>
          </a:bodyPr>
          <a:lstStyle/>
          <a:p>
            <a:r>
              <a:rPr lang="zh-CN" altLang="en-US" sz="2000" b="1" dirty="0">
                <a:latin typeface="黑体" panose="02010609060101010101" pitchFamily="49" charset="-122"/>
                <a:ea typeface="黑体" panose="02010609060101010101" pitchFamily="49" charset="-122"/>
                <a:cs typeface="Times New Roman" panose="02020603050405020304" pitchFamily="18" charset="0"/>
              </a:rPr>
              <a:t>思考：</a:t>
            </a:r>
            <a:r>
              <a:rPr lang="zh-CN" altLang="en-US" sz="2000" b="1" dirty="0">
                <a:solidFill>
                  <a:schemeClr val="tx1"/>
                </a:solidFill>
                <a:latin typeface="黑体" panose="02010609060101010101" pitchFamily="49" charset="-122"/>
                <a:ea typeface="黑体" panose="02010609060101010101" pitchFamily="49" charset="-122"/>
              </a:rPr>
              <a:t>数字经济会取代实体经济吗</a:t>
            </a:r>
            <a:r>
              <a:rPr lang="en-US" altLang="zh-CN" sz="2000" b="1" dirty="0">
                <a:solidFill>
                  <a:schemeClr val="tx1"/>
                </a:solidFill>
                <a:latin typeface="黑体" panose="02010609060101010101" pitchFamily="49" charset="-122"/>
                <a:ea typeface="黑体" panose="02010609060101010101" pitchFamily="49" charset="-122"/>
              </a:rPr>
              <a:t>?</a:t>
            </a:r>
            <a:r>
              <a:rPr lang="zh-CN" altLang="zh-CN" sz="2000" b="1" dirty="0">
                <a:latin typeface="黑体" panose="02010609060101010101" pitchFamily="49" charset="-122"/>
                <a:ea typeface="黑体" panose="02010609060101010101" pitchFamily="49" charset="-122"/>
                <a:cs typeface="Times New Roman" panose="02020603050405020304" pitchFamily="18" charset="0"/>
              </a:rPr>
              <a:t>数字经济将如何重构传统制造业？</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endParaRPr lang="zh-CN" altLang="en-US" sz="2000" b="1" dirty="0">
              <a:latin typeface="黑体" panose="02010609060101010101" pitchFamily="49" charset="-122"/>
              <a:ea typeface="黑体" panose="02010609060101010101" pitchFamily="49" charset="-122"/>
            </a:endParaRPr>
          </a:p>
        </p:txBody>
      </p:sp>
      <p:pic>
        <p:nvPicPr>
          <p:cNvPr id="5122" name="Picture 2">
            <a:extLst>
              <a:ext uri="{FF2B5EF4-FFF2-40B4-BE49-F238E27FC236}">
                <a16:creationId xmlns:a16="http://schemas.microsoft.com/office/drawing/2014/main" xmlns="" id="{ED00F7DE-99B7-4F76-AA35-86AB7F88BFF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345" y="0"/>
            <a:ext cx="2381339" cy="253051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图片 15">
            <a:extLst>
              <a:ext uri="{FF2B5EF4-FFF2-40B4-BE49-F238E27FC236}">
                <a16:creationId xmlns:a16="http://schemas.microsoft.com/office/drawing/2014/main" xmlns="" id="{DC868E07-E4B3-4E14-BA35-7A4C807EC0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2226" y="3094690"/>
            <a:ext cx="3011842" cy="1882401"/>
          </a:xfrm>
          <a:prstGeom prst="rect">
            <a:avLst/>
          </a:prstGeom>
        </p:spPr>
      </p:pic>
      <p:sp>
        <p:nvSpPr>
          <p:cNvPr id="13" name="矩形 2">
            <a:extLst>
              <a:ext uri="{FF2B5EF4-FFF2-40B4-BE49-F238E27FC236}">
                <a16:creationId xmlns:a16="http://schemas.microsoft.com/office/drawing/2014/main" xmlns="" id="{35E58735-E7EE-4564-8FB6-0D83068A34CB}"/>
              </a:ext>
            </a:extLst>
          </p:cNvPr>
          <p:cNvSpPr/>
          <p:nvPr/>
        </p:nvSpPr>
        <p:spPr>
          <a:xfrm>
            <a:off x="2689253" y="166409"/>
            <a:ext cx="5695949" cy="1754326"/>
          </a:xfrm>
          <a:prstGeom prst="rect">
            <a:avLst/>
          </a:prstGeom>
          <a:noFill/>
          <a:ln w="9525">
            <a:noFill/>
          </a:ln>
        </p:spPr>
        <p:txBody>
          <a:bodyPr wrap="square">
            <a:spAutoFit/>
          </a:bodyPr>
          <a:lstStyle/>
          <a:p>
            <a:r>
              <a:rPr lang="zh-CN" altLang="en-US" b="1" dirty="0">
                <a:latin typeface="黑体" panose="02010609060101010101" pitchFamily="49" charset="-122"/>
                <a:ea typeface="黑体" panose="02010609060101010101" pitchFamily="49" charset="-122"/>
              </a:rPr>
              <a:t>  建设现代化经济体系，必须把发展经济的着力点放在</a:t>
            </a:r>
            <a:r>
              <a:rPr lang="zh-CN" altLang="en-US" b="1" dirty="0">
                <a:solidFill>
                  <a:srgbClr val="FF0000"/>
                </a:solidFill>
                <a:latin typeface="黑体" panose="02010609060101010101" pitchFamily="49" charset="-122"/>
                <a:ea typeface="黑体" panose="02010609060101010101" pitchFamily="49" charset="-122"/>
              </a:rPr>
              <a:t>实体经济</a:t>
            </a:r>
            <a:r>
              <a:rPr lang="zh-CN" altLang="en-US" b="1" dirty="0">
                <a:latin typeface="黑体" panose="02010609060101010101" pitchFamily="49" charset="-122"/>
                <a:ea typeface="黑体" panose="02010609060101010101" pitchFamily="49" charset="-122"/>
              </a:rPr>
              <a:t>上，把提高供给体系质量作为主攻方向，显著增强我国经济质量优势。加快建设</a:t>
            </a:r>
            <a:r>
              <a:rPr lang="zh-CN" altLang="en-US" b="1" dirty="0">
                <a:solidFill>
                  <a:srgbClr val="FF0000"/>
                </a:solidFill>
                <a:latin typeface="黑体" panose="02010609060101010101" pitchFamily="49" charset="-122"/>
                <a:ea typeface="黑体" panose="02010609060101010101" pitchFamily="49" charset="-122"/>
              </a:rPr>
              <a:t>制造强国</a:t>
            </a:r>
            <a:r>
              <a:rPr lang="zh-CN" altLang="en-US" b="1" dirty="0">
                <a:latin typeface="黑体" panose="02010609060101010101" pitchFamily="49" charset="-122"/>
                <a:ea typeface="黑体" panose="02010609060101010101" pitchFamily="49" charset="-122"/>
              </a:rPr>
              <a:t>，加快发展</a:t>
            </a:r>
            <a:r>
              <a:rPr lang="zh-CN" altLang="en-US" b="1" dirty="0">
                <a:solidFill>
                  <a:srgbClr val="FF0000"/>
                </a:solidFill>
                <a:latin typeface="黑体" panose="02010609060101010101" pitchFamily="49" charset="-122"/>
                <a:ea typeface="黑体" panose="02010609060101010101" pitchFamily="49" charset="-122"/>
              </a:rPr>
              <a:t>先进制造业</a:t>
            </a:r>
            <a:r>
              <a:rPr lang="zh-CN" altLang="en-US" b="1" dirty="0">
                <a:latin typeface="黑体" panose="02010609060101010101" pitchFamily="49" charset="-122"/>
                <a:ea typeface="黑体" panose="02010609060101010101" pitchFamily="49" charset="-122"/>
              </a:rPr>
              <a:t>，</a:t>
            </a:r>
            <a:r>
              <a:rPr lang="zh-CN" altLang="en-US" b="1" dirty="0">
                <a:solidFill>
                  <a:srgbClr val="0000FF"/>
                </a:solidFill>
                <a:latin typeface="黑体" panose="02010609060101010101" pitchFamily="49" charset="-122"/>
                <a:ea typeface="黑体" panose="02010609060101010101" pitchFamily="49" charset="-122"/>
              </a:rPr>
              <a:t>推动互联网、大数据、人工智能和实体经济深度融合。</a:t>
            </a:r>
            <a:endParaRPr lang="en-US" altLang="zh-CN" b="1" dirty="0">
              <a:solidFill>
                <a:srgbClr val="0000FF"/>
              </a:solidFill>
              <a:latin typeface="黑体" panose="02010609060101010101" pitchFamily="49" charset="-122"/>
              <a:ea typeface="黑体" panose="02010609060101010101" pitchFamily="49" charset="-122"/>
            </a:endParaRPr>
          </a:p>
          <a:p>
            <a:pPr algn="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十九大</a:t>
            </a:r>
            <a:r>
              <a:rPr lang="zh-CN" altLang="en-US" dirty="0">
                <a:latin typeface="黑体" panose="02010609060101010101" pitchFamily="49" charset="-122"/>
                <a:ea typeface="黑体" panose="02010609060101010101" pitchFamily="49" charset="-122"/>
              </a:rPr>
              <a:t>             </a:t>
            </a:r>
            <a:endParaRPr lang="en-US" altLang="zh-CN"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763562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30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3324</TotalTime>
  <Words>1876</Words>
  <Application>Microsoft Office PowerPoint</Application>
  <PresentationFormat>全屏显示(16:9)</PresentationFormat>
  <Paragraphs>107</Paragraphs>
  <Slides>20</Slides>
  <Notes>5</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1_Office 主题​​</vt: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441</cp:revision>
  <dcterms:created xsi:type="dcterms:W3CDTF">2020-02-01T11:21:51Z</dcterms:created>
  <dcterms:modified xsi:type="dcterms:W3CDTF">2020-03-12T06:25:54Z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