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5" r:id="rId2"/>
    <p:sldId id="273" r:id="rId3"/>
    <p:sldId id="274" r:id="rId4"/>
    <p:sldId id="275" r:id="rId5"/>
    <p:sldId id="276" r:id="rId6"/>
    <p:sldId id="277" r:id="rId7"/>
    <p:sldId id="271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316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8835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54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18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遗传规律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朝阳</a:t>
            </a:r>
            <a:r>
              <a:rPr lang="zh-CN" altLang="en-US" sz="2000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外国语学校  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李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807" y="407561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一  遗传学核心概念框架图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547872" y="23983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遗传</a:t>
            </a:r>
            <a:endParaRPr lang="zh-CN" altLang="en-US" dirty="0"/>
          </a:p>
        </p:txBody>
      </p:sp>
      <p:cxnSp>
        <p:nvCxnSpPr>
          <p:cNvPr id="5" name="直接箭头连接符 4"/>
          <p:cNvCxnSpPr>
            <a:stCxn id="3" idx="0"/>
          </p:cNvCxnSpPr>
          <p:nvPr/>
        </p:nvCxnSpPr>
        <p:spPr>
          <a:xfrm flipH="1" flipV="1">
            <a:off x="3871037" y="1760873"/>
            <a:ext cx="1" cy="63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992009" y="19210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变异和选择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150761" y="12835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育种和进化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218688" y="2767673"/>
            <a:ext cx="475488" cy="58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049486" y="2767673"/>
            <a:ext cx="689719" cy="63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209837" y="28163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细胞基础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451820" y="27781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分子</a:t>
            </a:r>
            <a:r>
              <a:rPr lang="zh-CN" altLang="en-US" dirty="0" smtClean="0"/>
              <a:t>基础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019682" y="355924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细胞分裂、分化</a:t>
            </a:r>
            <a:endParaRPr lang="en-US" altLang="zh-CN" dirty="0" smtClean="0"/>
          </a:p>
          <a:p>
            <a:r>
              <a:rPr lang="zh-CN" altLang="en-US" dirty="0" smtClean="0"/>
              <a:t>和受精作用等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237589" y="363518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DNA</a:t>
            </a:r>
            <a:r>
              <a:rPr lang="zh-CN" altLang="en-US" dirty="0" smtClean="0"/>
              <a:t>复制和基因表达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66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362" y="78377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二  遗传学基本定律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49362" y="1478716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提问：遗传学基本定律都有哪几个？什么因素决定了基因遵循的遗传定律？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66651" y="212663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基因种类和在染色体上位置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91162" y="301490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 </a:t>
            </a:r>
            <a:r>
              <a:rPr lang="zh-CN" altLang="en-US" dirty="0" smtClean="0"/>
              <a:t>完成学案中相关内容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0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4222" y="523953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三  基因定位的基本方法（具体内容见学案）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53865" y="103028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提问：基因在细胞中可能存在的位置？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53865" y="1577693"/>
            <a:ext cx="868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 </a:t>
            </a:r>
            <a:r>
              <a:rPr lang="zh-CN" altLang="en-US" dirty="0" smtClean="0"/>
              <a:t>提问：如果已经确定基因位于染色体上，怎么判断是位于常染色体还是性染色体？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999789" y="10302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细胞核或细胞质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288715" y="20523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正交和反交实验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036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8370" y="466058"/>
            <a:ext cx="8635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 </a:t>
            </a:r>
            <a:r>
              <a:rPr lang="zh-CN" altLang="en-US" dirty="0" smtClean="0"/>
              <a:t>提问：已知某植物体含有</a:t>
            </a:r>
            <a:r>
              <a:rPr lang="en-US" altLang="zh-CN" dirty="0" smtClean="0"/>
              <a:t>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</a:t>
            </a:r>
            <a:r>
              <a:rPr lang="zh-CN" altLang="en-US" dirty="0" smtClean="0"/>
              <a:t>一对等位基因，欲确定该基因是否位于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号染色体，</a:t>
            </a:r>
            <a:endParaRPr lang="en-US" altLang="zh-CN" dirty="0" smtClean="0"/>
          </a:p>
          <a:p>
            <a:r>
              <a:rPr lang="zh-CN" altLang="en-US" dirty="0" smtClean="0"/>
              <a:t>应怎样设计杂交实验？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50859" y="1265834"/>
            <a:ext cx="896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方法一： 选择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号染色体上一对基因，和</a:t>
            </a:r>
            <a:r>
              <a:rPr lang="en-US" altLang="zh-CN" dirty="0" smtClean="0"/>
              <a:t>Aa</a:t>
            </a:r>
            <a:r>
              <a:rPr lang="zh-CN" altLang="en-US" dirty="0" smtClean="0"/>
              <a:t>构建成一个双杂合子，进行测交或自交实验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8379" y="2138624"/>
            <a:ext cx="7638716" cy="30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60"/>
              </a:lnSpc>
            </a:pPr>
            <a:r>
              <a:rPr lang="zh-CN" altLang="zh-CN" dirty="0">
                <a:latin typeface="+mn-ea"/>
                <a:ea typeface="+mn-ea"/>
              </a:rPr>
              <a:t>方法</a:t>
            </a:r>
            <a:r>
              <a:rPr lang="en-US" altLang="zh-CN" dirty="0">
                <a:latin typeface="+mn-ea"/>
                <a:ea typeface="+mn-ea"/>
              </a:rPr>
              <a:t>2</a:t>
            </a:r>
            <a:r>
              <a:rPr lang="zh-CN" altLang="zh-CN" dirty="0">
                <a:latin typeface="+mn-ea"/>
                <a:ea typeface="+mn-ea"/>
              </a:rPr>
              <a:t>：利用基因与染色体行为的一致性来推断</a:t>
            </a:r>
          </a:p>
        </p:txBody>
      </p:sp>
      <p:sp>
        <p:nvSpPr>
          <p:cNvPr id="9" name="矩形 8"/>
          <p:cNvSpPr/>
          <p:nvPr/>
        </p:nvSpPr>
        <p:spPr>
          <a:xfrm>
            <a:off x="350859" y="2775452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方法</a:t>
            </a:r>
            <a:r>
              <a:rPr lang="en-US" altLang="zh-CN" dirty="0">
                <a:latin typeface="+mn-ea"/>
                <a:ea typeface="+mn-ea"/>
              </a:rPr>
              <a:t>3</a:t>
            </a:r>
            <a:r>
              <a:rPr lang="zh-CN" altLang="zh-CN" dirty="0">
                <a:latin typeface="+mn-ea"/>
                <a:ea typeface="+mn-ea"/>
                <a:cs typeface="Times New Roman" panose="02020603050405020304" pitchFamily="18" charset="0"/>
              </a:rPr>
              <a:t>：利用分子标记推断基因位置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91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317" y="822761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 </a:t>
            </a:r>
            <a:r>
              <a:rPr lang="zh-CN" altLang="en-US" dirty="0" smtClean="0"/>
              <a:t>提问：如果已经确定该基因位于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号染色体，应怎样进一步确定在染色体的</a:t>
            </a:r>
            <a:endParaRPr lang="en-US" altLang="zh-CN" dirty="0" smtClean="0"/>
          </a:p>
          <a:p>
            <a:r>
              <a:rPr lang="zh-CN" altLang="en-US" dirty="0" smtClean="0"/>
              <a:t>具体位置？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55658" y="1577490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选择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号染色体上已知的某基因或分子标记，根据重组率确定基因位置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769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262</Words>
  <Application>Microsoft Office PowerPoint</Application>
  <PresentationFormat>全屏显示(16:9)</PresentationFormat>
  <Paragraphs>33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1_Office 主题​​</vt:lpstr>
      <vt:lpstr>第18课时 遗传规律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apple</cp:lastModifiedBy>
  <cp:revision>19</cp:revision>
  <dcterms:created xsi:type="dcterms:W3CDTF">2020-02-01T11:21:51Z</dcterms:created>
  <dcterms:modified xsi:type="dcterms:W3CDTF">2020-03-12T02:46:54Z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