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5" r:id="rId2"/>
    <p:sldId id="273" r:id="rId3"/>
    <p:sldId id="282" r:id="rId4"/>
    <p:sldId id="285" r:id="rId5"/>
    <p:sldId id="287" r:id="rId6"/>
    <p:sldId id="288" r:id="rId7"/>
    <p:sldId id="274" r:id="rId8"/>
    <p:sldId id="291" r:id="rId9"/>
    <p:sldId id="293" r:id="rId10"/>
    <p:sldId id="292" r:id="rId11"/>
    <p:sldId id="290" r:id="rId12"/>
    <p:sldId id="277" r:id="rId13"/>
    <p:sldId id="297" r:id="rId14"/>
    <p:sldId id="298" r:id="rId15"/>
    <p:sldId id="295" r:id="rId16"/>
    <p:sldId id="278" r:id="rId17"/>
    <p:sldId id="256" r:id="rId18"/>
    <p:sldId id="280" r:id="rId19"/>
    <p:sldId id="276" r:id="rId20"/>
    <p:sldId id="299" r:id="rId21"/>
    <p:sldId id="300" r:id="rId22"/>
    <p:sldId id="271"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66FF"/>
    <a:srgbClr val="33CC33"/>
    <a:srgbClr val="9933FF"/>
    <a:srgbClr val="3399FF"/>
    <a:srgbClr val="00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5E779-6B1A-4558-9645-B558F2A98746}" type="datetimeFigureOut">
              <a:rPr lang="zh-CN" altLang="en-US" smtClean="0"/>
              <a:t>2020/3/9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74A19-87B8-42E0-9952-DD2BD7650597}" type="slidenum">
              <a:rPr lang="zh-CN" altLang="en-US" smtClean="0"/>
              <a:t>‹#›</a:t>
            </a:fld>
            <a:endParaRPr lang="zh-CN" altLang="en-US"/>
          </a:p>
        </p:txBody>
      </p:sp>
    </p:spTree>
    <p:extLst>
      <p:ext uri="{BB962C8B-B14F-4D97-AF65-F5344CB8AC3E}">
        <p14:creationId xmlns:p14="http://schemas.microsoft.com/office/powerpoint/2010/main" val="164977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5374A19-87B8-42E0-9952-DD2BD7650597}" type="slidenum">
              <a:rPr lang="zh-CN" altLang="en-US" smtClean="0"/>
              <a:t>2</a:t>
            </a:fld>
            <a:endParaRPr lang="zh-CN" altLang="en-US"/>
          </a:p>
        </p:txBody>
      </p:sp>
    </p:spTree>
    <p:extLst>
      <p:ext uri="{BB962C8B-B14F-4D97-AF65-F5344CB8AC3E}">
        <p14:creationId xmlns:p14="http://schemas.microsoft.com/office/powerpoint/2010/main" val="38616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5374A19-87B8-42E0-9952-DD2BD7650597}" type="slidenum">
              <a:rPr lang="zh-CN" altLang="en-US" smtClean="0"/>
              <a:t>5</a:t>
            </a:fld>
            <a:endParaRPr lang="zh-CN" altLang="en-US"/>
          </a:p>
        </p:txBody>
      </p:sp>
    </p:spTree>
    <p:extLst>
      <p:ext uri="{BB962C8B-B14F-4D97-AF65-F5344CB8AC3E}">
        <p14:creationId xmlns:p14="http://schemas.microsoft.com/office/powerpoint/2010/main" val="167674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5374A19-87B8-42E0-9952-DD2BD7650597}" type="slidenum">
              <a:rPr lang="zh-CN" altLang="en-US" smtClean="0"/>
              <a:t>6</a:t>
            </a:fld>
            <a:endParaRPr lang="zh-CN" altLang="en-US"/>
          </a:p>
        </p:txBody>
      </p:sp>
    </p:spTree>
    <p:extLst>
      <p:ext uri="{BB962C8B-B14F-4D97-AF65-F5344CB8AC3E}">
        <p14:creationId xmlns:p14="http://schemas.microsoft.com/office/powerpoint/2010/main" val="399627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47347A-E66C-4EF8-9976-9B184806DCE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19714F6-6A6D-43FC-929C-C39E81FC4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9E48F5-404C-4165-9F85-8D26371078C7}"/>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7CB2BE0F-5978-4EF3-B267-59889E5DB6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5D9FED-9A71-4A45-885C-EA1C5247B0F7}"/>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76094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B70509-3C08-4247-95FF-7142B30042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42F45A0-D219-4A1D-ABE6-6552DE31DFB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EE1B6C8-1270-4B47-BF3B-20F6D2A491C2}"/>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0D3EC7B5-AA37-4CF6-9592-7BB113CCFA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A680CE-0181-4B18-8F51-1A10D1AE9383}"/>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374084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678BA4B-780B-4D08-81DA-69393225ED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BA20E3-031F-4485-AD27-B80D5500B5A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B0893A-5A4C-46A3-AF07-7419C4153B50}"/>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CAD006B1-9EF3-431F-A0BC-035BD25140D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6BB61A-9A2B-4BF9-B18F-E785A2668584}"/>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26820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2020/3/9</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319134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C0A43-22A6-428E-8D02-EA02A85D1C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56245E-E1CD-4CF0-BFA6-E6291D48B88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A14EDC7-6162-42F8-90EC-EB42944F7CFA}"/>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A420048C-19E5-4D9D-9542-F284F48A72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2A23CF-F480-4E93-AE69-EE37E6E7DA2A}"/>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244595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D92A95-F856-4C75-A009-05E532C9183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630C00E-D13E-4A3E-8081-5E592A1CC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F611150-552C-4511-98CC-F9AB6CB29AE3}"/>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CBBA11AE-9D8F-4901-B411-B00F5A575F1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064761-3441-4DC9-9841-DFA53D34DFB2}"/>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266104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90C48C-AA7F-463B-AB15-19B459A2D7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FF0357-911E-4FFD-9A32-D3C68541D51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5E2B780-00CA-491B-8017-52FAE5D81D8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D0E7935-09FA-4612-BEB0-654CE1E513C5}"/>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6" name="页脚占位符 5">
            <a:extLst>
              <a:ext uri="{FF2B5EF4-FFF2-40B4-BE49-F238E27FC236}">
                <a16:creationId xmlns:a16="http://schemas.microsoft.com/office/drawing/2014/main" id="{3F138EE6-3C62-4453-B78D-0759898EFB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DDE70FE-39EF-487A-A114-4858CC289956}"/>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264822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9CA93-5CEC-4531-BAA6-282B6F6742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22A0931-29C7-4DB6-887C-A3048B050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21FF572-1A24-4C54-979B-C81E69905D8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0E0ADF7-AB3B-4B6C-9BBA-317BEC54F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C087413-7E56-4A57-BF32-5E69D44F5ED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11AE688-F308-4044-B655-4420A60E9258}"/>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8" name="页脚占位符 7">
            <a:extLst>
              <a:ext uri="{FF2B5EF4-FFF2-40B4-BE49-F238E27FC236}">
                <a16:creationId xmlns:a16="http://schemas.microsoft.com/office/drawing/2014/main" id="{3E825A74-BE72-4B2F-BF8B-2B270E40F70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CAEEC17-381F-4F08-B899-0ED6707462BE}"/>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23396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1B1794-4024-4ED2-B2B3-A6BD0CDF074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6EF4BF2-C422-406A-9283-259E92E90371}"/>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4" name="页脚占位符 3">
            <a:extLst>
              <a:ext uri="{FF2B5EF4-FFF2-40B4-BE49-F238E27FC236}">
                <a16:creationId xmlns:a16="http://schemas.microsoft.com/office/drawing/2014/main" id="{81F5F11E-D824-459D-B5FB-62257D169D5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6A4FF07-AE7E-41F2-80BF-0D8E2715A82A}"/>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80642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124DC5-843B-4CFE-AB21-64310387670E}"/>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3" name="页脚占位符 2">
            <a:extLst>
              <a:ext uri="{FF2B5EF4-FFF2-40B4-BE49-F238E27FC236}">
                <a16:creationId xmlns:a16="http://schemas.microsoft.com/office/drawing/2014/main" id="{3724D027-06C0-4065-9839-9050C5AD237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122E822-6D3A-42FF-AB72-FE942F559B3E}"/>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128450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CF0C82-647B-4F3A-9E70-0CCBF5FC00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816576A-FD7D-433F-8EF2-D59850859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B4E6CC9-F673-47A5-BF8B-0D3CAB6F7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AC9282E-97BB-4485-B1DD-AF66372EECBE}"/>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6" name="页脚占位符 5">
            <a:extLst>
              <a:ext uri="{FF2B5EF4-FFF2-40B4-BE49-F238E27FC236}">
                <a16:creationId xmlns:a16="http://schemas.microsoft.com/office/drawing/2014/main" id="{A305E132-9D73-4642-8B96-6A97C2113C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1946E5-7A82-4E05-9C5E-71051B4FC9E0}"/>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154838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875EA-628C-4D98-927A-1E131B5F1E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54CF0FD-019C-47C2-B4CB-E7DFE3495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D3A581C-50BC-4DA9-98FA-17EF3824E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D07521-4690-4125-A9D5-69A4F48D4BED}"/>
              </a:ext>
            </a:extLst>
          </p:cNvPr>
          <p:cNvSpPr>
            <a:spLocks noGrp="1"/>
          </p:cNvSpPr>
          <p:nvPr>
            <p:ph type="dt" sz="half" idx="10"/>
          </p:nvPr>
        </p:nvSpPr>
        <p:spPr/>
        <p:txBody>
          <a:bodyPr/>
          <a:lstStyle/>
          <a:p>
            <a:fld id="{F2520F06-465E-4F35-AB52-7FF29DAF142B}" type="datetimeFigureOut">
              <a:rPr lang="zh-CN" altLang="en-US" smtClean="0"/>
              <a:t>2020/3/9</a:t>
            </a:fld>
            <a:endParaRPr lang="zh-CN" altLang="en-US"/>
          </a:p>
        </p:txBody>
      </p:sp>
      <p:sp>
        <p:nvSpPr>
          <p:cNvPr id="6" name="页脚占位符 5">
            <a:extLst>
              <a:ext uri="{FF2B5EF4-FFF2-40B4-BE49-F238E27FC236}">
                <a16:creationId xmlns:a16="http://schemas.microsoft.com/office/drawing/2014/main" id="{CC2E256E-0976-44DF-90E5-77FF78F2568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51C90D-782C-4777-B2D3-24AE796E885D}"/>
              </a:ext>
            </a:extLst>
          </p:cNvPr>
          <p:cNvSpPr>
            <a:spLocks noGrp="1"/>
          </p:cNvSpPr>
          <p:nvPr>
            <p:ph type="sldNum" sz="quarter" idx="12"/>
          </p:nvPr>
        </p:nvSpPr>
        <p:spPr/>
        <p:txBody>
          <a:body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226466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8160F73-2A4E-4FDE-AC4B-8BC2D6100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AA14D67-1290-460E-BDE8-9BA3E85B7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E5C8F49-C8D9-43D9-A87F-449E5754D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20F06-465E-4F35-AB52-7FF29DAF142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AF480493-1648-4189-8694-E660C5E3E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48DAE3-6749-40AC-81C1-1E3D352DF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37066-E666-450C-B741-592F4B64A4A1}" type="slidenum">
              <a:rPr lang="zh-CN" altLang="en-US" smtClean="0"/>
              <a:t>‹#›</a:t>
            </a:fld>
            <a:endParaRPr lang="zh-CN" altLang="en-US"/>
          </a:p>
        </p:txBody>
      </p:sp>
    </p:spTree>
    <p:extLst>
      <p:ext uri="{BB962C8B-B14F-4D97-AF65-F5344CB8AC3E}">
        <p14:creationId xmlns:p14="http://schemas.microsoft.com/office/powerpoint/2010/main" val="216971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标题 14"/>
          <p:cNvSpPr>
            <a:spLocks noGrp="1"/>
          </p:cNvSpPr>
          <p:nvPr>
            <p:ph type="ctrTitle" idx="13"/>
          </p:nvPr>
        </p:nvSpPr>
        <p:spPr>
          <a:xfrm>
            <a:off x="4662589" y="2558641"/>
            <a:ext cx="7216140" cy="971127"/>
          </a:xfrm>
        </p:spPr>
        <p:txBody>
          <a:bodyPr>
            <a:normAutofit/>
          </a:bodyPr>
          <a:lstStyle/>
          <a:p>
            <a:pPr algn="ctr"/>
            <a:r>
              <a:rPr lang="zh-CN" altLang="en-US" b="1" spc="400" dirty="0">
                <a:solidFill>
                  <a:srgbClr val="FF0000"/>
                </a:solidFill>
                <a:latin typeface="微软雅黑" panose="020B0503020204020204" charset="-122"/>
                <a:ea typeface="微软雅黑" panose="020B0503020204020204" charset="-122"/>
                <a:sym typeface="+mn-ea"/>
              </a:rPr>
              <a:t>遗传的分子基础</a:t>
            </a:r>
            <a:r>
              <a:rPr lang="en-US" altLang="zh-CN" b="1" spc="400" dirty="0">
                <a:solidFill>
                  <a:srgbClr val="FF0000"/>
                </a:solidFill>
                <a:latin typeface="微软雅黑" panose="020B0503020204020204" charset="-122"/>
                <a:ea typeface="微软雅黑" panose="020B0503020204020204" charset="-122"/>
                <a:sym typeface="+mn-ea"/>
              </a:rPr>
              <a:t>(</a:t>
            </a:r>
            <a:r>
              <a:rPr lang="zh-CN" altLang="en-US" b="1" spc="400" dirty="0">
                <a:solidFill>
                  <a:srgbClr val="FF0000"/>
                </a:solidFill>
                <a:latin typeface="微软雅黑" panose="020B0503020204020204" charset="-122"/>
                <a:ea typeface="微软雅黑" panose="020B0503020204020204" charset="-122"/>
                <a:sym typeface="+mn-ea"/>
              </a:rPr>
              <a:t>下</a:t>
            </a:r>
            <a:r>
              <a:rPr lang="en-US" altLang="zh-CN" b="1" spc="400" dirty="0">
                <a:solidFill>
                  <a:srgbClr val="FF0000"/>
                </a:solidFill>
                <a:latin typeface="微软雅黑" panose="020B0503020204020204" charset="-122"/>
                <a:ea typeface="微软雅黑" panose="020B0503020204020204" charset="-122"/>
                <a:sym typeface="+mn-ea"/>
              </a:rPr>
              <a:t>)</a:t>
            </a:r>
            <a:endParaRPr lang="zh-CN" altLang="en-US" dirty="0">
              <a:solidFill>
                <a:srgbClr val="FF0000"/>
              </a:solidFill>
            </a:endParaRPr>
          </a:p>
        </p:txBody>
      </p:sp>
      <p:sp>
        <p:nvSpPr>
          <p:cNvPr id="10" name="矩形 9"/>
          <p:cNvSpPr/>
          <p:nvPr/>
        </p:nvSpPr>
        <p:spPr>
          <a:xfrm>
            <a:off x="6494780" y="4847167"/>
            <a:ext cx="4802293" cy="635495"/>
          </a:xfrm>
          <a:prstGeom prst="rect">
            <a:avLst/>
          </a:prstGeom>
        </p:spPr>
        <p:txBody>
          <a:bodyPr wrap="square">
            <a:spAutoFit/>
          </a:bodyPr>
          <a:lstStyle/>
          <a:p>
            <a:pPr algn="l">
              <a:lnSpc>
                <a:spcPct val="150000"/>
              </a:lnSpc>
            </a:pPr>
            <a:r>
              <a:rPr lang="en-US" altLang="zh-CN" sz="2400" b="1" spc="301" dirty="0">
                <a:latin typeface="楷体" panose="02010609060101010101" charset="-122"/>
                <a:ea typeface="楷体" panose="02010609060101010101" charset="-122"/>
                <a:cs typeface="楷体" panose="02010609060101010101" charset="-122"/>
              </a:rPr>
              <a:t>  </a:t>
            </a:r>
            <a:r>
              <a:rPr lang="en-US" altLang="zh-CN" sz="2667" spc="301" dirty="0">
                <a:latin typeface="微软雅黑" panose="020B0503020204020204" charset="-122"/>
                <a:ea typeface="微软雅黑" panose="020B0503020204020204" charset="-122"/>
              </a:rPr>
              <a:t> </a:t>
            </a:r>
          </a:p>
        </p:txBody>
      </p:sp>
      <p:sp>
        <p:nvSpPr>
          <p:cNvPr id="11" name="文本框 10"/>
          <p:cNvSpPr txBox="1"/>
          <p:nvPr/>
        </p:nvSpPr>
        <p:spPr>
          <a:xfrm>
            <a:off x="5422159" y="1592165"/>
            <a:ext cx="5458460" cy="584775"/>
          </a:xfrm>
          <a:prstGeom prst="rect">
            <a:avLst/>
          </a:prstGeom>
          <a:noFill/>
        </p:spPr>
        <p:txBody>
          <a:bodyPr wrap="square" rtlCol="0">
            <a:spAutoFit/>
          </a:bodyPr>
          <a:lstStyle/>
          <a:p>
            <a:pPr algn="ct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667" b="1" spc="301">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高三生物</a:t>
            </a:r>
            <a:r>
              <a:rPr lang="zh-CN" altLang="en-US" sz="3200" b="1" spc="301">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3200"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4432299" y="4932753"/>
            <a:ext cx="6448320" cy="635495"/>
          </a:xfrm>
          <a:prstGeom prst="rect">
            <a:avLst/>
          </a:prstGeom>
          <a:noFill/>
        </p:spPr>
        <p:txBody>
          <a:bodyPr wrap="square" rtlCol="0">
            <a:spAutoFit/>
          </a:bodyPr>
          <a:lstStyle/>
          <a:p>
            <a:pPr algn="ctr">
              <a:lnSpc>
                <a:spcPct val="150000"/>
              </a:lnSpc>
            </a:pPr>
            <a:r>
              <a:rPr lang="zh-CN" altLang="en-US" sz="2667" spc="301" dirty="0">
                <a:solidFill>
                  <a:schemeClr val="bg2">
                    <a:lumMod val="10000"/>
                  </a:schemeClr>
                </a:solidFill>
                <a:latin typeface="微软雅黑" panose="020B0503020204020204" charset="-122"/>
                <a:ea typeface="微软雅黑" panose="020B0503020204020204" charset="-122"/>
              </a:rPr>
              <a:t>朝阳外国语学校（高中部）   高智超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E61EBE1-CDE2-4E8F-95F5-82392E8C28E1}"/>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CC33"/>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话题二 基因型和表现型的关系</a:t>
            </a:r>
          </a:p>
        </p:txBody>
      </p:sp>
      <p:sp>
        <p:nvSpPr>
          <p:cNvPr id="6" name="文本框 5">
            <a:extLst>
              <a:ext uri="{FF2B5EF4-FFF2-40B4-BE49-F238E27FC236}">
                <a16:creationId xmlns:a16="http://schemas.microsoft.com/office/drawing/2014/main" id="{F98D9C7B-E20F-492C-9F2D-163CE0694717}"/>
              </a:ext>
            </a:extLst>
          </p:cNvPr>
          <p:cNvSpPr txBox="1"/>
          <p:nvPr/>
        </p:nvSpPr>
        <p:spPr>
          <a:xfrm>
            <a:off x="622417" y="962666"/>
            <a:ext cx="1095546"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例题</a:t>
            </a:r>
          </a:p>
        </p:txBody>
      </p:sp>
      <p:sp>
        <p:nvSpPr>
          <p:cNvPr id="9" name="文本框 8">
            <a:extLst>
              <a:ext uri="{FF2B5EF4-FFF2-40B4-BE49-F238E27FC236}">
                <a16:creationId xmlns:a16="http://schemas.microsoft.com/office/drawing/2014/main" id="{28889C1E-98C9-419E-8993-98B6A2DF28D0}"/>
              </a:ext>
            </a:extLst>
          </p:cNvPr>
          <p:cNvSpPr txBox="1"/>
          <p:nvPr/>
        </p:nvSpPr>
        <p:spPr>
          <a:xfrm>
            <a:off x="1455765" y="944349"/>
            <a:ext cx="9276890" cy="3189719"/>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4. 6-</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磷酸葡萄糖脱氢酶（</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G-6PD</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）有</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F</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和</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S</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两种类型，分别由一对等位基因</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X</a:t>
            </a:r>
            <a:r>
              <a:rPr lang="en-US" altLang="zh-CN" sz="1700" baseline="30000" dirty="0">
                <a:latin typeface="Adobe 仿宋 Std R" panose="02020400000000000000" pitchFamily="18" charset="-122"/>
                <a:ea typeface="Adobe 仿宋 Std R" panose="02020400000000000000" pitchFamily="18" charset="-122"/>
                <a:cs typeface="Times New Roman" panose="02020603050405020304" pitchFamily="18" charset="0"/>
              </a:rPr>
              <a:t>F</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和</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X</a:t>
            </a:r>
            <a:r>
              <a:rPr lang="en-US" altLang="zh-CN" sz="1700" baseline="30000" dirty="0">
                <a:latin typeface="Adobe 仿宋 Std R" panose="02020400000000000000" pitchFamily="18" charset="-122"/>
                <a:ea typeface="Adobe 仿宋 Std R" panose="02020400000000000000" pitchFamily="18" charset="-122"/>
                <a:cs typeface="Times New Roman" panose="02020603050405020304" pitchFamily="18" charset="0"/>
              </a:rPr>
              <a:t>S</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编码。将基因型为</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X</a:t>
            </a:r>
            <a:r>
              <a:rPr lang="en-US" altLang="zh-CN" sz="1700" baseline="30000" dirty="0">
                <a:latin typeface="Adobe 仿宋 Std R" panose="02020400000000000000" pitchFamily="18" charset="-122"/>
                <a:ea typeface="Adobe 仿宋 Std R" panose="02020400000000000000" pitchFamily="18" charset="-122"/>
                <a:cs typeface="Times New Roman" panose="02020603050405020304" pitchFamily="18" charset="0"/>
              </a:rPr>
              <a:t>F</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X</a:t>
            </a:r>
            <a:r>
              <a:rPr lang="en-US" altLang="zh-CN" sz="1700" baseline="30000" dirty="0">
                <a:latin typeface="Adobe 仿宋 Std R" panose="02020400000000000000" pitchFamily="18" charset="-122"/>
                <a:ea typeface="Adobe 仿宋 Std R" panose="02020400000000000000" pitchFamily="18" charset="-122"/>
                <a:cs typeface="Times New Roman" panose="02020603050405020304" pitchFamily="18" charset="0"/>
              </a:rPr>
              <a:t>S</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的女性皮肤组织用胰蛋白酶处理，进行原代培养，然后用不同的单个细胞分别进行单克隆培养。分别从原代培养和各单克隆培养取样，对</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G-6PD</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蛋白进行电泳检测，结果如下图所示。以下叙述不正确的是 </a:t>
            </a:r>
          </a:p>
          <a:p>
            <a:pPr lvl="0" eaLnBrk="0" fontAlgn="base" hangingPunct="0">
              <a:lnSpc>
                <a:spcPct val="150000"/>
              </a:lnSpc>
              <a:spcBef>
                <a:spcPct val="0"/>
              </a:spcBef>
              <a:spcAft>
                <a:spcPct val="0"/>
              </a:spcAft>
            </a:pP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A.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原代培养的细胞中都含有</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X</a:t>
            </a:r>
            <a:r>
              <a:rPr lang="en-US" altLang="zh-CN" sz="1700" baseline="30000" dirty="0">
                <a:latin typeface="Adobe 仿宋 Std R" panose="02020400000000000000" pitchFamily="18" charset="-122"/>
                <a:ea typeface="Adobe 仿宋 Std R" panose="02020400000000000000" pitchFamily="18" charset="-122"/>
                <a:cs typeface="Times New Roman" panose="02020603050405020304" pitchFamily="18" charset="0"/>
              </a:rPr>
              <a:t>F</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和</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X</a:t>
            </a:r>
            <a:r>
              <a:rPr lang="en-US" altLang="zh-CN" sz="1700" baseline="30000" dirty="0">
                <a:latin typeface="Adobe 仿宋 Std R" panose="02020400000000000000" pitchFamily="18" charset="-122"/>
                <a:ea typeface="Adobe 仿宋 Std R" panose="02020400000000000000" pitchFamily="18" charset="-122"/>
                <a:cs typeface="Times New Roman" panose="02020603050405020304" pitchFamily="18" charset="0"/>
              </a:rPr>
              <a:t>S</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 </a:t>
            </a:r>
          </a:p>
          <a:p>
            <a:pPr lvl="0" eaLnBrk="0" fontAlgn="base" hangingPunct="0">
              <a:lnSpc>
                <a:spcPct val="150000"/>
              </a:lnSpc>
              <a:spcBef>
                <a:spcPct val="0"/>
              </a:spcBef>
              <a:spcAft>
                <a:spcPct val="0"/>
              </a:spcAft>
            </a:pP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B.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原代培养细胞电泳图有</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2</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个条带是因为同时检测了多个细胞</a:t>
            </a:r>
          </a:p>
          <a:p>
            <a:pPr lvl="0" eaLnBrk="0" fontAlgn="base" hangingPunct="0">
              <a:lnSpc>
                <a:spcPct val="150000"/>
              </a:lnSpc>
              <a:spcBef>
                <a:spcPct val="0"/>
              </a:spcBef>
              <a:spcAft>
                <a:spcPct val="0"/>
              </a:spcAft>
            </a:pP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C.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单克隆培养的细胞</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1</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2</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4</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5</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8</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9</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与</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3</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6</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7</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所含基因不同</a:t>
            </a:r>
          </a:p>
          <a:p>
            <a:pPr lvl="0" eaLnBrk="0" fontAlgn="base" hangingPunct="0">
              <a:lnSpc>
                <a:spcPct val="150000"/>
              </a:lnSpc>
              <a:spcBef>
                <a:spcPct val="0"/>
              </a:spcBef>
              <a:spcAft>
                <a:spcPct val="0"/>
              </a:spcAft>
            </a:pP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D.</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实验结果可能是女性细胞中一条</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X</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染色体随机失活导致的</a:t>
            </a:r>
          </a:p>
        </p:txBody>
      </p:sp>
      <p:pic>
        <p:nvPicPr>
          <p:cNvPr id="10" name="图片 9">
            <a:extLst>
              <a:ext uri="{FF2B5EF4-FFF2-40B4-BE49-F238E27FC236}">
                <a16:creationId xmlns:a16="http://schemas.microsoft.com/office/drawing/2014/main" id="{41E5B914-68D5-4719-8E20-B77A2D15D21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1828" y="2201491"/>
            <a:ext cx="3246654" cy="1932577"/>
          </a:xfrm>
          <a:prstGeom prst="rect">
            <a:avLst/>
          </a:prstGeom>
          <a:noFill/>
          <a:ln w="9525">
            <a:noFill/>
            <a:miter lim="800000"/>
            <a:headEnd/>
            <a:tailEnd/>
          </a:ln>
        </p:spPr>
      </p:pic>
      <p:sp>
        <p:nvSpPr>
          <p:cNvPr id="11" name="文本框 10">
            <a:extLst>
              <a:ext uri="{FF2B5EF4-FFF2-40B4-BE49-F238E27FC236}">
                <a16:creationId xmlns:a16="http://schemas.microsoft.com/office/drawing/2014/main" id="{B29FF220-A7F5-485F-9D81-F259C5939555}"/>
              </a:ext>
            </a:extLst>
          </p:cNvPr>
          <p:cNvSpPr txBox="1"/>
          <p:nvPr/>
        </p:nvSpPr>
        <p:spPr>
          <a:xfrm>
            <a:off x="1455765" y="4384973"/>
            <a:ext cx="9845964" cy="2012474"/>
          </a:xfrm>
          <a:prstGeom prst="rect">
            <a:avLst/>
          </a:prstGeom>
          <a:noFill/>
        </p:spPr>
        <p:txBody>
          <a:bodyPr wrap="square" rtlCol="0">
            <a:spAutoFit/>
          </a:bodyPr>
          <a:lstStyle/>
          <a:p>
            <a:pPr>
              <a:lnSpc>
                <a:spcPct val="150000"/>
              </a:lnSpc>
            </a:pPr>
            <a:r>
              <a:rPr lang="en-US" altLang="zh-CN" sz="1700" dirty="0">
                <a:latin typeface="Adobe 仿宋 Std R" panose="02020400000000000000" pitchFamily="18" charset="-122"/>
                <a:ea typeface="Adobe 仿宋 Std R" panose="02020400000000000000" pitchFamily="18" charset="-122"/>
              </a:rPr>
              <a:t>5. </a:t>
            </a:r>
            <a:r>
              <a:rPr lang="zh-CN" altLang="en-US" sz="1700" dirty="0">
                <a:latin typeface="Adobe 仿宋 Std R" panose="02020400000000000000" pitchFamily="18" charset="-122"/>
                <a:ea typeface="Adobe 仿宋 Std R" panose="02020400000000000000" pitchFamily="18" charset="-122"/>
              </a:rPr>
              <a:t>研究者设计了一种能与编码酶</a:t>
            </a:r>
            <a:r>
              <a:rPr lang="en-US" altLang="zh-CN" sz="1700" dirty="0">
                <a:latin typeface="Adobe 仿宋 Std R" panose="02020400000000000000" pitchFamily="18" charset="-122"/>
                <a:ea typeface="Adobe 仿宋 Std R" panose="02020400000000000000" pitchFamily="18" charset="-122"/>
              </a:rPr>
              <a:t>A</a:t>
            </a:r>
            <a:r>
              <a:rPr lang="zh-CN" altLang="en-US" sz="1700" dirty="0">
                <a:latin typeface="Adobe 仿宋 Std R" panose="02020400000000000000" pitchFamily="18" charset="-122"/>
                <a:ea typeface="Adobe 仿宋 Std R" panose="02020400000000000000" pitchFamily="18" charset="-122"/>
              </a:rPr>
              <a:t>的</a:t>
            </a:r>
            <a:r>
              <a:rPr lang="en-US" altLang="zh-CN" sz="1700" dirty="0">
                <a:latin typeface="Adobe 仿宋 Std R" panose="02020400000000000000" pitchFamily="18" charset="-122"/>
                <a:ea typeface="Adobe 仿宋 Std R" panose="02020400000000000000" pitchFamily="18" charset="-122"/>
              </a:rPr>
              <a:t>mRNA</a:t>
            </a:r>
            <a:r>
              <a:rPr lang="zh-CN" altLang="en-US" sz="1700" dirty="0">
                <a:latin typeface="Adobe 仿宋 Std R" panose="02020400000000000000" pitchFamily="18" charset="-122"/>
                <a:ea typeface="Adobe 仿宋 Std R" panose="02020400000000000000" pitchFamily="18" charset="-122"/>
              </a:rPr>
              <a:t>互补结合的，含</a:t>
            </a:r>
            <a:r>
              <a:rPr lang="en-US" altLang="zh-CN" sz="1700" dirty="0">
                <a:latin typeface="Adobe 仿宋 Std R" panose="02020400000000000000" pitchFamily="18" charset="-122"/>
                <a:ea typeface="Adobe 仿宋 Std R" panose="02020400000000000000" pitchFamily="18" charset="-122"/>
              </a:rPr>
              <a:t>22</a:t>
            </a:r>
            <a:r>
              <a:rPr lang="zh-CN" altLang="en-US" sz="1700" dirty="0">
                <a:latin typeface="Adobe 仿宋 Std R" panose="02020400000000000000" pitchFamily="18" charset="-122"/>
                <a:ea typeface="Adobe 仿宋 Std R" panose="02020400000000000000" pitchFamily="18" charset="-122"/>
              </a:rPr>
              <a:t>个核苷酸的</a:t>
            </a:r>
            <a:r>
              <a:rPr lang="en-US" altLang="zh-CN" sz="1700" dirty="0">
                <a:latin typeface="Adobe 仿宋 Std R" panose="02020400000000000000" pitchFamily="18" charset="-122"/>
                <a:ea typeface="Adobe 仿宋 Std R" panose="02020400000000000000" pitchFamily="18" charset="-122"/>
              </a:rPr>
              <a:t>RNA</a:t>
            </a:r>
            <a:r>
              <a:rPr lang="zh-CN" altLang="en-US" sz="1700" dirty="0">
                <a:latin typeface="Adobe 仿宋 Std R" panose="02020400000000000000" pitchFamily="18" charset="-122"/>
                <a:ea typeface="Adobe 仿宋 Std R" panose="02020400000000000000" pitchFamily="18" charset="-122"/>
              </a:rPr>
              <a:t>，它能进入细胞，促进编码酶</a:t>
            </a:r>
            <a:r>
              <a:rPr lang="en-US" altLang="zh-CN" sz="1700" dirty="0">
                <a:latin typeface="Adobe 仿宋 Std R" panose="02020400000000000000" pitchFamily="18" charset="-122"/>
                <a:ea typeface="Adobe 仿宋 Std R" panose="02020400000000000000" pitchFamily="18" charset="-122"/>
              </a:rPr>
              <a:t>A</a:t>
            </a:r>
            <a:r>
              <a:rPr lang="zh-CN" altLang="en-US" sz="1700" dirty="0">
                <a:latin typeface="Adobe 仿宋 Std R" panose="02020400000000000000" pitchFamily="18" charset="-122"/>
                <a:ea typeface="Adobe 仿宋 Std R" panose="02020400000000000000" pitchFamily="18" charset="-122"/>
              </a:rPr>
              <a:t>的</a:t>
            </a:r>
            <a:r>
              <a:rPr lang="en-US" altLang="zh-CN" sz="1700" dirty="0">
                <a:latin typeface="Adobe 仿宋 Std R" panose="02020400000000000000" pitchFamily="18" charset="-122"/>
                <a:ea typeface="Adobe 仿宋 Std R" panose="02020400000000000000" pitchFamily="18" charset="-122"/>
              </a:rPr>
              <a:t>mRNA</a:t>
            </a:r>
            <a:r>
              <a:rPr lang="zh-CN" altLang="en-US" sz="1700" dirty="0">
                <a:latin typeface="Adobe 仿宋 Std R" panose="02020400000000000000" pitchFamily="18" charset="-122"/>
                <a:ea typeface="Adobe 仿宋 Std R" panose="02020400000000000000" pitchFamily="18" charset="-122"/>
              </a:rPr>
              <a:t>降解，将这种小</a:t>
            </a:r>
            <a:r>
              <a:rPr lang="en-US" altLang="zh-CN" sz="1700" dirty="0">
                <a:latin typeface="Adobe 仿宋 Std R" panose="02020400000000000000" pitchFamily="18" charset="-122"/>
                <a:ea typeface="Adobe 仿宋 Std R" panose="02020400000000000000" pitchFamily="18" charset="-122"/>
              </a:rPr>
              <a:t>RNA</a:t>
            </a:r>
            <a:r>
              <a:rPr lang="zh-CN" altLang="en-US" sz="1700" dirty="0">
                <a:latin typeface="Adobe 仿宋 Std R" panose="02020400000000000000" pitchFamily="18" charset="-122"/>
                <a:ea typeface="Adobe 仿宋 Std R" panose="02020400000000000000" pitchFamily="18" charset="-122"/>
              </a:rPr>
              <a:t>用溶剂</a:t>
            </a:r>
            <a:r>
              <a:rPr lang="en-US" altLang="zh-CN" sz="1700" dirty="0">
                <a:latin typeface="Adobe 仿宋 Std R" panose="02020400000000000000" pitchFamily="18" charset="-122"/>
                <a:ea typeface="Adobe 仿宋 Std R" panose="02020400000000000000" pitchFamily="18" charset="-122"/>
              </a:rPr>
              <a:t>M</a:t>
            </a:r>
            <a:r>
              <a:rPr lang="zh-CN" altLang="en-US" sz="1700" dirty="0">
                <a:latin typeface="Adobe 仿宋 Std R" panose="02020400000000000000" pitchFamily="18" charset="-122"/>
                <a:ea typeface="Adobe 仿宋 Std R" panose="02020400000000000000" pitchFamily="18" charset="-122"/>
              </a:rPr>
              <a:t>溶解后，注射到</a:t>
            </a:r>
            <a:r>
              <a:rPr lang="en-US" altLang="zh-CN" sz="1700" dirty="0">
                <a:latin typeface="Adobe 仿宋 Std R" panose="02020400000000000000" pitchFamily="18" charset="-122"/>
                <a:ea typeface="Adobe 仿宋 Std R" panose="02020400000000000000" pitchFamily="18" charset="-122"/>
              </a:rPr>
              <a:t>D</a:t>
            </a:r>
            <a:r>
              <a:rPr lang="zh-CN" altLang="en-US" sz="1700" dirty="0">
                <a:latin typeface="Adobe 仿宋 Std R" panose="02020400000000000000" pitchFamily="18" charset="-122"/>
                <a:ea typeface="Adobe 仿宋 Std R" panose="02020400000000000000" pitchFamily="18" charset="-122"/>
              </a:rPr>
              <a:t>鼠相关脑区，引起酶</a:t>
            </a:r>
            <a:r>
              <a:rPr lang="en-US" altLang="zh-CN" sz="1700" dirty="0">
                <a:latin typeface="Adobe 仿宋 Std R" panose="02020400000000000000" pitchFamily="18" charset="-122"/>
                <a:ea typeface="Adobe 仿宋 Std R" panose="02020400000000000000" pitchFamily="18" charset="-122"/>
              </a:rPr>
              <a:t>A</a:t>
            </a:r>
            <a:r>
              <a:rPr lang="zh-CN" altLang="en-US" sz="1700" dirty="0">
                <a:latin typeface="Adobe 仿宋 Std R" panose="02020400000000000000" pitchFamily="18" charset="-122"/>
                <a:ea typeface="Adobe 仿宋 Std R" panose="02020400000000000000" pitchFamily="18" charset="-122"/>
              </a:rPr>
              <a:t>含量明显下降。进行本实验时，要同时进行一个对照处理，将一段小</a:t>
            </a:r>
            <a:r>
              <a:rPr lang="en-US" altLang="zh-CN" sz="1700" dirty="0">
                <a:latin typeface="Adobe 仿宋 Std R" panose="02020400000000000000" pitchFamily="18" charset="-122"/>
                <a:ea typeface="Adobe 仿宋 Std R" panose="02020400000000000000" pitchFamily="18" charset="-122"/>
              </a:rPr>
              <a:t>RNA</a:t>
            </a:r>
            <a:r>
              <a:rPr lang="zh-CN" altLang="en-US" sz="1700" dirty="0">
                <a:latin typeface="Adobe 仿宋 Std R" panose="02020400000000000000" pitchFamily="18" charset="-122"/>
                <a:ea typeface="Adobe 仿宋 Std R" panose="02020400000000000000" pitchFamily="18" charset="-122"/>
              </a:rPr>
              <a:t>用</a:t>
            </a:r>
            <a:r>
              <a:rPr lang="zh-CN" altLang="en-US" sz="1700" u="sng" dirty="0">
                <a:latin typeface="Adobe 仿宋 Std R" panose="02020400000000000000" pitchFamily="18" charset="-122"/>
                <a:ea typeface="Adobe 仿宋 Std R" panose="02020400000000000000" pitchFamily="18" charset="-122"/>
              </a:rPr>
              <a:t>          </a:t>
            </a:r>
            <a:r>
              <a:rPr lang="zh-CN" altLang="en-US" sz="1700" dirty="0">
                <a:latin typeface="Adobe 仿宋 Std R" panose="02020400000000000000" pitchFamily="18" charset="-122"/>
                <a:ea typeface="Adobe 仿宋 Std R" panose="02020400000000000000" pitchFamily="18" charset="-122"/>
              </a:rPr>
              <a:t>（填“生理盐水”或“蒸馏水”或“溶剂</a:t>
            </a:r>
            <a:r>
              <a:rPr lang="en-US" altLang="zh-CN" sz="1700" dirty="0">
                <a:latin typeface="Adobe 仿宋 Std R" panose="02020400000000000000" pitchFamily="18" charset="-122"/>
                <a:ea typeface="Adobe 仿宋 Std R" panose="02020400000000000000" pitchFamily="18" charset="-122"/>
              </a:rPr>
              <a:t>M”</a:t>
            </a:r>
            <a:r>
              <a:rPr lang="zh-CN" altLang="en-US" sz="1700" dirty="0">
                <a:latin typeface="Adobe 仿宋 Std R" panose="02020400000000000000" pitchFamily="18" charset="-122"/>
                <a:ea typeface="Adobe 仿宋 Std R" panose="02020400000000000000" pitchFamily="18" charset="-122"/>
              </a:rPr>
              <a:t>）溶解，注射到</a:t>
            </a:r>
            <a:r>
              <a:rPr lang="en-US" altLang="zh-CN" sz="1700" dirty="0">
                <a:latin typeface="Adobe 仿宋 Std R" panose="02020400000000000000" pitchFamily="18" charset="-122"/>
                <a:ea typeface="Adobe 仿宋 Std R" panose="02020400000000000000" pitchFamily="18" charset="-122"/>
              </a:rPr>
              <a:t>D</a:t>
            </a:r>
            <a:r>
              <a:rPr lang="zh-CN" altLang="en-US" sz="1700" dirty="0">
                <a:latin typeface="Adobe 仿宋 Std R" panose="02020400000000000000" pitchFamily="18" charset="-122"/>
                <a:ea typeface="Adobe 仿宋 Std R" panose="02020400000000000000" pitchFamily="18" charset="-122"/>
              </a:rPr>
              <a:t>鼠的相关脑区，这段小</a:t>
            </a:r>
            <a:r>
              <a:rPr lang="en-US" altLang="zh-CN" sz="1700" dirty="0">
                <a:latin typeface="Adobe 仿宋 Std R" panose="02020400000000000000" pitchFamily="18" charset="-122"/>
                <a:ea typeface="Adobe 仿宋 Std R" panose="02020400000000000000" pitchFamily="18" charset="-122"/>
              </a:rPr>
              <a:t>RNA</a:t>
            </a:r>
            <a:r>
              <a:rPr lang="zh-CN" altLang="en-US" sz="1700" dirty="0">
                <a:latin typeface="Adobe 仿宋 Std R" panose="02020400000000000000" pitchFamily="18" charset="-122"/>
                <a:ea typeface="Adobe 仿宋 Std R" panose="02020400000000000000" pitchFamily="18" charset="-122"/>
              </a:rPr>
              <a:t>的最佳设计为：与实验组使用的小</a:t>
            </a:r>
            <a:r>
              <a:rPr lang="en-US" altLang="zh-CN" sz="1700" dirty="0">
                <a:latin typeface="Adobe 仿宋 Std R" panose="02020400000000000000" pitchFamily="18" charset="-122"/>
                <a:ea typeface="Adobe 仿宋 Std R" panose="02020400000000000000" pitchFamily="18" charset="-122"/>
              </a:rPr>
              <a:t>RNA</a:t>
            </a:r>
            <a:r>
              <a:rPr lang="zh-CN" altLang="en-US" sz="1700" dirty="0">
                <a:latin typeface="Adobe 仿宋 Std R" panose="02020400000000000000" pitchFamily="18" charset="-122"/>
                <a:ea typeface="Adobe 仿宋 Std R" panose="02020400000000000000" pitchFamily="18" charset="-122"/>
              </a:rPr>
              <a:t>相比，其核苷酸的</a:t>
            </a:r>
            <a:r>
              <a:rPr lang="zh-CN" altLang="en-US" sz="1700" u="sng" dirty="0">
                <a:latin typeface="Adobe 仿宋 Std R" panose="02020400000000000000" pitchFamily="18" charset="-122"/>
                <a:ea typeface="Adobe 仿宋 Std R" panose="02020400000000000000" pitchFamily="18" charset="-122"/>
              </a:rPr>
              <a:t>          </a:t>
            </a:r>
            <a:r>
              <a:rPr lang="zh-CN" altLang="en-US" sz="1700" dirty="0">
                <a:latin typeface="Adobe 仿宋 Std R" panose="02020400000000000000" pitchFamily="18" charset="-122"/>
                <a:ea typeface="Adobe 仿宋 Std R" panose="02020400000000000000" pitchFamily="18" charset="-122"/>
              </a:rPr>
              <a:t>。</a:t>
            </a:r>
          </a:p>
        </p:txBody>
      </p:sp>
    </p:spTree>
    <p:extLst>
      <p:ext uri="{BB962C8B-B14F-4D97-AF65-F5344CB8AC3E}">
        <p14:creationId xmlns:p14="http://schemas.microsoft.com/office/powerpoint/2010/main" val="22915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A8FCD34-AD45-4222-9260-230BBEDCBFC7}"/>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CC33"/>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话题二 基因型和表现型的关系</a:t>
            </a:r>
          </a:p>
        </p:txBody>
      </p:sp>
      <p:sp>
        <p:nvSpPr>
          <p:cNvPr id="14" name="文本框 13">
            <a:extLst>
              <a:ext uri="{FF2B5EF4-FFF2-40B4-BE49-F238E27FC236}">
                <a16:creationId xmlns:a16="http://schemas.microsoft.com/office/drawing/2014/main" id="{2225AED0-F47E-437D-B29C-02EC9338E243}"/>
              </a:ext>
            </a:extLst>
          </p:cNvPr>
          <p:cNvSpPr txBox="1"/>
          <p:nvPr/>
        </p:nvSpPr>
        <p:spPr>
          <a:xfrm>
            <a:off x="872087" y="989299"/>
            <a:ext cx="7776957" cy="3616888"/>
          </a:xfrm>
          <a:prstGeom prst="rect">
            <a:avLst/>
          </a:prstGeom>
          <a:noFill/>
        </p:spPr>
        <p:txBody>
          <a:bodyPr wrap="square" rtlCol="0">
            <a:spAutoFit/>
          </a:bodyPr>
          <a:lstStyle/>
          <a:p>
            <a:pPr>
              <a:lnSpc>
                <a:spcPct val="120000"/>
              </a:lnSpc>
            </a:pPr>
            <a:r>
              <a:rPr lang="en-US" altLang="zh-CN" sz="1600" dirty="0">
                <a:solidFill>
                  <a:srgbClr val="333333"/>
                </a:solidFill>
                <a:latin typeface="Adobe 仿宋 Std R" panose="02020400000000000000" pitchFamily="18" charset="-122"/>
                <a:ea typeface="Adobe 仿宋 Std R" panose="02020400000000000000" pitchFamily="18" charset="-122"/>
              </a:rPr>
              <a:t>6. </a:t>
            </a:r>
            <a:r>
              <a:rPr lang="zh-CN" altLang="zh-CN" sz="1600" dirty="0">
                <a:solidFill>
                  <a:srgbClr val="333333"/>
                </a:solidFill>
                <a:latin typeface="Adobe 仿宋 Std R" panose="02020400000000000000" pitchFamily="18" charset="-122"/>
                <a:ea typeface="Adobe 仿宋 Std R" panose="02020400000000000000" pitchFamily="18" charset="-122"/>
              </a:rPr>
              <a:t>蚕豆病是一种单基因遗传病，其表现为红细胞中葡萄糖-6-磷酸脱氢酶（G6PD）缺乏，使红细胞的抗氧化能力下降</a:t>
            </a:r>
            <a:r>
              <a:rPr lang="zh-CN" altLang="en-US" sz="1600" dirty="0">
                <a:solidFill>
                  <a:srgbClr val="333333"/>
                </a:solidFill>
                <a:latin typeface="Adobe 仿宋 Std R" panose="02020400000000000000" pitchFamily="18" charset="-122"/>
                <a:ea typeface="Adobe 仿宋 Std R" panose="02020400000000000000" pitchFamily="18" charset="-122"/>
              </a:rPr>
              <a:t>。</a:t>
            </a:r>
            <a:endParaRPr lang="en-US" altLang="zh-CN" sz="1600" dirty="0">
              <a:solidFill>
                <a:srgbClr val="333333"/>
              </a:solidFill>
              <a:latin typeface="Adobe 仿宋 Std R" panose="02020400000000000000" pitchFamily="18" charset="-122"/>
              <a:ea typeface="Adobe 仿宋 Std R" panose="02020400000000000000" pitchFamily="18" charset="-122"/>
            </a:endParaRPr>
          </a:p>
          <a:p>
            <a:pPr>
              <a:lnSpc>
                <a:spcPct val="120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）图</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是某蚕豆病患者家族的遗传系谱图，据图</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初步判断此病遗传方式</a:t>
            </a:r>
            <a:r>
              <a:rPr lang="en-US" altLang="zh-CN" sz="1600" u="sng" dirty="0">
                <a:latin typeface="Adobe 仿宋 Std R" panose="02020400000000000000" pitchFamily="18" charset="-122"/>
                <a:ea typeface="Adobe 仿宋 Std R" panose="02020400000000000000" pitchFamily="18" charset="-122"/>
              </a:rPr>
              <a:t>_         </a:t>
            </a:r>
            <a:r>
              <a:rPr lang="zh-CN" altLang="en-US" sz="1600" dirty="0">
                <a:latin typeface="Adobe 仿宋 Std R" panose="02020400000000000000" pitchFamily="18" charset="-122"/>
                <a:ea typeface="Adobe 仿宋 Std R" panose="02020400000000000000" pitchFamily="18" charset="-122"/>
              </a:rPr>
              <a:t>。</a:t>
            </a:r>
            <a:br>
              <a:rPr lang="zh-CN" altLang="en-US" sz="1600" dirty="0">
                <a:latin typeface="Adobe 仿宋 Std R" panose="02020400000000000000" pitchFamily="18" charset="-122"/>
                <a:ea typeface="Adobe 仿宋 Std R" panose="02020400000000000000" pitchFamily="18" charset="-122"/>
              </a:rPr>
            </a:b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）随后研究表明，控制合成</a:t>
            </a:r>
            <a:r>
              <a:rPr lang="en-US" altLang="zh-CN" sz="1600" dirty="0">
                <a:latin typeface="Adobe 仿宋 Std R" panose="02020400000000000000" pitchFamily="18" charset="-122"/>
                <a:ea typeface="Adobe 仿宋 Std R" panose="02020400000000000000" pitchFamily="18" charset="-122"/>
              </a:rPr>
              <a:t>G6PD </a:t>
            </a:r>
            <a:r>
              <a:rPr lang="zh-CN" altLang="en-US" sz="1600" dirty="0">
                <a:latin typeface="Adobe 仿宋 Std R" panose="02020400000000000000" pitchFamily="18" charset="-122"/>
                <a:ea typeface="Adobe 仿宋 Std R" panose="02020400000000000000" pitchFamily="18" charset="-122"/>
              </a:rPr>
              <a:t>的基因位于</a:t>
            </a:r>
            <a:r>
              <a:rPr lang="en-US" altLang="zh-CN" sz="1600" dirty="0">
                <a:latin typeface="Adobe 仿宋 Std R" panose="02020400000000000000" pitchFamily="18" charset="-122"/>
                <a:ea typeface="Adobe 仿宋 Std R" panose="02020400000000000000" pitchFamily="18" charset="-122"/>
              </a:rPr>
              <a:t>X</a:t>
            </a:r>
            <a:r>
              <a:rPr lang="zh-CN" altLang="en-US" sz="1600" dirty="0">
                <a:latin typeface="Adobe 仿宋 Std R" panose="02020400000000000000" pitchFamily="18" charset="-122"/>
                <a:ea typeface="Adobe 仿宋 Std R" panose="02020400000000000000" pitchFamily="18" charset="-122"/>
              </a:rPr>
              <a:t>染色体上，在人的基因组中存在</a:t>
            </a:r>
            <a:r>
              <a:rPr lang="en-US" altLang="zh-CN" sz="1600" dirty="0">
                <a:latin typeface="Adobe 仿宋 Std R" panose="02020400000000000000" pitchFamily="18" charset="-122"/>
                <a:ea typeface="Adobe 仿宋 Std R" panose="02020400000000000000" pitchFamily="18" charset="-122"/>
              </a:rPr>
              <a:t>GA</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GB </a:t>
            </a:r>
            <a:r>
              <a:rPr lang="zh-CN" altLang="en-US" sz="1600" dirty="0">
                <a:latin typeface="Adobe 仿宋 Std R" panose="02020400000000000000" pitchFamily="18" charset="-122"/>
                <a:ea typeface="Adobe 仿宋 Std R" panose="02020400000000000000" pitchFamily="18" charset="-122"/>
              </a:rPr>
              <a:t>两种形式；突变基因</a:t>
            </a:r>
            <a:r>
              <a:rPr lang="en-US" altLang="zh-CN" sz="1600" dirty="0">
                <a:latin typeface="Adobe 仿宋 Std R" panose="02020400000000000000" pitchFamily="18" charset="-122"/>
                <a:ea typeface="Adobe 仿宋 Std R" panose="02020400000000000000" pitchFamily="18" charset="-122"/>
              </a:rPr>
              <a:t>g </a:t>
            </a:r>
            <a:r>
              <a:rPr lang="zh-CN" altLang="en-US" sz="1600" dirty="0">
                <a:latin typeface="Adobe 仿宋 Std R" panose="02020400000000000000" pitchFamily="18" charset="-122"/>
                <a:ea typeface="Adobe 仿宋 Std R" panose="02020400000000000000" pitchFamily="18" charset="-122"/>
              </a:rPr>
              <a:t>不能控制合成</a:t>
            </a:r>
            <a:r>
              <a:rPr lang="en-US" altLang="zh-CN" sz="1600" dirty="0">
                <a:latin typeface="Adobe 仿宋 Std R" panose="02020400000000000000" pitchFamily="18" charset="-122"/>
                <a:ea typeface="Adobe 仿宋 Std R" panose="02020400000000000000" pitchFamily="18" charset="-122"/>
              </a:rPr>
              <a:t>G6PD</a:t>
            </a:r>
            <a:r>
              <a:rPr lang="zh-CN" altLang="en-US" sz="1600" dirty="0">
                <a:latin typeface="Adobe 仿宋 Std R" panose="02020400000000000000" pitchFamily="18" charset="-122"/>
                <a:ea typeface="Adobe 仿宋 Std R" panose="02020400000000000000" pitchFamily="18" charset="-122"/>
              </a:rPr>
              <a:t>，对该家族部分个体进行基因检测的结果如图</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所示。</a:t>
            </a:r>
            <a:br>
              <a:rPr lang="zh-CN" altLang="en-US" sz="1600" dirty="0">
                <a:latin typeface="Adobe 仿宋 Std R" panose="02020400000000000000" pitchFamily="18" charset="-122"/>
                <a:ea typeface="Adobe 仿宋 Std R" panose="02020400000000000000" pitchFamily="18" charset="-122"/>
              </a:rPr>
            </a:br>
            <a:r>
              <a:rPr lang="zh-CN" altLang="en-US" sz="1600" dirty="0">
                <a:latin typeface="Adobe 仿宋 Std R" panose="02020400000000000000" pitchFamily="18" charset="-122"/>
                <a:ea typeface="Adobe 仿宋 Std R" panose="02020400000000000000" pitchFamily="18" charset="-122"/>
              </a:rPr>
              <a:t>①人类基因组中</a:t>
            </a:r>
            <a:r>
              <a:rPr lang="en-US" altLang="zh-CN" sz="1600" dirty="0">
                <a:latin typeface="Adobe 仿宋 Std R" panose="02020400000000000000" pitchFamily="18" charset="-122"/>
                <a:ea typeface="Adobe 仿宋 Std R" panose="02020400000000000000" pitchFamily="18" charset="-122"/>
              </a:rPr>
              <a:t>GA</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GB</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g</a:t>
            </a:r>
            <a:r>
              <a:rPr lang="zh-CN" altLang="en-US" sz="1600" dirty="0">
                <a:latin typeface="Adobe 仿宋 Std R" panose="02020400000000000000" pitchFamily="18" charset="-122"/>
                <a:ea typeface="Adobe 仿宋 Std R" panose="02020400000000000000" pitchFamily="18" charset="-122"/>
              </a:rPr>
              <a:t>互为</a:t>
            </a:r>
            <a:r>
              <a:rPr lang="en-US" altLang="zh-CN" sz="1600" u="sng" dirty="0">
                <a:latin typeface="Adobe 仿宋 Std R" panose="02020400000000000000" pitchFamily="18" charset="-122"/>
                <a:ea typeface="Adobe 仿宋 Std R" panose="02020400000000000000" pitchFamily="18" charset="-122"/>
              </a:rPr>
              <a:t>_         </a:t>
            </a:r>
            <a:r>
              <a:rPr lang="zh-CN" altLang="en-US" sz="1600" dirty="0">
                <a:latin typeface="Adobe 仿宋 Std R" panose="02020400000000000000" pitchFamily="18" charset="-122"/>
                <a:ea typeface="Adobe 仿宋 Std R" panose="02020400000000000000" pitchFamily="18" charset="-122"/>
              </a:rPr>
              <a:t>基因。带有突变基因的个体平时不发病，但在食用新鲜蚕豆后</a:t>
            </a:r>
            <a:r>
              <a:rPr lang="en-US" altLang="zh-CN" sz="1600" dirty="0">
                <a:latin typeface="Adobe 仿宋 Std R" panose="02020400000000000000" pitchFamily="18" charset="-122"/>
                <a:ea typeface="Adobe 仿宋 Std R" panose="02020400000000000000" pitchFamily="18" charset="-122"/>
              </a:rPr>
              <a:t>1-2 </a:t>
            </a:r>
            <a:r>
              <a:rPr lang="zh-CN" altLang="en-US" sz="1600" dirty="0">
                <a:latin typeface="Adobe 仿宋 Std R" panose="02020400000000000000" pitchFamily="18" charset="-122"/>
                <a:ea typeface="Adobe 仿宋 Std R" panose="02020400000000000000" pitchFamily="18" charset="-122"/>
              </a:rPr>
              <a:t>天内会出现溶血症状，说明带有突变基因个体的发病是</a:t>
            </a:r>
            <a:r>
              <a:rPr lang="en-US" altLang="zh-CN" sz="1600" u="sng" dirty="0">
                <a:latin typeface="Adobe 仿宋 Std R" panose="02020400000000000000" pitchFamily="18" charset="-122"/>
                <a:ea typeface="Adobe 仿宋 Std R" panose="02020400000000000000" pitchFamily="18" charset="-122"/>
              </a:rPr>
              <a:t>_         </a:t>
            </a:r>
            <a:r>
              <a:rPr lang="zh-CN" altLang="en-US" sz="1600" dirty="0">
                <a:latin typeface="Adobe 仿宋 Std R" panose="02020400000000000000" pitchFamily="18" charset="-122"/>
                <a:ea typeface="Adobe 仿宋 Std R" panose="02020400000000000000" pitchFamily="18" charset="-122"/>
              </a:rPr>
              <a:t>。</a:t>
            </a:r>
            <a:br>
              <a:rPr lang="zh-CN" altLang="en-US" sz="1600" dirty="0">
                <a:latin typeface="Adobe 仿宋 Std R" panose="02020400000000000000" pitchFamily="18" charset="-122"/>
                <a:ea typeface="Adobe 仿宋 Std R" panose="02020400000000000000" pitchFamily="18" charset="-122"/>
              </a:rPr>
            </a:br>
            <a:r>
              <a:rPr lang="zh-CN" altLang="en-US" sz="1600" dirty="0">
                <a:latin typeface="Adobe 仿宋 Std R" panose="02020400000000000000" pitchFamily="18" charset="-122"/>
                <a:ea typeface="Adobe 仿宋 Std R" panose="02020400000000000000" pitchFamily="18" charset="-122"/>
              </a:rPr>
              <a:t>②</a:t>
            </a:r>
            <a:r>
              <a:rPr lang="en-US" altLang="zh-CN" sz="1600" dirty="0">
                <a:latin typeface="Adobe 仿宋 Std R" panose="02020400000000000000" pitchFamily="18" charset="-122"/>
                <a:ea typeface="Adobe 仿宋 Std R" panose="02020400000000000000" pitchFamily="18" charset="-122"/>
              </a:rPr>
              <a:t>Ⅱ-7</a:t>
            </a:r>
            <a:r>
              <a:rPr lang="zh-CN" altLang="en-US" sz="1600" dirty="0">
                <a:latin typeface="Adobe 仿宋 Std R" panose="02020400000000000000" pitchFamily="18" charset="-122"/>
                <a:ea typeface="Adobe 仿宋 Std R" panose="02020400000000000000" pitchFamily="18" charset="-122"/>
              </a:rPr>
              <a:t>个体的基因型为</a:t>
            </a:r>
            <a:r>
              <a:rPr lang="en-US" altLang="zh-CN" sz="1600" u="sng" dirty="0">
                <a:latin typeface="Adobe 仿宋 Std R" panose="02020400000000000000" pitchFamily="18" charset="-122"/>
                <a:ea typeface="Adobe 仿宋 Std R" panose="02020400000000000000" pitchFamily="18" charset="-122"/>
              </a:rPr>
              <a:t>_         </a:t>
            </a:r>
            <a:r>
              <a:rPr lang="zh-CN" altLang="en-US" sz="1600" dirty="0">
                <a:latin typeface="Adobe 仿宋 Std R" panose="02020400000000000000" pitchFamily="18" charset="-122"/>
                <a:ea typeface="Adobe 仿宋 Std R" panose="02020400000000000000" pitchFamily="18" charset="-122"/>
              </a:rPr>
              <a:t>，其发病是因为</a:t>
            </a:r>
            <a:r>
              <a:rPr lang="en-US" altLang="zh-CN" sz="1600" u="sng" dirty="0">
                <a:latin typeface="Adobe 仿宋 Std R" panose="02020400000000000000" pitchFamily="18" charset="-122"/>
                <a:ea typeface="Adobe 仿宋 Std R" panose="02020400000000000000" pitchFamily="18" charset="-122"/>
              </a:rPr>
              <a:t>_         </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Ⅱ-7</a:t>
            </a:r>
            <a:r>
              <a:rPr lang="zh-CN" altLang="en-US" sz="1600" dirty="0">
                <a:latin typeface="Adobe 仿宋 Std R" panose="02020400000000000000" pitchFamily="18" charset="-122"/>
                <a:ea typeface="Adobe 仿宋 Std R" panose="02020400000000000000" pitchFamily="18" charset="-122"/>
              </a:rPr>
              <a:t>与</a:t>
            </a:r>
            <a:r>
              <a:rPr lang="en-US" altLang="zh-CN" sz="1600" dirty="0">
                <a:latin typeface="Adobe 仿宋 Std R" panose="02020400000000000000" pitchFamily="18" charset="-122"/>
                <a:ea typeface="Adobe 仿宋 Std R" panose="02020400000000000000" pitchFamily="18" charset="-122"/>
              </a:rPr>
              <a:t>Ⅱ-8</a:t>
            </a:r>
            <a:r>
              <a:rPr lang="zh-CN" altLang="en-US" sz="1600" dirty="0">
                <a:latin typeface="Adobe 仿宋 Std R" panose="02020400000000000000" pitchFamily="18" charset="-122"/>
                <a:ea typeface="Adobe 仿宋 Std R" panose="02020400000000000000" pitchFamily="18" charset="-122"/>
              </a:rPr>
              <a:t>婚配所生子女有</a:t>
            </a:r>
            <a:r>
              <a:rPr lang="en-US" altLang="zh-CN" sz="1600" dirty="0">
                <a:latin typeface="Adobe 仿宋 Std R" panose="02020400000000000000" pitchFamily="18" charset="-122"/>
                <a:ea typeface="Adobe 仿宋 Std R" panose="02020400000000000000" pitchFamily="18" charset="-122"/>
              </a:rPr>
              <a:t>g</a:t>
            </a:r>
            <a:r>
              <a:rPr lang="zh-CN" altLang="en-US" sz="1600" dirty="0">
                <a:latin typeface="Adobe 仿宋 Std R" panose="02020400000000000000" pitchFamily="18" charset="-122"/>
                <a:ea typeface="Adobe 仿宋 Std R" panose="02020400000000000000" pitchFamily="18" charset="-122"/>
              </a:rPr>
              <a:t>基因的概率为</a:t>
            </a:r>
            <a:r>
              <a:rPr lang="en-US" altLang="zh-CN" sz="1600" u="sng" dirty="0">
                <a:latin typeface="Adobe 仿宋 Std R" panose="02020400000000000000" pitchFamily="18" charset="-122"/>
                <a:ea typeface="Adobe 仿宋 Std R" panose="02020400000000000000" pitchFamily="18" charset="-122"/>
              </a:rPr>
              <a:t>_         </a:t>
            </a:r>
            <a:r>
              <a:rPr lang="zh-CN" altLang="en-US" sz="1600" dirty="0">
                <a:latin typeface="Adobe 仿宋 Std R" panose="02020400000000000000" pitchFamily="18" charset="-122"/>
                <a:ea typeface="Adobe 仿宋 Std R" panose="02020400000000000000" pitchFamily="18" charset="-122"/>
              </a:rPr>
              <a:t>。</a:t>
            </a:r>
            <a:br>
              <a:rPr lang="zh-CN" altLang="en-US" sz="1600" dirty="0">
                <a:latin typeface="Adobe 仿宋 Std R" panose="02020400000000000000" pitchFamily="18" charset="-122"/>
                <a:ea typeface="Adobe 仿宋 Std R" panose="02020400000000000000" pitchFamily="18" charset="-122"/>
              </a:rPr>
            </a:b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3</a:t>
            </a:r>
            <a:r>
              <a:rPr lang="zh-CN" altLang="en-US" sz="1600" dirty="0">
                <a:latin typeface="Adobe 仿宋 Std R" panose="02020400000000000000" pitchFamily="18" charset="-122"/>
                <a:ea typeface="Adobe 仿宋 Std R" panose="02020400000000000000" pitchFamily="18" charset="-122"/>
              </a:rPr>
              <a:t>）有人推测，</a:t>
            </a:r>
            <a:r>
              <a:rPr lang="en-US" altLang="zh-CN" sz="1600" dirty="0">
                <a:latin typeface="Adobe 仿宋 Std R" panose="02020400000000000000" pitchFamily="18" charset="-122"/>
                <a:ea typeface="Adobe 仿宋 Std R" panose="02020400000000000000" pitchFamily="18" charset="-122"/>
              </a:rPr>
              <a:t>Ⅱ-7</a:t>
            </a:r>
            <a:r>
              <a:rPr lang="zh-CN" altLang="en-US" sz="1600" dirty="0">
                <a:latin typeface="Adobe 仿宋 Std R" panose="02020400000000000000" pitchFamily="18" charset="-122"/>
                <a:ea typeface="Adobe 仿宋 Std R" panose="02020400000000000000" pitchFamily="18" charset="-122"/>
              </a:rPr>
              <a:t>个体异常原因可能是该基因中的</a:t>
            </a:r>
            <a:r>
              <a:rPr lang="en-US" altLang="zh-CN" sz="1600" dirty="0">
                <a:latin typeface="Adobe 仿宋 Std R" panose="02020400000000000000" pitchFamily="18" charset="-122"/>
                <a:ea typeface="Adobe 仿宋 Std R" panose="02020400000000000000" pitchFamily="18" charset="-122"/>
              </a:rPr>
              <a:t>G</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C</a:t>
            </a:r>
            <a:r>
              <a:rPr lang="zh-CN" altLang="en-US" sz="1600" dirty="0">
                <a:latin typeface="Adobe 仿宋 Std R" panose="02020400000000000000" pitchFamily="18" charset="-122"/>
                <a:ea typeface="Adobe 仿宋 Std R" panose="02020400000000000000" pitchFamily="18" charset="-122"/>
              </a:rPr>
              <a:t>碱基被添加甲基（</a:t>
            </a:r>
            <a:r>
              <a:rPr lang="en-US" altLang="zh-CN" sz="1600" dirty="0">
                <a:latin typeface="Adobe 仿宋 Std R" panose="02020400000000000000" pitchFamily="18" charset="-122"/>
                <a:ea typeface="Adobe 仿宋 Std R" panose="02020400000000000000" pitchFamily="18" charset="-122"/>
              </a:rPr>
              <a:t>-CH3</a:t>
            </a:r>
            <a:r>
              <a:rPr lang="zh-CN" altLang="en-US" sz="1600" dirty="0">
                <a:latin typeface="Adobe 仿宋 Std R" panose="02020400000000000000" pitchFamily="18" charset="-122"/>
                <a:ea typeface="Adobe 仿宋 Std R" panose="02020400000000000000" pitchFamily="18" charset="-122"/>
              </a:rPr>
              <a:t>），影响了</a:t>
            </a:r>
            <a:r>
              <a:rPr lang="en-US" altLang="zh-CN" sz="1600" u="sng" dirty="0">
                <a:latin typeface="Adobe 仿宋 Std R" panose="02020400000000000000" pitchFamily="18" charset="-122"/>
                <a:ea typeface="Adobe 仿宋 Std R" panose="02020400000000000000" pitchFamily="18" charset="-122"/>
              </a:rPr>
              <a:t>_         </a:t>
            </a:r>
            <a:r>
              <a:rPr lang="zh-CN" altLang="en-US" sz="1600" dirty="0">
                <a:latin typeface="Adobe 仿宋 Std R" panose="02020400000000000000" pitchFamily="18" charset="-122"/>
                <a:ea typeface="Adobe 仿宋 Std R" panose="02020400000000000000" pitchFamily="18" charset="-122"/>
              </a:rPr>
              <a:t>进而会影响该基因的转录过程。</a:t>
            </a:r>
            <a:endParaRPr lang="en-US" altLang="zh-CN" sz="1600" dirty="0">
              <a:latin typeface="Adobe 仿宋 Std R" panose="02020400000000000000" pitchFamily="18" charset="-122"/>
              <a:ea typeface="Adobe 仿宋 Std R" panose="02020400000000000000" pitchFamily="18" charset="-122"/>
            </a:endParaRPr>
          </a:p>
        </p:txBody>
      </p:sp>
      <p:pic>
        <p:nvPicPr>
          <p:cNvPr id="20" name="图片 19">
            <a:extLst>
              <a:ext uri="{FF2B5EF4-FFF2-40B4-BE49-F238E27FC236}">
                <a16:creationId xmlns:a16="http://schemas.microsoft.com/office/drawing/2014/main" id="{3550239A-4135-4390-98EE-53F588E6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044" y="1016049"/>
            <a:ext cx="2793354" cy="2648752"/>
          </a:xfrm>
          <a:prstGeom prst="rect">
            <a:avLst/>
          </a:prstGeom>
        </p:spPr>
      </p:pic>
      <p:sp>
        <p:nvSpPr>
          <p:cNvPr id="24" name="文本框 23">
            <a:extLst>
              <a:ext uri="{FF2B5EF4-FFF2-40B4-BE49-F238E27FC236}">
                <a16:creationId xmlns:a16="http://schemas.microsoft.com/office/drawing/2014/main" id="{176F2877-9053-4C20-A306-73B8931896B3}"/>
              </a:ext>
            </a:extLst>
          </p:cNvPr>
          <p:cNvSpPr txBox="1"/>
          <p:nvPr/>
        </p:nvSpPr>
        <p:spPr>
          <a:xfrm>
            <a:off x="872087" y="4510627"/>
            <a:ext cx="9276890" cy="2054409"/>
          </a:xfrm>
          <a:prstGeom prst="rect">
            <a:avLst/>
          </a:prstGeom>
          <a:noFill/>
        </p:spPr>
        <p:txBody>
          <a:bodyPr wrap="square" rtlCol="0">
            <a:spAutoFit/>
          </a:bodyPr>
          <a:lstStyle/>
          <a:p>
            <a:pPr eaLnBrk="0" fontAlgn="ctr" hangingPunct="0">
              <a:lnSpc>
                <a:spcPct val="150000"/>
              </a:lnSpc>
              <a:spcBef>
                <a:spcPct val="0"/>
              </a:spcBef>
              <a:spcAft>
                <a:spcPct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7. </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下图表示胞外信号分子引起细胞效应的信号转导途径。下列表述正确的是</a:t>
            </a:r>
            <a:endParaRPr lang="zh-CN" altLang="en-US" sz="1700" dirty="0">
              <a:latin typeface="Adobe 仿宋 Std R" panose="02020400000000000000" pitchFamily="18" charset="-122"/>
              <a:ea typeface="Adobe 仿宋 Std R" panose="02020400000000000000" pitchFamily="18" charset="-122"/>
            </a:endParaRPr>
          </a:p>
          <a:p>
            <a:pPr lvl="0" eaLnBrk="0" fontAlgn="ctr" hangingPunct="0">
              <a:lnSpc>
                <a:spcPct val="150000"/>
              </a:lnSpc>
              <a:spcBef>
                <a:spcPct val="0"/>
              </a:spcBef>
              <a:spcAft>
                <a:spcPct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A. </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胞外信号分子不可能是神经递质或植物激素</a:t>
            </a:r>
            <a:endParaRPr lang="zh-CN" altLang="en-US" sz="1700" dirty="0">
              <a:latin typeface="Adobe 仿宋 Std R" panose="02020400000000000000" pitchFamily="18" charset="-122"/>
              <a:ea typeface="Adobe 仿宋 Std R" panose="02020400000000000000" pitchFamily="18" charset="-122"/>
            </a:endParaRPr>
          </a:p>
          <a:p>
            <a:pPr lvl="0" eaLnBrk="0" fontAlgn="ctr" hangingPunct="0">
              <a:lnSpc>
                <a:spcPct val="150000"/>
              </a:lnSpc>
              <a:spcBef>
                <a:spcPct val="0"/>
              </a:spcBef>
              <a:spcAft>
                <a:spcPct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B. </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受体蛋白均具有特异性且都分布在细胞膜上</a:t>
            </a:r>
            <a:endParaRPr lang="zh-CN" altLang="en-US" sz="1700" dirty="0">
              <a:latin typeface="Adobe 仿宋 Std R" panose="02020400000000000000" pitchFamily="18" charset="-122"/>
              <a:ea typeface="Adobe 仿宋 Std R" panose="02020400000000000000" pitchFamily="18" charset="-122"/>
            </a:endParaRPr>
          </a:p>
          <a:p>
            <a:pPr lvl="0" eaLnBrk="0" fontAlgn="ctr" hangingPunct="0">
              <a:lnSpc>
                <a:spcPct val="150000"/>
              </a:lnSpc>
              <a:spcBef>
                <a:spcPct val="0"/>
              </a:spcBef>
              <a:spcAft>
                <a:spcPct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C. </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基因表达发生在细胞核而细胞代谢在细胞质</a:t>
            </a:r>
            <a:endParaRPr lang="zh-CN" altLang="en-US" sz="1700" dirty="0">
              <a:latin typeface="Adobe 仿宋 Std R" panose="02020400000000000000" pitchFamily="18" charset="-122"/>
              <a:ea typeface="Adobe 仿宋 Std R" panose="02020400000000000000" pitchFamily="18" charset="-122"/>
            </a:endParaRPr>
          </a:p>
          <a:p>
            <a:pPr lvl="0" eaLnBrk="0" fontAlgn="ctr" hangingPunct="0">
              <a:lnSpc>
                <a:spcPct val="150000"/>
              </a:lnSpc>
              <a:spcBef>
                <a:spcPct val="0"/>
              </a:spcBef>
              <a:spcAft>
                <a:spcPct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 </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此转导途径实现对细胞多项生命活动的调控</a:t>
            </a:r>
            <a:endParaRPr lang="zh-CN" altLang="en-US" sz="1700" dirty="0">
              <a:latin typeface="Adobe 仿宋 Std R" panose="02020400000000000000" pitchFamily="18" charset="-122"/>
              <a:ea typeface="Adobe 仿宋 Std R" panose="02020400000000000000" pitchFamily="18" charset="-122"/>
            </a:endParaRPr>
          </a:p>
        </p:txBody>
      </p:sp>
      <p:pic>
        <p:nvPicPr>
          <p:cNvPr id="25" name="Picture 1">
            <a:extLst>
              <a:ext uri="{FF2B5EF4-FFF2-40B4-BE49-F238E27FC236}">
                <a16:creationId xmlns:a16="http://schemas.microsoft.com/office/drawing/2014/main" id="{1A26E7F2-0E35-4B42-B83B-EC7EF8FBB43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70432" y="4978803"/>
            <a:ext cx="3878545" cy="177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4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FC34398-0236-4BA9-A402-5EE8F2B311FF}"/>
              </a:ext>
            </a:extLst>
          </p:cNvPr>
          <p:cNvPicPr>
            <a:picLocks noChangeAspect="1"/>
          </p:cNvPicPr>
          <p:nvPr/>
        </p:nvPicPr>
        <p:blipFill>
          <a:blip r:embed="rId2"/>
          <a:stretch>
            <a:fillRect/>
          </a:stretch>
        </p:blipFill>
        <p:spPr>
          <a:xfrm>
            <a:off x="390618" y="2813429"/>
            <a:ext cx="11588314" cy="3977159"/>
          </a:xfrm>
          <a:prstGeom prst="rect">
            <a:avLst/>
          </a:prstGeom>
        </p:spPr>
      </p:pic>
      <p:sp>
        <p:nvSpPr>
          <p:cNvPr id="2" name="文本框 1">
            <a:extLst>
              <a:ext uri="{FF2B5EF4-FFF2-40B4-BE49-F238E27FC236}">
                <a16:creationId xmlns:a16="http://schemas.microsoft.com/office/drawing/2014/main" id="{677DBDD6-A4FA-4290-81C3-3C8C309C3844}"/>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9933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话题三 遗传上的多因一效和一因多效</a:t>
            </a:r>
          </a:p>
        </p:txBody>
      </p:sp>
      <p:sp>
        <p:nvSpPr>
          <p:cNvPr id="9" name="文本框 8">
            <a:extLst>
              <a:ext uri="{FF2B5EF4-FFF2-40B4-BE49-F238E27FC236}">
                <a16:creationId xmlns:a16="http://schemas.microsoft.com/office/drawing/2014/main" id="{D02A630C-CE1D-4822-BE3A-6AFBD2EDABE4}"/>
              </a:ext>
            </a:extLst>
          </p:cNvPr>
          <p:cNvSpPr txBox="1"/>
          <p:nvPr/>
        </p:nvSpPr>
        <p:spPr>
          <a:xfrm>
            <a:off x="523783" y="950960"/>
            <a:ext cx="11159230" cy="1754326"/>
          </a:xfrm>
          <a:prstGeom prst="rect">
            <a:avLst/>
          </a:prstGeom>
          <a:noFill/>
        </p:spPr>
        <p:txBody>
          <a:bodyPr wrap="square" rtlCol="0">
            <a:spAutoFit/>
          </a:bodyPr>
          <a:lstStyle/>
          <a:p>
            <a:r>
              <a:rPr lang="zh-CN" altLang="en-US" dirty="0">
                <a:latin typeface="Adobe 仿宋 Std R" panose="02020400000000000000" pitchFamily="18" charset="-122"/>
                <a:ea typeface="Adobe 仿宋 Std R" panose="02020400000000000000" pitchFamily="18" charset="-122"/>
              </a:rPr>
              <a:t>引语：孟德尔通过对豌豆杂交试验的分析，最早提出了类似于基因的概念，孟德尔称之为稳定的因子，一种因子控制一种表型。在接下来的近百年，有人根据隐性纯合子病人的特征，提出了一个突变基因一种代谢阻碍，有人又通过研究营养缺陷型微生物，进一步提出一个基因一个酶，之后又被修正为一个基因一条多肽</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现在我们认识到基因表达实际受到精细的调控，基因与基因之间，基因与产物之间，基因与环境之间都存在着相互的联系，从而形成复杂的网络，也正是这种网络的存在，使得生物可以更好地适应环境，维持内稳态。因此一种性状可能是多种基因共同作用的结果，一个基因也可能通过网络影响到多种性状。</a:t>
            </a:r>
          </a:p>
        </p:txBody>
      </p:sp>
      <p:sp>
        <p:nvSpPr>
          <p:cNvPr id="10" name="文本框 9">
            <a:extLst>
              <a:ext uri="{FF2B5EF4-FFF2-40B4-BE49-F238E27FC236}">
                <a16:creationId xmlns:a16="http://schemas.microsoft.com/office/drawing/2014/main" id="{6252D99F-31DD-483E-B92A-6405463A744D}"/>
              </a:ext>
            </a:extLst>
          </p:cNvPr>
          <p:cNvSpPr txBox="1"/>
          <p:nvPr/>
        </p:nvSpPr>
        <p:spPr>
          <a:xfrm>
            <a:off x="390618" y="2967829"/>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1</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113746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27C1304-9A8F-4A6E-B62E-8C21DCB6AC7C}"/>
              </a:ext>
            </a:extLst>
          </p:cNvPr>
          <p:cNvPicPr>
            <a:picLocks noChangeAspect="1"/>
          </p:cNvPicPr>
          <p:nvPr/>
        </p:nvPicPr>
        <p:blipFill>
          <a:blip r:embed="rId2"/>
          <a:stretch>
            <a:fillRect/>
          </a:stretch>
        </p:blipFill>
        <p:spPr>
          <a:xfrm>
            <a:off x="266328" y="536817"/>
            <a:ext cx="11785255" cy="6226500"/>
          </a:xfrm>
          <a:prstGeom prst="rect">
            <a:avLst/>
          </a:prstGeom>
        </p:spPr>
      </p:pic>
      <p:sp>
        <p:nvSpPr>
          <p:cNvPr id="2" name="文本框 1">
            <a:extLst>
              <a:ext uri="{FF2B5EF4-FFF2-40B4-BE49-F238E27FC236}">
                <a16:creationId xmlns:a16="http://schemas.microsoft.com/office/drawing/2014/main" id="{677DBDD6-A4FA-4290-81C3-3C8C309C3844}"/>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9933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话题三 遗传上的多因一效和一因多效</a:t>
            </a:r>
          </a:p>
        </p:txBody>
      </p:sp>
      <p:sp>
        <p:nvSpPr>
          <p:cNvPr id="9" name="文本框 8">
            <a:extLst>
              <a:ext uri="{FF2B5EF4-FFF2-40B4-BE49-F238E27FC236}">
                <a16:creationId xmlns:a16="http://schemas.microsoft.com/office/drawing/2014/main" id="{160AF814-3C3E-469B-9C82-848400FAEBFB}"/>
              </a:ext>
            </a:extLst>
          </p:cNvPr>
          <p:cNvSpPr txBox="1"/>
          <p:nvPr/>
        </p:nvSpPr>
        <p:spPr>
          <a:xfrm>
            <a:off x="352998" y="975354"/>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2</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
        <p:nvSpPr>
          <p:cNvPr id="10" name="文本框 9">
            <a:extLst>
              <a:ext uri="{FF2B5EF4-FFF2-40B4-BE49-F238E27FC236}">
                <a16:creationId xmlns:a16="http://schemas.microsoft.com/office/drawing/2014/main" id="{DAA5F533-B3F4-4487-A4EA-20523F9FC6D1}"/>
              </a:ext>
            </a:extLst>
          </p:cNvPr>
          <p:cNvSpPr txBox="1"/>
          <p:nvPr/>
        </p:nvSpPr>
        <p:spPr>
          <a:xfrm>
            <a:off x="6737332" y="473485"/>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3</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cxnSp>
        <p:nvCxnSpPr>
          <p:cNvPr id="21" name="直接连接符 20">
            <a:extLst>
              <a:ext uri="{FF2B5EF4-FFF2-40B4-BE49-F238E27FC236}">
                <a16:creationId xmlns:a16="http://schemas.microsoft.com/office/drawing/2014/main" id="{E1D8E126-2DA9-44A7-8964-BB571F29848F}"/>
              </a:ext>
            </a:extLst>
          </p:cNvPr>
          <p:cNvCxnSpPr>
            <a:cxnSpLocks/>
          </p:cNvCxnSpPr>
          <p:nvPr/>
        </p:nvCxnSpPr>
        <p:spPr>
          <a:xfrm>
            <a:off x="6557778" y="459731"/>
            <a:ext cx="0" cy="622650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28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10E2394-E672-4B0C-82F3-4D6ED2E94EB8}"/>
              </a:ext>
            </a:extLst>
          </p:cNvPr>
          <p:cNvPicPr>
            <a:picLocks noChangeAspect="1"/>
          </p:cNvPicPr>
          <p:nvPr/>
        </p:nvPicPr>
        <p:blipFill>
          <a:blip r:embed="rId2"/>
          <a:stretch>
            <a:fillRect/>
          </a:stretch>
        </p:blipFill>
        <p:spPr>
          <a:xfrm>
            <a:off x="1936164" y="1326607"/>
            <a:ext cx="9710237" cy="3444452"/>
          </a:xfrm>
          <a:prstGeom prst="rect">
            <a:avLst/>
          </a:prstGeom>
        </p:spPr>
      </p:pic>
      <p:sp>
        <p:nvSpPr>
          <p:cNvPr id="4" name="文本框 3">
            <a:extLst>
              <a:ext uri="{FF2B5EF4-FFF2-40B4-BE49-F238E27FC236}">
                <a16:creationId xmlns:a16="http://schemas.microsoft.com/office/drawing/2014/main" id="{3490C8A1-0D5D-4E44-B74E-DD4396B44406}"/>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9933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话题三 遗传上的多因一效和一因多效</a:t>
            </a:r>
          </a:p>
        </p:txBody>
      </p:sp>
      <p:sp>
        <p:nvSpPr>
          <p:cNvPr id="5" name="文本框 4">
            <a:extLst>
              <a:ext uri="{FF2B5EF4-FFF2-40B4-BE49-F238E27FC236}">
                <a16:creationId xmlns:a16="http://schemas.microsoft.com/office/drawing/2014/main" id="{C28D41CF-2664-4EC6-9A21-F4C8210057EE}"/>
              </a:ext>
            </a:extLst>
          </p:cNvPr>
          <p:cNvSpPr txBox="1"/>
          <p:nvPr/>
        </p:nvSpPr>
        <p:spPr>
          <a:xfrm>
            <a:off x="545599" y="1073938"/>
            <a:ext cx="9722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逻辑</a:t>
            </a:r>
          </a:p>
        </p:txBody>
      </p:sp>
      <p:sp>
        <p:nvSpPr>
          <p:cNvPr id="6" name="文本框 5">
            <a:extLst>
              <a:ext uri="{FF2B5EF4-FFF2-40B4-BE49-F238E27FC236}">
                <a16:creationId xmlns:a16="http://schemas.microsoft.com/office/drawing/2014/main" id="{48186853-A17D-47FC-9D13-A6C448106A69}"/>
              </a:ext>
            </a:extLst>
          </p:cNvPr>
          <p:cNvSpPr txBox="1"/>
          <p:nvPr/>
        </p:nvSpPr>
        <p:spPr>
          <a:xfrm>
            <a:off x="390618" y="2874298"/>
            <a:ext cx="739104" cy="707886"/>
          </a:xfrm>
          <a:prstGeom prst="rect">
            <a:avLst/>
          </a:prstGeom>
          <a:noFill/>
        </p:spPr>
        <p:txBody>
          <a:bodyPr wrap="square" rtlCol="0">
            <a:spAutoFit/>
          </a:bodyPr>
          <a:lstStyle/>
          <a:p>
            <a:r>
              <a:rPr lang="zh-CN" altLang="en-US" sz="2000" b="1" dirty="0">
                <a:latin typeface="Adobe 仿宋 Std R" panose="02020400000000000000" pitchFamily="18" charset="-122"/>
                <a:ea typeface="Adobe 仿宋 Std R" panose="02020400000000000000" pitchFamily="18" charset="-122"/>
              </a:rPr>
              <a:t>多因一效</a:t>
            </a:r>
          </a:p>
        </p:txBody>
      </p:sp>
      <p:cxnSp>
        <p:nvCxnSpPr>
          <p:cNvPr id="55" name="直接箭头连接符 54">
            <a:extLst>
              <a:ext uri="{FF2B5EF4-FFF2-40B4-BE49-F238E27FC236}">
                <a16:creationId xmlns:a16="http://schemas.microsoft.com/office/drawing/2014/main" id="{016CC02E-4DE0-4AE4-B423-35F090E8A196}"/>
              </a:ext>
            </a:extLst>
          </p:cNvPr>
          <p:cNvCxnSpPr>
            <a:cxnSpLocks/>
            <a:stCxn id="6" idx="3"/>
          </p:cNvCxnSpPr>
          <p:nvPr/>
        </p:nvCxnSpPr>
        <p:spPr>
          <a:xfrm flipV="1">
            <a:off x="1129722" y="2481663"/>
            <a:ext cx="714767" cy="7465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8" name="直接箭头连接符 57">
            <a:extLst>
              <a:ext uri="{FF2B5EF4-FFF2-40B4-BE49-F238E27FC236}">
                <a16:creationId xmlns:a16="http://schemas.microsoft.com/office/drawing/2014/main" id="{C154A433-FB50-46ED-9633-ADFC3AEB6D31}"/>
              </a:ext>
            </a:extLst>
          </p:cNvPr>
          <p:cNvCxnSpPr>
            <a:cxnSpLocks/>
            <a:stCxn id="6" idx="3"/>
          </p:cNvCxnSpPr>
          <p:nvPr/>
        </p:nvCxnSpPr>
        <p:spPr>
          <a:xfrm flipV="1">
            <a:off x="1129722" y="3218098"/>
            <a:ext cx="842742" cy="101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1" name="直接箭头连接符 60">
            <a:extLst>
              <a:ext uri="{FF2B5EF4-FFF2-40B4-BE49-F238E27FC236}">
                <a16:creationId xmlns:a16="http://schemas.microsoft.com/office/drawing/2014/main" id="{0EF8A077-2AB6-4047-9E12-6C7B5F70C1E7}"/>
              </a:ext>
            </a:extLst>
          </p:cNvPr>
          <p:cNvCxnSpPr>
            <a:cxnSpLocks/>
            <a:stCxn id="6" idx="3"/>
          </p:cNvCxnSpPr>
          <p:nvPr/>
        </p:nvCxnSpPr>
        <p:spPr>
          <a:xfrm>
            <a:off x="1129722" y="3228241"/>
            <a:ext cx="865610" cy="6977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0" name="文本框 69">
            <a:extLst>
              <a:ext uri="{FF2B5EF4-FFF2-40B4-BE49-F238E27FC236}">
                <a16:creationId xmlns:a16="http://schemas.microsoft.com/office/drawing/2014/main" id="{B6F3EA3D-0457-41EE-8AAD-E636B72BBBDE}"/>
              </a:ext>
            </a:extLst>
          </p:cNvPr>
          <p:cNvSpPr txBox="1"/>
          <p:nvPr/>
        </p:nvSpPr>
        <p:spPr>
          <a:xfrm>
            <a:off x="412434" y="5430119"/>
            <a:ext cx="739104" cy="707886"/>
          </a:xfrm>
          <a:prstGeom prst="rect">
            <a:avLst/>
          </a:prstGeom>
          <a:noFill/>
        </p:spPr>
        <p:txBody>
          <a:bodyPr wrap="square" rtlCol="0">
            <a:spAutoFit/>
          </a:bodyPr>
          <a:lstStyle/>
          <a:p>
            <a:r>
              <a:rPr lang="zh-CN" altLang="en-US" sz="2000" b="1" dirty="0">
                <a:latin typeface="Adobe 仿宋 Std R" panose="02020400000000000000" pitchFamily="18" charset="-122"/>
                <a:ea typeface="Adobe 仿宋 Std R" panose="02020400000000000000" pitchFamily="18" charset="-122"/>
              </a:rPr>
              <a:t>多因一效</a:t>
            </a:r>
          </a:p>
        </p:txBody>
      </p:sp>
      <p:sp>
        <p:nvSpPr>
          <p:cNvPr id="72" name="文本框 71">
            <a:extLst>
              <a:ext uri="{FF2B5EF4-FFF2-40B4-BE49-F238E27FC236}">
                <a16:creationId xmlns:a16="http://schemas.microsoft.com/office/drawing/2014/main" id="{A1725E76-A0A7-4044-8DDA-F65F536DBD75}"/>
              </a:ext>
            </a:extLst>
          </p:cNvPr>
          <p:cNvSpPr txBox="1"/>
          <p:nvPr/>
        </p:nvSpPr>
        <p:spPr>
          <a:xfrm>
            <a:off x="2255570" y="5206290"/>
            <a:ext cx="3424431" cy="1294393"/>
          </a:xfrm>
          <a:prstGeom prst="rect">
            <a:avLst/>
          </a:prstGeom>
          <a:noFill/>
        </p:spPr>
        <p:txBody>
          <a:bodyPr wrap="square" rtlCol="0">
            <a:spAutoFit/>
          </a:bodyPr>
          <a:lstStyle/>
          <a:p>
            <a:pPr>
              <a:lnSpc>
                <a:spcPct val="150000"/>
              </a:lnSpc>
            </a:pPr>
            <a:r>
              <a:rPr lang="zh-CN" altLang="en-US" dirty="0">
                <a:latin typeface="Adobe 仿宋 Std R" panose="02020400000000000000" pitchFamily="18" charset="-122"/>
                <a:ea typeface="Adobe 仿宋 Std R" panose="02020400000000000000" pitchFamily="18" charset="-122"/>
              </a:rPr>
              <a:t>一种作用广泛的调节蛋白？</a:t>
            </a:r>
            <a:endParaRPr lang="en-US" altLang="zh-CN" dirty="0">
              <a:latin typeface="Adobe 仿宋 Std R" panose="02020400000000000000" pitchFamily="18" charset="-122"/>
              <a:ea typeface="Adobe 仿宋 Std R" panose="02020400000000000000" pitchFamily="18" charset="-122"/>
            </a:endParaRPr>
          </a:p>
          <a:p>
            <a:pPr>
              <a:lnSpc>
                <a:spcPct val="150000"/>
              </a:lnSpc>
            </a:pPr>
            <a:r>
              <a:rPr lang="zh-CN" altLang="en-US" dirty="0">
                <a:latin typeface="Adobe 仿宋 Std R" panose="02020400000000000000" pitchFamily="18" charset="-122"/>
                <a:ea typeface="Adobe 仿宋 Std R" panose="02020400000000000000" pitchFamily="18" charset="-122"/>
              </a:rPr>
              <a:t>一种参与关键代谢的酶？</a:t>
            </a:r>
            <a:endParaRPr lang="en-US" altLang="zh-CN" dirty="0">
              <a:latin typeface="Adobe 仿宋 Std R" panose="02020400000000000000" pitchFamily="18" charset="-122"/>
              <a:ea typeface="Adobe 仿宋 Std R" panose="02020400000000000000" pitchFamily="18" charset="-122"/>
            </a:endParaRPr>
          </a:p>
          <a:p>
            <a:pPr>
              <a:lnSpc>
                <a:spcPct val="150000"/>
              </a:lnSpc>
            </a:pPr>
            <a:r>
              <a:rPr lang="en-US" altLang="zh-CN" dirty="0">
                <a:latin typeface="Adobe 仿宋 Std R" panose="02020400000000000000" pitchFamily="18" charset="-122"/>
                <a:ea typeface="Adobe 仿宋 Std R" panose="02020400000000000000" pitchFamily="18" charset="-122"/>
              </a:rPr>
              <a:t>……</a:t>
            </a:r>
            <a:endParaRPr lang="zh-CN" altLang="en-US"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96352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77DBDD6-A4FA-4290-81C3-3C8C309C3844}"/>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9933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话题三 遗传上的多因一效和一因多效</a:t>
            </a:r>
          </a:p>
        </p:txBody>
      </p:sp>
      <p:sp>
        <p:nvSpPr>
          <p:cNvPr id="9" name="文本框 8">
            <a:extLst>
              <a:ext uri="{FF2B5EF4-FFF2-40B4-BE49-F238E27FC236}">
                <a16:creationId xmlns:a16="http://schemas.microsoft.com/office/drawing/2014/main" id="{D5608C72-ECE4-4667-B9B7-20FA5E351C3E}"/>
              </a:ext>
            </a:extLst>
          </p:cNvPr>
          <p:cNvSpPr txBox="1"/>
          <p:nvPr/>
        </p:nvSpPr>
        <p:spPr>
          <a:xfrm>
            <a:off x="452623" y="925288"/>
            <a:ext cx="1095546"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例题</a:t>
            </a:r>
          </a:p>
        </p:txBody>
      </p:sp>
      <p:sp>
        <p:nvSpPr>
          <p:cNvPr id="10" name="文本框 9">
            <a:extLst>
              <a:ext uri="{FF2B5EF4-FFF2-40B4-BE49-F238E27FC236}">
                <a16:creationId xmlns:a16="http://schemas.microsoft.com/office/drawing/2014/main" id="{D599C3E8-20A3-41EC-969B-B94F6EBE7F7B}"/>
              </a:ext>
            </a:extLst>
          </p:cNvPr>
          <p:cNvSpPr txBox="1"/>
          <p:nvPr/>
        </p:nvSpPr>
        <p:spPr>
          <a:xfrm>
            <a:off x="1343984" y="842817"/>
            <a:ext cx="9352491" cy="2268826"/>
          </a:xfrm>
          <a:prstGeom prst="rect">
            <a:avLst/>
          </a:prstGeom>
          <a:noFill/>
        </p:spPr>
        <p:txBody>
          <a:bodyPr wrap="square" rtlCol="0">
            <a:spAutoFit/>
          </a:bodyPr>
          <a:lstStyle/>
          <a:p>
            <a:pPr>
              <a:lnSpc>
                <a:spcPct val="150000"/>
              </a:lnSpc>
            </a:pPr>
            <a:r>
              <a:rPr lang="en-US" altLang="zh-CN" sz="1600" dirty="0">
                <a:latin typeface="Adobe 仿宋 Std R" panose="02020400000000000000" pitchFamily="18" charset="-122"/>
                <a:ea typeface="Adobe 仿宋 Std R" panose="02020400000000000000" pitchFamily="18" charset="-122"/>
              </a:rPr>
              <a:t>8. </a:t>
            </a:r>
            <a:r>
              <a:rPr lang="zh-CN" altLang="en-US" sz="1600" dirty="0">
                <a:latin typeface="Adobe 仿宋 Std R" panose="02020400000000000000" pitchFamily="18" charset="-122"/>
                <a:ea typeface="Adobe 仿宋 Std R" panose="02020400000000000000" pitchFamily="18" charset="-122"/>
              </a:rPr>
              <a:t>孟买血型是由两对等位基因</a:t>
            </a:r>
            <a:r>
              <a:rPr lang="en-US" altLang="zh-CN" sz="1600" dirty="0">
                <a:latin typeface="Adobe 仿宋 Std R" panose="02020400000000000000" pitchFamily="18" charset="-122"/>
                <a:ea typeface="Adobe 仿宋 Std R" panose="02020400000000000000" pitchFamily="18" charset="-122"/>
              </a:rPr>
              <a:t>I/</a:t>
            </a:r>
            <a:r>
              <a:rPr lang="en-US" altLang="zh-CN" sz="1600" dirty="0" err="1">
                <a:latin typeface="Adobe 仿宋 Std R" panose="02020400000000000000" pitchFamily="18" charset="-122"/>
                <a:ea typeface="Adobe 仿宋 Std R" panose="02020400000000000000" pitchFamily="18" charset="-122"/>
              </a:rPr>
              <a:t>i</a:t>
            </a:r>
            <a:r>
              <a:rPr lang="zh-CN" altLang="en-US" sz="1600" dirty="0">
                <a:latin typeface="Adobe 仿宋 Std R" panose="02020400000000000000" pitchFamily="18" charset="-122"/>
                <a:ea typeface="Adobe 仿宋 Std R" panose="02020400000000000000" pitchFamily="18" charset="-122"/>
              </a:rPr>
              <a:t>（位于第</a:t>
            </a:r>
            <a:r>
              <a:rPr lang="en-US" altLang="zh-CN" sz="1600" dirty="0">
                <a:latin typeface="Adobe 仿宋 Std R" panose="02020400000000000000" pitchFamily="18" charset="-122"/>
                <a:ea typeface="Adobe 仿宋 Std R" panose="02020400000000000000" pitchFamily="18" charset="-122"/>
              </a:rPr>
              <a:t>9</a:t>
            </a:r>
            <a:r>
              <a:rPr lang="zh-CN" altLang="en-US" sz="1600" dirty="0">
                <a:latin typeface="Adobe 仿宋 Std R" panose="02020400000000000000" pitchFamily="18" charset="-122"/>
                <a:ea typeface="Adobe 仿宋 Std R" panose="02020400000000000000" pitchFamily="18" charset="-122"/>
              </a:rPr>
              <a:t>号染色体）和</a:t>
            </a:r>
            <a:r>
              <a:rPr lang="en-US" altLang="zh-CN" sz="1600" dirty="0">
                <a:latin typeface="Adobe 仿宋 Std R" panose="02020400000000000000" pitchFamily="18" charset="-122"/>
                <a:ea typeface="Adobe 仿宋 Std R" panose="02020400000000000000" pitchFamily="18" charset="-122"/>
              </a:rPr>
              <a:t>H/h</a:t>
            </a:r>
            <a:r>
              <a:rPr lang="zh-CN" altLang="en-US" sz="1600" dirty="0">
                <a:latin typeface="Adobe 仿宋 Std R" panose="02020400000000000000" pitchFamily="18" charset="-122"/>
                <a:ea typeface="Adobe 仿宋 Std R" panose="02020400000000000000" pitchFamily="18" charset="-122"/>
              </a:rPr>
              <a:t>（位于第</a:t>
            </a:r>
            <a:r>
              <a:rPr lang="en-US" altLang="zh-CN" sz="1600" dirty="0">
                <a:latin typeface="Adobe 仿宋 Std R" panose="02020400000000000000" pitchFamily="18" charset="-122"/>
                <a:ea typeface="Adobe 仿宋 Std R" panose="02020400000000000000" pitchFamily="18" charset="-122"/>
              </a:rPr>
              <a:t>19</a:t>
            </a:r>
            <a:r>
              <a:rPr lang="zh-CN" altLang="en-US" sz="1600" dirty="0">
                <a:latin typeface="Adobe 仿宋 Std R" panose="02020400000000000000" pitchFamily="18" charset="-122"/>
                <a:ea typeface="Adobe 仿宋 Std R" panose="02020400000000000000" pitchFamily="18" charset="-122"/>
              </a:rPr>
              <a:t>号染色体）相互作用产生的，使</a:t>
            </a:r>
            <a:r>
              <a:rPr lang="en-US" altLang="zh-CN" sz="1600" dirty="0">
                <a:latin typeface="Adobe 仿宋 Std R" panose="02020400000000000000" pitchFamily="18" charset="-122"/>
                <a:ea typeface="Adobe 仿宋 Std R" panose="02020400000000000000" pitchFamily="18" charset="-122"/>
              </a:rPr>
              <a:t>ABO</a:t>
            </a:r>
            <a:r>
              <a:rPr lang="zh-CN" altLang="en-US" sz="1600" dirty="0">
                <a:latin typeface="Adobe 仿宋 Std R" panose="02020400000000000000" pitchFamily="18" charset="-122"/>
                <a:ea typeface="Adobe 仿宋 Std R" panose="02020400000000000000" pitchFamily="18" charset="-122"/>
              </a:rPr>
              <a:t>血型的表型比例发生改变，其机理如下图所示，以下叙述错误的是</a:t>
            </a:r>
          </a:p>
          <a:p>
            <a:pPr>
              <a:lnSpc>
                <a:spcPct val="150000"/>
              </a:lnSpc>
            </a:pP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．两对基因的遗传遵循基因的自由组合定律        </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H</a:t>
            </a:r>
            <a:r>
              <a:rPr lang="zh-CN" altLang="en-US" sz="1600" dirty="0">
                <a:latin typeface="Adobe 仿宋 Std R" panose="02020400000000000000" pitchFamily="18" charset="-122"/>
                <a:ea typeface="Adobe 仿宋 Std R" panose="02020400000000000000" pitchFamily="18" charset="-122"/>
              </a:rPr>
              <a:t>基因表达的产物是</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血型表现的基础</a:t>
            </a:r>
          </a:p>
          <a:p>
            <a:pPr>
              <a:lnSpc>
                <a:spcPct val="150000"/>
              </a:lnSpc>
            </a:pPr>
            <a:r>
              <a:rPr lang="en-US" altLang="zh-CN" sz="1600" dirty="0">
                <a:latin typeface="Adobe 仿宋 Std R" panose="02020400000000000000" pitchFamily="18" charset="-122"/>
                <a:ea typeface="Adobe 仿宋 Std R" panose="02020400000000000000" pitchFamily="18" charset="-122"/>
              </a:rPr>
              <a:t>C</a:t>
            </a:r>
            <a:r>
              <a:rPr lang="zh-CN" altLang="en-US" sz="1600" dirty="0">
                <a:latin typeface="Adobe 仿宋 Std R" panose="02020400000000000000" pitchFamily="18" charset="-122"/>
                <a:ea typeface="Adobe 仿宋 Std R" panose="02020400000000000000" pitchFamily="18" charset="-122"/>
              </a:rPr>
              <a:t>．父母均为</a:t>
            </a:r>
            <a:r>
              <a:rPr lang="en-US" altLang="zh-CN" sz="1600" dirty="0">
                <a:latin typeface="Adobe 仿宋 Std R" panose="02020400000000000000" pitchFamily="18" charset="-122"/>
                <a:ea typeface="Adobe 仿宋 Std R" panose="02020400000000000000" pitchFamily="18" charset="-122"/>
              </a:rPr>
              <a:t>O</a:t>
            </a:r>
            <a:r>
              <a:rPr lang="zh-CN" altLang="en-US" sz="1600" dirty="0">
                <a:latin typeface="Adobe 仿宋 Std R" panose="02020400000000000000" pitchFamily="18" charset="-122"/>
                <a:ea typeface="Adobe 仿宋 Std R" panose="02020400000000000000" pitchFamily="18" charset="-122"/>
              </a:rPr>
              <a:t>型血时，可生出</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型血的后代           </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r>
              <a:rPr lang="en-US" altLang="zh-CN" sz="1600" dirty="0">
                <a:latin typeface="Adobe 仿宋 Std R" panose="02020400000000000000" pitchFamily="18" charset="-122"/>
                <a:ea typeface="Adobe 仿宋 Std R" panose="02020400000000000000" pitchFamily="18" charset="-122"/>
              </a:rPr>
              <a:t>D</a:t>
            </a:r>
            <a:r>
              <a:rPr lang="zh-CN" altLang="en-US" sz="1600" dirty="0">
                <a:latin typeface="Adobe 仿宋 Std R" panose="02020400000000000000" pitchFamily="18" charset="-122"/>
                <a:ea typeface="Adobe 仿宋 Std R" panose="02020400000000000000" pitchFamily="18" charset="-122"/>
              </a:rPr>
              <a:t>．根据</a:t>
            </a:r>
            <a:r>
              <a:rPr lang="en-US" altLang="zh-CN" sz="1600" dirty="0">
                <a:latin typeface="Adobe 仿宋 Std R" panose="02020400000000000000" pitchFamily="18" charset="-122"/>
                <a:ea typeface="Adobe 仿宋 Std R" panose="02020400000000000000" pitchFamily="18" charset="-122"/>
              </a:rPr>
              <a:t>ABO</a:t>
            </a:r>
            <a:r>
              <a:rPr lang="zh-CN" altLang="en-US" sz="1600" dirty="0">
                <a:latin typeface="Adobe 仿宋 Std R" panose="02020400000000000000" pitchFamily="18" charset="-122"/>
                <a:ea typeface="Adobe 仿宋 Std R" panose="02020400000000000000" pitchFamily="18" charset="-122"/>
              </a:rPr>
              <a:t>血型可以明确判断亲子关系</a:t>
            </a:r>
          </a:p>
        </p:txBody>
      </p:sp>
      <p:pic>
        <p:nvPicPr>
          <p:cNvPr id="13" name="图片 12">
            <a:extLst>
              <a:ext uri="{FF2B5EF4-FFF2-40B4-BE49-F238E27FC236}">
                <a16:creationId xmlns:a16="http://schemas.microsoft.com/office/drawing/2014/main" id="{CDED4F98-719D-48D3-AC85-14F22DFADE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6385383" y="4578496"/>
            <a:ext cx="5155587" cy="1942244"/>
          </a:xfrm>
          <a:prstGeom prst="rect">
            <a:avLst/>
          </a:prstGeom>
        </p:spPr>
      </p:pic>
      <p:sp>
        <p:nvSpPr>
          <p:cNvPr id="17" name="文本框 16">
            <a:extLst>
              <a:ext uri="{FF2B5EF4-FFF2-40B4-BE49-F238E27FC236}">
                <a16:creationId xmlns:a16="http://schemas.microsoft.com/office/drawing/2014/main" id="{63454E17-FC59-4928-8088-338FE1196589}"/>
              </a:ext>
            </a:extLst>
          </p:cNvPr>
          <p:cNvSpPr txBox="1"/>
          <p:nvPr/>
        </p:nvSpPr>
        <p:spPr>
          <a:xfrm>
            <a:off x="1419754" y="3768174"/>
            <a:ext cx="9352491" cy="2268826"/>
          </a:xfrm>
          <a:prstGeom prst="rect">
            <a:avLst/>
          </a:prstGeom>
          <a:noFill/>
        </p:spPr>
        <p:txBody>
          <a:bodyPr wrap="square" rtlCol="0">
            <a:spAutoFit/>
          </a:bodyPr>
          <a:lstStyle/>
          <a:p>
            <a:pPr>
              <a:lnSpc>
                <a:spcPct val="150000"/>
              </a:lnSpc>
            </a:pPr>
            <a:r>
              <a:rPr lang="en-US" altLang="zh-CN" sz="1600" dirty="0">
                <a:latin typeface="Adobe 仿宋 Std R" panose="02020400000000000000" pitchFamily="18" charset="-122"/>
                <a:ea typeface="Adobe 仿宋 Std R" panose="02020400000000000000" pitchFamily="18" charset="-122"/>
              </a:rPr>
              <a:t>9. </a:t>
            </a:r>
            <a:r>
              <a:rPr lang="zh-CN" altLang="en-US" sz="1600" dirty="0">
                <a:latin typeface="Adobe 仿宋 Std R" panose="02020400000000000000" pitchFamily="18" charset="-122"/>
                <a:ea typeface="Adobe 仿宋 Std R" panose="02020400000000000000" pitchFamily="18" charset="-122"/>
              </a:rPr>
              <a:t>将水稻中的籼稻和粳稻进行杂交，</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代花粉母细胞形成成熟花粉的过程如下图所示。已知</a:t>
            </a:r>
            <a:r>
              <a:rPr lang="en-US" altLang="zh-CN" sz="1600" dirty="0">
                <a:latin typeface="Adobe 仿宋 Std R" panose="02020400000000000000" pitchFamily="18" charset="-122"/>
                <a:ea typeface="Adobe 仿宋 Std R" panose="02020400000000000000" pitchFamily="18" charset="-122"/>
              </a:rPr>
              <a:t>ORF2</a:t>
            </a:r>
            <a:r>
              <a:rPr lang="zh-CN" altLang="en-US" sz="1600" dirty="0">
                <a:latin typeface="Adobe 仿宋 Std R" panose="02020400000000000000" pitchFamily="18" charset="-122"/>
                <a:ea typeface="Adobe 仿宋 Std R" panose="02020400000000000000" pitchFamily="18" charset="-122"/>
              </a:rPr>
              <a:t>基因编码的毒蛋白对全部花粉的发育有毒害作用，</a:t>
            </a:r>
            <a:r>
              <a:rPr lang="en-US" altLang="zh-CN" sz="1600" dirty="0">
                <a:latin typeface="Adobe 仿宋 Std R" panose="02020400000000000000" pitchFamily="18" charset="-122"/>
                <a:ea typeface="Adobe 仿宋 Std R" panose="02020400000000000000" pitchFamily="18" charset="-122"/>
              </a:rPr>
              <a:t>ORF2</a:t>
            </a:r>
            <a:r>
              <a:rPr lang="zh-CN" altLang="en-US" sz="1600" dirty="0">
                <a:latin typeface="Adobe 仿宋 Std R" panose="02020400000000000000" pitchFamily="18" charset="-122"/>
                <a:ea typeface="Adobe 仿宋 Std R" panose="02020400000000000000" pitchFamily="18" charset="-122"/>
              </a:rPr>
              <a:t>－基因编码无毒蛋白。下列相关分析合理的是</a:t>
            </a:r>
          </a:p>
          <a:p>
            <a:pPr>
              <a:lnSpc>
                <a:spcPct val="150000"/>
              </a:lnSpc>
            </a:pP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．推测</a:t>
            </a:r>
            <a:r>
              <a:rPr lang="en-US" altLang="zh-CN" sz="1600" dirty="0">
                <a:latin typeface="Adobe 仿宋 Std R" panose="02020400000000000000" pitchFamily="18" charset="-122"/>
                <a:ea typeface="Adobe 仿宋 Std R" panose="02020400000000000000" pitchFamily="18" charset="-122"/>
              </a:rPr>
              <a:t>ORF3</a:t>
            </a:r>
            <a:r>
              <a:rPr lang="zh-CN" altLang="en-US" sz="1600" dirty="0">
                <a:latin typeface="Adobe 仿宋 Std R" panose="02020400000000000000" pitchFamily="18" charset="-122"/>
                <a:ea typeface="Adobe 仿宋 Std R" panose="02020400000000000000" pitchFamily="18" charset="-122"/>
              </a:rPr>
              <a:t>基因可能编码解毒蛋白                 </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ORF2</a:t>
            </a:r>
            <a:r>
              <a:rPr lang="zh-CN" altLang="en-US" sz="1600" dirty="0">
                <a:latin typeface="Adobe 仿宋 Std R" panose="02020400000000000000" pitchFamily="18" charset="-122"/>
                <a:ea typeface="Adobe 仿宋 Std R" panose="02020400000000000000" pitchFamily="18" charset="-122"/>
              </a:rPr>
              <a:t>与</a:t>
            </a:r>
            <a:r>
              <a:rPr lang="en-US" altLang="zh-CN" sz="1600" dirty="0">
                <a:latin typeface="Adobe 仿宋 Std R" panose="02020400000000000000" pitchFamily="18" charset="-122"/>
                <a:ea typeface="Adobe 仿宋 Std R" panose="02020400000000000000" pitchFamily="18" charset="-122"/>
              </a:rPr>
              <a:t>ORF3</a:t>
            </a:r>
            <a:r>
              <a:rPr lang="zh-CN" altLang="en-US" sz="1600" dirty="0">
                <a:latin typeface="Adobe 仿宋 Std R" panose="02020400000000000000" pitchFamily="18" charset="-122"/>
                <a:ea typeface="Adobe 仿宋 Std R" panose="02020400000000000000" pitchFamily="18" charset="-122"/>
              </a:rPr>
              <a:t>遵循基因自由组合定律</a:t>
            </a:r>
          </a:p>
          <a:p>
            <a:pPr>
              <a:lnSpc>
                <a:spcPct val="150000"/>
              </a:lnSpc>
            </a:pPr>
            <a:r>
              <a:rPr lang="en-US" altLang="zh-CN" sz="1600" dirty="0">
                <a:latin typeface="Adobe 仿宋 Std R" panose="02020400000000000000" pitchFamily="18" charset="-122"/>
                <a:ea typeface="Adobe 仿宋 Std R" panose="02020400000000000000" pitchFamily="18" charset="-122"/>
              </a:rPr>
              <a:t>C</a:t>
            </a:r>
            <a:r>
              <a:rPr lang="zh-CN" altLang="en-US" sz="1600" dirty="0">
                <a:latin typeface="Adobe 仿宋 Std R" panose="02020400000000000000" pitchFamily="18" charset="-122"/>
                <a:ea typeface="Adobe 仿宋 Std R" panose="02020400000000000000" pitchFamily="18" charset="-122"/>
              </a:rPr>
              <a:t>．杂种</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代减数分裂时同源染色体未分离        </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r>
              <a:rPr lang="en-US" altLang="zh-CN" sz="1600" dirty="0">
                <a:latin typeface="Adobe 仿宋 Std R" panose="02020400000000000000" pitchFamily="18" charset="-122"/>
                <a:ea typeface="Adobe 仿宋 Std R" panose="02020400000000000000" pitchFamily="18" charset="-122"/>
              </a:rPr>
              <a:t>D</a:t>
            </a:r>
            <a:r>
              <a:rPr lang="zh-CN" altLang="en-US" sz="1600" dirty="0">
                <a:latin typeface="Adobe 仿宋 Std R" panose="02020400000000000000" pitchFamily="18" charset="-122"/>
                <a:ea typeface="Adobe 仿宋 Std R" panose="02020400000000000000" pitchFamily="18" charset="-122"/>
              </a:rPr>
              <a:t>．敲除</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代</a:t>
            </a:r>
            <a:r>
              <a:rPr lang="en-US" altLang="zh-CN" sz="1600" dirty="0">
                <a:latin typeface="Adobe 仿宋 Std R" panose="02020400000000000000" pitchFamily="18" charset="-122"/>
                <a:ea typeface="Adobe 仿宋 Std R" panose="02020400000000000000" pitchFamily="18" charset="-122"/>
              </a:rPr>
              <a:t>ORF2</a:t>
            </a:r>
            <a:r>
              <a:rPr lang="zh-CN" altLang="en-US" sz="1600" dirty="0">
                <a:latin typeface="Adobe 仿宋 Std R" panose="02020400000000000000" pitchFamily="18" charset="-122"/>
                <a:ea typeface="Adobe 仿宋 Std R" panose="02020400000000000000" pitchFamily="18" charset="-122"/>
              </a:rPr>
              <a:t>基因不能解决花粉败育问题</a:t>
            </a:r>
          </a:p>
        </p:txBody>
      </p:sp>
      <p:pic>
        <p:nvPicPr>
          <p:cNvPr id="9220" name="图片 7">
            <a:extLst>
              <a:ext uri="{FF2B5EF4-FFF2-40B4-BE49-F238E27FC236}">
                <a16:creationId xmlns:a16="http://schemas.microsoft.com/office/drawing/2014/main" id="{64B8E763-AF1C-4476-9A0D-C01253E0C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12061"/>
            <a:ext cx="5082142" cy="171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44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4947195-EF95-42FD-AB0D-B89A01784CCF}"/>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9933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话题三 遗传上的多因一效和一因多效</a:t>
            </a:r>
          </a:p>
        </p:txBody>
      </p:sp>
      <p:sp>
        <p:nvSpPr>
          <p:cNvPr id="2" name="文本框 1">
            <a:extLst>
              <a:ext uri="{FF2B5EF4-FFF2-40B4-BE49-F238E27FC236}">
                <a16:creationId xmlns:a16="http://schemas.microsoft.com/office/drawing/2014/main" id="{B47FD51B-332A-480A-883B-798664E6C7F0}"/>
              </a:ext>
            </a:extLst>
          </p:cNvPr>
          <p:cNvSpPr txBox="1"/>
          <p:nvPr/>
        </p:nvSpPr>
        <p:spPr>
          <a:xfrm>
            <a:off x="467557" y="831222"/>
            <a:ext cx="11256885" cy="6026778"/>
          </a:xfrm>
          <a:prstGeom prst="rect">
            <a:avLst/>
          </a:prstGeom>
          <a:noFill/>
        </p:spPr>
        <p:txBody>
          <a:bodyPr wrap="square" rtlCol="0">
            <a:spAutoFit/>
          </a:bodyPr>
          <a:lstStyle/>
          <a:p>
            <a:pPr>
              <a:lnSpc>
                <a:spcPct val="105000"/>
              </a:lnSpc>
            </a:pPr>
            <a:r>
              <a:rPr lang="zh-CN" altLang="en-US" sz="16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600" dirty="0">
                <a:latin typeface="Adobe 仿宋 Std R" panose="02020400000000000000" pitchFamily="18" charset="-122"/>
                <a:ea typeface="Adobe 仿宋 Std R" panose="02020400000000000000" pitchFamily="18" charset="-122"/>
                <a:cs typeface="Times New Roman" panose="02020603050405020304" pitchFamily="18" charset="0"/>
              </a:rPr>
              <a:t>2018</a:t>
            </a:r>
            <a:r>
              <a:rPr lang="zh-CN" altLang="en-US" sz="1600" dirty="0">
                <a:latin typeface="Adobe 仿宋 Std R" panose="02020400000000000000" pitchFamily="18" charset="-122"/>
                <a:ea typeface="Adobe 仿宋 Std R" panose="02020400000000000000" pitchFamily="18" charset="-122"/>
                <a:cs typeface="Times New Roman" panose="02020603050405020304" pitchFamily="18" charset="0"/>
              </a:rPr>
              <a:t>北京理综）</a:t>
            </a:r>
            <a:r>
              <a:rPr lang="en-US" altLang="zh-CN" sz="1600" dirty="0">
                <a:latin typeface="Adobe 仿宋 Std R" panose="02020400000000000000" pitchFamily="18" charset="-122"/>
                <a:ea typeface="Adobe 仿宋 Std R" panose="02020400000000000000" pitchFamily="18" charset="-122"/>
                <a:cs typeface="Times New Roman" panose="02020603050405020304" pitchFamily="18" charset="0"/>
              </a:rPr>
              <a:t>10</a:t>
            </a:r>
            <a:r>
              <a:rPr lang="zh-CN" altLang="zh-CN" sz="16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zh-CN" altLang="en-US" sz="1600" dirty="0">
                <a:latin typeface="Adobe 仿宋 Std R" panose="02020400000000000000" pitchFamily="18" charset="-122"/>
                <a:ea typeface="Adobe 仿宋 Std R" panose="02020400000000000000" pitchFamily="18" charset="-122"/>
              </a:rPr>
              <a:t>水稻是我国最重要的粮食作物。稻瘟病是由稻瘟病菌（</a:t>
            </a:r>
            <a:r>
              <a:rPr lang="en-US" altLang="zh-CN" sz="1600" dirty="0" err="1">
                <a:latin typeface="Adobe 仿宋 Std R" panose="02020400000000000000" pitchFamily="18" charset="-122"/>
                <a:ea typeface="Adobe 仿宋 Std R" panose="02020400000000000000" pitchFamily="18" charset="-122"/>
              </a:rPr>
              <a:t>Mp</a:t>
            </a:r>
            <a:r>
              <a:rPr lang="zh-CN" altLang="en-US" sz="1600" dirty="0">
                <a:latin typeface="Adobe 仿宋 Std R" panose="02020400000000000000" pitchFamily="18" charset="-122"/>
                <a:ea typeface="Adobe 仿宋 Std R" panose="02020400000000000000" pitchFamily="18" charset="-122"/>
              </a:rPr>
              <a:t>）侵染水稻引起的病害，严重危害我国粮食生产安全。与使用农药相比，抗稻瘟病基因的利用是控制稻瘟病更加有效、安全和经济的措施。</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）水稻对</a:t>
            </a:r>
            <a:r>
              <a:rPr lang="en-US" altLang="zh-CN" sz="1600" dirty="0" err="1">
                <a:latin typeface="Adobe 仿宋 Std R" panose="02020400000000000000" pitchFamily="18" charset="-122"/>
                <a:ea typeface="Adobe 仿宋 Std R" panose="02020400000000000000" pitchFamily="18" charset="-122"/>
              </a:rPr>
              <a:t>Mp</a:t>
            </a:r>
            <a:r>
              <a:rPr lang="zh-CN" altLang="en-US" sz="1600" dirty="0">
                <a:latin typeface="Adobe 仿宋 Std R" panose="02020400000000000000" pitchFamily="18" charset="-122"/>
                <a:ea typeface="Adobe 仿宋 Std R" panose="02020400000000000000" pitchFamily="18" charset="-122"/>
              </a:rPr>
              <a:t>表现出的抗病与感病为一对相对</a:t>
            </a:r>
            <a:r>
              <a:rPr lang="en-US" altLang="zh-CN" sz="1600" dirty="0">
                <a:latin typeface="Adobe 仿宋 Std R" panose="02020400000000000000" pitchFamily="18" charset="-122"/>
                <a:ea typeface="Adobe 仿宋 Std R" panose="02020400000000000000" pitchFamily="18" charset="-122"/>
              </a:rPr>
              <a:t>__________</a:t>
            </a:r>
            <a:r>
              <a:rPr lang="zh-CN" altLang="en-US" sz="1600" dirty="0">
                <a:latin typeface="Adobe 仿宋 Std R" panose="02020400000000000000" pitchFamily="18" charset="-122"/>
                <a:ea typeface="Adobe 仿宋 Std R" panose="02020400000000000000" pitchFamily="18" charset="-122"/>
              </a:rPr>
              <a:t>。为判断某抗病水稻是否为纯合子，可通过观察自交子代</a:t>
            </a:r>
            <a:r>
              <a:rPr lang="en-US" altLang="zh-CN" sz="1600" dirty="0">
                <a:latin typeface="Adobe 仿宋 Std R" panose="02020400000000000000" pitchFamily="18" charset="-122"/>
                <a:ea typeface="Adobe 仿宋 Std R" panose="02020400000000000000" pitchFamily="18" charset="-122"/>
              </a:rPr>
              <a:t>__________</a:t>
            </a:r>
            <a:r>
              <a:rPr lang="zh-CN" altLang="en-US" sz="1600" dirty="0">
                <a:latin typeface="Adobe 仿宋 Std R" panose="02020400000000000000" pitchFamily="18" charset="-122"/>
                <a:ea typeface="Adobe 仿宋 Std R" panose="02020400000000000000" pitchFamily="18" charset="-122"/>
              </a:rPr>
              <a:t>来确定。</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）现有甲（</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）、乙（</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）、丙（</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）三个水稻抗病品种，抗病（</a:t>
            </a:r>
            <a:r>
              <a:rPr lang="en-US" altLang="zh-CN" sz="1600" dirty="0">
                <a:latin typeface="Adobe 仿宋 Std R" panose="02020400000000000000" pitchFamily="18" charset="-122"/>
                <a:ea typeface="Adobe 仿宋 Std R" panose="02020400000000000000" pitchFamily="18" charset="-122"/>
              </a:rPr>
              <a:t>R</a:t>
            </a:r>
            <a:r>
              <a:rPr lang="zh-CN" altLang="en-US" sz="1600" dirty="0">
                <a:latin typeface="Adobe 仿宋 Std R" panose="02020400000000000000" pitchFamily="18" charset="-122"/>
                <a:ea typeface="Adobe 仿宋 Std R" panose="02020400000000000000" pitchFamily="18" charset="-122"/>
              </a:rPr>
              <a:t>）对感病（</a:t>
            </a:r>
            <a:r>
              <a:rPr lang="en-US" altLang="zh-CN" sz="1600" dirty="0">
                <a:latin typeface="Adobe 仿宋 Std R" panose="02020400000000000000" pitchFamily="18" charset="-122"/>
                <a:ea typeface="Adobe 仿宋 Std R" panose="02020400000000000000" pitchFamily="18" charset="-122"/>
              </a:rPr>
              <a:t>r</a:t>
            </a:r>
            <a:r>
              <a:rPr lang="zh-CN" altLang="en-US" sz="1600" dirty="0">
                <a:latin typeface="Adobe 仿宋 Std R" panose="02020400000000000000" pitchFamily="18" charset="-122"/>
                <a:ea typeface="Adobe 仿宋 Std R" panose="02020400000000000000" pitchFamily="18" charset="-122"/>
              </a:rPr>
              <a:t>）为显性，三对抗病基因位于不同染色体上。根据基因的</a:t>
            </a:r>
            <a:r>
              <a:rPr lang="en-US" altLang="zh-CN" sz="1600" dirty="0">
                <a:latin typeface="Adobe 仿宋 Std R" panose="02020400000000000000" pitchFamily="18" charset="-122"/>
                <a:ea typeface="Adobe 仿宋 Std R" panose="02020400000000000000" pitchFamily="18" charset="-122"/>
              </a:rPr>
              <a:t>DNA</a:t>
            </a:r>
            <a:r>
              <a:rPr lang="zh-CN" altLang="en-US" sz="1600" dirty="0">
                <a:latin typeface="Adobe 仿宋 Std R" panose="02020400000000000000" pitchFamily="18" charset="-122"/>
                <a:ea typeface="Adobe 仿宋 Std R" panose="02020400000000000000" pitchFamily="18" charset="-122"/>
              </a:rPr>
              <a:t>序列设计特异性引物，用</a:t>
            </a:r>
            <a:r>
              <a:rPr lang="en-US" altLang="zh-CN" sz="1600" dirty="0">
                <a:latin typeface="Adobe 仿宋 Std R" panose="02020400000000000000" pitchFamily="18" charset="-122"/>
                <a:ea typeface="Adobe 仿宋 Std R" panose="02020400000000000000" pitchFamily="18" charset="-122"/>
              </a:rPr>
              <a:t>PCR</a:t>
            </a:r>
            <a:r>
              <a:rPr lang="zh-CN" altLang="en-US" sz="1600" dirty="0">
                <a:latin typeface="Adobe 仿宋 Std R" panose="02020400000000000000" pitchFamily="18" charset="-122"/>
                <a:ea typeface="Adobe 仿宋 Std R" panose="02020400000000000000" pitchFamily="18" charset="-122"/>
              </a:rPr>
              <a:t>方法可将样本中的</a:t>
            </a:r>
            <a:r>
              <a:rPr lang="en-US" altLang="zh-CN" sz="1600" dirty="0">
                <a:latin typeface="Adobe 仿宋 Std R" panose="02020400000000000000" pitchFamily="18" charset="-122"/>
                <a:ea typeface="Adobe 仿宋 Std R" panose="02020400000000000000" pitchFamily="18" charset="-122"/>
              </a:rPr>
              <a:t>R1</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r1</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R2</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r2</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R3</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r3</a:t>
            </a:r>
            <a:r>
              <a:rPr lang="zh-CN" altLang="en-US" sz="1600" dirty="0">
                <a:latin typeface="Adobe 仿宋 Std R" panose="02020400000000000000" pitchFamily="18" charset="-122"/>
                <a:ea typeface="Adobe 仿宋 Std R" panose="02020400000000000000" pitchFamily="18" charset="-122"/>
              </a:rPr>
              <a:t>区分开。这种方法可用于抗病品种选育中基因型的鉴定。</a:t>
            </a:r>
          </a:p>
          <a:p>
            <a:pPr>
              <a:lnSpc>
                <a:spcPct val="105000"/>
              </a:lnSpc>
            </a:pPr>
            <a:r>
              <a:rPr lang="zh-CN" altLang="en-US" sz="1600" dirty="0">
                <a:latin typeface="Adobe 仿宋 Std R" panose="02020400000000000000" pitchFamily="18" charset="-122"/>
                <a:ea typeface="Adobe 仿宋 Std R" panose="02020400000000000000" pitchFamily="18" charset="-122"/>
              </a:rPr>
              <a:t>①甲品种与感病品种杂交后，对</a:t>
            </a:r>
            <a:r>
              <a:rPr lang="en-US" altLang="zh-CN" sz="1600" dirty="0">
                <a:latin typeface="Adobe 仿宋 Std R" panose="02020400000000000000" pitchFamily="18" charset="-122"/>
                <a:ea typeface="Adobe 仿宋 Std R" panose="02020400000000000000" pitchFamily="18" charset="-122"/>
              </a:rPr>
              <a:t>F2</a:t>
            </a:r>
            <a:r>
              <a:rPr lang="zh-CN" altLang="en-US" sz="1600" dirty="0">
                <a:latin typeface="Adobe 仿宋 Std R" panose="02020400000000000000" pitchFamily="18" charset="-122"/>
                <a:ea typeface="Adobe 仿宋 Std R" panose="02020400000000000000" pitchFamily="18" charset="-122"/>
              </a:rPr>
              <a:t>不同植株的</a:t>
            </a:r>
            <a:r>
              <a:rPr lang="en-US" altLang="zh-CN" sz="1600" dirty="0">
                <a:latin typeface="Adobe 仿宋 Std R" panose="02020400000000000000" pitchFamily="18" charset="-122"/>
                <a:ea typeface="Adobe 仿宋 Std R" panose="02020400000000000000" pitchFamily="18" charset="-122"/>
              </a:rPr>
              <a:t>R1</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r1</a:t>
            </a:r>
            <a:r>
              <a:rPr lang="zh-CN" altLang="en-US" sz="1600" dirty="0">
                <a:latin typeface="Adobe 仿宋 Std R" panose="02020400000000000000" pitchFamily="18" charset="-122"/>
                <a:ea typeface="Adobe 仿宋 Std R" panose="02020400000000000000" pitchFamily="18" charset="-122"/>
              </a:rPr>
              <a:t>进行</a:t>
            </a:r>
            <a:r>
              <a:rPr lang="en-US" altLang="zh-CN" sz="1600" dirty="0">
                <a:latin typeface="Adobe 仿宋 Std R" panose="02020400000000000000" pitchFamily="18" charset="-122"/>
                <a:ea typeface="Adobe 仿宋 Std R" panose="02020400000000000000" pitchFamily="18" charset="-122"/>
              </a:rPr>
              <a:t>PCR</a:t>
            </a:r>
            <a:r>
              <a:rPr lang="zh-CN" altLang="en-US" sz="1600" dirty="0">
                <a:latin typeface="Adobe 仿宋 Std R" panose="02020400000000000000" pitchFamily="18" charset="-122"/>
                <a:ea typeface="Adobe 仿宋 Std R" panose="02020400000000000000" pitchFamily="18" charset="-122"/>
              </a:rPr>
              <a:t>扩增。已知</a:t>
            </a:r>
            <a:r>
              <a:rPr lang="en-US" altLang="zh-CN" sz="1600" dirty="0">
                <a:latin typeface="Adobe 仿宋 Std R" panose="02020400000000000000" pitchFamily="18" charset="-122"/>
                <a:ea typeface="Adobe 仿宋 Std R" panose="02020400000000000000" pitchFamily="18" charset="-122"/>
              </a:rPr>
              <a:t>R1</a:t>
            </a:r>
            <a:r>
              <a:rPr lang="zh-CN" altLang="en-US" sz="1600" dirty="0">
                <a:latin typeface="Adobe 仿宋 Std R" panose="02020400000000000000" pitchFamily="18" charset="-122"/>
                <a:ea typeface="Adobe 仿宋 Std R" panose="02020400000000000000" pitchFamily="18" charset="-122"/>
              </a:rPr>
              <a:t>比</a:t>
            </a:r>
            <a:r>
              <a:rPr lang="en-US" altLang="zh-CN" sz="1600" dirty="0">
                <a:latin typeface="Adobe 仿宋 Std R" panose="02020400000000000000" pitchFamily="18" charset="-122"/>
                <a:ea typeface="Adobe 仿宋 Std R" panose="02020400000000000000" pitchFamily="18" charset="-122"/>
              </a:rPr>
              <a:t>r1</a:t>
            </a:r>
            <a:r>
              <a:rPr lang="zh-CN" altLang="en-US" sz="1600" dirty="0">
                <a:latin typeface="Adobe 仿宋 Std R" panose="02020400000000000000" pitchFamily="18" charset="-122"/>
                <a:ea typeface="Adobe 仿宋 Std R" panose="02020400000000000000" pitchFamily="18" charset="-122"/>
              </a:rPr>
              <a:t>片段短。从扩增结果（下图）推测可抗病的植株有</a:t>
            </a:r>
            <a:r>
              <a:rPr lang="en-US" altLang="zh-CN" sz="1600" dirty="0">
                <a:latin typeface="Adobe 仿宋 Std R" panose="02020400000000000000" pitchFamily="18" charset="-122"/>
                <a:ea typeface="Adobe 仿宋 Std R" panose="02020400000000000000" pitchFamily="18" charset="-122"/>
              </a:rPr>
              <a:t>__________</a:t>
            </a:r>
            <a:r>
              <a:rPr lang="zh-CN" altLang="en-US" sz="1600" dirty="0">
                <a:latin typeface="Adobe 仿宋 Std R" panose="02020400000000000000" pitchFamily="18" charset="-122"/>
                <a:ea typeface="Adobe 仿宋 Std R" panose="02020400000000000000" pitchFamily="18" charset="-122"/>
              </a:rPr>
              <a:t>。</a:t>
            </a:r>
          </a:p>
          <a:p>
            <a:pPr>
              <a:lnSpc>
                <a:spcPct val="105000"/>
              </a:lnSpc>
            </a:pPr>
            <a:r>
              <a:rPr lang="zh-CN" altLang="en-US" sz="1600" dirty="0">
                <a:latin typeface="Adobe 仿宋 Std R" panose="02020400000000000000" pitchFamily="18" charset="-122"/>
                <a:ea typeface="Adobe 仿宋 Std R" panose="02020400000000000000" pitchFamily="18" charset="-122"/>
              </a:rPr>
              <a:t>②为了在较短时间内将甲、乙、丙三个品种中的抗病基因整合，选育新的纯合抗病植株，下列育种步骤的正确排序是</a:t>
            </a:r>
            <a:r>
              <a:rPr lang="en-US" altLang="zh-CN" sz="1600" dirty="0">
                <a:latin typeface="Adobe 仿宋 Std R" panose="02020400000000000000" pitchFamily="18" charset="-122"/>
                <a:ea typeface="Adobe 仿宋 Std R" panose="02020400000000000000" pitchFamily="18" charset="-122"/>
              </a:rPr>
              <a:t>__________</a:t>
            </a:r>
            <a:r>
              <a:rPr lang="zh-CN" altLang="en-US" sz="1600" dirty="0">
                <a:latin typeface="Adobe 仿宋 Std R" panose="02020400000000000000" pitchFamily="18" charset="-122"/>
                <a:ea typeface="Adobe 仿宋 Std R" panose="02020400000000000000" pitchFamily="18" charset="-122"/>
              </a:rPr>
              <a:t>。</a:t>
            </a:r>
          </a:p>
          <a:p>
            <a:pPr>
              <a:lnSpc>
                <a:spcPct val="105000"/>
              </a:lnSpc>
            </a:pP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．甲</a:t>
            </a:r>
            <a:r>
              <a:rPr lang="en-US" altLang="zh-CN" sz="1600" dirty="0">
                <a:latin typeface="Adobe 仿宋 Std R" panose="02020400000000000000" pitchFamily="18" charset="-122"/>
                <a:ea typeface="Adobe 仿宋 Std R" panose="02020400000000000000" pitchFamily="18" charset="-122"/>
              </a:rPr>
              <a:t>×</a:t>
            </a:r>
            <a:r>
              <a:rPr lang="zh-CN" altLang="en-US" sz="1600" dirty="0">
                <a:latin typeface="Adobe 仿宋 Std R" panose="02020400000000000000" pitchFamily="18" charset="-122"/>
                <a:ea typeface="Adobe 仿宋 Std R" panose="02020400000000000000" pitchFamily="18" charset="-122"/>
              </a:rPr>
              <a:t>乙，得到</a:t>
            </a:r>
            <a:r>
              <a:rPr lang="en-US" altLang="zh-CN" sz="1600" dirty="0">
                <a:latin typeface="Adobe 仿宋 Std R" panose="02020400000000000000" pitchFamily="18" charset="-122"/>
                <a:ea typeface="Adobe 仿宋 Std R" panose="02020400000000000000" pitchFamily="18" charset="-122"/>
              </a:rPr>
              <a:t>F1</a:t>
            </a:r>
          </a:p>
          <a:p>
            <a:pPr>
              <a:lnSpc>
                <a:spcPct val="105000"/>
              </a:lnSpc>
            </a:pP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．用</a:t>
            </a:r>
            <a:r>
              <a:rPr lang="en-US" altLang="zh-CN" sz="1600" dirty="0">
                <a:latin typeface="Adobe 仿宋 Std R" panose="02020400000000000000" pitchFamily="18" charset="-122"/>
                <a:ea typeface="Adobe 仿宋 Std R" panose="02020400000000000000" pitchFamily="18" charset="-122"/>
              </a:rPr>
              <a:t>PCR</a:t>
            </a:r>
            <a:r>
              <a:rPr lang="zh-CN" altLang="en-US" sz="1600" dirty="0">
                <a:latin typeface="Adobe 仿宋 Std R" panose="02020400000000000000" pitchFamily="18" charset="-122"/>
                <a:ea typeface="Adobe 仿宋 Std R" panose="02020400000000000000" pitchFamily="18" charset="-122"/>
              </a:rPr>
              <a:t>方法选出</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植株</a:t>
            </a:r>
          </a:p>
          <a:p>
            <a:pPr>
              <a:lnSpc>
                <a:spcPct val="105000"/>
              </a:lnSpc>
            </a:pPr>
            <a:r>
              <a:rPr lang="en-US" altLang="zh-CN" sz="1600" dirty="0">
                <a:latin typeface="Adobe 仿宋 Std R" panose="02020400000000000000" pitchFamily="18" charset="-122"/>
                <a:ea typeface="Adobe 仿宋 Std R" panose="02020400000000000000" pitchFamily="18" charset="-122"/>
              </a:rPr>
              <a:t>c</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植株</a:t>
            </a:r>
            <a:r>
              <a:rPr lang="en-US" altLang="zh-CN" sz="1600" dirty="0">
                <a:latin typeface="Adobe 仿宋 Std R" panose="02020400000000000000" pitchFamily="18" charset="-122"/>
                <a:ea typeface="Adobe 仿宋 Std R" panose="02020400000000000000" pitchFamily="18" charset="-122"/>
              </a:rPr>
              <a:t>×</a:t>
            </a:r>
            <a:r>
              <a:rPr lang="zh-CN" altLang="en-US" sz="1600" dirty="0">
                <a:latin typeface="Adobe 仿宋 Std R" panose="02020400000000000000" pitchFamily="18" charset="-122"/>
                <a:ea typeface="Adobe 仿宋 Std R" panose="02020400000000000000" pitchFamily="18" charset="-122"/>
              </a:rPr>
              <a:t>丙，得到不同基因型的子代</a:t>
            </a:r>
          </a:p>
          <a:p>
            <a:pPr>
              <a:lnSpc>
                <a:spcPct val="105000"/>
              </a:lnSpc>
            </a:pPr>
            <a:r>
              <a:rPr lang="en-US" altLang="zh-CN" sz="1600" dirty="0">
                <a:latin typeface="Adobe 仿宋 Std R" panose="02020400000000000000" pitchFamily="18" charset="-122"/>
                <a:ea typeface="Adobe 仿宋 Std R" panose="02020400000000000000" pitchFamily="18" charset="-122"/>
              </a:rPr>
              <a:t>d</a:t>
            </a:r>
            <a:r>
              <a:rPr lang="zh-CN" altLang="en-US" sz="1600" dirty="0">
                <a:latin typeface="Adobe 仿宋 Std R" panose="02020400000000000000" pitchFamily="18" charset="-122"/>
                <a:ea typeface="Adobe 仿宋 Std R" panose="02020400000000000000" pitchFamily="18" charset="-122"/>
              </a:rPr>
              <a:t>．用</a:t>
            </a:r>
            <a:r>
              <a:rPr lang="en-US" altLang="zh-CN" sz="1600" dirty="0">
                <a:latin typeface="Adobe 仿宋 Std R" panose="02020400000000000000" pitchFamily="18" charset="-122"/>
                <a:ea typeface="Adobe 仿宋 Std R" panose="02020400000000000000" pitchFamily="18" charset="-122"/>
              </a:rPr>
              <a:t>PCR</a:t>
            </a:r>
            <a:r>
              <a:rPr lang="zh-CN" altLang="en-US" sz="1600" dirty="0">
                <a:latin typeface="Adobe 仿宋 Std R" panose="02020400000000000000" pitchFamily="18" charset="-122"/>
                <a:ea typeface="Adobe 仿宋 Std R" panose="02020400000000000000" pitchFamily="18" charset="-122"/>
              </a:rPr>
              <a:t>方法选出</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植株，然后自交得到不同基因型的子代</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3</a:t>
            </a:r>
            <a:r>
              <a:rPr lang="zh-CN" altLang="en-US" sz="1600" dirty="0">
                <a:latin typeface="Adobe 仿宋 Std R" panose="02020400000000000000" pitchFamily="18" charset="-122"/>
                <a:ea typeface="Adobe 仿宋 Std R" panose="02020400000000000000" pitchFamily="18" charset="-122"/>
              </a:rPr>
              <a:t>）研究发现，水稻的抗病表现不仅需要自身抗病基因（</a:t>
            </a:r>
            <a:r>
              <a:rPr lang="en-US" altLang="zh-CN" sz="1600" dirty="0">
                <a:latin typeface="Adobe 仿宋 Std R" panose="02020400000000000000" pitchFamily="18" charset="-122"/>
                <a:ea typeface="Adobe 仿宋 Std R" panose="02020400000000000000" pitchFamily="18" charset="-122"/>
              </a:rPr>
              <a:t>R1</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R2</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R3</a:t>
            </a:r>
            <a:r>
              <a:rPr lang="zh-CN" altLang="en-US" sz="1600" dirty="0">
                <a:latin typeface="Adobe 仿宋 Std R" panose="02020400000000000000" pitchFamily="18" charset="-122"/>
                <a:ea typeface="Adobe 仿宋 Std R" panose="02020400000000000000" pitchFamily="18" charset="-122"/>
              </a:rPr>
              <a:t>等）编码的蛋白，也需要</a:t>
            </a:r>
            <a:r>
              <a:rPr lang="en-US" altLang="zh-CN" sz="1600" dirty="0" err="1">
                <a:latin typeface="Adobe 仿宋 Std R" panose="02020400000000000000" pitchFamily="18" charset="-122"/>
                <a:ea typeface="Adobe 仿宋 Std R" panose="02020400000000000000" pitchFamily="18" charset="-122"/>
              </a:rPr>
              <a:t>Mp</a:t>
            </a:r>
            <a:r>
              <a:rPr lang="zh-CN" altLang="en-US" sz="1600" dirty="0">
                <a:latin typeface="Adobe 仿宋 Std R" panose="02020400000000000000" pitchFamily="18" charset="-122"/>
                <a:ea typeface="Adobe 仿宋 Std R" panose="02020400000000000000" pitchFamily="18" charset="-122"/>
              </a:rPr>
              <a:t>基因（</a:t>
            </a:r>
            <a:r>
              <a:rPr lang="en-US" altLang="zh-CN" sz="1600" dirty="0">
                <a:latin typeface="Adobe 仿宋 Std R" panose="02020400000000000000" pitchFamily="18" charset="-122"/>
                <a:ea typeface="Adobe 仿宋 Std R" panose="02020400000000000000" pitchFamily="18" charset="-122"/>
              </a:rPr>
              <a:t>A1</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A2</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A3</a:t>
            </a:r>
            <a:r>
              <a:rPr lang="zh-CN" altLang="en-US" sz="1600" dirty="0">
                <a:latin typeface="Adobe 仿宋 Std R" panose="02020400000000000000" pitchFamily="18" charset="-122"/>
                <a:ea typeface="Adobe 仿宋 Std R" panose="02020400000000000000" pitchFamily="18" charset="-122"/>
              </a:rPr>
              <a:t>等）编码的蛋白。只有</a:t>
            </a:r>
            <a:r>
              <a:rPr lang="en-US" altLang="zh-CN" sz="1600" dirty="0">
                <a:latin typeface="Adobe 仿宋 Std R" panose="02020400000000000000" pitchFamily="18" charset="-122"/>
                <a:ea typeface="Adobe 仿宋 Std R" panose="02020400000000000000" pitchFamily="18" charset="-122"/>
              </a:rPr>
              <a:t>R</a:t>
            </a:r>
            <a:r>
              <a:rPr lang="zh-CN" altLang="en-US" sz="1600" dirty="0">
                <a:latin typeface="Adobe 仿宋 Std R" panose="02020400000000000000" pitchFamily="18" charset="-122"/>
                <a:ea typeface="Adobe 仿宋 Std R" panose="02020400000000000000" pitchFamily="18" charset="-122"/>
              </a:rPr>
              <a:t>蛋白与相应的</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蛋白结合，抗病反应才能被激活。若基因型为</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和</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的水稻，被基因型为</a:t>
            </a:r>
            <a:r>
              <a:rPr lang="en-US" altLang="zh-CN" sz="1600" dirty="0">
                <a:latin typeface="Adobe 仿宋 Std R" panose="02020400000000000000" pitchFamily="18" charset="-122"/>
                <a:ea typeface="Adobe 仿宋 Std R" panose="02020400000000000000" pitchFamily="18" charset="-122"/>
              </a:rPr>
              <a:t>a1a1A2A2a3a3</a:t>
            </a:r>
            <a:r>
              <a:rPr lang="zh-CN" altLang="en-US" sz="1600" dirty="0">
                <a:latin typeface="Adobe 仿宋 Std R" panose="02020400000000000000" pitchFamily="18" charset="-122"/>
                <a:ea typeface="Adobe 仿宋 Std R" panose="02020400000000000000" pitchFamily="18" charset="-122"/>
              </a:rPr>
              <a:t>的</a:t>
            </a:r>
            <a:r>
              <a:rPr lang="en-US" altLang="zh-CN" sz="1600" dirty="0" err="1">
                <a:latin typeface="Adobe 仿宋 Std R" panose="02020400000000000000" pitchFamily="18" charset="-122"/>
                <a:ea typeface="Adobe 仿宋 Std R" panose="02020400000000000000" pitchFamily="18" charset="-122"/>
              </a:rPr>
              <a:t>Mp</a:t>
            </a:r>
            <a:r>
              <a:rPr lang="zh-CN" altLang="en-US" sz="1600" dirty="0">
                <a:latin typeface="Adobe 仿宋 Std R" panose="02020400000000000000" pitchFamily="18" charset="-122"/>
                <a:ea typeface="Adobe 仿宋 Std R" panose="02020400000000000000" pitchFamily="18" charset="-122"/>
              </a:rPr>
              <a:t>侵染，推测这两种水稻的抗病性表现依次为</a:t>
            </a:r>
            <a:r>
              <a:rPr lang="en-US" altLang="zh-CN" sz="1600" dirty="0">
                <a:latin typeface="Adobe 仿宋 Std R" panose="02020400000000000000" pitchFamily="18" charset="-122"/>
                <a:ea typeface="Adobe 仿宋 Std R" panose="02020400000000000000" pitchFamily="18" charset="-122"/>
              </a:rPr>
              <a:t>__________</a:t>
            </a:r>
            <a:r>
              <a:rPr lang="zh-CN" altLang="en-US" sz="1600" dirty="0">
                <a:latin typeface="Adobe 仿宋 Std R" panose="02020400000000000000" pitchFamily="18" charset="-122"/>
                <a:ea typeface="Adobe 仿宋 Std R" panose="02020400000000000000" pitchFamily="18" charset="-122"/>
              </a:rPr>
              <a:t>。</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4</a:t>
            </a:r>
            <a:r>
              <a:rPr lang="zh-CN" altLang="en-US" sz="1600" dirty="0">
                <a:latin typeface="Adobe 仿宋 Std R" panose="02020400000000000000" pitchFamily="18" charset="-122"/>
                <a:ea typeface="Adobe 仿宋 Std R" panose="02020400000000000000" pitchFamily="18" charset="-122"/>
              </a:rPr>
              <a:t>）研究人员每年用</a:t>
            </a:r>
            <a:r>
              <a:rPr lang="en-US" altLang="zh-CN" sz="1600" dirty="0" err="1">
                <a:latin typeface="Adobe 仿宋 Std R" panose="02020400000000000000" pitchFamily="18" charset="-122"/>
                <a:ea typeface="Adobe 仿宋 Std R" panose="02020400000000000000" pitchFamily="18" charset="-122"/>
              </a:rPr>
              <a:t>Mp</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A1A1a2a2a3a3</a:t>
            </a:r>
            <a:r>
              <a:rPr lang="zh-CN" altLang="en-US" sz="1600" dirty="0">
                <a:latin typeface="Adobe 仿宋 Std R" panose="02020400000000000000" pitchFamily="18" charset="-122"/>
                <a:ea typeface="Adobe 仿宋 Std R" panose="02020400000000000000" pitchFamily="18" charset="-122"/>
              </a:rPr>
              <a:t>）人工接种水稻品种甲（</a:t>
            </a:r>
            <a:r>
              <a:rPr lang="en-US" altLang="zh-CN" sz="1600" dirty="0">
                <a:latin typeface="Adobe 仿宋 Std R" panose="02020400000000000000" pitchFamily="18" charset="-122"/>
                <a:ea typeface="Adobe 仿宋 Std R" panose="02020400000000000000" pitchFamily="18" charset="-122"/>
              </a:rPr>
              <a:t>R1R1r2r2r3r3</a:t>
            </a:r>
            <a:r>
              <a:rPr lang="zh-CN" altLang="en-US" sz="1600" dirty="0">
                <a:latin typeface="Adobe 仿宋 Std R" panose="02020400000000000000" pitchFamily="18" charset="-122"/>
                <a:ea typeface="Adobe 仿宋 Std R" panose="02020400000000000000" pitchFamily="18" charset="-122"/>
              </a:rPr>
              <a:t>），几年后甲品种丧失了抗病性，检测水稻的基因未发现变异。推测甲品种抗病性丧失的原因是</a:t>
            </a:r>
            <a:r>
              <a:rPr lang="en-US" altLang="zh-CN" sz="1600" dirty="0">
                <a:latin typeface="Adobe 仿宋 Std R" panose="02020400000000000000" pitchFamily="18" charset="-122"/>
                <a:ea typeface="Adobe 仿宋 Std R" panose="02020400000000000000" pitchFamily="18" charset="-122"/>
              </a:rPr>
              <a:t>__________</a:t>
            </a:r>
            <a:r>
              <a:rPr lang="zh-CN" altLang="en-US" sz="1600" dirty="0">
                <a:latin typeface="Adobe 仿宋 Std R" panose="02020400000000000000" pitchFamily="18" charset="-122"/>
                <a:ea typeface="Adobe 仿宋 Std R" panose="02020400000000000000" pitchFamily="18" charset="-122"/>
              </a:rPr>
              <a:t>。</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5</a:t>
            </a:r>
            <a:r>
              <a:rPr lang="zh-CN" altLang="en-US" sz="1600" dirty="0">
                <a:latin typeface="Adobe 仿宋 Std R" panose="02020400000000000000" pitchFamily="18" charset="-122"/>
                <a:ea typeface="Adobe 仿宋 Std R" panose="02020400000000000000" pitchFamily="18" charset="-122"/>
              </a:rPr>
              <a:t>）水稻种植区的</a:t>
            </a:r>
            <a:r>
              <a:rPr lang="en-US" altLang="zh-CN" sz="1600" dirty="0" err="1">
                <a:latin typeface="Adobe 仿宋 Std R" panose="02020400000000000000" pitchFamily="18" charset="-122"/>
                <a:ea typeface="Adobe 仿宋 Std R" panose="02020400000000000000" pitchFamily="18" charset="-122"/>
              </a:rPr>
              <a:t>Mp</a:t>
            </a:r>
            <a:r>
              <a:rPr lang="zh-CN" altLang="en-US" sz="1600" dirty="0">
                <a:latin typeface="Adobe 仿宋 Std R" panose="02020400000000000000" pitchFamily="18" charset="-122"/>
                <a:ea typeface="Adobe 仿宋 Std R" panose="02020400000000000000" pitchFamily="18" charset="-122"/>
              </a:rPr>
              <a:t>是由不同基因型组成的群体。大面积连续种植某个含单一抗病基因的水稻品种，将会引起</a:t>
            </a:r>
            <a:r>
              <a:rPr lang="en-US" altLang="zh-CN" sz="1600" dirty="0" err="1">
                <a:latin typeface="Adobe 仿宋 Std R" panose="02020400000000000000" pitchFamily="18" charset="-122"/>
                <a:ea typeface="Adobe 仿宋 Std R" panose="02020400000000000000" pitchFamily="18" charset="-122"/>
              </a:rPr>
              <a:t>Mp</a:t>
            </a:r>
            <a:r>
              <a:rPr lang="zh-CN" altLang="en-US" sz="1600" dirty="0">
                <a:latin typeface="Adobe 仿宋 Std R" panose="02020400000000000000" pitchFamily="18" charset="-122"/>
                <a:ea typeface="Adobe 仿宋 Std R" panose="02020400000000000000" pitchFamily="18" charset="-122"/>
              </a:rPr>
              <a:t>种群</a:t>
            </a:r>
            <a:r>
              <a:rPr lang="en-US" altLang="zh-CN" sz="1600" dirty="0">
                <a:latin typeface="Adobe 仿宋 Std R" panose="02020400000000000000" pitchFamily="18" charset="-122"/>
                <a:ea typeface="Adobe 仿宋 Std R" panose="02020400000000000000" pitchFamily="18" charset="-122"/>
              </a:rPr>
              <a:t>__________</a:t>
            </a:r>
            <a:r>
              <a:rPr lang="zh-CN" altLang="en-US" sz="1600" dirty="0">
                <a:latin typeface="Adobe 仿宋 Std R" panose="02020400000000000000" pitchFamily="18" charset="-122"/>
                <a:ea typeface="Adobe 仿宋 Std R" panose="02020400000000000000" pitchFamily="18" charset="-122"/>
              </a:rPr>
              <a:t>，使该品种抗病性逐渐减弱直至丧失，无法在生产中继续使用。</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6</a:t>
            </a:r>
            <a:r>
              <a:rPr lang="zh-CN" altLang="en-US" sz="1600" dirty="0">
                <a:latin typeface="Adobe 仿宋 Std R" panose="02020400000000000000" pitchFamily="18" charset="-122"/>
                <a:ea typeface="Adobe 仿宋 Std R" panose="02020400000000000000" pitchFamily="18" charset="-122"/>
              </a:rPr>
              <a:t>）根据本题所述水稻与</a:t>
            </a:r>
            <a:r>
              <a:rPr lang="en-US" altLang="zh-CN" sz="1600" dirty="0" err="1">
                <a:latin typeface="Adobe 仿宋 Std R" panose="02020400000000000000" pitchFamily="18" charset="-122"/>
                <a:ea typeface="Adobe 仿宋 Std R" panose="02020400000000000000" pitchFamily="18" charset="-122"/>
              </a:rPr>
              <a:t>Mp</a:t>
            </a:r>
            <a:r>
              <a:rPr lang="zh-CN" altLang="en-US" sz="1600" dirty="0">
                <a:latin typeface="Adobe 仿宋 Std R" panose="02020400000000000000" pitchFamily="18" charset="-122"/>
                <a:ea typeface="Adobe 仿宋 Std R" panose="02020400000000000000" pitchFamily="18" charset="-122"/>
              </a:rPr>
              <a:t>的关系，为避免水稻品种抗病性丧失过快，请从种植和育种两个方面给出建议</a:t>
            </a:r>
            <a:r>
              <a:rPr lang="en-US" altLang="zh-CN" sz="1600" dirty="0">
                <a:latin typeface="Adobe 仿宋 Std R" panose="02020400000000000000" pitchFamily="18" charset="-122"/>
                <a:ea typeface="Adobe 仿宋 Std R" panose="02020400000000000000" pitchFamily="18" charset="-122"/>
              </a:rPr>
              <a:t>__________</a:t>
            </a:r>
            <a:r>
              <a:rPr lang="zh-CN" altLang="en-US" sz="1600" dirty="0">
                <a:latin typeface="Adobe 仿宋 Std R" panose="02020400000000000000" pitchFamily="18" charset="-122"/>
                <a:ea typeface="Adobe 仿宋 Std R" panose="02020400000000000000" pitchFamily="18" charset="-122"/>
              </a:rPr>
              <a:t>。</a:t>
            </a:r>
          </a:p>
        </p:txBody>
      </p:sp>
      <p:pic>
        <p:nvPicPr>
          <p:cNvPr id="5" name="图片 4">
            <a:extLst>
              <a:ext uri="{FF2B5EF4-FFF2-40B4-BE49-F238E27FC236}">
                <a16:creationId xmlns:a16="http://schemas.microsoft.com/office/drawing/2014/main" id="{6C3854ED-C50A-4962-8167-D57D30557879}"/>
              </a:ext>
            </a:extLst>
          </p:cNvPr>
          <p:cNvPicPr/>
          <p:nvPr/>
        </p:nvPicPr>
        <p:blipFill>
          <a:blip r:embed="rId2">
            <a:extLst>
              <a:ext uri="{28A0092B-C50C-407E-A947-70E740481C1C}">
                <a14:useLocalDpi xmlns:a14="http://schemas.microsoft.com/office/drawing/2010/main" val="0"/>
              </a:ext>
            </a:extLst>
          </a:blip>
          <a:stretch>
            <a:fillRect/>
          </a:stretch>
        </p:blipFill>
        <p:spPr>
          <a:xfrm>
            <a:off x="7680943" y="3507465"/>
            <a:ext cx="3762375" cy="1152525"/>
          </a:xfrm>
          <a:prstGeom prst="rect">
            <a:avLst/>
          </a:prstGeom>
        </p:spPr>
      </p:pic>
    </p:spTree>
    <p:extLst>
      <p:ext uri="{BB962C8B-B14F-4D97-AF65-F5344CB8AC3E}">
        <p14:creationId xmlns:p14="http://schemas.microsoft.com/office/powerpoint/2010/main" val="223112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2FC87C4-2ED8-4004-8475-4FA985491C86}"/>
              </a:ext>
            </a:extLst>
          </p:cNvPr>
          <p:cNvPicPr>
            <a:picLocks noChangeAspect="1"/>
          </p:cNvPicPr>
          <p:nvPr/>
        </p:nvPicPr>
        <p:blipFill>
          <a:blip r:embed="rId2"/>
          <a:stretch>
            <a:fillRect/>
          </a:stretch>
        </p:blipFill>
        <p:spPr>
          <a:xfrm>
            <a:off x="453501" y="2902205"/>
            <a:ext cx="11284997" cy="3811085"/>
          </a:xfrm>
          <a:prstGeom prst="rect">
            <a:avLst/>
          </a:prstGeom>
        </p:spPr>
      </p:pic>
      <p:sp>
        <p:nvSpPr>
          <p:cNvPr id="2" name="文本框 1">
            <a:extLst>
              <a:ext uri="{FF2B5EF4-FFF2-40B4-BE49-F238E27FC236}">
                <a16:creationId xmlns:a16="http://schemas.microsoft.com/office/drawing/2014/main" id="{677DBDD6-A4FA-4290-81C3-3C8C309C3844}"/>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99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话题四 分子标记与基因的关系</a:t>
            </a:r>
          </a:p>
        </p:txBody>
      </p:sp>
      <p:sp>
        <p:nvSpPr>
          <p:cNvPr id="4" name="文本框 3">
            <a:extLst>
              <a:ext uri="{FF2B5EF4-FFF2-40B4-BE49-F238E27FC236}">
                <a16:creationId xmlns:a16="http://schemas.microsoft.com/office/drawing/2014/main" id="{84564EA4-C779-4577-8801-07634C797F77}"/>
              </a:ext>
            </a:extLst>
          </p:cNvPr>
          <p:cNvSpPr txBox="1"/>
          <p:nvPr/>
        </p:nvSpPr>
        <p:spPr>
          <a:xfrm>
            <a:off x="516385" y="995348"/>
            <a:ext cx="11159230" cy="1754326"/>
          </a:xfrm>
          <a:prstGeom prst="rect">
            <a:avLst/>
          </a:prstGeom>
          <a:noFill/>
        </p:spPr>
        <p:txBody>
          <a:bodyPr wrap="square" rtlCol="0">
            <a:spAutoFit/>
          </a:bodyPr>
          <a:lstStyle/>
          <a:p>
            <a:r>
              <a:rPr lang="zh-CN" altLang="en-US" dirty="0">
                <a:latin typeface="Adobe 仿宋 Std R" panose="02020400000000000000" pitchFamily="18" charset="-122"/>
                <a:ea typeface="Adobe 仿宋 Std R" panose="02020400000000000000" pitchFamily="18" charset="-122"/>
              </a:rPr>
              <a:t>引语：</a:t>
            </a:r>
            <a:r>
              <a:rPr lang="en-US" altLang="zh-CN" dirty="0">
                <a:latin typeface="Adobe 仿宋 Std R" panose="02020400000000000000" pitchFamily="18" charset="-122"/>
                <a:ea typeface="Adobe 仿宋 Std R" panose="02020400000000000000" pitchFamily="18" charset="-122"/>
              </a:rPr>
              <a:t>DNA</a:t>
            </a:r>
            <a:r>
              <a:rPr lang="zh-CN" altLang="en-US" dirty="0">
                <a:latin typeface="Adobe 仿宋 Std R" panose="02020400000000000000" pitchFamily="18" charset="-122"/>
                <a:ea typeface="Adobe 仿宋 Std R" panose="02020400000000000000" pitchFamily="18" charset="-122"/>
              </a:rPr>
              <a:t>分子作为生物的遗传物质，通过碱基序列记载并传递着大量的遗传信息。</a:t>
            </a:r>
            <a:r>
              <a:rPr lang="en-US" altLang="zh-CN" dirty="0">
                <a:latin typeface="Adobe 仿宋 Std R" panose="02020400000000000000" pitchFamily="18" charset="-122"/>
                <a:ea typeface="Adobe 仿宋 Std R" panose="02020400000000000000" pitchFamily="18" charset="-122"/>
              </a:rPr>
              <a:t>DNA</a:t>
            </a:r>
            <a:r>
              <a:rPr lang="zh-CN" altLang="en-US" dirty="0">
                <a:latin typeface="Adobe 仿宋 Std R" panose="02020400000000000000" pitchFamily="18" charset="-122"/>
                <a:ea typeface="Adobe 仿宋 Std R" panose="02020400000000000000" pitchFamily="18" charset="-122"/>
              </a:rPr>
              <a:t>分子既具有特异性，又具有多样性，从个体到群体皆有不同程度的差异，但又或多或少有着同源的印记。</a:t>
            </a:r>
            <a:r>
              <a:rPr lang="en-US" altLang="zh-CN" dirty="0">
                <a:latin typeface="Adobe 仿宋 Std R" panose="02020400000000000000" pitchFamily="18" charset="-122"/>
                <a:ea typeface="Adobe 仿宋 Std R" panose="02020400000000000000" pitchFamily="18" charset="-122"/>
              </a:rPr>
              <a:t>DNA</a:t>
            </a:r>
            <a:r>
              <a:rPr lang="zh-CN" altLang="en-US" dirty="0">
                <a:latin typeface="Adobe 仿宋 Std R" panose="02020400000000000000" pitchFamily="18" charset="-122"/>
                <a:ea typeface="Adobe 仿宋 Std R" panose="02020400000000000000" pitchFamily="18" charset="-122"/>
              </a:rPr>
              <a:t>分子间的某些差异可以用来反映个体间或种群间的基因或基因组的不同，这样的差异便可称为分子标志。</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分子标记是最能反应本质特征的遗传标记，能更直接更精确的体现出生物的特异性，有些分子标记又被称为基因指纹，但是分子标记的来源只是一小段</a:t>
            </a:r>
            <a:r>
              <a:rPr lang="en-US" altLang="zh-CN" dirty="0">
                <a:latin typeface="Adobe 仿宋 Std R" panose="02020400000000000000" pitchFamily="18" charset="-122"/>
                <a:ea typeface="Adobe 仿宋 Std R" panose="02020400000000000000" pitchFamily="18" charset="-122"/>
              </a:rPr>
              <a:t>DNA</a:t>
            </a:r>
            <a:r>
              <a:rPr lang="zh-CN" altLang="en-US" dirty="0">
                <a:latin typeface="Adobe 仿宋 Std R" panose="02020400000000000000" pitchFamily="18" charset="-122"/>
                <a:ea typeface="Adobe 仿宋 Std R" panose="02020400000000000000" pitchFamily="18" charset="-122"/>
              </a:rPr>
              <a:t>，所以有些时候它并不等同于整条</a:t>
            </a:r>
            <a:r>
              <a:rPr lang="en-US" altLang="zh-CN" dirty="0">
                <a:latin typeface="Adobe 仿宋 Std R" panose="02020400000000000000" pitchFamily="18" charset="-122"/>
                <a:ea typeface="Adobe 仿宋 Std R" panose="02020400000000000000" pitchFamily="18" charset="-122"/>
              </a:rPr>
              <a:t>DNA</a:t>
            </a:r>
            <a:r>
              <a:rPr lang="zh-CN" altLang="en-US" dirty="0">
                <a:latin typeface="Adobe 仿宋 Std R" panose="02020400000000000000" pitchFamily="18" charset="-122"/>
                <a:ea typeface="Adobe 仿宋 Std R" panose="02020400000000000000" pitchFamily="18" charset="-122"/>
              </a:rPr>
              <a:t>。</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借助</a:t>
            </a:r>
            <a:r>
              <a:rPr lang="en-US" altLang="zh-CN" dirty="0">
                <a:latin typeface="Adobe 仿宋 Std R" panose="02020400000000000000" pitchFamily="18" charset="-122"/>
                <a:ea typeface="Adobe 仿宋 Std R" panose="02020400000000000000" pitchFamily="18" charset="-122"/>
              </a:rPr>
              <a:t>PCR</a:t>
            </a:r>
            <a:r>
              <a:rPr lang="zh-CN" altLang="en-US" dirty="0">
                <a:latin typeface="Adobe 仿宋 Std R" panose="02020400000000000000" pitchFamily="18" charset="-122"/>
                <a:ea typeface="Adobe 仿宋 Std R" panose="02020400000000000000" pitchFamily="18" charset="-122"/>
              </a:rPr>
              <a:t>（划重点</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）、测序、基因芯片等手段能够更有效的获取和检测分子标记。</a:t>
            </a:r>
            <a:endParaRPr lang="en-US" altLang="zh-CN" dirty="0">
              <a:latin typeface="Adobe 仿宋 Std R" panose="02020400000000000000" pitchFamily="18" charset="-122"/>
              <a:ea typeface="Adobe 仿宋 Std R" panose="02020400000000000000" pitchFamily="18" charset="-122"/>
            </a:endParaRPr>
          </a:p>
        </p:txBody>
      </p:sp>
      <p:sp>
        <p:nvSpPr>
          <p:cNvPr id="6" name="文本框 5">
            <a:extLst>
              <a:ext uri="{FF2B5EF4-FFF2-40B4-BE49-F238E27FC236}">
                <a16:creationId xmlns:a16="http://schemas.microsoft.com/office/drawing/2014/main" id="{1D792BED-3326-4422-8092-D66EB1B13618}"/>
              </a:ext>
            </a:extLst>
          </p:cNvPr>
          <p:cNvSpPr txBox="1"/>
          <p:nvPr/>
        </p:nvSpPr>
        <p:spPr>
          <a:xfrm>
            <a:off x="516385" y="3084717"/>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1</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3286462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64CB410-371C-4629-90FB-71F9523E3902}"/>
              </a:ext>
            </a:extLst>
          </p:cNvPr>
          <p:cNvPicPr>
            <a:picLocks noChangeAspect="1"/>
          </p:cNvPicPr>
          <p:nvPr/>
        </p:nvPicPr>
        <p:blipFill>
          <a:blip r:embed="rId2"/>
          <a:stretch>
            <a:fillRect/>
          </a:stretch>
        </p:blipFill>
        <p:spPr>
          <a:xfrm>
            <a:off x="236738" y="391774"/>
            <a:ext cx="11718524" cy="6410208"/>
          </a:xfrm>
          <a:prstGeom prst="rect">
            <a:avLst/>
          </a:prstGeom>
        </p:spPr>
      </p:pic>
      <p:sp>
        <p:nvSpPr>
          <p:cNvPr id="2" name="文本框 1">
            <a:extLst>
              <a:ext uri="{FF2B5EF4-FFF2-40B4-BE49-F238E27FC236}">
                <a16:creationId xmlns:a16="http://schemas.microsoft.com/office/drawing/2014/main" id="{677DBDD6-A4FA-4290-81C3-3C8C309C3844}"/>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99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话题四 分子标记与基因的关系</a:t>
            </a:r>
          </a:p>
        </p:txBody>
      </p:sp>
      <p:sp>
        <p:nvSpPr>
          <p:cNvPr id="7" name="文本框 6">
            <a:extLst>
              <a:ext uri="{FF2B5EF4-FFF2-40B4-BE49-F238E27FC236}">
                <a16:creationId xmlns:a16="http://schemas.microsoft.com/office/drawing/2014/main" id="{75EA30B2-5666-4E80-9D56-257DD1FAFA9D}"/>
              </a:ext>
            </a:extLst>
          </p:cNvPr>
          <p:cNvSpPr txBox="1"/>
          <p:nvPr/>
        </p:nvSpPr>
        <p:spPr>
          <a:xfrm>
            <a:off x="390618" y="954076"/>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2</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
        <p:nvSpPr>
          <p:cNvPr id="8" name="文本框 7">
            <a:extLst>
              <a:ext uri="{FF2B5EF4-FFF2-40B4-BE49-F238E27FC236}">
                <a16:creationId xmlns:a16="http://schemas.microsoft.com/office/drawing/2014/main" id="{9F0717C2-878E-459C-9BB0-C7E8C2921313}"/>
              </a:ext>
            </a:extLst>
          </p:cNvPr>
          <p:cNvSpPr txBox="1"/>
          <p:nvPr/>
        </p:nvSpPr>
        <p:spPr>
          <a:xfrm>
            <a:off x="6844214" y="483628"/>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3</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cxnSp>
        <p:nvCxnSpPr>
          <p:cNvPr id="25" name="直接连接符 24">
            <a:extLst>
              <a:ext uri="{FF2B5EF4-FFF2-40B4-BE49-F238E27FC236}">
                <a16:creationId xmlns:a16="http://schemas.microsoft.com/office/drawing/2014/main" id="{299D66A2-0DD5-47B3-ABC4-848FDE81D1F1}"/>
              </a:ext>
            </a:extLst>
          </p:cNvPr>
          <p:cNvCxnSpPr>
            <a:cxnSpLocks/>
          </p:cNvCxnSpPr>
          <p:nvPr/>
        </p:nvCxnSpPr>
        <p:spPr>
          <a:xfrm>
            <a:off x="6702861" y="483628"/>
            <a:ext cx="0" cy="622650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730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77DBDD6-A4FA-4290-81C3-3C8C309C3844}"/>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99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话题四 分子标记与基因的关系</a:t>
            </a:r>
          </a:p>
        </p:txBody>
      </p:sp>
      <p:sp>
        <p:nvSpPr>
          <p:cNvPr id="7" name="文本框 6">
            <a:extLst>
              <a:ext uri="{FF2B5EF4-FFF2-40B4-BE49-F238E27FC236}">
                <a16:creationId xmlns:a16="http://schemas.microsoft.com/office/drawing/2014/main" id="{BFA05454-303D-4D48-9542-4F1CC7B20E32}"/>
              </a:ext>
            </a:extLst>
          </p:cNvPr>
          <p:cNvSpPr txBox="1"/>
          <p:nvPr/>
        </p:nvSpPr>
        <p:spPr>
          <a:xfrm>
            <a:off x="483699" y="1037805"/>
            <a:ext cx="9722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逻辑</a:t>
            </a:r>
          </a:p>
        </p:txBody>
      </p:sp>
      <p:sp>
        <p:nvSpPr>
          <p:cNvPr id="8" name="文本框 7">
            <a:extLst>
              <a:ext uri="{FF2B5EF4-FFF2-40B4-BE49-F238E27FC236}">
                <a16:creationId xmlns:a16="http://schemas.microsoft.com/office/drawing/2014/main" id="{3540077F-15B8-4C03-ABED-0039EEDAA5DA}"/>
              </a:ext>
            </a:extLst>
          </p:cNvPr>
          <p:cNvSpPr txBox="1"/>
          <p:nvPr/>
        </p:nvSpPr>
        <p:spPr>
          <a:xfrm>
            <a:off x="483699" y="1712855"/>
            <a:ext cx="4878414" cy="4247317"/>
          </a:xfrm>
          <a:prstGeom prst="rect">
            <a:avLst/>
          </a:prstGeom>
          <a:noFill/>
        </p:spPr>
        <p:txBody>
          <a:bodyPr wrap="square" rtlCol="0">
            <a:spAutoFit/>
          </a:bodyPr>
          <a:lstStyle/>
          <a:p>
            <a:r>
              <a:rPr lang="zh-CN" altLang="en-US" b="1" dirty="0">
                <a:latin typeface="Adobe 仿宋 Std R" panose="02020400000000000000" pitchFamily="18" charset="-122"/>
                <a:ea typeface="Adobe 仿宋 Std R" panose="02020400000000000000" pitchFamily="18" charset="-122"/>
              </a:rPr>
              <a:t>几个问题：</a:t>
            </a:r>
            <a:endParaRPr lang="en-US" altLang="zh-CN" b="1" dirty="0">
              <a:latin typeface="Adobe 仿宋 Std R" panose="02020400000000000000" pitchFamily="18" charset="-122"/>
              <a:ea typeface="Adobe 仿宋 Std R" panose="02020400000000000000" pitchFamily="18" charset="-122"/>
            </a:endParaRPr>
          </a:p>
          <a:p>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1. </a:t>
            </a:r>
            <a:r>
              <a:rPr lang="zh-CN" altLang="en-US" b="1" dirty="0">
                <a:latin typeface="Adobe 仿宋 Std R" panose="02020400000000000000" pitchFamily="18" charset="-122"/>
                <a:ea typeface="Adobe 仿宋 Std R" panose="02020400000000000000" pitchFamily="18" charset="-122"/>
              </a:rPr>
              <a:t>研究人员等为何选用某种分子标记：</a:t>
            </a:r>
            <a:r>
              <a:rPr lang="en-US" altLang="zh-CN" b="1" dirty="0">
                <a:latin typeface="Adobe 仿宋 Std R" panose="02020400000000000000" pitchFamily="18" charset="-122"/>
                <a:ea typeface="Adobe 仿宋 Std R" panose="02020400000000000000" pitchFamily="18" charset="-122"/>
              </a:rPr>
              <a:t>  </a:t>
            </a:r>
          </a:p>
          <a:p>
            <a:endParaRPr lang="en-US" altLang="zh-CN" b="1" dirty="0">
              <a:latin typeface="Adobe 仿宋 Std R" panose="02020400000000000000" pitchFamily="18" charset="-122"/>
              <a:ea typeface="Adobe 仿宋 Std R" panose="02020400000000000000" pitchFamily="18" charset="-122"/>
            </a:endParaRPr>
          </a:p>
          <a:p>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2. </a:t>
            </a:r>
            <a:r>
              <a:rPr lang="zh-CN" altLang="en-US" b="1" dirty="0">
                <a:latin typeface="Adobe 仿宋 Std R" panose="02020400000000000000" pitchFamily="18" charset="-122"/>
                <a:ea typeface="Adobe 仿宋 Std R" panose="02020400000000000000" pitchFamily="18" charset="-122"/>
              </a:rPr>
              <a:t>分子标记和传统方法的关系：</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                              </a:t>
            </a:r>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                                       </a:t>
            </a:r>
          </a:p>
          <a:p>
            <a:r>
              <a:rPr lang="en-US" altLang="zh-CN" b="1" dirty="0">
                <a:latin typeface="Adobe 仿宋 Std R" panose="02020400000000000000" pitchFamily="18" charset="-122"/>
                <a:ea typeface="Adobe 仿宋 Std R" panose="02020400000000000000" pitchFamily="18" charset="-122"/>
              </a:rPr>
              <a:t>3. </a:t>
            </a:r>
            <a:r>
              <a:rPr lang="zh-CN" altLang="en-US" b="1" dirty="0">
                <a:latin typeface="Adobe 仿宋 Std R" panose="02020400000000000000" pitchFamily="18" charset="-122"/>
                <a:ea typeface="Adobe 仿宋 Std R" panose="02020400000000000000" pitchFamily="18" charset="-122"/>
              </a:rPr>
              <a:t>分子标记是否就等于基因：</a:t>
            </a:r>
            <a:endParaRPr lang="en-US" altLang="zh-CN" b="1" dirty="0">
              <a:latin typeface="Adobe 仿宋 Std R" panose="02020400000000000000" pitchFamily="18" charset="-122"/>
              <a:ea typeface="Adobe 仿宋 Std R" panose="02020400000000000000" pitchFamily="18" charset="-122"/>
            </a:endParaRPr>
          </a:p>
          <a:p>
            <a:endParaRPr lang="en-US" altLang="zh-CN" b="1" dirty="0">
              <a:latin typeface="Adobe 仿宋 Std R" panose="02020400000000000000" pitchFamily="18" charset="-122"/>
              <a:ea typeface="Adobe 仿宋 Std R" panose="02020400000000000000" pitchFamily="18" charset="-122"/>
            </a:endParaRPr>
          </a:p>
          <a:p>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4. </a:t>
            </a:r>
            <a:r>
              <a:rPr lang="zh-CN" altLang="en-US" b="1" dirty="0">
                <a:latin typeface="Adobe 仿宋 Std R" panose="02020400000000000000" pitchFamily="18" charset="-122"/>
                <a:ea typeface="Adobe 仿宋 Std R" panose="02020400000000000000" pitchFamily="18" charset="-122"/>
              </a:rPr>
              <a:t>为什么会考分子标记这种技术：</a:t>
            </a:r>
            <a:endParaRPr lang="en-US" altLang="zh-CN" b="1" dirty="0">
              <a:latin typeface="Adobe 仿宋 Std R" panose="02020400000000000000" pitchFamily="18" charset="-122"/>
              <a:ea typeface="Adobe 仿宋 Std R" panose="02020400000000000000" pitchFamily="18" charset="-122"/>
            </a:endParaRPr>
          </a:p>
          <a:p>
            <a:endParaRPr lang="en-US" altLang="zh-CN" b="1" dirty="0">
              <a:latin typeface="Adobe 仿宋 Std R" panose="02020400000000000000" pitchFamily="18" charset="-122"/>
              <a:ea typeface="Adobe 仿宋 Std R" panose="02020400000000000000" pitchFamily="18" charset="-122"/>
            </a:endParaRPr>
          </a:p>
          <a:p>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5. </a:t>
            </a:r>
            <a:r>
              <a:rPr lang="zh-CN" altLang="en-US" b="1" dirty="0">
                <a:latin typeface="Adobe 仿宋 Std R" panose="02020400000000000000" pitchFamily="18" charset="-122"/>
                <a:ea typeface="Adobe 仿宋 Std R" panose="02020400000000000000" pitchFamily="18" charset="-122"/>
              </a:rPr>
              <a:t>你还可以对它有更多思考</a:t>
            </a:r>
            <a:r>
              <a:rPr lang="en-US" altLang="zh-CN" b="1" dirty="0">
                <a:latin typeface="Adobe 仿宋 Std R" panose="02020400000000000000" pitchFamily="18" charset="-122"/>
                <a:ea typeface="Adobe 仿宋 Std R" panose="02020400000000000000" pitchFamily="18" charset="-122"/>
              </a:rPr>
              <a:t>……</a:t>
            </a:r>
            <a:endParaRPr lang="zh-CN" altLang="en-US" b="1" dirty="0">
              <a:latin typeface="Adobe 仿宋 Std R" panose="02020400000000000000" pitchFamily="18" charset="-122"/>
              <a:ea typeface="Adobe 仿宋 Std R" panose="02020400000000000000" pitchFamily="18" charset="-122"/>
            </a:endParaRPr>
          </a:p>
        </p:txBody>
      </p:sp>
      <p:sp>
        <p:nvSpPr>
          <p:cNvPr id="10" name="文本框 9">
            <a:extLst>
              <a:ext uri="{FF2B5EF4-FFF2-40B4-BE49-F238E27FC236}">
                <a16:creationId xmlns:a16="http://schemas.microsoft.com/office/drawing/2014/main" id="{34D8645F-F085-4726-A330-7CAE8BF1933E}"/>
              </a:ext>
            </a:extLst>
          </p:cNvPr>
          <p:cNvSpPr txBox="1"/>
          <p:nvPr/>
        </p:nvSpPr>
        <p:spPr>
          <a:xfrm>
            <a:off x="5148240" y="1650979"/>
            <a:ext cx="5612301" cy="923330"/>
          </a:xfrm>
          <a:prstGeom prst="rect">
            <a:avLst/>
          </a:prstGeom>
          <a:noFill/>
        </p:spPr>
        <p:txBody>
          <a:bodyPr wrap="square" rtlCol="0">
            <a:spAutoFit/>
          </a:bodyPr>
          <a:lstStyle/>
          <a:p>
            <a:r>
              <a:rPr lang="zh-CN" altLang="en-US" b="1" dirty="0">
                <a:latin typeface="Adobe 仿宋 Std R" panose="02020400000000000000" pitchFamily="18" charset="-122"/>
                <a:ea typeface="Adobe 仿宋 Std R" panose="02020400000000000000" pitchFamily="18" charset="-122"/>
              </a:rPr>
              <a:t>特征</a:t>
            </a:r>
            <a:r>
              <a:rPr lang="en-US" altLang="zh-CN" b="1" dirty="0">
                <a:latin typeface="Adobe 仿宋 Std R" panose="02020400000000000000" pitchFamily="18" charset="-122"/>
                <a:ea typeface="Adobe 仿宋 Std R" panose="02020400000000000000" pitchFamily="18" charset="-122"/>
              </a:rPr>
              <a:t>——</a:t>
            </a:r>
            <a:r>
              <a:rPr lang="zh-CN" altLang="en-US" b="1" dirty="0">
                <a:latin typeface="Adobe 仿宋 Std R" panose="02020400000000000000" pitchFamily="18" charset="-122"/>
                <a:ea typeface="Adobe 仿宋 Std R" panose="02020400000000000000" pitchFamily="18" charset="-122"/>
              </a:rPr>
              <a:t>目的；</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传统手段难以达成；</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→更加省时、省力；更加准确的做出判断、定位等。</a:t>
            </a:r>
            <a:endParaRPr lang="zh-CN" altLang="en-US" dirty="0"/>
          </a:p>
        </p:txBody>
      </p:sp>
      <p:sp>
        <p:nvSpPr>
          <p:cNvPr id="11" name="文本框 10">
            <a:extLst>
              <a:ext uri="{FF2B5EF4-FFF2-40B4-BE49-F238E27FC236}">
                <a16:creationId xmlns:a16="http://schemas.microsoft.com/office/drawing/2014/main" id="{BBEA9D1A-30A6-4F96-82F7-33448087FA25}"/>
              </a:ext>
            </a:extLst>
          </p:cNvPr>
          <p:cNvSpPr txBox="1"/>
          <p:nvPr/>
        </p:nvSpPr>
        <p:spPr>
          <a:xfrm>
            <a:off x="5148240" y="2676964"/>
            <a:ext cx="5612301" cy="923330"/>
          </a:xfrm>
          <a:prstGeom prst="rect">
            <a:avLst/>
          </a:prstGeom>
          <a:noFill/>
        </p:spPr>
        <p:txBody>
          <a:bodyPr wrap="square" rtlCol="0">
            <a:spAutoFit/>
          </a:bodyPr>
          <a:lstStyle/>
          <a:p>
            <a:r>
              <a:rPr lang="zh-CN" altLang="en-US" b="1" dirty="0">
                <a:latin typeface="Adobe 仿宋 Std R" panose="02020400000000000000" pitchFamily="18" charset="-122"/>
                <a:ea typeface="Adobe 仿宋 Std R" panose="02020400000000000000" pitchFamily="18" charset="-122"/>
              </a:rPr>
              <a:t>分子水平</a:t>
            </a:r>
            <a:r>
              <a:rPr lang="en-US" altLang="zh-CN" b="1" dirty="0">
                <a:latin typeface="Adobe 仿宋 Std R" panose="02020400000000000000" pitchFamily="18" charset="-122"/>
                <a:ea typeface="Adobe 仿宋 Std R" panose="02020400000000000000" pitchFamily="18" charset="-122"/>
              </a:rPr>
              <a:t>——</a:t>
            </a:r>
            <a:r>
              <a:rPr lang="zh-CN" altLang="en-US" b="1" dirty="0">
                <a:latin typeface="Adobe 仿宋 Std R" panose="02020400000000000000" pitchFamily="18" charset="-122"/>
                <a:ea typeface="Adobe 仿宋 Std R" panose="02020400000000000000" pitchFamily="18" charset="-122"/>
              </a:rPr>
              <a:t>本质差异；</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相互搭配使用，相互作为证据支撑；</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→根据需求选择更合适的手段。</a:t>
            </a:r>
            <a:endParaRPr lang="zh-CN" altLang="en-US" dirty="0"/>
          </a:p>
        </p:txBody>
      </p:sp>
      <p:sp>
        <p:nvSpPr>
          <p:cNvPr id="12" name="文本框 11">
            <a:extLst>
              <a:ext uri="{FF2B5EF4-FFF2-40B4-BE49-F238E27FC236}">
                <a16:creationId xmlns:a16="http://schemas.microsoft.com/office/drawing/2014/main" id="{5EC626A1-03B1-4E62-9302-0C6E24AD2EF4}"/>
              </a:ext>
            </a:extLst>
          </p:cNvPr>
          <p:cNvSpPr txBox="1"/>
          <p:nvPr/>
        </p:nvSpPr>
        <p:spPr>
          <a:xfrm>
            <a:off x="5148240" y="3705533"/>
            <a:ext cx="6560060" cy="923330"/>
          </a:xfrm>
          <a:prstGeom prst="rect">
            <a:avLst/>
          </a:prstGeom>
          <a:noFill/>
        </p:spPr>
        <p:txBody>
          <a:bodyPr wrap="square" rtlCol="0">
            <a:spAutoFit/>
          </a:bodyPr>
          <a:lstStyle/>
          <a:p>
            <a:r>
              <a:rPr lang="zh-CN" altLang="en-US" b="1" dirty="0">
                <a:latin typeface="Adobe 仿宋 Std R" panose="02020400000000000000" pitchFamily="18" charset="-122"/>
                <a:ea typeface="Adobe 仿宋 Std R" panose="02020400000000000000" pitchFamily="18" charset="-122"/>
              </a:rPr>
              <a:t>它们是“兄弟”？</a:t>
            </a:r>
            <a:r>
              <a:rPr lang="en-US" altLang="zh-CN" b="1" dirty="0">
                <a:latin typeface="Adobe 仿宋 Std R" panose="02020400000000000000" pitchFamily="18" charset="-122"/>
                <a:ea typeface="Adobe 仿宋 Std R" panose="02020400000000000000" pitchFamily="18" charset="-122"/>
              </a:rPr>
              <a:t>——</a:t>
            </a:r>
            <a:r>
              <a:rPr lang="zh-CN" altLang="en-US" b="1" dirty="0">
                <a:latin typeface="Adobe 仿宋 Std R" panose="02020400000000000000" pitchFamily="18" charset="-122"/>
                <a:ea typeface="Adobe 仿宋 Std R" panose="02020400000000000000" pitchFamily="18" charset="-122"/>
              </a:rPr>
              <a:t>都是一段</a:t>
            </a:r>
            <a:r>
              <a:rPr lang="en-US" altLang="zh-CN" b="1" dirty="0">
                <a:latin typeface="Adobe 仿宋 Std R" panose="02020400000000000000" pitchFamily="18" charset="-122"/>
                <a:ea typeface="Adobe 仿宋 Std R" panose="02020400000000000000" pitchFamily="18" charset="-122"/>
              </a:rPr>
              <a:t>DNA</a:t>
            </a:r>
            <a:r>
              <a:rPr lang="zh-CN" altLang="en-US" b="1" dirty="0">
                <a:latin typeface="Adobe 仿宋 Std R" panose="02020400000000000000" pitchFamily="18" charset="-122"/>
                <a:ea typeface="Adobe 仿宋 Std R" panose="02020400000000000000" pitchFamily="18" charset="-122"/>
              </a:rPr>
              <a:t>序列；</a:t>
            </a:r>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DNA</a:t>
            </a:r>
            <a:r>
              <a:rPr lang="zh-CN" altLang="en-US" b="1" dirty="0">
                <a:latin typeface="Adobe 仿宋 Std R" panose="02020400000000000000" pitchFamily="18" charset="-122"/>
                <a:ea typeface="Adobe 仿宋 Std R" panose="02020400000000000000" pitchFamily="18" charset="-122"/>
              </a:rPr>
              <a:t>上</a:t>
            </a:r>
            <a:r>
              <a:rPr lang="en-US" altLang="zh-CN" b="1" dirty="0">
                <a:latin typeface="Adobe 仿宋 Std R" panose="02020400000000000000" pitchFamily="18" charset="-122"/>
                <a:ea typeface="Adobe 仿宋 Std R" panose="02020400000000000000" pitchFamily="18" charset="-122"/>
              </a:rPr>
              <a:t>——</a:t>
            </a:r>
            <a:r>
              <a:rPr lang="zh-CN" altLang="en-US" b="1" dirty="0">
                <a:latin typeface="Adobe 仿宋 Std R" panose="02020400000000000000" pitchFamily="18" charset="-122"/>
                <a:ea typeface="Adobe 仿宋 Std R" panose="02020400000000000000" pitchFamily="18" charset="-122"/>
              </a:rPr>
              <a:t>可以</a:t>
            </a:r>
            <a:r>
              <a:rPr lang="en-US" altLang="zh-CN" b="1" dirty="0">
                <a:latin typeface="Adobe 仿宋 Std R" panose="02020400000000000000" pitchFamily="18" charset="-122"/>
                <a:ea typeface="Adobe 仿宋 Std R" panose="02020400000000000000" pitchFamily="18" charset="-122"/>
              </a:rPr>
              <a:t>/</a:t>
            </a:r>
            <a:r>
              <a:rPr lang="zh-CN" altLang="en-US" b="1" dirty="0">
                <a:latin typeface="Adobe 仿宋 Std R" panose="02020400000000000000" pitchFamily="18" charset="-122"/>
                <a:ea typeface="Adobe 仿宋 Std R" panose="02020400000000000000" pitchFamily="18" charset="-122"/>
              </a:rPr>
              <a:t>易于被检测</a:t>
            </a:r>
            <a:r>
              <a:rPr lang="en-US" altLang="zh-CN" b="1" dirty="0">
                <a:latin typeface="Adobe 仿宋 Std R" panose="02020400000000000000" pitchFamily="18" charset="-122"/>
                <a:ea typeface="Adobe 仿宋 Std R" panose="02020400000000000000" pitchFamily="18" charset="-122"/>
              </a:rPr>
              <a:t>——</a:t>
            </a:r>
            <a:r>
              <a:rPr lang="zh-CN" altLang="en-US" b="1" dirty="0">
                <a:latin typeface="Adobe 仿宋 Std R" panose="02020400000000000000" pitchFamily="18" charset="-122"/>
                <a:ea typeface="Adobe 仿宋 Std R" panose="02020400000000000000" pitchFamily="18" charset="-122"/>
              </a:rPr>
              <a:t>分子标签；</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→分子标记不等于基因，但通常可用来对基因进行检测等。</a:t>
            </a:r>
            <a:endParaRPr lang="zh-CN" altLang="en-US" dirty="0"/>
          </a:p>
        </p:txBody>
      </p:sp>
      <p:sp>
        <p:nvSpPr>
          <p:cNvPr id="13" name="文本框 12">
            <a:extLst>
              <a:ext uri="{FF2B5EF4-FFF2-40B4-BE49-F238E27FC236}">
                <a16:creationId xmlns:a16="http://schemas.microsoft.com/office/drawing/2014/main" id="{A5C9074D-1C5D-486C-8CCE-79CB5C57D2FA}"/>
              </a:ext>
            </a:extLst>
          </p:cNvPr>
          <p:cNvSpPr txBox="1"/>
          <p:nvPr/>
        </p:nvSpPr>
        <p:spPr>
          <a:xfrm>
            <a:off x="5148240" y="4741275"/>
            <a:ext cx="6240465" cy="1477328"/>
          </a:xfrm>
          <a:prstGeom prst="rect">
            <a:avLst/>
          </a:prstGeom>
          <a:noFill/>
        </p:spPr>
        <p:txBody>
          <a:bodyPr wrap="square" rtlCol="0">
            <a:spAutoFit/>
          </a:bodyPr>
          <a:lstStyle/>
          <a:p>
            <a:r>
              <a:rPr lang="zh-CN" altLang="en-US" b="1" dirty="0">
                <a:latin typeface="Adobe 仿宋 Std R" panose="02020400000000000000" pitchFamily="18" charset="-122"/>
                <a:ea typeface="Adobe 仿宋 Std R" panose="02020400000000000000" pitchFamily="18" charset="-122"/>
              </a:rPr>
              <a:t>你如何理解某一分子标记和某一基因的关系？</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通过分子标记研究人员想达到什么目的？</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→从知识上看实际是在考查基因与基因、基因与染色体的位置关系以及来源问题。</a:t>
            </a:r>
            <a:endParaRPr lang="en-US" altLang="zh-CN" b="1" dirty="0">
              <a:latin typeface="Adobe 仿宋 Std R" panose="02020400000000000000" pitchFamily="18" charset="-122"/>
              <a:ea typeface="Adobe 仿宋 Std R" panose="02020400000000000000" pitchFamily="18" charset="-122"/>
            </a:endParaRPr>
          </a:p>
          <a:p>
            <a:r>
              <a:rPr lang="zh-CN" altLang="en-US" b="1" dirty="0">
                <a:latin typeface="Adobe 仿宋 Std R" panose="02020400000000000000" pitchFamily="18" charset="-122"/>
                <a:ea typeface="Adobe 仿宋 Std R" panose="02020400000000000000" pitchFamily="18" charset="-122"/>
              </a:rPr>
              <a:t>→从能力上看实际是在考查科学思维和科学探究。</a:t>
            </a:r>
            <a:endParaRPr lang="zh-CN" altLang="en-US" dirty="0"/>
          </a:p>
        </p:txBody>
      </p:sp>
    </p:spTree>
    <p:extLst>
      <p:ext uri="{BB962C8B-B14F-4D97-AF65-F5344CB8AC3E}">
        <p14:creationId xmlns:p14="http://schemas.microsoft.com/office/powerpoint/2010/main" val="177439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A8FCD34-AD45-4222-9260-230BBEDCBFC7}"/>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FF6600"/>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话题一 显性基因和隐性基因的本质</a:t>
            </a:r>
          </a:p>
        </p:txBody>
      </p:sp>
      <p:sp>
        <p:nvSpPr>
          <p:cNvPr id="3" name="文本框 2">
            <a:extLst>
              <a:ext uri="{FF2B5EF4-FFF2-40B4-BE49-F238E27FC236}">
                <a16:creationId xmlns:a16="http://schemas.microsoft.com/office/drawing/2014/main" id="{52994153-BECC-4302-82C7-9F0EBF987AD3}"/>
              </a:ext>
            </a:extLst>
          </p:cNvPr>
          <p:cNvSpPr txBox="1"/>
          <p:nvPr/>
        </p:nvSpPr>
        <p:spPr>
          <a:xfrm>
            <a:off x="523783" y="950960"/>
            <a:ext cx="11159230" cy="1200329"/>
          </a:xfrm>
          <a:prstGeom prst="rect">
            <a:avLst/>
          </a:prstGeom>
          <a:noFill/>
        </p:spPr>
        <p:txBody>
          <a:bodyPr wrap="square" rtlCol="0">
            <a:spAutoFit/>
          </a:bodyPr>
          <a:lstStyle/>
          <a:p>
            <a:r>
              <a:rPr lang="zh-CN" altLang="en-US" dirty="0">
                <a:latin typeface="Adobe 仿宋 Std R" panose="02020400000000000000" pitchFamily="18" charset="-122"/>
                <a:ea typeface="Adobe 仿宋 Std R" panose="02020400000000000000" pitchFamily="18" charset="-122"/>
              </a:rPr>
              <a:t>引语：遗传上的显性和隐性这一概念由孟德尔依据分析豌豆杂交实验提出，显性基因指在由一对相对性状基因控制的杂合子中，对该性状有决定性作用的基因。为了论述和表示方便，显性等位基因通常用大写字母表示，隐性等位基因用相应的小写字母表示。等位基因之间可能存在完全的显隐关系，也可能是不完全的显隐关系，也可能不存在显隐关系。</a:t>
            </a:r>
          </a:p>
        </p:txBody>
      </p:sp>
      <p:sp>
        <p:nvSpPr>
          <p:cNvPr id="5" name="文本框 4">
            <a:extLst>
              <a:ext uri="{FF2B5EF4-FFF2-40B4-BE49-F238E27FC236}">
                <a16:creationId xmlns:a16="http://schemas.microsoft.com/office/drawing/2014/main" id="{89827357-B5E9-4678-ABB2-73FD104AD240}"/>
              </a:ext>
            </a:extLst>
          </p:cNvPr>
          <p:cNvSpPr txBox="1"/>
          <p:nvPr/>
        </p:nvSpPr>
        <p:spPr>
          <a:xfrm>
            <a:off x="523783" y="2188408"/>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1</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
        <p:nvSpPr>
          <p:cNvPr id="6" name="文本框 5">
            <a:extLst>
              <a:ext uri="{FF2B5EF4-FFF2-40B4-BE49-F238E27FC236}">
                <a16:creationId xmlns:a16="http://schemas.microsoft.com/office/drawing/2014/main" id="{2F47A1BC-D820-4D08-9D25-AFD11335AEC1}"/>
              </a:ext>
            </a:extLst>
          </p:cNvPr>
          <p:cNvSpPr txBox="1"/>
          <p:nvPr/>
        </p:nvSpPr>
        <p:spPr>
          <a:xfrm>
            <a:off x="6784020" y="2188408"/>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2</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pic>
        <p:nvPicPr>
          <p:cNvPr id="7" name="图片 6">
            <a:extLst>
              <a:ext uri="{FF2B5EF4-FFF2-40B4-BE49-F238E27FC236}">
                <a16:creationId xmlns:a16="http://schemas.microsoft.com/office/drawing/2014/main" id="{2B9C6135-8874-4B3E-BF94-74ED67FB1AC7}"/>
              </a:ext>
            </a:extLst>
          </p:cNvPr>
          <p:cNvPicPr>
            <a:picLocks noChangeAspect="1"/>
          </p:cNvPicPr>
          <p:nvPr/>
        </p:nvPicPr>
        <p:blipFill>
          <a:blip r:embed="rId3"/>
          <a:stretch>
            <a:fillRect/>
          </a:stretch>
        </p:blipFill>
        <p:spPr>
          <a:xfrm>
            <a:off x="196788" y="2557740"/>
            <a:ext cx="11798424" cy="4197603"/>
          </a:xfrm>
          <a:prstGeom prst="rect">
            <a:avLst/>
          </a:prstGeom>
        </p:spPr>
      </p:pic>
    </p:spTree>
    <p:extLst>
      <p:ext uri="{BB962C8B-B14F-4D97-AF65-F5344CB8AC3E}">
        <p14:creationId xmlns:p14="http://schemas.microsoft.com/office/powerpoint/2010/main" val="224843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9D7A277D-0CC3-4C2A-8F87-03C6DD151015}"/>
              </a:ext>
            </a:extLst>
          </p:cNvPr>
          <p:cNvGrpSpPr/>
          <p:nvPr/>
        </p:nvGrpSpPr>
        <p:grpSpPr>
          <a:xfrm>
            <a:off x="7320903" y="2645889"/>
            <a:ext cx="3826277" cy="1855483"/>
            <a:chOff x="6498867" y="59707"/>
            <a:chExt cx="3826277" cy="1855483"/>
          </a:xfrm>
        </p:grpSpPr>
        <p:grpSp>
          <p:nvGrpSpPr>
            <p:cNvPr id="9" name="组合 8">
              <a:extLst>
                <a:ext uri="{FF2B5EF4-FFF2-40B4-BE49-F238E27FC236}">
                  <a16:creationId xmlns:a16="http://schemas.microsoft.com/office/drawing/2014/main" id="{D25F4A14-84A3-4D4B-BC60-3C165DE3AA62}"/>
                </a:ext>
              </a:extLst>
            </p:cNvPr>
            <p:cNvGrpSpPr/>
            <p:nvPr/>
          </p:nvGrpSpPr>
          <p:grpSpPr>
            <a:xfrm>
              <a:off x="6498867" y="59707"/>
              <a:ext cx="3826277" cy="1855483"/>
              <a:chOff x="6498867" y="59707"/>
              <a:chExt cx="3826277" cy="1855483"/>
            </a:xfrm>
          </p:grpSpPr>
          <p:pic>
            <p:nvPicPr>
              <p:cNvPr id="14338" name="Picture 2">
                <a:extLst>
                  <a:ext uri="{FF2B5EF4-FFF2-40B4-BE49-F238E27FC236}">
                    <a16:creationId xmlns:a16="http://schemas.microsoft.com/office/drawing/2014/main" id="{FC7E2F8B-3A1C-4511-AC8A-E2116FA23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867" y="59707"/>
                <a:ext cx="3826277" cy="185548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2181B779-384F-4E32-B97D-A663B694CAD2}"/>
                  </a:ext>
                </a:extLst>
              </p:cNvPr>
              <p:cNvSpPr/>
              <p:nvPr/>
            </p:nvSpPr>
            <p:spPr>
              <a:xfrm>
                <a:off x="7517636" y="511934"/>
                <a:ext cx="410122" cy="12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FCD788B8-FB7E-44F2-BF64-ED8FB1B4BB56}"/>
                  </a:ext>
                </a:extLst>
              </p:cNvPr>
              <p:cNvSpPr/>
              <p:nvPr/>
            </p:nvSpPr>
            <p:spPr>
              <a:xfrm>
                <a:off x="7517636" y="782780"/>
                <a:ext cx="410122" cy="12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C34751A6-EDC8-4BBF-8AA1-BC9C75917FC8}"/>
                  </a:ext>
                </a:extLst>
              </p:cNvPr>
              <p:cNvSpPr/>
              <p:nvPr/>
            </p:nvSpPr>
            <p:spPr>
              <a:xfrm>
                <a:off x="7478009" y="1089306"/>
                <a:ext cx="410122" cy="12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A68B9E7B-EE76-4F67-9B18-4C6EB4B5F3F1}"/>
                  </a:ext>
                </a:extLst>
              </p:cNvPr>
              <p:cNvSpPr/>
              <p:nvPr/>
            </p:nvSpPr>
            <p:spPr>
              <a:xfrm>
                <a:off x="7444022" y="1352995"/>
                <a:ext cx="410122" cy="12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F06227F-D601-4DD4-9041-2CDD16CBE70D}"/>
                  </a:ext>
                </a:extLst>
              </p:cNvPr>
              <p:cNvSpPr/>
              <p:nvPr/>
            </p:nvSpPr>
            <p:spPr>
              <a:xfrm>
                <a:off x="9453845" y="524141"/>
                <a:ext cx="410122" cy="12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2906B11-4622-4BE2-8177-DDF65922C007}"/>
                  </a:ext>
                </a:extLst>
              </p:cNvPr>
              <p:cNvSpPr/>
              <p:nvPr/>
            </p:nvSpPr>
            <p:spPr>
              <a:xfrm>
                <a:off x="9453845" y="787397"/>
                <a:ext cx="410122" cy="12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2A2E78F1-BE48-4BAF-9E56-973D0E8592D5}"/>
                  </a:ext>
                </a:extLst>
              </p:cNvPr>
              <p:cNvSpPr/>
              <p:nvPr/>
            </p:nvSpPr>
            <p:spPr>
              <a:xfrm>
                <a:off x="9438885" y="1106271"/>
                <a:ext cx="410122" cy="12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9E871B9-FF62-46BD-A8FB-A3DF2FB5D7D3}"/>
                  </a:ext>
                </a:extLst>
              </p:cNvPr>
              <p:cNvSpPr/>
              <p:nvPr/>
            </p:nvSpPr>
            <p:spPr>
              <a:xfrm>
                <a:off x="9369527" y="1364910"/>
                <a:ext cx="410122" cy="12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D22F51AC-EF83-49B6-BAA6-9E3193FA9D00}"/>
                </a:ext>
              </a:extLst>
            </p:cNvPr>
            <p:cNvSpPr txBox="1"/>
            <p:nvPr/>
          </p:nvSpPr>
          <p:spPr>
            <a:xfrm>
              <a:off x="7413354" y="426244"/>
              <a:ext cx="692458" cy="261610"/>
            </a:xfrm>
            <a:prstGeom prst="rect">
              <a:avLst/>
            </a:prstGeom>
            <a:noFill/>
          </p:spPr>
          <p:txBody>
            <a:bodyPr wrap="square" rtlCol="0">
              <a:spAutoFit/>
            </a:bodyPr>
            <a:lstStyle/>
            <a:p>
              <a:r>
                <a:rPr lang="en-US" altLang="zh-CN" sz="1100" b="1" dirty="0"/>
                <a:t>SNP1</a:t>
              </a:r>
              <a:r>
                <a:rPr lang="en-US" altLang="zh-CN" sz="1600" b="1" baseline="30000" dirty="0">
                  <a:latin typeface="Adobe 仿宋 Std R" panose="02020400000000000000" pitchFamily="18" charset="-122"/>
                  <a:ea typeface="Adobe 仿宋 Std R" panose="02020400000000000000" pitchFamily="18" charset="-122"/>
                </a:rPr>
                <a:t>m</a:t>
              </a:r>
              <a:endParaRPr lang="zh-CN" altLang="en-US" sz="1600" b="1" baseline="30000" dirty="0">
                <a:latin typeface="Adobe 仿宋 Std R" panose="02020400000000000000" pitchFamily="18" charset="-122"/>
                <a:ea typeface="Adobe 仿宋 Std R" panose="02020400000000000000" pitchFamily="18" charset="-122"/>
              </a:endParaRPr>
            </a:p>
          </p:txBody>
        </p:sp>
        <p:sp>
          <p:nvSpPr>
            <p:cNvPr id="19" name="文本框 18">
              <a:extLst>
                <a:ext uri="{FF2B5EF4-FFF2-40B4-BE49-F238E27FC236}">
                  <a16:creationId xmlns:a16="http://schemas.microsoft.com/office/drawing/2014/main" id="{43B3530E-0608-4164-A9B4-C1993F4F9592}"/>
                </a:ext>
              </a:extLst>
            </p:cNvPr>
            <p:cNvSpPr txBox="1"/>
            <p:nvPr/>
          </p:nvSpPr>
          <p:spPr>
            <a:xfrm>
              <a:off x="7413354" y="737407"/>
              <a:ext cx="692458" cy="261610"/>
            </a:xfrm>
            <a:prstGeom prst="rect">
              <a:avLst/>
            </a:prstGeom>
            <a:noFill/>
          </p:spPr>
          <p:txBody>
            <a:bodyPr wrap="square" rtlCol="0">
              <a:spAutoFit/>
            </a:bodyPr>
            <a:lstStyle/>
            <a:p>
              <a:r>
                <a:rPr lang="en-US" altLang="zh-CN" sz="1100" b="1" dirty="0"/>
                <a:t>SNP1</a:t>
              </a:r>
              <a:r>
                <a:rPr lang="en-US" altLang="zh-CN" sz="1600" b="1" baseline="30000" dirty="0">
                  <a:latin typeface="Adobe 仿宋 Std R" panose="02020400000000000000" pitchFamily="18" charset="-122"/>
                  <a:ea typeface="Adobe 仿宋 Std R" panose="02020400000000000000" pitchFamily="18" charset="-122"/>
                </a:rPr>
                <a:t>m</a:t>
              </a:r>
              <a:endParaRPr lang="zh-CN" altLang="en-US" sz="1600" b="1" baseline="30000" dirty="0">
                <a:latin typeface="Adobe 仿宋 Std R" panose="02020400000000000000" pitchFamily="18" charset="-122"/>
                <a:ea typeface="Adobe 仿宋 Std R" panose="02020400000000000000" pitchFamily="18" charset="-122"/>
              </a:endParaRPr>
            </a:p>
          </p:txBody>
        </p:sp>
        <p:sp>
          <p:nvSpPr>
            <p:cNvPr id="20" name="文本框 19">
              <a:extLst>
                <a:ext uri="{FF2B5EF4-FFF2-40B4-BE49-F238E27FC236}">
                  <a16:creationId xmlns:a16="http://schemas.microsoft.com/office/drawing/2014/main" id="{B02E3B3D-0DA9-45F1-B403-9340527324F4}"/>
                </a:ext>
              </a:extLst>
            </p:cNvPr>
            <p:cNvSpPr txBox="1"/>
            <p:nvPr/>
          </p:nvSpPr>
          <p:spPr>
            <a:xfrm>
              <a:off x="7302854" y="1008211"/>
              <a:ext cx="692458" cy="261610"/>
            </a:xfrm>
            <a:prstGeom prst="rect">
              <a:avLst/>
            </a:prstGeom>
            <a:noFill/>
          </p:spPr>
          <p:txBody>
            <a:bodyPr wrap="square" rtlCol="0">
              <a:spAutoFit/>
            </a:bodyPr>
            <a:lstStyle/>
            <a:p>
              <a:r>
                <a:rPr lang="en-US" altLang="zh-CN" sz="1100" b="1" dirty="0"/>
                <a:t>SNP2</a:t>
              </a:r>
              <a:r>
                <a:rPr lang="en-US" altLang="zh-CN" sz="1600" b="1" baseline="30000" dirty="0">
                  <a:latin typeface="Adobe 仿宋 Std R" panose="02020400000000000000" pitchFamily="18" charset="-122"/>
                  <a:ea typeface="Adobe 仿宋 Std R" panose="02020400000000000000" pitchFamily="18" charset="-122"/>
                </a:rPr>
                <a:t>m</a:t>
              </a:r>
              <a:endParaRPr lang="zh-CN" altLang="en-US" sz="1600" b="1" baseline="30000" dirty="0">
                <a:latin typeface="Adobe 仿宋 Std R" panose="02020400000000000000" pitchFamily="18" charset="-122"/>
                <a:ea typeface="Adobe 仿宋 Std R" panose="02020400000000000000" pitchFamily="18" charset="-122"/>
              </a:endParaRPr>
            </a:p>
          </p:txBody>
        </p:sp>
        <p:sp>
          <p:nvSpPr>
            <p:cNvPr id="21" name="文本框 20">
              <a:extLst>
                <a:ext uri="{FF2B5EF4-FFF2-40B4-BE49-F238E27FC236}">
                  <a16:creationId xmlns:a16="http://schemas.microsoft.com/office/drawing/2014/main" id="{BD380769-E40A-4ECE-9A7F-9B853E838618}"/>
                </a:ext>
              </a:extLst>
            </p:cNvPr>
            <p:cNvSpPr txBox="1"/>
            <p:nvPr/>
          </p:nvSpPr>
          <p:spPr>
            <a:xfrm>
              <a:off x="7302854" y="1315783"/>
              <a:ext cx="692458" cy="261610"/>
            </a:xfrm>
            <a:prstGeom prst="rect">
              <a:avLst/>
            </a:prstGeom>
            <a:noFill/>
          </p:spPr>
          <p:txBody>
            <a:bodyPr wrap="square" rtlCol="0">
              <a:spAutoFit/>
            </a:bodyPr>
            <a:lstStyle/>
            <a:p>
              <a:r>
                <a:rPr lang="en-US" altLang="zh-CN" sz="1100" b="1" dirty="0"/>
                <a:t>SNP1</a:t>
              </a:r>
              <a:r>
                <a:rPr lang="en-US" altLang="zh-CN" sz="1600" b="1" baseline="30000" dirty="0">
                  <a:latin typeface="Adobe 仿宋 Std R" panose="02020400000000000000" pitchFamily="18" charset="-122"/>
                  <a:ea typeface="Adobe 仿宋 Std R" panose="02020400000000000000" pitchFamily="18" charset="-122"/>
                </a:rPr>
                <a:t>m</a:t>
              </a:r>
              <a:endParaRPr lang="zh-CN" altLang="en-US" sz="1600" b="1" baseline="30000" dirty="0">
                <a:latin typeface="Adobe 仿宋 Std R" panose="02020400000000000000" pitchFamily="18" charset="-122"/>
                <a:ea typeface="Adobe 仿宋 Std R" panose="02020400000000000000" pitchFamily="18" charset="-122"/>
              </a:endParaRPr>
            </a:p>
          </p:txBody>
        </p:sp>
        <p:sp>
          <p:nvSpPr>
            <p:cNvPr id="22" name="文本框 21">
              <a:extLst>
                <a:ext uri="{FF2B5EF4-FFF2-40B4-BE49-F238E27FC236}">
                  <a16:creationId xmlns:a16="http://schemas.microsoft.com/office/drawing/2014/main" id="{85AF1E8E-062E-4360-9D8F-8ECBA73D9D68}"/>
                </a:ext>
              </a:extLst>
            </p:cNvPr>
            <p:cNvSpPr txBox="1"/>
            <p:nvPr/>
          </p:nvSpPr>
          <p:spPr>
            <a:xfrm>
              <a:off x="9357041" y="432287"/>
              <a:ext cx="692458" cy="261610"/>
            </a:xfrm>
            <a:prstGeom prst="rect">
              <a:avLst/>
            </a:prstGeom>
            <a:noFill/>
          </p:spPr>
          <p:txBody>
            <a:bodyPr wrap="square" rtlCol="0">
              <a:spAutoFit/>
            </a:bodyPr>
            <a:lstStyle/>
            <a:p>
              <a:r>
                <a:rPr lang="en-US" altLang="zh-CN" sz="1100" b="1" dirty="0"/>
                <a:t>SNP1</a:t>
              </a:r>
              <a:r>
                <a:rPr lang="en-US" altLang="zh-CN" sz="1400" b="1" baseline="30000" dirty="0">
                  <a:latin typeface="Adobe 仿宋 Std R" panose="02020400000000000000" pitchFamily="18" charset="-122"/>
                  <a:ea typeface="Adobe 仿宋 Std R" panose="02020400000000000000" pitchFamily="18" charset="-122"/>
                </a:rPr>
                <a:t>B</a:t>
              </a:r>
              <a:endParaRPr lang="zh-CN" altLang="en-US" sz="1400" b="1" baseline="30000" dirty="0">
                <a:latin typeface="Adobe 仿宋 Std R" panose="02020400000000000000" pitchFamily="18" charset="-122"/>
                <a:ea typeface="Adobe 仿宋 Std R" panose="02020400000000000000" pitchFamily="18" charset="-122"/>
              </a:endParaRPr>
            </a:p>
          </p:txBody>
        </p:sp>
        <p:sp>
          <p:nvSpPr>
            <p:cNvPr id="23" name="文本框 22">
              <a:extLst>
                <a:ext uri="{FF2B5EF4-FFF2-40B4-BE49-F238E27FC236}">
                  <a16:creationId xmlns:a16="http://schemas.microsoft.com/office/drawing/2014/main" id="{9CEF1047-D8EB-4F89-A318-4173F00E6CA3}"/>
                </a:ext>
              </a:extLst>
            </p:cNvPr>
            <p:cNvSpPr txBox="1"/>
            <p:nvPr/>
          </p:nvSpPr>
          <p:spPr>
            <a:xfrm>
              <a:off x="9369527" y="769405"/>
              <a:ext cx="692458" cy="261610"/>
            </a:xfrm>
            <a:prstGeom prst="rect">
              <a:avLst/>
            </a:prstGeom>
            <a:noFill/>
          </p:spPr>
          <p:txBody>
            <a:bodyPr wrap="square" rtlCol="0">
              <a:spAutoFit/>
            </a:bodyPr>
            <a:lstStyle/>
            <a:p>
              <a:r>
                <a:rPr lang="en-US" altLang="zh-CN" sz="1100" b="1" dirty="0"/>
                <a:t>SNP1</a:t>
              </a:r>
              <a:r>
                <a:rPr lang="en-US" altLang="zh-CN" sz="1400" b="1" baseline="30000" dirty="0">
                  <a:latin typeface="Adobe 仿宋 Std R" panose="02020400000000000000" pitchFamily="18" charset="-122"/>
                  <a:ea typeface="Adobe 仿宋 Std R" panose="02020400000000000000" pitchFamily="18" charset="-122"/>
                </a:rPr>
                <a:t>B</a:t>
              </a:r>
              <a:endParaRPr lang="zh-CN" altLang="en-US" sz="1400" b="1" baseline="30000" dirty="0">
                <a:latin typeface="Adobe 仿宋 Std R" panose="02020400000000000000" pitchFamily="18" charset="-122"/>
                <a:ea typeface="Adobe 仿宋 Std R" panose="02020400000000000000" pitchFamily="18" charset="-122"/>
              </a:endParaRPr>
            </a:p>
          </p:txBody>
        </p:sp>
        <p:sp>
          <p:nvSpPr>
            <p:cNvPr id="24" name="文本框 23">
              <a:extLst>
                <a:ext uri="{FF2B5EF4-FFF2-40B4-BE49-F238E27FC236}">
                  <a16:creationId xmlns:a16="http://schemas.microsoft.com/office/drawing/2014/main" id="{222B5B9D-6FFB-490C-9332-D5E670D1913C}"/>
                </a:ext>
              </a:extLst>
            </p:cNvPr>
            <p:cNvSpPr txBox="1"/>
            <p:nvPr/>
          </p:nvSpPr>
          <p:spPr>
            <a:xfrm>
              <a:off x="9226836" y="1016462"/>
              <a:ext cx="692458" cy="261610"/>
            </a:xfrm>
            <a:prstGeom prst="rect">
              <a:avLst/>
            </a:prstGeom>
            <a:noFill/>
          </p:spPr>
          <p:txBody>
            <a:bodyPr wrap="square" rtlCol="0">
              <a:spAutoFit/>
            </a:bodyPr>
            <a:lstStyle/>
            <a:p>
              <a:r>
                <a:rPr lang="en-US" altLang="zh-CN" sz="1100" b="1" dirty="0"/>
                <a:t>SNP2</a:t>
              </a:r>
              <a:r>
                <a:rPr lang="en-US" altLang="zh-CN" sz="1400" b="1" baseline="30000" dirty="0">
                  <a:latin typeface="Adobe 仿宋 Std R" panose="02020400000000000000" pitchFamily="18" charset="-122"/>
                  <a:ea typeface="Adobe 仿宋 Std R" panose="02020400000000000000" pitchFamily="18" charset="-122"/>
                </a:rPr>
                <a:t>B</a:t>
              </a:r>
              <a:endParaRPr lang="zh-CN" altLang="en-US" sz="1400" b="1" baseline="30000" dirty="0">
                <a:latin typeface="Adobe 仿宋 Std R" panose="02020400000000000000" pitchFamily="18" charset="-122"/>
                <a:ea typeface="Adobe 仿宋 Std R" panose="02020400000000000000" pitchFamily="18" charset="-122"/>
              </a:endParaRPr>
            </a:p>
          </p:txBody>
        </p:sp>
        <p:sp>
          <p:nvSpPr>
            <p:cNvPr id="25" name="文本框 24">
              <a:extLst>
                <a:ext uri="{FF2B5EF4-FFF2-40B4-BE49-F238E27FC236}">
                  <a16:creationId xmlns:a16="http://schemas.microsoft.com/office/drawing/2014/main" id="{2D9089E9-EED1-4D44-8697-E6BD4935AA69}"/>
                </a:ext>
              </a:extLst>
            </p:cNvPr>
            <p:cNvSpPr txBox="1"/>
            <p:nvPr/>
          </p:nvSpPr>
          <p:spPr>
            <a:xfrm>
              <a:off x="9226836" y="1346654"/>
              <a:ext cx="692458" cy="261610"/>
            </a:xfrm>
            <a:prstGeom prst="rect">
              <a:avLst/>
            </a:prstGeom>
            <a:noFill/>
          </p:spPr>
          <p:txBody>
            <a:bodyPr wrap="square" rtlCol="0">
              <a:spAutoFit/>
            </a:bodyPr>
            <a:lstStyle/>
            <a:p>
              <a:r>
                <a:rPr lang="en-US" altLang="zh-CN" sz="1100" b="1" dirty="0"/>
                <a:t>SNP1</a:t>
              </a:r>
              <a:r>
                <a:rPr lang="en-US" altLang="zh-CN" sz="1400" b="1" baseline="30000" dirty="0">
                  <a:latin typeface="Adobe 仿宋 Std R" panose="02020400000000000000" pitchFamily="18" charset="-122"/>
                  <a:ea typeface="Adobe 仿宋 Std R" panose="02020400000000000000" pitchFamily="18" charset="-122"/>
                </a:rPr>
                <a:t>B</a:t>
              </a:r>
              <a:endParaRPr lang="zh-CN" altLang="en-US" sz="1400" b="1" baseline="30000" dirty="0">
                <a:latin typeface="Adobe 仿宋 Std R" panose="02020400000000000000" pitchFamily="18" charset="-122"/>
                <a:ea typeface="Adobe 仿宋 Std R" panose="02020400000000000000" pitchFamily="18" charset="-122"/>
              </a:endParaRPr>
            </a:p>
          </p:txBody>
        </p:sp>
      </p:grpSp>
      <p:sp>
        <p:nvSpPr>
          <p:cNvPr id="4" name="文本框 3">
            <a:extLst>
              <a:ext uri="{FF2B5EF4-FFF2-40B4-BE49-F238E27FC236}">
                <a16:creationId xmlns:a16="http://schemas.microsoft.com/office/drawing/2014/main" id="{B9B75A5C-1F12-4B55-ADE1-3838DF1FC2E3}"/>
              </a:ext>
            </a:extLst>
          </p:cNvPr>
          <p:cNvSpPr txBox="1"/>
          <p:nvPr/>
        </p:nvSpPr>
        <p:spPr>
          <a:xfrm>
            <a:off x="727968" y="842817"/>
            <a:ext cx="11301275" cy="5955476"/>
          </a:xfrm>
          <a:prstGeom prst="rect">
            <a:avLst/>
          </a:prstGeom>
          <a:noFill/>
        </p:spPr>
        <p:txBody>
          <a:bodyPr wrap="square" rtlCol="0">
            <a:spAutoFit/>
          </a:bodyPr>
          <a:lstStyle/>
          <a:p>
            <a:r>
              <a:rPr lang="en-US" altLang="zh-CN" sz="1700" dirty="0">
                <a:latin typeface="Adobe 仿宋 Std R" panose="02020400000000000000" pitchFamily="18" charset="-122"/>
                <a:ea typeface="Adobe 仿宋 Std R" panose="02020400000000000000" pitchFamily="18" charset="-122"/>
              </a:rPr>
              <a:t>11. </a:t>
            </a:r>
            <a:r>
              <a:rPr lang="zh-CN" altLang="en-US" sz="1700" dirty="0">
                <a:latin typeface="Adobe 仿宋 Std R" panose="02020400000000000000" pitchFamily="18" charset="-122"/>
                <a:ea typeface="Adobe 仿宋 Std R" panose="02020400000000000000" pitchFamily="18" charset="-122"/>
              </a:rPr>
              <a:t> </a:t>
            </a:r>
            <a:r>
              <a:rPr lang="en-US" altLang="zh-CN" sz="1700" dirty="0">
                <a:latin typeface="Adobe 仿宋 Std R" panose="02020400000000000000" pitchFamily="18" charset="-122"/>
                <a:ea typeface="Adobe 仿宋 Std R" panose="02020400000000000000" pitchFamily="18" charset="-122"/>
              </a:rPr>
              <a:t>SNP</a:t>
            </a:r>
            <a:r>
              <a:rPr lang="zh-CN" altLang="en-US" sz="1700" dirty="0">
                <a:latin typeface="Adobe 仿宋 Std R" panose="02020400000000000000" pitchFamily="18" charset="-122"/>
                <a:ea typeface="Adobe 仿宋 Std R" panose="02020400000000000000" pitchFamily="18" charset="-122"/>
              </a:rPr>
              <a:t>是基因组水平上由单个核苷酸的变异引起的</a:t>
            </a:r>
            <a:r>
              <a:rPr lang="en-US" altLang="zh-CN" sz="1700" dirty="0">
                <a:latin typeface="Adobe 仿宋 Std R" panose="02020400000000000000" pitchFamily="18" charset="-122"/>
                <a:ea typeface="Adobe 仿宋 Std R" panose="02020400000000000000" pitchFamily="18" charset="-122"/>
              </a:rPr>
              <a:t>DNA</a:t>
            </a:r>
            <a:r>
              <a:rPr lang="zh-CN" altLang="en-US" sz="1700" dirty="0">
                <a:latin typeface="Adobe 仿宋 Std R" panose="02020400000000000000" pitchFamily="18" charset="-122"/>
                <a:ea typeface="Adobe 仿宋 Std R" panose="02020400000000000000" pitchFamily="18" charset="-122"/>
              </a:rPr>
              <a:t>序列多态性。科研人员利用</a:t>
            </a:r>
            <a:r>
              <a:rPr lang="en-US" altLang="zh-CN" sz="1700" dirty="0">
                <a:latin typeface="Adobe 仿宋 Std R" panose="02020400000000000000" pitchFamily="18" charset="-122"/>
                <a:ea typeface="Adobe 仿宋 Std R" panose="02020400000000000000" pitchFamily="18" charset="-122"/>
              </a:rPr>
              <a:t>SNP</a:t>
            </a:r>
            <a:r>
              <a:rPr lang="zh-CN" altLang="en-US" sz="1700" dirty="0">
                <a:latin typeface="Adobe 仿宋 Std R" panose="02020400000000000000" pitchFamily="18" charset="-122"/>
                <a:ea typeface="Adobe 仿宋 Std R" panose="02020400000000000000" pitchFamily="18" charset="-122"/>
              </a:rPr>
              <a:t>对拟南芥抗盐突变体的抗盐基因进行定位。</a:t>
            </a:r>
          </a:p>
          <a:p>
            <a:r>
              <a:rPr lang="zh-CN" altLang="en-US" sz="1700" dirty="0">
                <a:latin typeface="Adobe 仿宋 Std R" panose="02020400000000000000" pitchFamily="18" charset="-122"/>
                <a:ea typeface="Adobe 仿宋 Std R" panose="02020400000000000000" pitchFamily="18" charset="-122"/>
              </a:rPr>
              <a:t>（</a:t>
            </a:r>
            <a:r>
              <a:rPr lang="en-US" altLang="zh-CN" sz="1700" dirty="0">
                <a:latin typeface="Adobe 仿宋 Std R" panose="02020400000000000000" pitchFamily="18" charset="-122"/>
                <a:ea typeface="Adobe 仿宋 Std R" panose="02020400000000000000" pitchFamily="18" charset="-122"/>
              </a:rPr>
              <a:t>1</a:t>
            </a:r>
            <a:r>
              <a:rPr lang="zh-CN" altLang="en-US" sz="1700" dirty="0">
                <a:latin typeface="Adobe 仿宋 Std R" panose="02020400000000000000" pitchFamily="18" charset="-122"/>
                <a:ea typeface="Adobe 仿宋 Std R" panose="02020400000000000000" pitchFamily="18" charset="-122"/>
              </a:rPr>
              <a:t>）</a:t>
            </a:r>
            <a:r>
              <a:rPr lang="en-US" altLang="zh-CN" sz="1700" dirty="0">
                <a:latin typeface="Adobe 仿宋 Std R" panose="02020400000000000000" pitchFamily="18" charset="-122"/>
                <a:ea typeface="Adobe 仿宋 Std R" panose="02020400000000000000" pitchFamily="18" charset="-122"/>
              </a:rPr>
              <a:t>SNP</a:t>
            </a:r>
            <a:r>
              <a:rPr lang="zh-CN" altLang="en-US" sz="1700" dirty="0">
                <a:latin typeface="Adobe 仿宋 Std R" panose="02020400000000000000" pitchFamily="18" charset="-122"/>
                <a:ea typeface="Adobe 仿宋 Std R" panose="02020400000000000000" pitchFamily="18" charset="-122"/>
              </a:rPr>
              <a:t>在拟南芥基因组中广泛存在，在不同</a:t>
            </a:r>
            <a:r>
              <a:rPr lang="en-US" altLang="zh-CN" sz="1700" dirty="0">
                <a:latin typeface="Adobe 仿宋 Std R" panose="02020400000000000000" pitchFamily="18" charset="-122"/>
                <a:ea typeface="Adobe 仿宋 Std R" panose="02020400000000000000" pitchFamily="18" charset="-122"/>
              </a:rPr>
              <a:t>DNA</a:t>
            </a:r>
            <a:r>
              <a:rPr lang="zh-CN" altLang="en-US" sz="1700" dirty="0">
                <a:latin typeface="Adobe 仿宋 Std R" panose="02020400000000000000" pitchFamily="18" charset="-122"/>
                <a:ea typeface="Adobe 仿宋 Std R" panose="02020400000000000000" pitchFamily="18" charset="-122"/>
              </a:rPr>
              <a:t>分子及同一</a:t>
            </a:r>
            <a:r>
              <a:rPr lang="en-US" altLang="zh-CN" sz="1700" dirty="0">
                <a:latin typeface="Adobe 仿宋 Std R" panose="02020400000000000000" pitchFamily="18" charset="-122"/>
                <a:ea typeface="Adobe 仿宋 Std R" panose="02020400000000000000" pitchFamily="18" charset="-122"/>
              </a:rPr>
              <a:t>DNA</a:t>
            </a:r>
            <a:r>
              <a:rPr lang="zh-CN" altLang="en-US" sz="1700" dirty="0">
                <a:latin typeface="Adobe 仿宋 Std R" panose="02020400000000000000" pitchFamily="18" charset="-122"/>
                <a:ea typeface="Adobe 仿宋 Std R" panose="02020400000000000000" pitchFamily="18" charset="-122"/>
              </a:rPr>
              <a:t>分子的不同部位存在大量</a:t>
            </a:r>
            <a:r>
              <a:rPr lang="en-US" altLang="zh-CN" sz="1700" dirty="0">
                <a:latin typeface="Adobe 仿宋 Std R" panose="02020400000000000000" pitchFamily="18" charset="-122"/>
                <a:ea typeface="Adobe 仿宋 Std R" panose="02020400000000000000" pitchFamily="18" charset="-122"/>
              </a:rPr>
              <a:t>SNP</a:t>
            </a:r>
            <a:r>
              <a:rPr lang="zh-CN" altLang="en-US" sz="1700" dirty="0">
                <a:latin typeface="Adobe 仿宋 Std R" panose="02020400000000000000" pitchFamily="18" charset="-122"/>
                <a:ea typeface="Adobe 仿宋 Std R" panose="02020400000000000000" pitchFamily="18" charset="-122"/>
              </a:rPr>
              <a:t>位点，某些</a:t>
            </a:r>
            <a:r>
              <a:rPr lang="en-US" altLang="zh-CN" sz="1700" dirty="0">
                <a:latin typeface="Adobe 仿宋 Std R" panose="02020400000000000000" pitchFamily="18" charset="-122"/>
                <a:ea typeface="Adobe 仿宋 Std R" panose="02020400000000000000" pitchFamily="18" charset="-122"/>
              </a:rPr>
              <a:t>SNP</a:t>
            </a:r>
            <a:r>
              <a:rPr lang="zh-CN" altLang="en-US" sz="1700" dirty="0">
                <a:latin typeface="Adobe 仿宋 Std R" panose="02020400000000000000" pitchFamily="18" charset="-122"/>
                <a:ea typeface="Adobe 仿宋 Std R" panose="02020400000000000000" pitchFamily="18" charset="-122"/>
              </a:rPr>
              <a:t>在个体间差异稳定，可作为</a:t>
            </a:r>
            <a:r>
              <a:rPr lang="en-US" altLang="zh-CN" sz="1700" dirty="0">
                <a:latin typeface="Adobe 仿宋 Std R" panose="02020400000000000000" pitchFamily="18" charset="-122"/>
                <a:ea typeface="Adobe 仿宋 Std R" panose="02020400000000000000" pitchFamily="18" charset="-122"/>
              </a:rPr>
              <a:t>DNA</a:t>
            </a:r>
            <a:r>
              <a:rPr lang="zh-CN" altLang="en-US" sz="1700" dirty="0">
                <a:latin typeface="Adobe 仿宋 Std R" panose="02020400000000000000" pitchFamily="18" charset="-122"/>
                <a:ea typeface="Adobe 仿宋 Std R" panose="02020400000000000000" pitchFamily="18" charset="-122"/>
              </a:rPr>
              <a:t>上特定位置的遗传</a:t>
            </a:r>
            <a:r>
              <a:rPr lang="en-US" altLang="zh-CN" sz="1700" dirty="0">
                <a:latin typeface="Adobe 仿宋 Std R" panose="02020400000000000000" pitchFamily="18" charset="-122"/>
                <a:ea typeface="Adobe 仿宋 Std R" panose="02020400000000000000" pitchFamily="18" charset="-122"/>
              </a:rPr>
              <a:t>________</a:t>
            </a:r>
            <a:r>
              <a:rPr lang="zh-CN" altLang="en-US" sz="1700" dirty="0">
                <a:latin typeface="Adobe 仿宋 Std R" panose="02020400000000000000" pitchFamily="18" charset="-122"/>
                <a:ea typeface="Adobe 仿宋 Std R" panose="02020400000000000000" pitchFamily="18" charset="-122"/>
              </a:rPr>
              <a:t>。</a:t>
            </a:r>
          </a:p>
          <a:p>
            <a:r>
              <a:rPr lang="zh-CN" altLang="en-US" sz="1700" dirty="0">
                <a:latin typeface="Adobe 仿宋 Std R" panose="02020400000000000000" pitchFamily="18" charset="-122"/>
                <a:ea typeface="Adobe 仿宋 Std R" panose="02020400000000000000" pitchFamily="18" charset="-122"/>
              </a:rPr>
              <a:t>（</a:t>
            </a:r>
            <a:r>
              <a:rPr lang="en-US" altLang="zh-CN" sz="1700" dirty="0">
                <a:latin typeface="Adobe 仿宋 Std R" panose="02020400000000000000" pitchFamily="18" charset="-122"/>
                <a:ea typeface="Adobe 仿宋 Std R" panose="02020400000000000000" pitchFamily="18" charset="-122"/>
              </a:rPr>
              <a:t>2</a:t>
            </a:r>
            <a:r>
              <a:rPr lang="zh-CN" altLang="en-US" sz="1700" dirty="0">
                <a:latin typeface="Adobe 仿宋 Std R" panose="02020400000000000000" pitchFamily="18" charset="-122"/>
                <a:ea typeface="Adobe 仿宋 Std R" panose="02020400000000000000" pitchFamily="18" charset="-122"/>
              </a:rPr>
              <a:t>）研究者用化学诱变剂处理野生型拟南芥，处理后的拟南芥自交得到的子代中抗盐</a:t>
            </a:r>
            <a:r>
              <a:rPr lang="en-US" altLang="zh-CN" sz="1700" dirty="0">
                <a:latin typeface="Adobe 仿宋 Std R" panose="02020400000000000000" pitchFamily="18" charset="-122"/>
                <a:ea typeface="Adobe 仿宋 Std R" panose="02020400000000000000" pitchFamily="18" charset="-122"/>
              </a:rPr>
              <a:t>:</a:t>
            </a:r>
            <a:r>
              <a:rPr lang="zh-CN" altLang="en-US" sz="1700" dirty="0">
                <a:latin typeface="Adobe 仿宋 Std R" panose="02020400000000000000" pitchFamily="18" charset="-122"/>
                <a:ea typeface="Adobe 仿宋 Std R" panose="02020400000000000000" pitchFamily="18" charset="-122"/>
              </a:rPr>
              <a:t>不抗盐</a:t>
            </a:r>
            <a:r>
              <a:rPr lang="en-US" altLang="zh-CN" sz="1700" dirty="0">
                <a:latin typeface="Adobe 仿宋 Std R" panose="02020400000000000000" pitchFamily="18" charset="-122"/>
                <a:ea typeface="Adobe 仿宋 Std R" panose="02020400000000000000" pitchFamily="18" charset="-122"/>
              </a:rPr>
              <a:t>=1:3</a:t>
            </a:r>
            <a:r>
              <a:rPr lang="zh-CN" altLang="en-US" sz="1700" dirty="0">
                <a:latin typeface="Adobe 仿宋 Std R" panose="02020400000000000000" pitchFamily="18" charset="-122"/>
                <a:ea typeface="Adobe 仿宋 Std R" panose="02020400000000000000" pitchFamily="18" charset="-122"/>
              </a:rPr>
              <a:t>，据此判断抗盐为</a:t>
            </a:r>
            <a:r>
              <a:rPr lang="en-US" altLang="zh-CN" sz="1700" dirty="0">
                <a:latin typeface="Adobe 仿宋 Std R" panose="02020400000000000000" pitchFamily="18" charset="-122"/>
                <a:ea typeface="Adobe 仿宋 Std R" panose="02020400000000000000" pitchFamily="18" charset="-122"/>
              </a:rPr>
              <a:t>________</a:t>
            </a:r>
            <a:r>
              <a:rPr lang="zh-CN" altLang="en-US" sz="1700" dirty="0">
                <a:latin typeface="Adobe 仿宋 Std R" panose="02020400000000000000" pitchFamily="18" charset="-122"/>
                <a:ea typeface="Adobe 仿宋 Std R" panose="02020400000000000000" pitchFamily="18" charset="-122"/>
              </a:rPr>
              <a:t>性状。</a:t>
            </a:r>
          </a:p>
          <a:p>
            <a:r>
              <a:rPr lang="zh-CN" altLang="en-US" sz="1700" dirty="0">
                <a:latin typeface="Adobe 仿宋 Std R" panose="02020400000000000000" pitchFamily="18" charset="-122"/>
                <a:ea typeface="Adobe 仿宋 Std R" panose="02020400000000000000" pitchFamily="18" charset="-122"/>
              </a:rPr>
              <a:t>（</a:t>
            </a:r>
            <a:r>
              <a:rPr lang="en-US" altLang="zh-CN" sz="1700" dirty="0">
                <a:latin typeface="Adobe 仿宋 Std R" panose="02020400000000000000" pitchFamily="18" charset="-122"/>
                <a:ea typeface="Adobe 仿宋 Std R" panose="02020400000000000000" pitchFamily="18" charset="-122"/>
              </a:rPr>
              <a:t>3</a:t>
            </a:r>
            <a:r>
              <a:rPr lang="zh-CN" altLang="en-US" sz="1700" dirty="0">
                <a:latin typeface="Adobe 仿宋 Std R" panose="02020400000000000000" pitchFamily="18" charset="-122"/>
                <a:ea typeface="Adobe 仿宋 Std R" panose="02020400000000000000" pitchFamily="18" charset="-122"/>
              </a:rPr>
              <a:t>）为进一步得到除抗盐突变外，其他基因均与野生型相同的抗盐突变体（记为</a:t>
            </a:r>
            <a:r>
              <a:rPr lang="en-US" altLang="zh-CN" sz="1700" dirty="0">
                <a:latin typeface="Adobe 仿宋 Std R" panose="02020400000000000000" pitchFamily="18" charset="-122"/>
                <a:ea typeface="Adobe 仿宋 Std R" panose="02020400000000000000" pitchFamily="18" charset="-122"/>
              </a:rPr>
              <a:t>m</a:t>
            </a:r>
            <a:r>
              <a:rPr lang="zh-CN" altLang="en-US" sz="1700" dirty="0">
                <a:latin typeface="Adobe 仿宋 Std R" panose="02020400000000000000" pitchFamily="18" charset="-122"/>
                <a:ea typeface="Adobe 仿宋 Std R" panose="02020400000000000000" pitchFamily="18" charset="-122"/>
              </a:rPr>
              <a:t>），可采用下面的杂交育种方案。</a:t>
            </a:r>
          </a:p>
          <a:p>
            <a:r>
              <a:rPr lang="zh-CN" altLang="en-US" sz="1700" dirty="0">
                <a:latin typeface="Adobe 仿宋 Std R" panose="02020400000000000000" pitchFamily="18" charset="-122"/>
                <a:ea typeface="Adobe 仿宋 Std R" panose="02020400000000000000" pitchFamily="18" charset="-122"/>
              </a:rPr>
              <a:t>步骤一：抗盐突变体与野生型杂交；   </a:t>
            </a:r>
          </a:p>
          <a:p>
            <a:r>
              <a:rPr lang="zh-CN" altLang="en-US" sz="1700" dirty="0">
                <a:latin typeface="Adobe 仿宋 Std R" panose="02020400000000000000" pitchFamily="18" charset="-122"/>
                <a:ea typeface="Adobe 仿宋 Std R" panose="02020400000000000000" pitchFamily="18" charset="-122"/>
              </a:rPr>
              <a:t>步骤二：</a:t>
            </a:r>
            <a:r>
              <a:rPr lang="en-US" altLang="zh-CN" sz="1700" dirty="0">
                <a:latin typeface="Adobe 仿宋 Std R" panose="02020400000000000000" pitchFamily="18" charset="-122"/>
                <a:ea typeface="Adobe 仿宋 Std R" panose="02020400000000000000" pitchFamily="18" charset="-122"/>
              </a:rPr>
              <a:t>_____________________</a:t>
            </a:r>
            <a:r>
              <a:rPr lang="zh-CN" altLang="en-US" sz="1700" dirty="0">
                <a:latin typeface="Adobe 仿宋 Std R" panose="02020400000000000000" pitchFamily="18" charset="-122"/>
                <a:ea typeface="Adobe 仿宋 Std R" panose="02020400000000000000" pitchFamily="18" charset="-122"/>
              </a:rPr>
              <a:t>；</a:t>
            </a:r>
          </a:p>
          <a:p>
            <a:r>
              <a:rPr lang="zh-CN" altLang="en-US" sz="1700" dirty="0">
                <a:latin typeface="Adobe 仿宋 Std R" panose="02020400000000000000" pitchFamily="18" charset="-122"/>
                <a:ea typeface="Adobe 仿宋 Std R" panose="02020400000000000000" pitchFamily="18" charset="-122"/>
              </a:rPr>
              <a:t>步骤三：</a:t>
            </a:r>
            <a:r>
              <a:rPr lang="en-US" altLang="zh-CN" sz="1700" dirty="0">
                <a:latin typeface="Adobe 仿宋 Std R" panose="02020400000000000000" pitchFamily="18" charset="-122"/>
                <a:ea typeface="Adobe 仿宋 Std R" panose="02020400000000000000" pitchFamily="18" charset="-122"/>
              </a:rPr>
              <a:t>_____________________</a:t>
            </a:r>
            <a:r>
              <a:rPr lang="zh-CN" altLang="en-US" sz="1700" dirty="0">
                <a:latin typeface="Adobe 仿宋 Std R" panose="02020400000000000000" pitchFamily="18" charset="-122"/>
                <a:ea typeface="Adobe 仿宋 Std R" panose="02020400000000000000" pitchFamily="18" charset="-122"/>
              </a:rPr>
              <a:t>；</a:t>
            </a:r>
          </a:p>
          <a:p>
            <a:r>
              <a:rPr lang="zh-CN" altLang="en-US" sz="1700" dirty="0">
                <a:latin typeface="Adobe 仿宋 Std R" panose="02020400000000000000" pitchFamily="18" charset="-122"/>
                <a:ea typeface="Adobe 仿宋 Std R" panose="02020400000000000000" pitchFamily="18" charset="-122"/>
              </a:rPr>
              <a:t>步骤四：多次重复步骤一</a:t>
            </a:r>
            <a:r>
              <a:rPr lang="en-US" altLang="zh-CN" sz="1700" dirty="0">
                <a:latin typeface="Adobe 仿宋 Std R" panose="02020400000000000000" pitchFamily="18" charset="-122"/>
                <a:ea typeface="Adobe 仿宋 Std R" panose="02020400000000000000" pitchFamily="18" charset="-122"/>
              </a:rPr>
              <a:t>~</a:t>
            </a:r>
            <a:r>
              <a:rPr lang="zh-CN" altLang="en-US" sz="1700" dirty="0">
                <a:latin typeface="Adobe 仿宋 Std R" panose="02020400000000000000" pitchFamily="18" charset="-122"/>
                <a:ea typeface="Adobe 仿宋 Std R" panose="02020400000000000000" pitchFamily="18" charset="-122"/>
              </a:rPr>
              <a:t>步骤三。  </a:t>
            </a:r>
          </a:p>
          <a:p>
            <a:r>
              <a:rPr lang="zh-CN" altLang="en-US" sz="1700" dirty="0">
                <a:latin typeface="Adobe 仿宋 Std R" panose="02020400000000000000" pitchFamily="18" charset="-122"/>
                <a:ea typeface="Adobe 仿宋 Std R" panose="02020400000000000000" pitchFamily="18" charset="-122"/>
              </a:rPr>
              <a:t>（</a:t>
            </a:r>
            <a:r>
              <a:rPr lang="en-US" altLang="zh-CN" sz="1700" dirty="0">
                <a:latin typeface="Adobe 仿宋 Std R" panose="02020400000000000000" pitchFamily="18" charset="-122"/>
                <a:ea typeface="Adobe 仿宋 Std R" panose="02020400000000000000" pitchFamily="18" charset="-122"/>
              </a:rPr>
              <a:t>4</a:t>
            </a:r>
            <a:r>
              <a:rPr lang="zh-CN" altLang="en-US" sz="1700" dirty="0">
                <a:latin typeface="Adobe 仿宋 Std R" panose="02020400000000000000" pitchFamily="18" charset="-122"/>
                <a:ea typeface="Adobe 仿宋 Std R" panose="02020400000000000000" pitchFamily="18" charset="-122"/>
              </a:rPr>
              <a:t>）为确定抗盐基因在</a:t>
            </a:r>
            <a:r>
              <a:rPr lang="en-US" altLang="zh-CN" sz="1700" dirty="0">
                <a:latin typeface="Adobe 仿宋 Std R" panose="02020400000000000000" pitchFamily="18" charset="-122"/>
                <a:ea typeface="Adobe 仿宋 Std R" panose="02020400000000000000" pitchFamily="18" charset="-122"/>
              </a:rPr>
              <a:t>Ⅱ</a:t>
            </a:r>
            <a:r>
              <a:rPr lang="zh-CN" altLang="en-US" sz="1700" dirty="0">
                <a:latin typeface="Adobe 仿宋 Std R" panose="02020400000000000000" pitchFamily="18" charset="-122"/>
                <a:ea typeface="Adobe 仿宋 Std R" panose="02020400000000000000" pitchFamily="18" charset="-122"/>
              </a:rPr>
              <a:t>号还是</a:t>
            </a:r>
            <a:r>
              <a:rPr lang="en-US" altLang="zh-CN" sz="1700" dirty="0">
                <a:latin typeface="Adobe 仿宋 Std R" panose="02020400000000000000" pitchFamily="18" charset="-122"/>
                <a:ea typeface="Adobe 仿宋 Std R" panose="02020400000000000000" pitchFamily="18" charset="-122"/>
              </a:rPr>
              <a:t>Ⅲ</a:t>
            </a:r>
            <a:r>
              <a:rPr lang="zh-CN" altLang="en-US" sz="1700" dirty="0">
                <a:latin typeface="Adobe 仿宋 Std R" panose="02020400000000000000" pitchFamily="18" charset="-122"/>
                <a:ea typeface="Adobe 仿宋 Std R" panose="02020400000000000000" pitchFamily="18" charset="-122"/>
              </a:rPr>
              <a:t>号染色体上，</a:t>
            </a:r>
            <a:endParaRPr lang="en-US" altLang="zh-CN" sz="1700" dirty="0">
              <a:latin typeface="Adobe 仿宋 Std R" panose="02020400000000000000" pitchFamily="18" charset="-122"/>
              <a:ea typeface="Adobe 仿宋 Std R" panose="02020400000000000000" pitchFamily="18" charset="-122"/>
            </a:endParaRPr>
          </a:p>
          <a:p>
            <a:r>
              <a:rPr lang="zh-CN" altLang="en-US" sz="1700" dirty="0">
                <a:latin typeface="Adobe 仿宋 Std R" panose="02020400000000000000" pitchFamily="18" charset="-122"/>
                <a:ea typeface="Adobe 仿宋 Std R" panose="02020400000000000000" pitchFamily="18" charset="-122"/>
              </a:rPr>
              <a:t>研究者用抗盐突变体</a:t>
            </a:r>
            <a:r>
              <a:rPr lang="en-US" altLang="zh-CN" sz="1700" dirty="0">
                <a:latin typeface="Adobe 仿宋 Std R" panose="02020400000000000000" pitchFamily="18" charset="-122"/>
                <a:ea typeface="Adobe 仿宋 Std R" panose="02020400000000000000" pitchFamily="18" charset="-122"/>
              </a:rPr>
              <a:t>m</a:t>
            </a:r>
            <a:r>
              <a:rPr lang="zh-CN" altLang="en-US" sz="1700" dirty="0">
                <a:latin typeface="Adobe 仿宋 Std R" panose="02020400000000000000" pitchFamily="18" charset="-122"/>
                <a:ea typeface="Adobe 仿宋 Std R" panose="02020400000000000000" pitchFamily="18" charset="-122"/>
              </a:rPr>
              <a:t>与另一野生型植株</a:t>
            </a:r>
            <a:r>
              <a:rPr lang="en-US" altLang="zh-CN" sz="1700" dirty="0">
                <a:latin typeface="Adobe 仿宋 Std R" panose="02020400000000000000" pitchFamily="18" charset="-122"/>
                <a:ea typeface="Adobe 仿宋 Std R" panose="02020400000000000000" pitchFamily="18" charset="-122"/>
              </a:rPr>
              <a:t>B</a:t>
            </a:r>
            <a:r>
              <a:rPr lang="zh-CN" altLang="en-US" sz="1700" dirty="0">
                <a:latin typeface="Adobe 仿宋 Std R" panose="02020400000000000000" pitchFamily="18" charset="-122"/>
                <a:ea typeface="Adobe 仿宋 Std R" panose="02020400000000000000" pitchFamily="18" charset="-122"/>
              </a:rPr>
              <a:t>杂交，</a:t>
            </a:r>
            <a:endParaRPr lang="en-US" altLang="zh-CN" sz="1700" dirty="0">
              <a:latin typeface="Adobe 仿宋 Std R" panose="02020400000000000000" pitchFamily="18" charset="-122"/>
              <a:ea typeface="Adobe 仿宋 Std R" panose="02020400000000000000" pitchFamily="18" charset="-122"/>
            </a:endParaRPr>
          </a:p>
          <a:p>
            <a:r>
              <a:rPr lang="zh-CN" altLang="en-US" sz="1700" dirty="0">
                <a:latin typeface="Adobe 仿宋 Std R" panose="02020400000000000000" pitchFamily="18" charset="-122"/>
                <a:ea typeface="Adobe 仿宋 Std R" panose="02020400000000000000" pitchFamily="18" charset="-122"/>
              </a:rPr>
              <a:t>用分别位于两对染色体上的</a:t>
            </a:r>
            <a:r>
              <a:rPr lang="en-US" altLang="zh-CN" sz="1700" dirty="0">
                <a:latin typeface="Adobe 仿宋 Std R" panose="02020400000000000000" pitchFamily="18" charset="-122"/>
                <a:ea typeface="Adobe 仿宋 Std R" panose="02020400000000000000" pitchFamily="18" charset="-122"/>
              </a:rPr>
              <a:t>SNP1</a:t>
            </a:r>
            <a:r>
              <a:rPr lang="zh-CN" altLang="en-US" sz="1700" dirty="0">
                <a:latin typeface="Adobe 仿宋 Std R" panose="02020400000000000000" pitchFamily="18" charset="-122"/>
                <a:ea typeface="Adobe 仿宋 Std R" panose="02020400000000000000" pitchFamily="18" charset="-122"/>
              </a:rPr>
              <a:t>和</a:t>
            </a:r>
            <a:r>
              <a:rPr lang="en-US" altLang="zh-CN" sz="1700" dirty="0">
                <a:latin typeface="Adobe 仿宋 Std R" panose="02020400000000000000" pitchFamily="18" charset="-122"/>
                <a:ea typeface="Adobe 仿宋 Std R" panose="02020400000000000000" pitchFamily="18" charset="-122"/>
              </a:rPr>
              <a:t>SNP2</a:t>
            </a:r>
            <a:r>
              <a:rPr lang="zh-CN" altLang="en-US" sz="1700" dirty="0">
                <a:latin typeface="Adobe 仿宋 Std R" panose="02020400000000000000" pitchFamily="18" charset="-122"/>
                <a:ea typeface="Adobe 仿宋 Std R" panose="02020400000000000000" pitchFamily="18" charset="-122"/>
              </a:rPr>
              <a:t>（见图）进行基因定位。</a:t>
            </a:r>
          </a:p>
          <a:p>
            <a:r>
              <a:rPr lang="zh-CN" altLang="en-US" sz="1700" dirty="0">
                <a:latin typeface="Adobe 仿宋 Std R" panose="02020400000000000000" pitchFamily="18" charset="-122"/>
                <a:ea typeface="Adobe 仿宋 Std R" panose="02020400000000000000" pitchFamily="18" charset="-122"/>
              </a:rPr>
              <a:t> ①将</a:t>
            </a:r>
            <a:r>
              <a:rPr lang="en-US" altLang="zh-CN" sz="1700" dirty="0">
                <a:latin typeface="Adobe 仿宋 Std R" panose="02020400000000000000" pitchFamily="18" charset="-122"/>
                <a:ea typeface="Adobe 仿宋 Std R" panose="02020400000000000000" pitchFamily="18" charset="-122"/>
              </a:rPr>
              <a:t>m</a:t>
            </a:r>
            <a:r>
              <a:rPr lang="zh-CN" altLang="en-US" sz="1700" dirty="0">
                <a:latin typeface="Adobe 仿宋 Std R" panose="02020400000000000000" pitchFamily="18" charset="-122"/>
                <a:ea typeface="Adobe 仿宋 Std R" panose="02020400000000000000" pitchFamily="18" charset="-122"/>
              </a:rPr>
              <a:t>和</a:t>
            </a:r>
            <a:r>
              <a:rPr lang="en-US" altLang="zh-CN" sz="1700" dirty="0">
                <a:latin typeface="Adobe 仿宋 Std R" panose="02020400000000000000" pitchFamily="18" charset="-122"/>
                <a:ea typeface="Adobe 仿宋 Std R" panose="02020400000000000000" pitchFamily="18" charset="-122"/>
              </a:rPr>
              <a:t>B</a:t>
            </a:r>
            <a:r>
              <a:rPr lang="zh-CN" altLang="en-US" sz="1700" dirty="0">
                <a:latin typeface="Adobe 仿宋 Std R" panose="02020400000000000000" pitchFamily="18" charset="-122"/>
                <a:ea typeface="Adobe 仿宋 Std R" panose="02020400000000000000" pitchFamily="18" charset="-122"/>
              </a:rPr>
              <a:t>进行杂交，得到的</a:t>
            </a:r>
            <a:r>
              <a:rPr lang="en-US" altLang="zh-CN" sz="1700" dirty="0">
                <a:latin typeface="Adobe 仿宋 Std R" panose="02020400000000000000" pitchFamily="18" charset="-122"/>
                <a:ea typeface="Adobe 仿宋 Std R" panose="02020400000000000000" pitchFamily="18" charset="-122"/>
              </a:rPr>
              <a:t>F1</a:t>
            </a:r>
            <a:r>
              <a:rPr lang="zh-CN" altLang="en-US" sz="1700" dirty="0">
                <a:latin typeface="Adobe 仿宋 Std R" panose="02020400000000000000" pitchFamily="18" charset="-122"/>
                <a:ea typeface="Adobe 仿宋 Std R" panose="02020400000000000000" pitchFamily="18" charset="-122"/>
              </a:rPr>
              <a:t>植株自交。将</a:t>
            </a:r>
            <a:r>
              <a:rPr lang="en-US" altLang="zh-CN" sz="1700" dirty="0">
                <a:latin typeface="Adobe 仿宋 Std R" panose="02020400000000000000" pitchFamily="18" charset="-122"/>
                <a:ea typeface="Adobe 仿宋 Std R" panose="02020400000000000000" pitchFamily="18" charset="-122"/>
              </a:rPr>
              <a:t>F1</a:t>
            </a:r>
            <a:r>
              <a:rPr lang="zh-CN" altLang="en-US" sz="1700" dirty="0">
                <a:latin typeface="Adobe 仿宋 Std R" panose="02020400000000000000" pitchFamily="18" charset="-122"/>
                <a:ea typeface="Adobe 仿宋 Std R" panose="02020400000000000000" pitchFamily="18" charset="-122"/>
              </a:rPr>
              <a:t>植株所结种子播种于</a:t>
            </a:r>
            <a:r>
              <a:rPr lang="en-US" altLang="zh-CN" sz="1700" dirty="0">
                <a:latin typeface="Adobe 仿宋 Std R" panose="02020400000000000000" pitchFamily="18" charset="-122"/>
                <a:ea typeface="Adobe 仿宋 Std R" panose="02020400000000000000" pitchFamily="18" charset="-122"/>
              </a:rPr>
              <a:t>________</a:t>
            </a:r>
            <a:r>
              <a:rPr lang="zh-CN" altLang="en-US" sz="1700" dirty="0">
                <a:latin typeface="Adobe 仿宋 Std R" panose="02020400000000000000" pitchFamily="18" charset="-122"/>
                <a:ea typeface="Adobe 仿宋 Std R" panose="02020400000000000000" pitchFamily="18" charset="-122"/>
              </a:rPr>
              <a:t>的选择培养基上培养，得到</a:t>
            </a:r>
            <a:r>
              <a:rPr lang="en-US" altLang="zh-CN" sz="1700" dirty="0">
                <a:latin typeface="Adobe 仿宋 Std R" panose="02020400000000000000" pitchFamily="18" charset="-122"/>
                <a:ea typeface="Adobe 仿宋 Std R" panose="02020400000000000000" pitchFamily="18" charset="-122"/>
              </a:rPr>
              <a:t>F2</a:t>
            </a:r>
            <a:r>
              <a:rPr lang="zh-CN" altLang="en-US" sz="1700" dirty="0">
                <a:latin typeface="Adobe 仿宋 Std R" panose="02020400000000000000" pitchFamily="18" charset="-122"/>
                <a:ea typeface="Adobe 仿宋 Std R" panose="02020400000000000000" pitchFamily="18" charset="-122"/>
              </a:rPr>
              <a:t>抗盐植株。</a:t>
            </a:r>
          </a:p>
          <a:p>
            <a:r>
              <a:rPr lang="zh-CN" altLang="en-US" sz="1700" dirty="0">
                <a:latin typeface="Adobe 仿宋 Std R" panose="02020400000000000000" pitchFamily="18" charset="-122"/>
                <a:ea typeface="Adobe 仿宋 Std R" panose="02020400000000000000" pitchFamily="18" charset="-122"/>
              </a:rPr>
              <a:t>②分别检测</a:t>
            </a:r>
            <a:r>
              <a:rPr lang="en-US" altLang="zh-CN" sz="1700" dirty="0">
                <a:latin typeface="Adobe 仿宋 Std R" panose="02020400000000000000" pitchFamily="18" charset="-122"/>
                <a:ea typeface="Adobe 仿宋 Std R" panose="02020400000000000000" pitchFamily="18" charset="-122"/>
              </a:rPr>
              <a:t>F2</a:t>
            </a:r>
            <a:r>
              <a:rPr lang="zh-CN" altLang="en-US" sz="1700" dirty="0">
                <a:latin typeface="Adobe 仿宋 Std R" panose="02020400000000000000" pitchFamily="18" charset="-122"/>
                <a:ea typeface="Adobe 仿宋 Std R" panose="02020400000000000000" pitchFamily="18" charset="-122"/>
              </a:rPr>
              <a:t>抗盐植株个体的</a:t>
            </a:r>
            <a:r>
              <a:rPr lang="en-US" altLang="zh-CN" sz="1700" dirty="0">
                <a:latin typeface="Adobe 仿宋 Std R" panose="02020400000000000000" pitchFamily="18" charset="-122"/>
                <a:ea typeface="Adobe 仿宋 Std R" panose="02020400000000000000" pitchFamily="18" charset="-122"/>
              </a:rPr>
              <a:t>SNP1</a:t>
            </a:r>
            <a:r>
              <a:rPr lang="zh-CN" altLang="en-US" sz="1700" dirty="0">
                <a:latin typeface="Adobe 仿宋 Std R" panose="02020400000000000000" pitchFamily="18" charset="-122"/>
                <a:ea typeface="Adobe 仿宋 Std R" panose="02020400000000000000" pitchFamily="18" charset="-122"/>
              </a:rPr>
              <a:t>和</a:t>
            </a:r>
            <a:r>
              <a:rPr lang="en-US" altLang="zh-CN" sz="1700" dirty="0">
                <a:latin typeface="Adobe 仿宋 Std R" panose="02020400000000000000" pitchFamily="18" charset="-122"/>
                <a:ea typeface="Adobe 仿宋 Std R" panose="02020400000000000000" pitchFamily="18" charset="-122"/>
              </a:rPr>
              <a:t>SNP2</a:t>
            </a:r>
            <a:r>
              <a:rPr lang="zh-CN" altLang="en-US" sz="1700" dirty="0">
                <a:latin typeface="Adobe 仿宋 Std R" panose="02020400000000000000" pitchFamily="18" charset="-122"/>
                <a:ea typeface="Adobe 仿宋 Std R" panose="02020400000000000000" pitchFamily="18" charset="-122"/>
              </a:rPr>
              <a:t>，若全部个体的</a:t>
            </a:r>
            <a:r>
              <a:rPr lang="en-US" altLang="zh-CN" sz="1700" dirty="0">
                <a:latin typeface="Adobe 仿宋 Std R" panose="02020400000000000000" pitchFamily="18" charset="-122"/>
                <a:ea typeface="Adobe 仿宋 Std R" panose="02020400000000000000" pitchFamily="18" charset="-122"/>
              </a:rPr>
              <a:t>SNP1</a:t>
            </a:r>
            <a:r>
              <a:rPr lang="zh-CN" altLang="en-US" sz="1700" dirty="0">
                <a:latin typeface="Adobe 仿宋 Std R" panose="02020400000000000000" pitchFamily="18" charset="-122"/>
                <a:ea typeface="Adobe 仿宋 Std R" panose="02020400000000000000" pitchFamily="18" charset="-122"/>
              </a:rPr>
              <a:t>检测结果为</a:t>
            </a:r>
            <a:r>
              <a:rPr lang="en-US" altLang="zh-CN" sz="1700" dirty="0">
                <a:latin typeface="Adobe 仿宋 Std R" panose="02020400000000000000" pitchFamily="18" charset="-122"/>
                <a:ea typeface="Adobe 仿宋 Std R" panose="02020400000000000000" pitchFamily="18" charset="-122"/>
              </a:rPr>
              <a:t>________</a:t>
            </a:r>
            <a:r>
              <a:rPr lang="zh-CN" altLang="en-US" sz="1700" dirty="0">
                <a:latin typeface="Adobe 仿宋 Std R" panose="02020400000000000000" pitchFamily="18" charset="-122"/>
                <a:ea typeface="Adobe 仿宋 Std R" panose="02020400000000000000" pitchFamily="18" charset="-122"/>
              </a:rPr>
              <a:t>， </a:t>
            </a:r>
            <a:r>
              <a:rPr lang="en-US" altLang="zh-CN" sz="1700" dirty="0">
                <a:latin typeface="Adobe 仿宋 Std R" panose="02020400000000000000" pitchFamily="18" charset="-122"/>
                <a:ea typeface="Adobe 仿宋 Std R" panose="02020400000000000000" pitchFamily="18" charset="-122"/>
              </a:rPr>
              <a:t>SNP2</a:t>
            </a:r>
            <a:r>
              <a:rPr lang="zh-CN" altLang="en-US" sz="1700" dirty="0">
                <a:latin typeface="Adobe 仿宋 Std R" panose="02020400000000000000" pitchFamily="18" charset="-122"/>
                <a:ea typeface="Adobe 仿宋 Std R" panose="02020400000000000000" pitchFamily="18" charset="-122"/>
              </a:rPr>
              <a:t>检测结果</a:t>
            </a:r>
            <a:r>
              <a:rPr lang="en-US" altLang="zh-CN" sz="1700" dirty="0">
                <a:latin typeface="Adobe 仿宋 Std R" panose="02020400000000000000" pitchFamily="18" charset="-122"/>
                <a:ea typeface="Adobe 仿宋 Std R" panose="02020400000000000000" pitchFamily="18" charset="-122"/>
              </a:rPr>
              <a:t>SNP2</a:t>
            </a:r>
            <a:r>
              <a:rPr lang="en-US" altLang="zh-CN" sz="1700" baseline="30000" dirty="0">
                <a:latin typeface="Adobe 仿宋 Std R" panose="02020400000000000000" pitchFamily="18" charset="-122"/>
                <a:ea typeface="Adobe 仿宋 Std R" panose="02020400000000000000" pitchFamily="18" charset="-122"/>
              </a:rPr>
              <a:t>m</a:t>
            </a:r>
            <a:r>
              <a:rPr lang="zh-CN" altLang="en-US" sz="1700" dirty="0">
                <a:latin typeface="Adobe 仿宋 Std R" panose="02020400000000000000" pitchFamily="18" charset="-122"/>
                <a:ea typeface="Adobe 仿宋 Std R" panose="02020400000000000000" pitchFamily="18" charset="-122"/>
              </a:rPr>
              <a:t>和</a:t>
            </a:r>
            <a:r>
              <a:rPr lang="en-US" altLang="zh-CN" sz="1700" dirty="0">
                <a:latin typeface="Adobe 仿宋 Std R" panose="02020400000000000000" pitchFamily="18" charset="-122"/>
                <a:ea typeface="Adobe 仿宋 Std R" panose="02020400000000000000" pitchFamily="18" charset="-122"/>
              </a:rPr>
              <a:t>SNP2</a:t>
            </a:r>
            <a:r>
              <a:rPr lang="en-US" altLang="zh-CN" sz="1700" baseline="30000" dirty="0">
                <a:latin typeface="Adobe 仿宋 Std R" panose="02020400000000000000" pitchFamily="18" charset="-122"/>
                <a:ea typeface="Adobe 仿宋 Std R" panose="02020400000000000000" pitchFamily="18" charset="-122"/>
              </a:rPr>
              <a:t>B</a:t>
            </a:r>
            <a:r>
              <a:rPr lang="zh-CN" altLang="en-US" sz="1700" dirty="0">
                <a:latin typeface="Adobe 仿宋 Std R" panose="02020400000000000000" pitchFamily="18" charset="-122"/>
                <a:ea typeface="Adobe 仿宋 Std R" panose="02020400000000000000" pitchFamily="18" charset="-122"/>
              </a:rPr>
              <a:t>的比例约为</a:t>
            </a:r>
            <a:r>
              <a:rPr lang="en-US" altLang="zh-CN" sz="1700" dirty="0">
                <a:latin typeface="Adobe 仿宋 Std R" panose="02020400000000000000" pitchFamily="18" charset="-122"/>
                <a:ea typeface="Adobe 仿宋 Std R" panose="02020400000000000000" pitchFamily="18" charset="-122"/>
              </a:rPr>
              <a:t>________</a:t>
            </a:r>
            <a:r>
              <a:rPr lang="zh-CN" altLang="en-US" sz="1700" dirty="0">
                <a:latin typeface="Adobe 仿宋 Std R" panose="02020400000000000000" pitchFamily="18" charset="-122"/>
                <a:ea typeface="Adobe 仿宋 Std R" panose="02020400000000000000" pitchFamily="18" charset="-122"/>
              </a:rPr>
              <a:t>，则抗盐基因在</a:t>
            </a:r>
            <a:r>
              <a:rPr lang="en-US" altLang="zh-CN" sz="1700" dirty="0">
                <a:latin typeface="Adobe 仿宋 Std R" panose="02020400000000000000" pitchFamily="18" charset="-122"/>
                <a:ea typeface="Adobe 仿宋 Std R" panose="02020400000000000000" pitchFamily="18" charset="-122"/>
              </a:rPr>
              <a:t>Ⅱ</a:t>
            </a:r>
            <a:r>
              <a:rPr lang="zh-CN" altLang="en-US" sz="1700" dirty="0">
                <a:latin typeface="Adobe 仿宋 Std R" panose="02020400000000000000" pitchFamily="18" charset="-122"/>
                <a:ea typeface="Adobe 仿宋 Std R" panose="02020400000000000000" pitchFamily="18" charset="-122"/>
              </a:rPr>
              <a:t>号染色体上，且与</a:t>
            </a:r>
            <a:r>
              <a:rPr lang="en-US" altLang="zh-CN" sz="1700" dirty="0">
                <a:latin typeface="Adobe 仿宋 Std R" panose="02020400000000000000" pitchFamily="18" charset="-122"/>
                <a:ea typeface="Adobe 仿宋 Std R" panose="02020400000000000000" pitchFamily="18" charset="-122"/>
              </a:rPr>
              <a:t>SNP1</a:t>
            </a:r>
            <a:r>
              <a:rPr lang="en-US" altLang="zh-CN" sz="1700" baseline="30000" dirty="0">
                <a:latin typeface="Adobe 仿宋 Std R" panose="02020400000000000000" pitchFamily="18" charset="-122"/>
                <a:ea typeface="Adobe 仿宋 Std R" panose="02020400000000000000" pitchFamily="18" charset="-122"/>
              </a:rPr>
              <a:t>m</a:t>
            </a:r>
            <a:r>
              <a:rPr lang="zh-CN" altLang="en-US" sz="1700" dirty="0">
                <a:latin typeface="Adobe 仿宋 Std R" panose="02020400000000000000" pitchFamily="18" charset="-122"/>
                <a:ea typeface="Adobe 仿宋 Std R" panose="02020400000000000000" pitchFamily="18" charset="-122"/>
              </a:rPr>
              <a:t>不发生交叉互换。</a:t>
            </a:r>
          </a:p>
          <a:p>
            <a:r>
              <a:rPr lang="zh-CN" altLang="en-US" sz="1700" dirty="0">
                <a:latin typeface="Adobe 仿宋 Std R" panose="02020400000000000000" pitchFamily="18" charset="-122"/>
                <a:ea typeface="Adobe 仿宋 Std R" panose="02020400000000000000" pitchFamily="18" charset="-122"/>
              </a:rPr>
              <a:t>（</a:t>
            </a:r>
            <a:r>
              <a:rPr lang="en-US" altLang="zh-CN" sz="1700" dirty="0">
                <a:latin typeface="Adobe 仿宋 Std R" panose="02020400000000000000" pitchFamily="18" charset="-122"/>
                <a:ea typeface="Adobe 仿宋 Std R" panose="02020400000000000000" pitchFamily="18" charset="-122"/>
              </a:rPr>
              <a:t>5</a:t>
            </a:r>
            <a:r>
              <a:rPr lang="zh-CN" altLang="en-US" sz="1700" dirty="0">
                <a:latin typeface="Adobe 仿宋 Std R" panose="02020400000000000000" pitchFamily="18" charset="-122"/>
                <a:ea typeface="Adobe 仿宋 Std R" panose="02020400000000000000" pitchFamily="18" charset="-122"/>
              </a:rPr>
              <a:t>）研究者通过上述方法确定抗盐基因在某染色体上，为进一步精确定位基因位置，选择该染色体上</a:t>
            </a:r>
            <a:r>
              <a:rPr lang="en-US" altLang="zh-CN" sz="1700" dirty="0">
                <a:latin typeface="Adobe 仿宋 Std R" panose="02020400000000000000" pitchFamily="18" charset="-122"/>
                <a:ea typeface="Adobe 仿宋 Std R" panose="02020400000000000000" pitchFamily="18" charset="-122"/>
              </a:rPr>
              <a:t>8</a:t>
            </a:r>
            <a:r>
              <a:rPr lang="zh-CN" altLang="en-US" sz="1700" dirty="0">
                <a:latin typeface="Adobe 仿宋 Std R" panose="02020400000000000000" pitchFamily="18" charset="-122"/>
                <a:ea typeface="Adobe 仿宋 Std R" panose="02020400000000000000" pitchFamily="18" charset="-122"/>
              </a:rPr>
              <a:t>个不同的</a:t>
            </a:r>
            <a:r>
              <a:rPr lang="en-US" altLang="zh-CN" sz="1700" dirty="0">
                <a:latin typeface="Adobe 仿宋 Std R" panose="02020400000000000000" pitchFamily="18" charset="-122"/>
                <a:ea typeface="Adobe 仿宋 Std R" panose="02020400000000000000" pitchFamily="18" charset="-122"/>
              </a:rPr>
              <a:t>SNP</a:t>
            </a:r>
            <a:r>
              <a:rPr lang="zh-CN" altLang="en-US" sz="1700" dirty="0">
                <a:latin typeface="Adobe 仿宋 Std R" panose="02020400000000000000" pitchFamily="18" charset="-122"/>
                <a:ea typeface="Adobe 仿宋 Std R" panose="02020400000000000000" pitchFamily="18" charset="-122"/>
              </a:rPr>
              <a:t>，得到与抗盐基因发生交叉互换的概率，如下表。据表判断，抗盐基因位于</a:t>
            </a:r>
            <a:r>
              <a:rPr lang="en-US" altLang="zh-CN" sz="1700" dirty="0">
                <a:latin typeface="Adobe 仿宋 Std R" panose="02020400000000000000" pitchFamily="18" charset="-122"/>
                <a:ea typeface="Adobe 仿宋 Std R" panose="02020400000000000000" pitchFamily="18" charset="-122"/>
              </a:rPr>
              <a:t>________SNP</a:t>
            </a:r>
            <a:r>
              <a:rPr lang="zh-CN" altLang="en-US" sz="1700" dirty="0">
                <a:latin typeface="Adobe 仿宋 Std R" panose="02020400000000000000" pitchFamily="18" charset="-122"/>
                <a:ea typeface="Adobe 仿宋 Std R" panose="02020400000000000000" pitchFamily="18" charset="-122"/>
              </a:rPr>
              <a:t>位置附近，作出判断所依据的原理是</a:t>
            </a:r>
            <a:r>
              <a:rPr lang="en-US" altLang="zh-CN" sz="1700" dirty="0">
                <a:latin typeface="Adobe 仿宋 Std R" panose="02020400000000000000" pitchFamily="18" charset="-122"/>
                <a:ea typeface="Adobe 仿宋 Std R" panose="02020400000000000000" pitchFamily="18" charset="-122"/>
              </a:rPr>
              <a:t>________ </a:t>
            </a:r>
            <a:r>
              <a:rPr lang="zh-CN" altLang="en-US" sz="1700" dirty="0">
                <a:latin typeface="Adobe 仿宋 Std R" panose="02020400000000000000" pitchFamily="18" charset="-122"/>
                <a:ea typeface="Adobe 仿宋 Std R" panose="02020400000000000000" pitchFamily="18" charset="-122"/>
              </a:rPr>
              <a:t>。</a:t>
            </a:r>
            <a:endParaRPr lang="en-US" altLang="zh-CN" sz="1700" dirty="0">
              <a:latin typeface="Adobe 仿宋 Std R" panose="02020400000000000000" pitchFamily="18" charset="-122"/>
              <a:ea typeface="Adobe 仿宋 Std R" panose="02020400000000000000" pitchFamily="18" charset="-122"/>
            </a:endParaRPr>
          </a:p>
          <a:p>
            <a:endParaRPr lang="en-US" altLang="zh-CN" sz="1200" dirty="0">
              <a:latin typeface="Adobe 仿宋 Std R" panose="02020400000000000000" pitchFamily="18" charset="-122"/>
              <a:ea typeface="Adobe 仿宋 Std R" panose="02020400000000000000" pitchFamily="18" charset="-122"/>
            </a:endParaRPr>
          </a:p>
          <a:p>
            <a:endParaRPr lang="en-US" altLang="zh-CN" sz="1200" dirty="0">
              <a:latin typeface="Adobe 仿宋 Std R" panose="02020400000000000000" pitchFamily="18" charset="-122"/>
              <a:ea typeface="Adobe 仿宋 Std R" panose="02020400000000000000" pitchFamily="18" charset="-122"/>
            </a:endParaRPr>
          </a:p>
          <a:p>
            <a:r>
              <a:rPr lang="zh-CN" altLang="en-US" sz="1700" dirty="0">
                <a:latin typeface="Adobe 仿宋 Std R" panose="02020400000000000000" pitchFamily="18" charset="-122"/>
                <a:ea typeface="Adobe 仿宋 Std R" panose="02020400000000000000" pitchFamily="18" charset="-122"/>
              </a:rPr>
              <a:t>（</a:t>
            </a:r>
            <a:r>
              <a:rPr lang="en-US" altLang="zh-CN" sz="1700" dirty="0">
                <a:latin typeface="Adobe 仿宋 Std R" panose="02020400000000000000" pitchFamily="18" charset="-122"/>
                <a:ea typeface="Adobe 仿宋 Std R" panose="02020400000000000000" pitchFamily="18" charset="-122"/>
              </a:rPr>
              <a:t>6</a:t>
            </a:r>
            <a:r>
              <a:rPr lang="zh-CN" altLang="en-US" sz="1700" dirty="0">
                <a:latin typeface="Adobe 仿宋 Std R" panose="02020400000000000000" pitchFamily="18" charset="-122"/>
                <a:ea typeface="Adobe 仿宋 Std R" panose="02020400000000000000" pitchFamily="18" charset="-122"/>
              </a:rPr>
              <a:t>）结合本研究，请例举</a:t>
            </a:r>
            <a:r>
              <a:rPr lang="en-US" altLang="zh-CN" sz="1700" dirty="0">
                <a:latin typeface="Adobe 仿宋 Std R" panose="02020400000000000000" pitchFamily="18" charset="-122"/>
                <a:ea typeface="Adobe 仿宋 Std R" panose="02020400000000000000" pitchFamily="18" charset="-122"/>
              </a:rPr>
              <a:t>SNP</a:t>
            </a:r>
            <a:r>
              <a:rPr lang="zh-CN" altLang="en-US" sz="1700" dirty="0">
                <a:latin typeface="Adobe 仿宋 Std R" panose="02020400000000000000" pitchFamily="18" charset="-122"/>
                <a:ea typeface="Adobe 仿宋 Std R" panose="02020400000000000000" pitchFamily="18" charset="-122"/>
              </a:rPr>
              <a:t>在医学领域可能的应用前景</a:t>
            </a:r>
            <a:r>
              <a:rPr lang="en-US" altLang="zh-CN" sz="1700" dirty="0">
                <a:latin typeface="Adobe 仿宋 Std R" panose="02020400000000000000" pitchFamily="18" charset="-122"/>
                <a:ea typeface="Adobe 仿宋 Std R" panose="02020400000000000000" pitchFamily="18" charset="-122"/>
              </a:rPr>
              <a:t>________</a:t>
            </a:r>
            <a:r>
              <a:rPr lang="zh-CN" altLang="en-US" sz="1700" dirty="0">
                <a:latin typeface="Adobe 仿宋 Std R" panose="02020400000000000000" pitchFamily="18" charset="-122"/>
                <a:ea typeface="Adobe 仿宋 Std R" panose="02020400000000000000" pitchFamily="18" charset="-122"/>
              </a:rPr>
              <a:t>。</a:t>
            </a:r>
          </a:p>
        </p:txBody>
      </p:sp>
      <p:sp>
        <p:nvSpPr>
          <p:cNvPr id="2" name="文本框 1">
            <a:extLst>
              <a:ext uri="{FF2B5EF4-FFF2-40B4-BE49-F238E27FC236}">
                <a16:creationId xmlns:a16="http://schemas.microsoft.com/office/drawing/2014/main" id="{677DBDD6-A4FA-4290-81C3-3C8C309C3844}"/>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99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话题四 分子标记与基因的关系</a:t>
            </a:r>
          </a:p>
        </p:txBody>
      </p:sp>
      <p:sp>
        <p:nvSpPr>
          <p:cNvPr id="3" name="文本框 2">
            <a:extLst>
              <a:ext uri="{FF2B5EF4-FFF2-40B4-BE49-F238E27FC236}">
                <a16:creationId xmlns:a16="http://schemas.microsoft.com/office/drawing/2014/main" id="{F433D60C-EA85-462F-95BE-517FCB2E2003}"/>
              </a:ext>
            </a:extLst>
          </p:cNvPr>
          <p:cNvSpPr txBox="1"/>
          <p:nvPr/>
        </p:nvSpPr>
        <p:spPr>
          <a:xfrm>
            <a:off x="79899" y="842817"/>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例题</a:t>
            </a:r>
          </a:p>
        </p:txBody>
      </p:sp>
      <p:pic>
        <p:nvPicPr>
          <p:cNvPr id="5" name="图片 4">
            <a:extLst>
              <a:ext uri="{FF2B5EF4-FFF2-40B4-BE49-F238E27FC236}">
                <a16:creationId xmlns:a16="http://schemas.microsoft.com/office/drawing/2014/main" id="{CDC7FABB-752E-41E2-935F-6401028DF4CC}"/>
              </a:ext>
            </a:extLst>
          </p:cNvPr>
          <p:cNvPicPr>
            <a:picLocks noChangeAspect="1"/>
          </p:cNvPicPr>
          <p:nvPr/>
        </p:nvPicPr>
        <p:blipFill>
          <a:blip r:embed="rId3"/>
          <a:stretch>
            <a:fillRect/>
          </a:stretch>
        </p:blipFill>
        <p:spPr>
          <a:xfrm>
            <a:off x="3498626" y="5778212"/>
            <a:ext cx="6320078" cy="648663"/>
          </a:xfrm>
          <a:prstGeom prst="rect">
            <a:avLst/>
          </a:prstGeom>
        </p:spPr>
      </p:pic>
    </p:spTree>
    <p:extLst>
      <p:ext uri="{BB962C8B-B14F-4D97-AF65-F5344CB8AC3E}">
        <p14:creationId xmlns:p14="http://schemas.microsoft.com/office/powerpoint/2010/main" val="3925828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77DBDD6-A4FA-4290-81C3-3C8C309C3844}"/>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99FF"/>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话题四 分子标记与基因的关系</a:t>
            </a:r>
          </a:p>
        </p:txBody>
      </p:sp>
      <p:sp>
        <p:nvSpPr>
          <p:cNvPr id="4" name="文本框 3">
            <a:extLst>
              <a:ext uri="{FF2B5EF4-FFF2-40B4-BE49-F238E27FC236}">
                <a16:creationId xmlns:a16="http://schemas.microsoft.com/office/drawing/2014/main" id="{F44CB04F-FACA-4AB6-9E63-704A5B193006}"/>
              </a:ext>
            </a:extLst>
          </p:cNvPr>
          <p:cNvSpPr txBox="1"/>
          <p:nvPr/>
        </p:nvSpPr>
        <p:spPr>
          <a:xfrm>
            <a:off x="230912" y="796637"/>
            <a:ext cx="11794836" cy="6109365"/>
          </a:xfrm>
          <a:prstGeom prst="rect">
            <a:avLst/>
          </a:prstGeom>
          <a:noFill/>
        </p:spPr>
        <p:txBody>
          <a:bodyPr wrap="square" rtlCol="0">
            <a:spAutoFit/>
          </a:bodyPr>
          <a:lstStyle/>
          <a:p>
            <a:r>
              <a:rPr lang="en-US" altLang="zh-CN" dirty="0">
                <a:latin typeface="Adobe 仿宋 Std R" panose="02020400000000000000" pitchFamily="18" charset="-122"/>
                <a:ea typeface="Adobe 仿宋 Std R" panose="02020400000000000000" pitchFamily="18" charset="-122"/>
              </a:rPr>
              <a:t>12. </a:t>
            </a:r>
            <a:r>
              <a:rPr lang="zh-CN" altLang="en-US" dirty="0">
                <a:latin typeface="Adobe 仿宋 Std R" panose="02020400000000000000" pitchFamily="18" charset="-122"/>
                <a:ea typeface="Adobe 仿宋 Std R" panose="02020400000000000000" pitchFamily="18" charset="-122"/>
              </a:rPr>
              <a:t>紫米籽粒果皮与种皮因含有抗氧化作用的花色素苷而呈现紫色，比白米有更高的营养价值。</a:t>
            </a:r>
          </a:p>
          <a:p>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1</a:t>
            </a:r>
            <a:r>
              <a:rPr lang="zh-CN" altLang="en-US" dirty="0">
                <a:latin typeface="Adobe 仿宋 Std R" panose="02020400000000000000" pitchFamily="18" charset="-122"/>
                <a:ea typeface="Adobe 仿宋 Std R" panose="02020400000000000000" pitchFamily="18" charset="-122"/>
              </a:rPr>
              <a:t>）水稻籽粒的果皮与种皮黏连，由雌蕊的子房壁和珠被的细胞经过</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发育而来，因此籽粒果皮颜色由亲本中</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的基因型决定。研究者利用紫粒水稻与白粒水稻杂交，得到表</a:t>
            </a:r>
            <a:r>
              <a:rPr lang="en-US" altLang="zh-CN" dirty="0">
                <a:latin typeface="Adobe 仿宋 Std R" panose="02020400000000000000" pitchFamily="18" charset="-122"/>
                <a:ea typeface="Adobe 仿宋 Std R" panose="02020400000000000000" pitchFamily="18" charset="-122"/>
              </a:rPr>
              <a:t>1</a:t>
            </a:r>
            <a:r>
              <a:rPr lang="zh-CN" altLang="en-US" dirty="0">
                <a:latin typeface="Adobe 仿宋 Std R" panose="02020400000000000000" pitchFamily="18" charset="-122"/>
                <a:ea typeface="Adobe 仿宋 Std R" panose="02020400000000000000" pitchFamily="18" charset="-122"/>
              </a:rPr>
              <a:t>结果。              </a:t>
            </a:r>
          </a:p>
          <a:p>
            <a:r>
              <a:rPr lang="zh-CN" altLang="en-US" sz="1400" dirty="0">
                <a:latin typeface="Adobe 仿宋 Std R" panose="02020400000000000000" pitchFamily="18" charset="-122"/>
                <a:ea typeface="Adobe 仿宋 Std R" panose="02020400000000000000" pitchFamily="18" charset="-122"/>
              </a:rPr>
              <a:t>     </a:t>
            </a:r>
            <a:r>
              <a:rPr lang="zh-CN" altLang="en-US" sz="14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表</a:t>
            </a:r>
            <a:r>
              <a:rPr lang="en-US" altLang="zh-CN" sz="14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1 </a:t>
            </a:r>
            <a:r>
              <a:rPr lang="zh-CN" altLang="en-US" sz="14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紫粒水稻与白粒水稻正反交组合</a:t>
            </a:r>
            <a:endParaRPr lang="en-US" altLang="zh-CN" sz="14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a:p>
            <a:r>
              <a:rPr lang="zh-CN" altLang="en-US" sz="14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及所结籽粒果皮颜色统计结果</a:t>
            </a:r>
          </a:p>
          <a:p>
            <a:endParaRPr lang="en-US" altLang="zh-CN" sz="1200" dirty="0">
              <a:latin typeface="Adobe 仿宋 Std R" panose="02020400000000000000" pitchFamily="18" charset="-122"/>
              <a:ea typeface="Adobe 仿宋 Std R" panose="02020400000000000000" pitchFamily="18" charset="-122"/>
            </a:endParaRPr>
          </a:p>
          <a:p>
            <a:endParaRPr lang="en-US" altLang="zh-CN" sz="1300"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据结果判断，果皮颜色中</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为显性性状，控制果皮颜色基因的遗传遵循基因的</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定律。预测</a:t>
            </a:r>
            <a:r>
              <a:rPr lang="en-US" altLang="zh-CN" dirty="0">
                <a:latin typeface="Adobe 仿宋 Std R" panose="02020400000000000000" pitchFamily="18" charset="-122"/>
                <a:ea typeface="Adobe 仿宋 Std R" panose="02020400000000000000" pitchFamily="18" charset="-122"/>
              </a:rPr>
              <a:t>F3</a:t>
            </a:r>
            <a:r>
              <a:rPr lang="zh-CN" altLang="en-US" dirty="0">
                <a:latin typeface="Adobe 仿宋 Std R" panose="02020400000000000000" pitchFamily="18" charset="-122"/>
                <a:ea typeface="Adobe 仿宋 Std R" panose="02020400000000000000" pitchFamily="18" charset="-122"/>
              </a:rPr>
              <a:t>自交所结籽粒的果皮颜色及比例为</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 </a:t>
            </a:r>
          </a:p>
          <a:p>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2</a:t>
            </a:r>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SSR</a:t>
            </a:r>
            <a:r>
              <a:rPr lang="zh-CN" altLang="en-US" dirty="0">
                <a:latin typeface="Adobe 仿宋 Std R" panose="02020400000000000000" pitchFamily="18" charset="-122"/>
                <a:ea typeface="Adobe 仿宋 Std R" panose="02020400000000000000" pitchFamily="18" charset="-122"/>
              </a:rPr>
              <a:t>是</a:t>
            </a:r>
            <a:r>
              <a:rPr lang="en-US" altLang="zh-CN" dirty="0">
                <a:latin typeface="Adobe 仿宋 Std R" panose="02020400000000000000" pitchFamily="18" charset="-122"/>
                <a:ea typeface="Adobe 仿宋 Std R" panose="02020400000000000000" pitchFamily="18" charset="-122"/>
              </a:rPr>
              <a:t>DNA</a:t>
            </a:r>
            <a:r>
              <a:rPr lang="zh-CN" altLang="en-US" dirty="0">
                <a:latin typeface="Adobe 仿宋 Std R" panose="02020400000000000000" pitchFamily="18" charset="-122"/>
                <a:ea typeface="Adobe 仿宋 Std R" panose="02020400000000000000" pitchFamily="18" charset="-122"/>
              </a:rPr>
              <a:t>中的简单重复序列，非同源染色体上的</a:t>
            </a:r>
            <a:r>
              <a:rPr lang="en-US" altLang="zh-CN" dirty="0">
                <a:latin typeface="Adobe 仿宋 Std R" panose="02020400000000000000" pitchFamily="18" charset="-122"/>
                <a:ea typeface="Adobe 仿宋 Std R" panose="02020400000000000000" pitchFamily="18" charset="-122"/>
              </a:rPr>
              <a:t>SSR</a:t>
            </a:r>
            <a:r>
              <a:rPr lang="zh-CN" altLang="en-US" dirty="0">
                <a:latin typeface="Adobe 仿宋 Std R" panose="02020400000000000000" pitchFamily="18" charset="-122"/>
                <a:ea typeface="Adobe 仿宋 Std R" panose="02020400000000000000" pitchFamily="18" charset="-122"/>
              </a:rPr>
              <a:t>重复单位</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不同（如</a:t>
            </a:r>
            <a:r>
              <a:rPr lang="en-US" altLang="zh-CN" dirty="0">
                <a:latin typeface="Adobe 仿宋 Std R" panose="02020400000000000000" pitchFamily="18" charset="-122"/>
                <a:ea typeface="Adobe 仿宋 Std R" panose="02020400000000000000" pitchFamily="18" charset="-122"/>
              </a:rPr>
              <a:t>CA</a:t>
            </a:r>
            <a:r>
              <a:rPr lang="zh-CN" altLang="en-US" dirty="0">
                <a:latin typeface="Adobe 仿宋 Std R" panose="02020400000000000000" pitchFamily="18" charset="-122"/>
                <a:ea typeface="Adobe 仿宋 Std R" panose="02020400000000000000" pitchFamily="18" charset="-122"/>
              </a:rPr>
              <a:t>重复或</a:t>
            </a:r>
            <a:r>
              <a:rPr lang="en-US" altLang="zh-CN" dirty="0">
                <a:latin typeface="Adobe 仿宋 Std R" panose="02020400000000000000" pitchFamily="18" charset="-122"/>
                <a:ea typeface="Adobe 仿宋 Std R" panose="02020400000000000000" pitchFamily="18" charset="-122"/>
              </a:rPr>
              <a:t>GT</a:t>
            </a:r>
            <a:r>
              <a:rPr lang="zh-CN" altLang="en-US" dirty="0">
                <a:latin typeface="Adobe 仿宋 Std R" panose="02020400000000000000" pitchFamily="18" charset="-122"/>
                <a:ea typeface="Adobe 仿宋 Std R" panose="02020400000000000000" pitchFamily="18" charset="-122"/>
              </a:rPr>
              <a:t>重复），不同品种的同源染色体上的</a:t>
            </a:r>
            <a:r>
              <a:rPr lang="en-US" altLang="zh-CN" dirty="0">
                <a:latin typeface="Adobe 仿宋 Std R" panose="02020400000000000000" pitchFamily="18" charset="-122"/>
                <a:ea typeface="Adobe 仿宋 Std R" panose="02020400000000000000" pitchFamily="18" charset="-122"/>
              </a:rPr>
              <a:t>SSR</a:t>
            </a:r>
            <a:r>
              <a:rPr lang="zh-CN" altLang="en-US" dirty="0">
                <a:latin typeface="Adobe 仿宋 Std R" panose="02020400000000000000" pitchFamily="18" charset="-122"/>
                <a:ea typeface="Adobe 仿宋 Std R" panose="02020400000000000000" pitchFamily="18" charset="-122"/>
              </a:rPr>
              <a:t>重复</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次数不同（如</a:t>
            </a:r>
            <a:r>
              <a:rPr lang="en-US" altLang="zh-CN" dirty="0">
                <a:latin typeface="Adobe 仿宋 Std R" panose="02020400000000000000" pitchFamily="18" charset="-122"/>
                <a:ea typeface="Adobe 仿宋 Std R" panose="02020400000000000000" pitchFamily="18" charset="-122"/>
              </a:rPr>
              <a:t>CACACA</a:t>
            </a:r>
            <a:r>
              <a:rPr lang="zh-CN" altLang="en-US" dirty="0">
                <a:latin typeface="Adobe 仿宋 Std R" panose="02020400000000000000" pitchFamily="18" charset="-122"/>
                <a:ea typeface="Adobe 仿宋 Std R" panose="02020400000000000000" pitchFamily="18" charset="-122"/>
              </a:rPr>
              <a:t>或</a:t>
            </a:r>
            <a:r>
              <a:rPr lang="en-US" altLang="zh-CN" dirty="0">
                <a:latin typeface="Adobe 仿宋 Std R" panose="02020400000000000000" pitchFamily="18" charset="-122"/>
                <a:ea typeface="Adobe 仿宋 Std R" panose="02020400000000000000" pitchFamily="18" charset="-122"/>
              </a:rPr>
              <a:t>CACACACA</a:t>
            </a:r>
            <a:r>
              <a:rPr lang="zh-CN" altLang="en-US" dirty="0">
                <a:latin typeface="Adobe 仿宋 Std R" panose="02020400000000000000" pitchFamily="18" charset="-122"/>
                <a:ea typeface="Adobe 仿宋 Std R" panose="02020400000000000000" pitchFamily="18" charset="-122"/>
              </a:rPr>
              <a:t>），因此常用于染色体特异性</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标记。研究者提取出</a:t>
            </a:r>
            <a:r>
              <a:rPr lang="en-US" altLang="zh-CN" dirty="0">
                <a:latin typeface="Adobe 仿宋 Std R" panose="02020400000000000000" pitchFamily="18" charset="-122"/>
                <a:ea typeface="Adobe 仿宋 Std R" panose="02020400000000000000" pitchFamily="18" charset="-122"/>
              </a:rPr>
              <a:t>F2</a:t>
            </a:r>
            <a:r>
              <a:rPr lang="zh-CN" altLang="en-US" dirty="0">
                <a:latin typeface="Adobe 仿宋 Std R" panose="02020400000000000000" pitchFamily="18" charset="-122"/>
                <a:ea typeface="Adobe 仿宋 Std R" panose="02020400000000000000" pitchFamily="18" charset="-122"/>
              </a:rPr>
              <a:t>中结白色籽粒的</a:t>
            </a:r>
            <a:r>
              <a:rPr lang="en-US" altLang="zh-CN" dirty="0">
                <a:latin typeface="Adobe 仿宋 Std R" panose="02020400000000000000" pitchFamily="18" charset="-122"/>
                <a:ea typeface="Adobe 仿宋 Std R" panose="02020400000000000000" pitchFamily="18" charset="-122"/>
              </a:rPr>
              <a:t>50</a:t>
            </a:r>
            <a:r>
              <a:rPr lang="zh-CN" altLang="en-US" dirty="0">
                <a:latin typeface="Adobe 仿宋 Std R" panose="02020400000000000000" pitchFamily="18" charset="-122"/>
                <a:ea typeface="Adobe 仿宋 Std R" panose="02020400000000000000" pitchFamily="18" charset="-122"/>
              </a:rPr>
              <a:t>株单株的叶肉细胞</a:t>
            </a:r>
            <a:r>
              <a:rPr lang="en-US" altLang="zh-CN" dirty="0">
                <a:latin typeface="Adobe 仿宋 Std R" panose="02020400000000000000" pitchFamily="18" charset="-122"/>
                <a:ea typeface="Adobe 仿宋 Std R" panose="02020400000000000000" pitchFamily="18" charset="-122"/>
              </a:rPr>
              <a:t>DNA</a:t>
            </a:r>
            <a:r>
              <a:rPr lang="zh-CN" altLang="en-US" dirty="0">
                <a:latin typeface="Adobe 仿宋 Std R" panose="02020400000000000000" pitchFamily="18" charset="-122"/>
                <a:ea typeface="Adobe 仿宋 Std R" panose="02020400000000000000" pitchFamily="18" charset="-122"/>
              </a:rPr>
              <a:t>，</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利用</a:t>
            </a:r>
            <a:r>
              <a:rPr lang="en-US" altLang="zh-CN" dirty="0">
                <a:latin typeface="Adobe 仿宋 Std R" panose="02020400000000000000" pitchFamily="18" charset="-122"/>
                <a:ea typeface="Adobe 仿宋 Std R" panose="02020400000000000000" pitchFamily="18" charset="-122"/>
              </a:rPr>
              <a:t>4</a:t>
            </a:r>
            <a:r>
              <a:rPr lang="zh-CN" altLang="en-US" dirty="0">
                <a:latin typeface="Adobe 仿宋 Std R" panose="02020400000000000000" pitchFamily="18" charset="-122"/>
                <a:ea typeface="Adobe 仿宋 Std R" panose="02020400000000000000" pitchFamily="18" charset="-122"/>
              </a:rPr>
              <a:t>号、</a:t>
            </a:r>
            <a:r>
              <a:rPr lang="en-US" altLang="zh-CN" dirty="0">
                <a:latin typeface="Adobe 仿宋 Std R" panose="02020400000000000000" pitchFamily="18" charset="-122"/>
                <a:ea typeface="Adobe 仿宋 Std R" panose="02020400000000000000" pitchFamily="18" charset="-122"/>
              </a:rPr>
              <a:t>8</a:t>
            </a:r>
            <a:r>
              <a:rPr lang="zh-CN" altLang="en-US" dirty="0">
                <a:latin typeface="Adobe 仿宋 Std R" panose="02020400000000000000" pitchFamily="18" charset="-122"/>
                <a:ea typeface="Adobe 仿宋 Std R" panose="02020400000000000000" pitchFamily="18" charset="-122"/>
              </a:rPr>
              <a:t>号等染色体上特异的</a:t>
            </a:r>
            <a:r>
              <a:rPr lang="en-US" altLang="zh-CN" dirty="0">
                <a:latin typeface="Adobe 仿宋 Std R" panose="02020400000000000000" pitchFamily="18" charset="-122"/>
                <a:ea typeface="Adobe 仿宋 Std R" panose="02020400000000000000" pitchFamily="18" charset="-122"/>
              </a:rPr>
              <a:t>SSR</a:t>
            </a:r>
            <a:r>
              <a:rPr lang="zh-CN" altLang="en-US" dirty="0">
                <a:latin typeface="Adobe 仿宋 Std R" panose="02020400000000000000" pitchFamily="18" charset="-122"/>
                <a:ea typeface="Adobe 仿宋 Std R" panose="02020400000000000000" pitchFamily="18" charset="-122"/>
              </a:rPr>
              <a:t>进行</a:t>
            </a:r>
            <a:r>
              <a:rPr lang="en-US" altLang="zh-CN" dirty="0">
                <a:latin typeface="Adobe 仿宋 Std R" panose="02020400000000000000" pitchFamily="18" charset="-122"/>
                <a:ea typeface="Adobe 仿宋 Std R" panose="02020400000000000000" pitchFamily="18" charset="-122"/>
              </a:rPr>
              <a:t>PCR</a:t>
            </a:r>
            <a:r>
              <a:rPr lang="zh-CN" altLang="en-US" dirty="0">
                <a:latin typeface="Adobe 仿宋 Std R" panose="02020400000000000000" pitchFamily="18" charset="-122"/>
                <a:ea typeface="Adobe 仿宋 Std R" panose="02020400000000000000" pitchFamily="18" charset="-122"/>
              </a:rPr>
              <a:t>扩增，结果如图。</a:t>
            </a:r>
          </a:p>
          <a:p>
            <a:r>
              <a:rPr lang="zh-CN" altLang="en-US" dirty="0">
                <a:latin typeface="Adobe 仿宋 Std R" panose="02020400000000000000" pitchFamily="18" charset="-122"/>
                <a:ea typeface="Adobe 仿宋 Std R" panose="02020400000000000000" pitchFamily="18" charset="-122"/>
              </a:rPr>
              <a:t> 据图判断，控制果皮颜色的基因位于</a:t>
            </a:r>
            <a:r>
              <a:rPr lang="en-US" altLang="zh-CN" dirty="0">
                <a:latin typeface="Adobe 仿宋 Std R" panose="02020400000000000000" pitchFamily="18" charset="-122"/>
                <a:ea typeface="Adobe 仿宋 Std R" panose="02020400000000000000" pitchFamily="18" charset="-122"/>
              </a:rPr>
              <a:t>4</a:t>
            </a:r>
            <a:r>
              <a:rPr lang="zh-CN" altLang="en-US" dirty="0">
                <a:latin typeface="Adobe 仿宋 Std R" panose="02020400000000000000" pitchFamily="18" charset="-122"/>
                <a:ea typeface="Adobe 仿宋 Std R" panose="02020400000000000000" pitchFamily="18" charset="-122"/>
              </a:rPr>
              <a:t>号染色体上，依据是</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2</a:t>
            </a:r>
            <a:r>
              <a:rPr lang="zh-CN" altLang="en-US" dirty="0">
                <a:latin typeface="Adobe 仿宋 Std R" panose="02020400000000000000" pitchFamily="18" charset="-122"/>
                <a:ea typeface="Adobe 仿宋 Std R" panose="02020400000000000000" pitchFamily="18" charset="-122"/>
              </a:rPr>
              <a:t>号和</a:t>
            </a:r>
            <a:r>
              <a:rPr lang="en-US" altLang="zh-CN" dirty="0">
                <a:latin typeface="Adobe 仿宋 Std R" panose="02020400000000000000" pitchFamily="18" charset="-122"/>
                <a:ea typeface="Adobe 仿宋 Std R" panose="02020400000000000000" pitchFamily="18" charset="-122"/>
              </a:rPr>
              <a:t>47</a:t>
            </a:r>
            <a:r>
              <a:rPr lang="zh-CN" altLang="en-US" dirty="0">
                <a:latin typeface="Adobe 仿宋 Std R" panose="02020400000000000000" pitchFamily="18" charset="-122"/>
                <a:ea typeface="Adobe 仿宋 Std R" panose="02020400000000000000" pitchFamily="18" charset="-122"/>
              </a:rPr>
              <a:t>号单株特殊的扩增结果最可能是</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所致；</a:t>
            </a:r>
            <a:r>
              <a:rPr lang="en-US" altLang="zh-CN" dirty="0">
                <a:latin typeface="Adobe 仿宋 Std R" panose="02020400000000000000" pitchFamily="18" charset="-122"/>
                <a:ea typeface="Adobe 仿宋 Std R" panose="02020400000000000000" pitchFamily="18" charset="-122"/>
              </a:rPr>
              <a:t>F2</a:t>
            </a:r>
            <a:r>
              <a:rPr lang="zh-CN" altLang="en-US" dirty="0">
                <a:latin typeface="Adobe 仿宋 Std R" panose="02020400000000000000" pitchFamily="18" charset="-122"/>
                <a:ea typeface="Adobe 仿宋 Std R" panose="02020400000000000000" pitchFamily="18" charset="-122"/>
              </a:rPr>
              <a:t>中结白色籽粒的</a:t>
            </a:r>
            <a:r>
              <a:rPr lang="en-US" altLang="zh-CN" dirty="0">
                <a:latin typeface="Adobe 仿宋 Std R" panose="02020400000000000000" pitchFamily="18" charset="-122"/>
                <a:ea typeface="Adobe 仿宋 Std R" panose="02020400000000000000" pitchFamily="18" charset="-122"/>
              </a:rPr>
              <a:t>50</a:t>
            </a:r>
            <a:r>
              <a:rPr lang="zh-CN" altLang="en-US" dirty="0">
                <a:latin typeface="Adobe 仿宋 Std R" panose="02020400000000000000" pitchFamily="18" charset="-122"/>
                <a:ea typeface="Adobe 仿宋 Std R" panose="02020400000000000000" pitchFamily="18" charset="-122"/>
              </a:rPr>
              <a:t>株单株</a:t>
            </a:r>
            <a:r>
              <a:rPr lang="en-US" altLang="zh-CN" dirty="0">
                <a:latin typeface="Adobe 仿宋 Std R" panose="02020400000000000000" pitchFamily="18" charset="-122"/>
                <a:ea typeface="Adobe 仿宋 Std R" panose="02020400000000000000" pitchFamily="18" charset="-122"/>
              </a:rPr>
              <a:t>8</a:t>
            </a:r>
            <a:r>
              <a:rPr lang="zh-CN" altLang="en-US" dirty="0">
                <a:latin typeface="Adobe 仿宋 Std R" panose="02020400000000000000" pitchFamily="18" charset="-122"/>
                <a:ea typeface="Adobe 仿宋 Std R" panose="02020400000000000000" pitchFamily="18" charset="-122"/>
              </a:rPr>
              <a:t>号染色体</a:t>
            </a:r>
            <a:r>
              <a:rPr lang="en-US" altLang="zh-CN" dirty="0">
                <a:latin typeface="Adobe 仿宋 Std R" panose="02020400000000000000" pitchFamily="18" charset="-122"/>
                <a:ea typeface="Adobe 仿宋 Std R" panose="02020400000000000000" pitchFamily="18" charset="-122"/>
              </a:rPr>
              <a:t>SSR</a:t>
            </a:r>
            <a:r>
              <a:rPr lang="zh-CN" altLang="en-US" dirty="0">
                <a:latin typeface="Adobe 仿宋 Std R" panose="02020400000000000000" pitchFamily="18" charset="-122"/>
                <a:ea typeface="Adobe 仿宋 Std R" panose="02020400000000000000" pitchFamily="18" charset="-122"/>
              </a:rPr>
              <a:t>的扩增结果有</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种，理论上比例为</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a:t>
            </a:r>
          </a:p>
          <a:p>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3</a:t>
            </a:r>
            <a:r>
              <a:rPr lang="zh-CN" altLang="en-US" dirty="0">
                <a:latin typeface="Adobe 仿宋 Std R" panose="02020400000000000000" pitchFamily="18" charset="-122"/>
                <a:ea typeface="Adobe 仿宋 Std R" panose="02020400000000000000" pitchFamily="18" charset="-122"/>
              </a:rPr>
              <a:t>）研究者扩增出</a:t>
            </a:r>
            <a:r>
              <a:rPr lang="en-US" altLang="zh-CN" dirty="0">
                <a:latin typeface="Adobe 仿宋 Std R" panose="02020400000000000000" pitchFamily="18" charset="-122"/>
                <a:ea typeface="Adobe 仿宋 Std R" panose="02020400000000000000" pitchFamily="18" charset="-122"/>
              </a:rPr>
              <a:t>F2</a:t>
            </a:r>
            <a:r>
              <a:rPr lang="zh-CN" altLang="en-US" dirty="0">
                <a:latin typeface="Adobe 仿宋 Std R" panose="02020400000000000000" pitchFamily="18" charset="-122"/>
                <a:ea typeface="Adobe 仿宋 Std R" panose="02020400000000000000" pitchFamily="18" charset="-122"/>
              </a:rPr>
              <a:t>植株相关基因的部分序列，利用</a:t>
            </a:r>
            <a:r>
              <a:rPr lang="en-US" altLang="zh-CN" dirty="0" err="1">
                <a:latin typeface="Adobe 仿宋 Std R" panose="02020400000000000000" pitchFamily="18" charset="-122"/>
                <a:ea typeface="Adobe 仿宋 Std R" panose="02020400000000000000" pitchFamily="18" charset="-122"/>
              </a:rPr>
              <a:t>BamHⅠ</a:t>
            </a:r>
            <a:r>
              <a:rPr lang="zh-CN" altLang="en-US" dirty="0">
                <a:latin typeface="Adobe 仿宋 Std R" panose="02020400000000000000" pitchFamily="18" charset="-122"/>
                <a:ea typeface="Adobe 仿宋 Std R" panose="02020400000000000000" pitchFamily="18" charset="-122"/>
              </a:rPr>
              <a:t>酶切割后，结果如表</a:t>
            </a:r>
            <a:r>
              <a:rPr lang="en-US" altLang="zh-CN" dirty="0">
                <a:latin typeface="Adobe 仿宋 Std R" panose="02020400000000000000" pitchFamily="18" charset="-122"/>
                <a:ea typeface="Adobe 仿宋 Std R" panose="02020400000000000000" pitchFamily="18" charset="-122"/>
              </a:rPr>
              <a:t>2</a:t>
            </a:r>
            <a:r>
              <a:rPr lang="zh-CN" altLang="en-US" dirty="0">
                <a:latin typeface="Adobe 仿宋 Std R" panose="02020400000000000000" pitchFamily="18" charset="-122"/>
                <a:ea typeface="Adobe 仿宋 Std R" panose="02020400000000000000" pitchFamily="18" charset="-122"/>
              </a:rPr>
              <a:t>。</a:t>
            </a:r>
          </a:p>
          <a:p>
            <a:r>
              <a:rPr lang="zh-CN" altLang="en-US" sz="1400" dirty="0">
                <a:latin typeface="Adobe 仿宋 Std R" panose="02020400000000000000" pitchFamily="18" charset="-122"/>
                <a:ea typeface="Adobe 仿宋 Std R" panose="02020400000000000000" pitchFamily="18" charset="-122"/>
              </a:rPr>
              <a:t>               </a:t>
            </a:r>
            <a:r>
              <a:rPr lang="zh-CN" altLang="en-US" sz="14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表</a:t>
            </a:r>
            <a:r>
              <a:rPr lang="en-US" altLang="zh-CN" sz="14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2  </a:t>
            </a:r>
            <a:r>
              <a:rPr lang="zh-CN" altLang="en-US" sz="14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酶切结果</a:t>
            </a:r>
          </a:p>
          <a:p>
            <a:r>
              <a:rPr lang="en-US" altLang="zh-CN" dirty="0">
                <a:latin typeface="Adobe 仿宋 Std R" panose="02020400000000000000" pitchFamily="18" charset="-122"/>
                <a:ea typeface="Adobe 仿宋 Std R" panose="02020400000000000000" pitchFamily="18" charset="-122"/>
              </a:rPr>
              <a:t>	</a:t>
            </a:r>
          </a:p>
          <a:p>
            <a:r>
              <a:rPr lang="zh-CN" altLang="en-US" dirty="0">
                <a:latin typeface="Adobe 仿宋 Std R" panose="02020400000000000000" pitchFamily="18" charset="-122"/>
                <a:ea typeface="Adobe 仿宋 Std R" panose="02020400000000000000" pitchFamily="18" charset="-122"/>
              </a:rPr>
              <a:t>由结果可知，紫色果皮基因</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（能</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不能）被</a:t>
            </a:r>
            <a:r>
              <a:rPr lang="en-US" altLang="zh-CN" dirty="0" err="1">
                <a:latin typeface="Adobe 仿宋 Std R" panose="02020400000000000000" pitchFamily="18" charset="-122"/>
                <a:ea typeface="Adobe 仿宋 Std R" panose="02020400000000000000" pitchFamily="18" charset="-122"/>
              </a:rPr>
              <a:t>BamHⅠ</a:t>
            </a:r>
            <a:r>
              <a:rPr lang="zh-CN" altLang="en-US" dirty="0">
                <a:latin typeface="Adobe 仿宋 Std R" panose="02020400000000000000" pitchFamily="18" charset="-122"/>
                <a:ea typeface="Adobe 仿宋 Std R" panose="02020400000000000000" pitchFamily="18" charset="-122"/>
              </a:rPr>
              <a:t>酶切割，可能是与紫色果皮基因比白色果皮基因碱基数目</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有关。研究发现，紫色果皮基因表达产物有</a:t>
            </a:r>
            <a:r>
              <a:rPr lang="en-US" altLang="zh-CN" dirty="0">
                <a:latin typeface="Adobe 仿宋 Std R" panose="02020400000000000000" pitchFamily="18" charset="-122"/>
                <a:ea typeface="Adobe 仿宋 Std R" panose="02020400000000000000" pitchFamily="18" charset="-122"/>
              </a:rPr>
              <a:t>588</a:t>
            </a:r>
            <a:r>
              <a:rPr lang="zh-CN" altLang="en-US" dirty="0">
                <a:latin typeface="Adobe 仿宋 Std R" panose="02020400000000000000" pitchFamily="18" charset="-122"/>
                <a:ea typeface="Adobe 仿宋 Std R" panose="02020400000000000000" pitchFamily="18" charset="-122"/>
              </a:rPr>
              <a:t>个氨基酸，白色果皮基因表达产物有</a:t>
            </a:r>
            <a:r>
              <a:rPr lang="en-US" altLang="zh-CN" dirty="0">
                <a:latin typeface="Adobe 仿宋 Std R" panose="02020400000000000000" pitchFamily="18" charset="-122"/>
                <a:ea typeface="Adobe 仿宋 Std R" panose="02020400000000000000" pitchFamily="18" charset="-122"/>
              </a:rPr>
              <a:t>574</a:t>
            </a:r>
            <a:r>
              <a:rPr lang="zh-CN" altLang="en-US" dirty="0">
                <a:latin typeface="Adobe 仿宋 Std R" panose="02020400000000000000" pitchFamily="18" charset="-122"/>
                <a:ea typeface="Adobe 仿宋 Std R" panose="02020400000000000000" pitchFamily="18" charset="-122"/>
              </a:rPr>
              <a:t>个氨基酸，根据基因突变和基因表达的相关知识，解释上述现象：</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a:t>
            </a:r>
          </a:p>
          <a:p>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4</a:t>
            </a:r>
            <a:r>
              <a:rPr lang="zh-CN" altLang="en-US" dirty="0">
                <a:latin typeface="Adobe 仿宋 Std R" panose="02020400000000000000" pitchFamily="18" charset="-122"/>
                <a:ea typeface="Adobe 仿宋 Std R" panose="02020400000000000000" pitchFamily="18" charset="-122"/>
              </a:rPr>
              <a:t>）利用上述克隆出的水稻紫色果皮基因，请你提出一个进一步研究的课题：</a:t>
            </a:r>
            <a:r>
              <a:rPr lang="en-US" altLang="zh-CN" dirty="0">
                <a:latin typeface="Adobe 仿宋 Std R" panose="02020400000000000000" pitchFamily="18" charset="-122"/>
                <a:ea typeface="Adobe 仿宋 Std R" panose="02020400000000000000" pitchFamily="18" charset="-122"/>
              </a:rPr>
              <a:t>__________</a:t>
            </a:r>
            <a:r>
              <a:rPr lang="zh-CN" altLang="en-US" dirty="0">
                <a:latin typeface="Adobe 仿宋 Std R" panose="02020400000000000000" pitchFamily="18" charset="-122"/>
                <a:ea typeface="Adobe 仿宋 Std R" panose="02020400000000000000" pitchFamily="18" charset="-122"/>
              </a:rPr>
              <a:t>。</a:t>
            </a:r>
          </a:p>
        </p:txBody>
      </p:sp>
      <p:graphicFrame>
        <p:nvGraphicFramePr>
          <p:cNvPr id="5" name="表格 4">
            <a:extLst>
              <a:ext uri="{FF2B5EF4-FFF2-40B4-BE49-F238E27FC236}">
                <a16:creationId xmlns:a16="http://schemas.microsoft.com/office/drawing/2014/main" id="{BA62D025-F28E-48DD-A03B-A503B028FAB0}"/>
              </a:ext>
            </a:extLst>
          </p:cNvPr>
          <p:cNvGraphicFramePr>
            <a:graphicFrameLocks noGrp="1"/>
          </p:cNvGraphicFramePr>
          <p:nvPr>
            <p:extLst>
              <p:ext uri="{D42A27DB-BD31-4B8C-83A1-F6EECF244321}">
                <p14:modId xmlns:p14="http://schemas.microsoft.com/office/powerpoint/2010/main" val="205549560"/>
              </p:ext>
            </p:extLst>
          </p:nvPr>
        </p:nvGraphicFramePr>
        <p:xfrm>
          <a:off x="3686680" y="1622261"/>
          <a:ext cx="7680530" cy="853440"/>
        </p:xfrm>
        <a:graphic>
          <a:graphicData uri="http://schemas.openxmlformats.org/drawingml/2006/table">
            <a:tbl>
              <a:tblPr>
                <a:tableStyleId>{5C22544A-7EE6-4342-B048-85BDC9FD1C3A}</a:tableStyleId>
              </a:tblPr>
              <a:tblGrid>
                <a:gridCol w="3161705">
                  <a:extLst>
                    <a:ext uri="{9D8B030D-6E8A-4147-A177-3AD203B41FA5}">
                      <a16:colId xmlns:a16="http://schemas.microsoft.com/office/drawing/2014/main" val="2301704542"/>
                    </a:ext>
                  </a:extLst>
                </a:gridCol>
                <a:gridCol w="903765">
                  <a:extLst>
                    <a:ext uri="{9D8B030D-6E8A-4147-A177-3AD203B41FA5}">
                      <a16:colId xmlns:a16="http://schemas.microsoft.com/office/drawing/2014/main" val="2159107566"/>
                    </a:ext>
                  </a:extLst>
                </a:gridCol>
                <a:gridCol w="903765">
                  <a:extLst>
                    <a:ext uri="{9D8B030D-6E8A-4147-A177-3AD203B41FA5}">
                      <a16:colId xmlns:a16="http://schemas.microsoft.com/office/drawing/2014/main" val="318406487"/>
                    </a:ext>
                  </a:extLst>
                </a:gridCol>
                <a:gridCol w="903765">
                  <a:extLst>
                    <a:ext uri="{9D8B030D-6E8A-4147-A177-3AD203B41FA5}">
                      <a16:colId xmlns:a16="http://schemas.microsoft.com/office/drawing/2014/main" val="2144283436"/>
                    </a:ext>
                  </a:extLst>
                </a:gridCol>
                <a:gridCol w="903765">
                  <a:extLst>
                    <a:ext uri="{9D8B030D-6E8A-4147-A177-3AD203B41FA5}">
                      <a16:colId xmlns:a16="http://schemas.microsoft.com/office/drawing/2014/main" val="2972690184"/>
                    </a:ext>
                  </a:extLst>
                </a:gridCol>
                <a:gridCol w="903765">
                  <a:extLst>
                    <a:ext uri="{9D8B030D-6E8A-4147-A177-3AD203B41FA5}">
                      <a16:colId xmlns:a16="http://schemas.microsoft.com/office/drawing/2014/main" val="1463280478"/>
                    </a:ext>
                  </a:extLst>
                </a:gridCol>
              </a:tblGrid>
              <a:tr h="0">
                <a:tc rowSpan="2">
                  <a:txBody>
                    <a:bodyPr/>
                    <a:lstStyle/>
                    <a:p>
                      <a:pPr algn="ctr">
                        <a:spcAft>
                          <a:spcPts val="0"/>
                        </a:spcAft>
                      </a:pPr>
                      <a:r>
                        <a:rPr lang="zh-CN" sz="1400" b="1" kern="100" dirty="0">
                          <a:effectLst/>
                          <a:latin typeface="Adobe 仿宋 Std R" panose="02020400000000000000" pitchFamily="18" charset="-122"/>
                          <a:ea typeface="Adobe 仿宋 Std R" panose="02020400000000000000" pitchFamily="18" charset="-122"/>
                        </a:rPr>
                        <a:t>杂交组合</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rowSpan="2">
                  <a:txBody>
                    <a:bodyPr/>
                    <a:lstStyle/>
                    <a:p>
                      <a:pPr algn="ctr">
                        <a:spcAft>
                          <a:spcPts val="0"/>
                        </a:spcAft>
                      </a:pPr>
                      <a:r>
                        <a:rPr lang="zh-CN" sz="1400" b="1" kern="100" dirty="0">
                          <a:effectLst/>
                          <a:latin typeface="Adobe 仿宋 Std R" panose="02020400000000000000" pitchFamily="18" charset="-122"/>
                          <a:ea typeface="Adobe 仿宋 Std R" panose="02020400000000000000" pitchFamily="18" charset="-122"/>
                        </a:rPr>
                        <a:t>母本所结籽粒</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rowSpan="2">
                  <a:txBody>
                    <a:bodyPr/>
                    <a:lstStyle/>
                    <a:p>
                      <a:pPr algn="ctr">
                        <a:spcAft>
                          <a:spcPts val="0"/>
                        </a:spcAft>
                      </a:pPr>
                      <a:r>
                        <a:rPr lang="en-US" sz="1400" b="1" kern="100" dirty="0">
                          <a:effectLst/>
                          <a:latin typeface="Adobe 仿宋 Std R" panose="02020400000000000000" pitchFamily="18" charset="-122"/>
                          <a:ea typeface="Adobe 仿宋 Std R" panose="02020400000000000000" pitchFamily="18" charset="-122"/>
                        </a:rPr>
                        <a:t>F</a:t>
                      </a:r>
                      <a:r>
                        <a:rPr lang="en-US" sz="1400" b="1" kern="100" baseline="-25000" dirty="0">
                          <a:effectLst/>
                          <a:latin typeface="Adobe 仿宋 Std R" panose="02020400000000000000" pitchFamily="18" charset="-122"/>
                          <a:ea typeface="Adobe 仿宋 Std R" panose="02020400000000000000" pitchFamily="18" charset="-122"/>
                        </a:rPr>
                        <a:t>1</a:t>
                      </a:r>
                      <a:r>
                        <a:rPr lang="zh-CN" sz="1400" b="1" kern="100" dirty="0">
                          <a:effectLst/>
                          <a:latin typeface="Adobe 仿宋 Std R" panose="02020400000000000000" pitchFamily="18" charset="-122"/>
                          <a:ea typeface="Adobe 仿宋 Std R" panose="02020400000000000000" pitchFamily="18" charset="-122"/>
                        </a:rPr>
                        <a:t>自交所结籽粒</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gridSpan="3">
                  <a:txBody>
                    <a:bodyPr/>
                    <a:lstStyle/>
                    <a:p>
                      <a:pPr algn="ctr">
                        <a:spcAft>
                          <a:spcPts val="0"/>
                        </a:spcAft>
                      </a:pPr>
                      <a:r>
                        <a:rPr lang="en-US" sz="1400" b="1" kern="100" dirty="0">
                          <a:effectLst/>
                          <a:latin typeface="Adobe 仿宋 Std R" panose="02020400000000000000" pitchFamily="18" charset="-122"/>
                          <a:ea typeface="Adobe 仿宋 Std R" panose="02020400000000000000" pitchFamily="18" charset="-122"/>
                        </a:rPr>
                        <a:t>F</a:t>
                      </a:r>
                      <a:r>
                        <a:rPr lang="en-US" sz="1400" b="1" kern="100" baseline="-25000" dirty="0">
                          <a:effectLst/>
                          <a:latin typeface="Adobe 仿宋 Std R" panose="02020400000000000000" pitchFamily="18" charset="-122"/>
                          <a:ea typeface="Adobe 仿宋 Std R" panose="02020400000000000000" pitchFamily="18" charset="-122"/>
                        </a:rPr>
                        <a:t>2</a:t>
                      </a:r>
                      <a:r>
                        <a:rPr lang="zh-CN" sz="1400" b="1" kern="100" dirty="0">
                          <a:effectLst/>
                          <a:latin typeface="Adobe 仿宋 Std R" panose="02020400000000000000" pitchFamily="18" charset="-122"/>
                          <a:ea typeface="Adobe 仿宋 Std R" panose="02020400000000000000" pitchFamily="18" charset="-122"/>
                        </a:rPr>
                        <a:t>自交所结籽粒</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07665039"/>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400" b="1" kern="100" dirty="0">
                          <a:effectLst/>
                          <a:latin typeface="Adobe 仿宋 Std R" panose="02020400000000000000" pitchFamily="18" charset="-122"/>
                          <a:ea typeface="Adobe 仿宋 Std R" panose="02020400000000000000" pitchFamily="18" charset="-122"/>
                        </a:rPr>
                        <a:t>紫色</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zh-CN" sz="1400" b="1" kern="100">
                          <a:effectLst/>
                          <a:latin typeface="Adobe 仿宋 Std R" panose="02020400000000000000" pitchFamily="18" charset="-122"/>
                          <a:ea typeface="Adobe 仿宋 Std R" panose="02020400000000000000" pitchFamily="18" charset="-122"/>
                        </a:rPr>
                        <a:t>白色</a:t>
                      </a:r>
                      <a:endParaRPr lang="zh-CN" sz="1400" b="1" kern="1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zh-CN" sz="1400" b="1" kern="100">
                          <a:effectLst/>
                          <a:latin typeface="Adobe 仿宋 Std R" panose="02020400000000000000" pitchFamily="18" charset="-122"/>
                          <a:ea typeface="Adobe 仿宋 Std R" panose="02020400000000000000" pitchFamily="18" charset="-122"/>
                        </a:rPr>
                        <a:t>总数</a:t>
                      </a:r>
                      <a:endParaRPr lang="zh-CN" sz="1400" b="1" kern="1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14976786"/>
                  </a:ext>
                </a:extLst>
              </a:tr>
              <a:tr h="0">
                <a:tc>
                  <a:txBody>
                    <a:bodyPr/>
                    <a:lstStyle/>
                    <a:p>
                      <a:pPr algn="ctr">
                        <a:spcAft>
                          <a:spcPts val="0"/>
                        </a:spcAft>
                      </a:pPr>
                      <a:r>
                        <a:rPr lang="zh-CN" sz="1400" b="1" kern="100" dirty="0">
                          <a:effectLst/>
                          <a:latin typeface="Adobe 仿宋 Std R" panose="02020400000000000000" pitchFamily="18" charset="-122"/>
                          <a:ea typeface="Adobe 仿宋 Std R" panose="02020400000000000000" pitchFamily="18" charset="-122"/>
                        </a:rPr>
                        <a:t>紫粒水稻</a:t>
                      </a:r>
                      <a:r>
                        <a:rPr lang="en-US" sz="1400" b="1" kern="100" dirty="0">
                          <a:effectLst/>
                          <a:latin typeface="Adobe 仿宋 Std R" panose="02020400000000000000" pitchFamily="18" charset="-122"/>
                          <a:ea typeface="Adobe 仿宋 Std R" panose="02020400000000000000" pitchFamily="18" charset="-122"/>
                        </a:rPr>
                        <a:t>(</a:t>
                      </a:r>
                      <a:r>
                        <a:rPr lang="zh-CN" sz="1400" b="1" kern="100" dirty="0">
                          <a:effectLst/>
                          <a:latin typeface="Adobe 仿宋 Std R" panose="02020400000000000000" pitchFamily="18" charset="-122"/>
                          <a:ea typeface="Adobe 仿宋 Std R" panose="02020400000000000000" pitchFamily="18" charset="-122"/>
                        </a:rPr>
                        <a:t>♀</a:t>
                      </a:r>
                      <a:r>
                        <a:rPr lang="en-US" sz="1400" b="1" kern="100" dirty="0">
                          <a:effectLst/>
                          <a:latin typeface="Adobe 仿宋 Std R" panose="02020400000000000000" pitchFamily="18" charset="-122"/>
                          <a:ea typeface="Adobe 仿宋 Std R" panose="02020400000000000000" pitchFamily="18" charset="-122"/>
                        </a:rPr>
                        <a:t>)</a:t>
                      </a:r>
                      <a:r>
                        <a:rPr lang="zh-CN" sz="1400" b="1" kern="100" dirty="0">
                          <a:effectLst/>
                          <a:latin typeface="Adobe 仿宋 Std R" panose="02020400000000000000" pitchFamily="18" charset="-122"/>
                          <a:ea typeface="Adobe 仿宋 Std R" panose="02020400000000000000" pitchFamily="18" charset="-122"/>
                        </a:rPr>
                        <a:t>×白粒水稻</a:t>
                      </a:r>
                      <a:r>
                        <a:rPr lang="en-US" sz="1400" b="1" kern="100" dirty="0">
                          <a:effectLst/>
                          <a:latin typeface="Adobe 仿宋 Std R" panose="02020400000000000000" pitchFamily="18" charset="-122"/>
                          <a:ea typeface="Adobe 仿宋 Std R" panose="02020400000000000000" pitchFamily="18" charset="-122"/>
                        </a:rPr>
                        <a:t>(</a:t>
                      </a:r>
                      <a:r>
                        <a:rPr lang="zh-CN" sz="1400" b="1" kern="100" dirty="0">
                          <a:effectLst/>
                          <a:latin typeface="Adobe 仿宋 Std R" panose="02020400000000000000" pitchFamily="18" charset="-122"/>
                          <a:ea typeface="Adobe 仿宋 Std R" panose="02020400000000000000" pitchFamily="18" charset="-122"/>
                        </a:rPr>
                        <a:t>♂</a:t>
                      </a:r>
                      <a:r>
                        <a:rPr lang="en-US" sz="1400" b="1" kern="100" dirty="0">
                          <a:effectLst/>
                          <a:latin typeface="Adobe 仿宋 Std R" panose="02020400000000000000" pitchFamily="18" charset="-122"/>
                          <a:ea typeface="Adobe 仿宋 Std R" panose="02020400000000000000" pitchFamily="18" charset="-122"/>
                        </a:rPr>
                        <a:t>)</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zh-CN" sz="1400" b="1" kern="100">
                          <a:effectLst/>
                          <a:latin typeface="Adobe 仿宋 Std R" panose="02020400000000000000" pitchFamily="18" charset="-122"/>
                          <a:ea typeface="Adobe 仿宋 Std R" panose="02020400000000000000" pitchFamily="18" charset="-122"/>
                        </a:rPr>
                        <a:t>紫色</a:t>
                      </a:r>
                      <a:endParaRPr lang="zh-CN" sz="1400" b="1" kern="1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zh-CN" sz="1400" b="1" kern="100">
                          <a:effectLst/>
                          <a:latin typeface="Adobe 仿宋 Std R" panose="02020400000000000000" pitchFamily="18" charset="-122"/>
                          <a:ea typeface="Adobe 仿宋 Std R" panose="02020400000000000000" pitchFamily="18" charset="-122"/>
                        </a:rPr>
                        <a:t>紫色</a:t>
                      </a:r>
                      <a:endParaRPr lang="zh-CN" sz="1400" b="1" kern="1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en-US" sz="1400" b="1" kern="100" dirty="0">
                          <a:effectLst/>
                          <a:latin typeface="Adobe 仿宋 Std R" panose="02020400000000000000" pitchFamily="18" charset="-122"/>
                          <a:ea typeface="Adobe 仿宋 Std R" panose="02020400000000000000" pitchFamily="18" charset="-122"/>
                        </a:rPr>
                        <a:t>143</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en-US" sz="1400" b="1" kern="100" dirty="0">
                          <a:effectLst/>
                          <a:latin typeface="Adobe 仿宋 Std R" panose="02020400000000000000" pitchFamily="18" charset="-122"/>
                          <a:ea typeface="Adobe 仿宋 Std R" panose="02020400000000000000" pitchFamily="18" charset="-122"/>
                        </a:rPr>
                        <a:t>47</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en-US" sz="1400" b="1" kern="100" dirty="0">
                          <a:effectLst/>
                          <a:latin typeface="Adobe 仿宋 Std R" panose="02020400000000000000" pitchFamily="18" charset="-122"/>
                          <a:ea typeface="Adobe 仿宋 Std R" panose="02020400000000000000" pitchFamily="18" charset="-122"/>
                        </a:rPr>
                        <a:t>190</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31523566"/>
                  </a:ext>
                </a:extLst>
              </a:tr>
              <a:tr h="0">
                <a:tc>
                  <a:txBody>
                    <a:bodyPr/>
                    <a:lstStyle/>
                    <a:p>
                      <a:pPr algn="ctr">
                        <a:spcAft>
                          <a:spcPts val="0"/>
                        </a:spcAft>
                      </a:pPr>
                      <a:r>
                        <a:rPr lang="zh-CN" sz="1400" b="1" kern="100" dirty="0">
                          <a:effectLst/>
                          <a:latin typeface="Adobe 仿宋 Std R" panose="02020400000000000000" pitchFamily="18" charset="-122"/>
                          <a:ea typeface="Adobe 仿宋 Std R" panose="02020400000000000000" pitchFamily="18" charset="-122"/>
                        </a:rPr>
                        <a:t>白粒水稻</a:t>
                      </a:r>
                      <a:r>
                        <a:rPr lang="en-US" sz="1400" b="1" kern="100" dirty="0">
                          <a:effectLst/>
                          <a:latin typeface="Adobe 仿宋 Std R" panose="02020400000000000000" pitchFamily="18" charset="-122"/>
                          <a:ea typeface="Adobe 仿宋 Std R" panose="02020400000000000000" pitchFamily="18" charset="-122"/>
                        </a:rPr>
                        <a:t>(</a:t>
                      </a:r>
                      <a:r>
                        <a:rPr lang="zh-CN" sz="1400" b="1" kern="100" dirty="0">
                          <a:effectLst/>
                          <a:latin typeface="Adobe 仿宋 Std R" panose="02020400000000000000" pitchFamily="18" charset="-122"/>
                          <a:ea typeface="Adobe 仿宋 Std R" panose="02020400000000000000" pitchFamily="18" charset="-122"/>
                        </a:rPr>
                        <a:t>♀</a:t>
                      </a:r>
                      <a:r>
                        <a:rPr lang="en-US" sz="1400" b="1" kern="100" dirty="0">
                          <a:effectLst/>
                          <a:latin typeface="Adobe 仿宋 Std R" panose="02020400000000000000" pitchFamily="18" charset="-122"/>
                          <a:ea typeface="Adobe 仿宋 Std R" panose="02020400000000000000" pitchFamily="18" charset="-122"/>
                        </a:rPr>
                        <a:t>)</a:t>
                      </a:r>
                      <a:r>
                        <a:rPr lang="zh-CN" sz="1400" b="1" kern="100" dirty="0">
                          <a:effectLst/>
                          <a:latin typeface="Adobe 仿宋 Std R" panose="02020400000000000000" pitchFamily="18" charset="-122"/>
                          <a:ea typeface="Adobe 仿宋 Std R" panose="02020400000000000000" pitchFamily="18" charset="-122"/>
                        </a:rPr>
                        <a:t>×紫粒水稻</a:t>
                      </a:r>
                      <a:r>
                        <a:rPr lang="en-US" sz="1400" b="1" kern="100" dirty="0">
                          <a:effectLst/>
                          <a:latin typeface="Adobe 仿宋 Std R" panose="02020400000000000000" pitchFamily="18" charset="-122"/>
                          <a:ea typeface="Adobe 仿宋 Std R" panose="02020400000000000000" pitchFamily="18" charset="-122"/>
                        </a:rPr>
                        <a:t>(</a:t>
                      </a:r>
                      <a:r>
                        <a:rPr lang="zh-CN" sz="1400" b="1" kern="100" dirty="0">
                          <a:effectLst/>
                          <a:latin typeface="Adobe 仿宋 Std R" panose="02020400000000000000" pitchFamily="18" charset="-122"/>
                          <a:ea typeface="Adobe 仿宋 Std R" panose="02020400000000000000" pitchFamily="18" charset="-122"/>
                        </a:rPr>
                        <a:t>♂</a:t>
                      </a:r>
                      <a:r>
                        <a:rPr lang="en-US" sz="1400" b="1" kern="100" dirty="0">
                          <a:effectLst/>
                          <a:latin typeface="Adobe 仿宋 Std R" panose="02020400000000000000" pitchFamily="18" charset="-122"/>
                          <a:ea typeface="Adobe 仿宋 Std R" panose="02020400000000000000" pitchFamily="18" charset="-122"/>
                        </a:rPr>
                        <a:t>)</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zh-CN" sz="1400" b="1" kern="100">
                          <a:effectLst/>
                          <a:latin typeface="Adobe 仿宋 Std R" panose="02020400000000000000" pitchFamily="18" charset="-122"/>
                          <a:ea typeface="Adobe 仿宋 Std R" panose="02020400000000000000" pitchFamily="18" charset="-122"/>
                        </a:rPr>
                        <a:t>白色</a:t>
                      </a:r>
                      <a:endParaRPr lang="zh-CN" sz="1400" b="1" kern="1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zh-CN" sz="1400" b="1" kern="100">
                          <a:effectLst/>
                          <a:latin typeface="Adobe 仿宋 Std R" panose="02020400000000000000" pitchFamily="18" charset="-122"/>
                          <a:ea typeface="Adobe 仿宋 Std R" panose="02020400000000000000" pitchFamily="18" charset="-122"/>
                        </a:rPr>
                        <a:t>紫色</a:t>
                      </a:r>
                      <a:endParaRPr lang="zh-CN" sz="1400" b="1" kern="1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en-US" sz="1400" b="1" kern="100">
                          <a:effectLst/>
                          <a:latin typeface="Adobe 仿宋 Std R" panose="02020400000000000000" pitchFamily="18" charset="-122"/>
                          <a:ea typeface="Adobe 仿宋 Std R" panose="02020400000000000000" pitchFamily="18" charset="-122"/>
                        </a:rPr>
                        <a:t>132</a:t>
                      </a:r>
                      <a:endParaRPr lang="zh-CN" sz="1400" b="1" kern="1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en-US" sz="1400" b="1" kern="100" dirty="0">
                          <a:effectLst/>
                          <a:latin typeface="Adobe 仿宋 Std R" panose="02020400000000000000" pitchFamily="18" charset="-122"/>
                          <a:ea typeface="Adobe 仿宋 Std R" panose="02020400000000000000" pitchFamily="18" charset="-122"/>
                        </a:rPr>
                        <a:t>44</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tc>
                  <a:txBody>
                    <a:bodyPr/>
                    <a:lstStyle/>
                    <a:p>
                      <a:pPr algn="ctr">
                        <a:spcAft>
                          <a:spcPts val="0"/>
                        </a:spcAft>
                      </a:pPr>
                      <a:r>
                        <a:rPr lang="en-US" sz="1400" b="1" kern="100" dirty="0">
                          <a:effectLst/>
                          <a:latin typeface="Adobe 仿宋 Std R" panose="02020400000000000000" pitchFamily="18" charset="-122"/>
                          <a:ea typeface="Adobe 仿宋 Std R" panose="02020400000000000000" pitchFamily="18" charset="-122"/>
                        </a:rPr>
                        <a:t>176</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98677490"/>
                  </a:ext>
                </a:extLst>
              </a:tr>
            </a:tbl>
          </a:graphicData>
        </a:graphic>
      </p:graphicFrame>
      <p:pic>
        <p:nvPicPr>
          <p:cNvPr id="6" name="图片 5">
            <a:extLst>
              <a:ext uri="{FF2B5EF4-FFF2-40B4-BE49-F238E27FC236}">
                <a16:creationId xmlns:a16="http://schemas.microsoft.com/office/drawing/2014/main" id="{F10972A6-19CA-48E7-B4AB-4C5CF7A7A724}"/>
              </a:ext>
            </a:extLst>
          </p:cNvPr>
          <p:cNvPicPr>
            <a:picLocks noChangeAspect="1"/>
          </p:cNvPicPr>
          <p:nvPr/>
        </p:nvPicPr>
        <p:blipFill>
          <a:blip r:embed="rId2"/>
          <a:stretch>
            <a:fillRect/>
          </a:stretch>
        </p:blipFill>
        <p:spPr>
          <a:xfrm>
            <a:off x="7165117" y="2812335"/>
            <a:ext cx="4666667" cy="1400000"/>
          </a:xfrm>
          <a:prstGeom prst="rect">
            <a:avLst/>
          </a:prstGeom>
        </p:spPr>
      </p:pic>
      <p:graphicFrame>
        <p:nvGraphicFramePr>
          <p:cNvPr id="7" name="表格 6">
            <a:extLst>
              <a:ext uri="{FF2B5EF4-FFF2-40B4-BE49-F238E27FC236}">
                <a16:creationId xmlns:a16="http://schemas.microsoft.com/office/drawing/2014/main" id="{DA84A16E-AA86-4A37-9FF1-39C3C6D33958}"/>
              </a:ext>
            </a:extLst>
          </p:cNvPr>
          <p:cNvGraphicFramePr>
            <a:graphicFrameLocks noGrp="1"/>
          </p:cNvGraphicFramePr>
          <p:nvPr>
            <p:extLst>
              <p:ext uri="{D42A27DB-BD31-4B8C-83A1-F6EECF244321}">
                <p14:modId xmlns:p14="http://schemas.microsoft.com/office/powerpoint/2010/main" val="537488784"/>
              </p:ext>
            </p:extLst>
          </p:nvPr>
        </p:nvGraphicFramePr>
        <p:xfrm>
          <a:off x="2658686" y="5203183"/>
          <a:ext cx="8240228" cy="472568"/>
        </p:xfrm>
        <a:graphic>
          <a:graphicData uri="http://schemas.openxmlformats.org/drawingml/2006/table">
            <a:tbl>
              <a:tblPr>
                <a:tableStyleId>{5C22544A-7EE6-4342-B048-85BDC9FD1C3A}</a:tableStyleId>
              </a:tblPr>
              <a:tblGrid>
                <a:gridCol w="2060057">
                  <a:extLst>
                    <a:ext uri="{9D8B030D-6E8A-4147-A177-3AD203B41FA5}">
                      <a16:colId xmlns:a16="http://schemas.microsoft.com/office/drawing/2014/main" val="459203837"/>
                    </a:ext>
                  </a:extLst>
                </a:gridCol>
                <a:gridCol w="2060057">
                  <a:extLst>
                    <a:ext uri="{9D8B030D-6E8A-4147-A177-3AD203B41FA5}">
                      <a16:colId xmlns:a16="http://schemas.microsoft.com/office/drawing/2014/main" val="3473656722"/>
                    </a:ext>
                  </a:extLst>
                </a:gridCol>
                <a:gridCol w="2060057">
                  <a:extLst>
                    <a:ext uri="{9D8B030D-6E8A-4147-A177-3AD203B41FA5}">
                      <a16:colId xmlns:a16="http://schemas.microsoft.com/office/drawing/2014/main" val="2284176888"/>
                    </a:ext>
                  </a:extLst>
                </a:gridCol>
                <a:gridCol w="2060057">
                  <a:extLst>
                    <a:ext uri="{9D8B030D-6E8A-4147-A177-3AD203B41FA5}">
                      <a16:colId xmlns:a16="http://schemas.microsoft.com/office/drawing/2014/main" val="218277322"/>
                    </a:ext>
                  </a:extLst>
                </a:gridCol>
              </a:tblGrid>
              <a:tr h="0">
                <a:tc>
                  <a:txBody>
                    <a:bodyPr/>
                    <a:lstStyle/>
                    <a:p>
                      <a:pPr algn="ctr">
                        <a:lnSpc>
                          <a:spcPts val="2000"/>
                        </a:lnSpc>
                        <a:spcAft>
                          <a:spcPts val="0"/>
                        </a:spcAft>
                      </a:pPr>
                      <a:r>
                        <a:rPr lang="zh-CN" sz="1400" b="1" kern="100" dirty="0">
                          <a:effectLst/>
                          <a:latin typeface="Adobe 仿宋 Std R" panose="02020400000000000000" pitchFamily="18" charset="-122"/>
                          <a:ea typeface="Adobe 仿宋 Std R" panose="02020400000000000000" pitchFamily="18" charset="-122"/>
                        </a:rPr>
                        <a:t>样本来源</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tc>
                <a:tc gridSpan="2">
                  <a:txBody>
                    <a:bodyPr/>
                    <a:lstStyle/>
                    <a:p>
                      <a:pPr algn="ctr">
                        <a:lnSpc>
                          <a:spcPts val="2000"/>
                        </a:lnSpc>
                        <a:spcAft>
                          <a:spcPts val="0"/>
                        </a:spcAft>
                      </a:pPr>
                      <a:r>
                        <a:rPr lang="zh-CN" sz="1400" b="1" kern="0" dirty="0">
                          <a:effectLst/>
                          <a:latin typeface="Adobe 仿宋 Std R" panose="02020400000000000000" pitchFamily="18" charset="-122"/>
                          <a:ea typeface="Adobe 仿宋 Std R" panose="02020400000000000000" pitchFamily="18" charset="-122"/>
                        </a:rPr>
                        <a:t>结紫色籽粒的</a:t>
                      </a:r>
                      <a:r>
                        <a:rPr lang="en-US" sz="1400" b="1" kern="0" dirty="0">
                          <a:effectLst/>
                          <a:latin typeface="Adobe 仿宋 Std R" panose="02020400000000000000" pitchFamily="18" charset="-122"/>
                          <a:ea typeface="Adobe 仿宋 Std R" panose="02020400000000000000" pitchFamily="18" charset="-122"/>
                        </a:rPr>
                        <a:t>F</a:t>
                      </a:r>
                      <a:r>
                        <a:rPr lang="en-US" sz="1400" b="1" kern="0" baseline="-25000" dirty="0">
                          <a:effectLst/>
                          <a:latin typeface="Adobe 仿宋 Std R" panose="02020400000000000000" pitchFamily="18" charset="-122"/>
                          <a:ea typeface="Adobe 仿宋 Std R" panose="02020400000000000000" pitchFamily="18" charset="-122"/>
                        </a:rPr>
                        <a:t>2</a:t>
                      </a:r>
                      <a:r>
                        <a:rPr lang="zh-CN" sz="1400" b="1" kern="0" dirty="0">
                          <a:effectLst/>
                          <a:latin typeface="Adobe 仿宋 Std R" panose="02020400000000000000" pitchFamily="18" charset="-122"/>
                          <a:ea typeface="Adobe 仿宋 Std R" panose="02020400000000000000" pitchFamily="18" charset="-122"/>
                        </a:rPr>
                        <a:t>单株</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tc>
                <a:tc hMerge="1">
                  <a:txBody>
                    <a:bodyPr/>
                    <a:lstStyle/>
                    <a:p>
                      <a:endParaRPr lang="zh-CN" altLang="en-US"/>
                    </a:p>
                  </a:txBody>
                  <a:tcPr/>
                </a:tc>
                <a:tc>
                  <a:txBody>
                    <a:bodyPr/>
                    <a:lstStyle/>
                    <a:p>
                      <a:pPr algn="ctr">
                        <a:lnSpc>
                          <a:spcPts val="2000"/>
                        </a:lnSpc>
                        <a:spcAft>
                          <a:spcPts val="0"/>
                        </a:spcAft>
                      </a:pPr>
                      <a:r>
                        <a:rPr lang="zh-CN" sz="1400" b="1" kern="0" dirty="0">
                          <a:effectLst/>
                          <a:latin typeface="Adobe 仿宋 Std R" panose="02020400000000000000" pitchFamily="18" charset="-122"/>
                          <a:ea typeface="Adobe 仿宋 Std R" panose="02020400000000000000" pitchFamily="18" charset="-122"/>
                        </a:rPr>
                        <a:t>结白色籽粒的</a:t>
                      </a:r>
                      <a:r>
                        <a:rPr lang="en-US" sz="1400" b="1" kern="0" dirty="0">
                          <a:effectLst/>
                          <a:latin typeface="Adobe 仿宋 Std R" panose="02020400000000000000" pitchFamily="18" charset="-122"/>
                          <a:ea typeface="Adobe 仿宋 Std R" panose="02020400000000000000" pitchFamily="18" charset="-122"/>
                        </a:rPr>
                        <a:t>F</a:t>
                      </a:r>
                      <a:r>
                        <a:rPr lang="en-US" sz="1400" b="1" kern="0" baseline="-25000" dirty="0">
                          <a:effectLst/>
                          <a:latin typeface="Adobe 仿宋 Std R" panose="02020400000000000000" pitchFamily="18" charset="-122"/>
                          <a:ea typeface="Adobe 仿宋 Std R" panose="02020400000000000000" pitchFamily="18" charset="-122"/>
                        </a:rPr>
                        <a:t>2</a:t>
                      </a:r>
                      <a:r>
                        <a:rPr lang="zh-CN" sz="1400" b="1" kern="0" dirty="0">
                          <a:effectLst/>
                          <a:latin typeface="Adobe 仿宋 Std R" panose="02020400000000000000" pitchFamily="18" charset="-122"/>
                          <a:ea typeface="Adobe 仿宋 Std R" panose="02020400000000000000" pitchFamily="18" charset="-122"/>
                        </a:rPr>
                        <a:t>单株</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tc>
                <a:extLst>
                  <a:ext uri="{0D108BD9-81ED-4DB2-BD59-A6C34878D82A}">
                    <a16:rowId xmlns:a16="http://schemas.microsoft.com/office/drawing/2014/main" val="1265464959"/>
                  </a:ext>
                </a:extLst>
              </a:tr>
              <a:tr h="0">
                <a:tc>
                  <a:txBody>
                    <a:bodyPr/>
                    <a:lstStyle/>
                    <a:p>
                      <a:pPr algn="just">
                        <a:lnSpc>
                          <a:spcPts val="2000"/>
                        </a:lnSpc>
                        <a:spcAft>
                          <a:spcPts val="0"/>
                        </a:spcAft>
                      </a:pPr>
                      <a:r>
                        <a:rPr lang="zh-CN" sz="1400" b="1" kern="100">
                          <a:effectLst/>
                          <a:latin typeface="Adobe 仿宋 Std R" panose="02020400000000000000" pitchFamily="18" charset="-122"/>
                          <a:ea typeface="Adobe 仿宋 Std R" panose="02020400000000000000" pitchFamily="18" charset="-122"/>
                        </a:rPr>
                        <a:t>酶切产物长度（碱基对）</a:t>
                      </a:r>
                      <a:endParaRPr lang="zh-CN" sz="1400" b="1" kern="1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tc>
                <a:tc>
                  <a:txBody>
                    <a:bodyPr/>
                    <a:lstStyle/>
                    <a:p>
                      <a:pPr algn="ctr">
                        <a:lnSpc>
                          <a:spcPts val="2000"/>
                        </a:lnSpc>
                        <a:spcAft>
                          <a:spcPts val="0"/>
                        </a:spcAft>
                      </a:pPr>
                      <a:r>
                        <a:rPr lang="en-US" sz="1400" b="1" kern="100" dirty="0">
                          <a:effectLst/>
                          <a:latin typeface="Adobe 仿宋 Std R" panose="02020400000000000000" pitchFamily="18" charset="-122"/>
                          <a:ea typeface="Adobe 仿宋 Std R" panose="02020400000000000000" pitchFamily="18" charset="-122"/>
                        </a:rPr>
                        <a:t>669 </a:t>
                      </a:r>
                      <a:r>
                        <a:rPr lang="zh-CN" sz="1400" b="1" kern="100" dirty="0">
                          <a:effectLst/>
                          <a:latin typeface="Adobe 仿宋 Std R" panose="02020400000000000000" pitchFamily="18" charset="-122"/>
                          <a:ea typeface="Adobe 仿宋 Std R" panose="02020400000000000000" pitchFamily="18" charset="-122"/>
                        </a:rPr>
                        <a:t>、</a:t>
                      </a:r>
                      <a:r>
                        <a:rPr lang="en-US" sz="1400" b="1" kern="100" dirty="0">
                          <a:effectLst/>
                          <a:latin typeface="Adobe 仿宋 Std R" panose="02020400000000000000" pitchFamily="18" charset="-122"/>
                          <a:ea typeface="Adobe 仿宋 Std R" panose="02020400000000000000" pitchFamily="18" charset="-122"/>
                        </a:rPr>
                        <a:t>529</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tc>
                <a:tc>
                  <a:txBody>
                    <a:bodyPr/>
                    <a:lstStyle/>
                    <a:p>
                      <a:pPr algn="ctr">
                        <a:lnSpc>
                          <a:spcPts val="2000"/>
                        </a:lnSpc>
                        <a:spcAft>
                          <a:spcPts val="0"/>
                        </a:spcAft>
                      </a:pPr>
                      <a:r>
                        <a:rPr lang="en-US" sz="1400" b="1" kern="100" dirty="0">
                          <a:effectLst/>
                          <a:latin typeface="Adobe 仿宋 Std R" panose="02020400000000000000" pitchFamily="18" charset="-122"/>
                          <a:ea typeface="Adobe 仿宋 Std R" panose="02020400000000000000" pitchFamily="18" charset="-122"/>
                        </a:rPr>
                        <a:t>669 </a:t>
                      </a:r>
                      <a:r>
                        <a:rPr lang="zh-CN" sz="1400" b="1" kern="100" dirty="0">
                          <a:effectLst/>
                          <a:latin typeface="Adobe 仿宋 Std R" panose="02020400000000000000" pitchFamily="18" charset="-122"/>
                          <a:ea typeface="Adobe 仿宋 Std R" panose="02020400000000000000" pitchFamily="18" charset="-122"/>
                        </a:rPr>
                        <a:t>、</a:t>
                      </a:r>
                      <a:r>
                        <a:rPr lang="en-US" sz="1400" b="1" kern="100" dirty="0">
                          <a:effectLst/>
                          <a:latin typeface="Adobe 仿宋 Std R" panose="02020400000000000000" pitchFamily="18" charset="-122"/>
                          <a:ea typeface="Adobe 仿宋 Std R" panose="02020400000000000000" pitchFamily="18" charset="-122"/>
                        </a:rPr>
                        <a:t>529</a:t>
                      </a:r>
                      <a:r>
                        <a:rPr lang="zh-CN" sz="1400" b="1" kern="100" dirty="0">
                          <a:effectLst/>
                          <a:latin typeface="Adobe 仿宋 Std R" panose="02020400000000000000" pitchFamily="18" charset="-122"/>
                          <a:ea typeface="Adobe 仿宋 Std R" panose="02020400000000000000" pitchFamily="18" charset="-122"/>
                        </a:rPr>
                        <a:t>、</a:t>
                      </a:r>
                      <a:r>
                        <a:rPr lang="en-US" sz="1400" b="1" kern="100" dirty="0">
                          <a:effectLst/>
                          <a:latin typeface="Adobe 仿宋 Std R" panose="02020400000000000000" pitchFamily="18" charset="-122"/>
                          <a:ea typeface="Adobe 仿宋 Std R" panose="02020400000000000000" pitchFamily="18" charset="-122"/>
                        </a:rPr>
                        <a:t>1200</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tc>
                <a:tc>
                  <a:txBody>
                    <a:bodyPr/>
                    <a:lstStyle/>
                    <a:p>
                      <a:pPr algn="ctr">
                        <a:lnSpc>
                          <a:spcPts val="2000"/>
                        </a:lnSpc>
                        <a:spcAft>
                          <a:spcPts val="0"/>
                        </a:spcAft>
                      </a:pPr>
                      <a:r>
                        <a:rPr lang="en-US" sz="1400" b="1" kern="100" dirty="0">
                          <a:effectLst/>
                          <a:latin typeface="Adobe 仿宋 Std R" panose="02020400000000000000" pitchFamily="18" charset="-122"/>
                          <a:ea typeface="Adobe 仿宋 Std R" panose="02020400000000000000" pitchFamily="18" charset="-122"/>
                        </a:rPr>
                        <a:t>1200</a:t>
                      </a:r>
                      <a:endParaRPr lang="zh-CN" sz="1400" b="1" kern="1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68580" marR="68580" marT="0" marB="0"/>
                </a:tc>
                <a:extLst>
                  <a:ext uri="{0D108BD9-81ED-4DB2-BD59-A6C34878D82A}">
                    <a16:rowId xmlns:a16="http://schemas.microsoft.com/office/drawing/2014/main" val="807950241"/>
                  </a:ext>
                </a:extLst>
              </a:tr>
            </a:tbl>
          </a:graphicData>
        </a:graphic>
      </p:graphicFrame>
    </p:spTree>
    <p:extLst>
      <p:ext uri="{BB962C8B-B14F-4D97-AF65-F5344CB8AC3E}">
        <p14:creationId xmlns:p14="http://schemas.microsoft.com/office/powerpoint/2010/main" val="41494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559769"/>
          </a:xfrm>
          <a:prstGeom prst="rect">
            <a:avLst/>
          </a:prstGeom>
        </p:spPr>
        <p:txBody>
          <a:bodyPr wrap="square">
            <a:spAutoFit/>
          </a:bodyPr>
          <a:lstStyle/>
          <a:p>
            <a:pPr algn="l">
              <a:lnSpc>
                <a:spcPct val="150000"/>
              </a:lnSpc>
            </a:pPr>
            <a:r>
              <a:rPr lang="zh-CN" altLang="en-US" sz="2400" spc="301"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3221B5A-32D6-4A95-9618-26484A1C97CE}"/>
              </a:ext>
            </a:extLst>
          </p:cNvPr>
          <p:cNvPicPr>
            <a:picLocks noChangeAspect="1"/>
          </p:cNvPicPr>
          <p:nvPr/>
        </p:nvPicPr>
        <p:blipFill>
          <a:blip r:embed="rId2"/>
          <a:stretch>
            <a:fillRect/>
          </a:stretch>
        </p:blipFill>
        <p:spPr>
          <a:xfrm>
            <a:off x="354838" y="581207"/>
            <a:ext cx="11363417" cy="6124899"/>
          </a:xfrm>
          <a:prstGeom prst="rect">
            <a:avLst/>
          </a:prstGeom>
        </p:spPr>
      </p:pic>
      <p:sp>
        <p:nvSpPr>
          <p:cNvPr id="4" name="文本框 3">
            <a:extLst>
              <a:ext uri="{FF2B5EF4-FFF2-40B4-BE49-F238E27FC236}">
                <a16:creationId xmlns:a16="http://schemas.microsoft.com/office/drawing/2014/main" id="{2A8FCD34-AD45-4222-9260-230BBEDCBFC7}"/>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FF6600"/>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话题一 显性基因和隐性基因的本质</a:t>
            </a:r>
          </a:p>
        </p:txBody>
      </p:sp>
      <p:sp>
        <p:nvSpPr>
          <p:cNvPr id="3" name="文本框 2">
            <a:extLst>
              <a:ext uri="{FF2B5EF4-FFF2-40B4-BE49-F238E27FC236}">
                <a16:creationId xmlns:a16="http://schemas.microsoft.com/office/drawing/2014/main" id="{04A357CF-ABB8-4FE6-B6E4-96C6F5C39993}"/>
              </a:ext>
            </a:extLst>
          </p:cNvPr>
          <p:cNvSpPr txBox="1"/>
          <p:nvPr/>
        </p:nvSpPr>
        <p:spPr>
          <a:xfrm>
            <a:off x="473745" y="1015389"/>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3</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76221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A8FCD34-AD45-4222-9260-230BBEDCBFC7}"/>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FF6600"/>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话题一 显性基因和隐性基因的本质</a:t>
            </a:r>
          </a:p>
        </p:txBody>
      </p:sp>
      <p:sp>
        <p:nvSpPr>
          <p:cNvPr id="3" name="文本框 2">
            <a:extLst>
              <a:ext uri="{FF2B5EF4-FFF2-40B4-BE49-F238E27FC236}">
                <a16:creationId xmlns:a16="http://schemas.microsoft.com/office/drawing/2014/main" id="{04A357CF-ABB8-4FE6-B6E4-96C6F5C39993}"/>
              </a:ext>
            </a:extLst>
          </p:cNvPr>
          <p:cNvSpPr txBox="1"/>
          <p:nvPr/>
        </p:nvSpPr>
        <p:spPr>
          <a:xfrm>
            <a:off x="473745" y="1246296"/>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逻辑</a:t>
            </a:r>
          </a:p>
        </p:txBody>
      </p:sp>
      <p:pic>
        <p:nvPicPr>
          <p:cNvPr id="7" name="图片 6">
            <a:extLst>
              <a:ext uri="{FF2B5EF4-FFF2-40B4-BE49-F238E27FC236}">
                <a16:creationId xmlns:a16="http://schemas.microsoft.com/office/drawing/2014/main" id="{48950D52-0EAF-4288-9C3D-CFD569883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46" y="1788200"/>
            <a:ext cx="4800335" cy="1250562"/>
          </a:xfrm>
          <a:prstGeom prst="rect">
            <a:avLst/>
          </a:prstGeom>
        </p:spPr>
      </p:pic>
      <p:sp>
        <p:nvSpPr>
          <p:cNvPr id="11" name="文本框 10">
            <a:extLst>
              <a:ext uri="{FF2B5EF4-FFF2-40B4-BE49-F238E27FC236}">
                <a16:creationId xmlns:a16="http://schemas.microsoft.com/office/drawing/2014/main" id="{B9E34625-684E-4329-9944-2832399D3C60}"/>
              </a:ext>
            </a:extLst>
          </p:cNvPr>
          <p:cNvSpPr txBox="1"/>
          <p:nvPr/>
        </p:nvSpPr>
        <p:spPr>
          <a:xfrm>
            <a:off x="5355166" y="1800345"/>
            <a:ext cx="925565" cy="369332"/>
          </a:xfrm>
          <a:prstGeom prst="rect">
            <a:avLst/>
          </a:prstGeom>
          <a:noFill/>
        </p:spPr>
        <p:txBody>
          <a:bodyPr wrap="square" rtlCol="0">
            <a:spAutoFit/>
          </a:bodyPr>
          <a:lstStyle/>
          <a:p>
            <a:pPr algn="ct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DNA</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
        <p:nvSpPr>
          <p:cNvPr id="12" name="文本框 11">
            <a:extLst>
              <a:ext uri="{FF2B5EF4-FFF2-40B4-BE49-F238E27FC236}">
                <a16:creationId xmlns:a16="http://schemas.microsoft.com/office/drawing/2014/main" id="{36E3461A-7593-4D3D-84FF-7A584591B3A0}"/>
              </a:ext>
            </a:extLst>
          </p:cNvPr>
          <p:cNvSpPr txBox="1"/>
          <p:nvPr/>
        </p:nvSpPr>
        <p:spPr>
          <a:xfrm>
            <a:off x="5373638" y="2669430"/>
            <a:ext cx="925565" cy="369332"/>
          </a:xfrm>
          <a:prstGeom prst="rect">
            <a:avLst/>
          </a:prstGeom>
          <a:noFill/>
        </p:spPr>
        <p:txBody>
          <a:bodyPr wrap="square" rtlCol="0">
            <a:spAutoFit/>
          </a:bodyPr>
          <a:lstStyle/>
          <a:p>
            <a:pPr algn="ctr"/>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蛋白</a:t>
            </a:r>
          </a:p>
        </p:txBody>
      </p:sp>
      <p:pic>
        <p:nvPicPr>
          <p:cNvPr id="13" name="图片 12">
            <a:extLst>
              <a:ext uri="{FF2B5EF4-FFF2-40B4-BE49-F238E27FC236}">
                <a16:creationId xmlns:a16="http://schemas.microsoft.com/office/drawing/2014/main" id="{D69B2094-E725-4620-A367-03AB3FF1D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921" y="1800345"/>
            <a:ext cx="4587782" cy="3868130"/>
          </a:xfrm>
          <a:prstGeom prst="rect">
            <a:avLst/>
          </a:prstGeom>
        </p:spPr>
      </p:pic>
      <p:sp>
        <p:nvSpPr>
          <p:cNvPr id="14" name="文本框 13">
            <a:extLst>
              <a:ext uri="{FF2B5EF4-FFF2-40B4-BE49-F238E27FC236}">
                <a16:creationId xmlns:a16="http://schemas.microsoft.com/office/drawing/2014/main" id="{E1EC3ECD-CBAB-4449-88DF-85BA1A0F116D}"/>
              </a:ext>
            </a:extLst>
          </p:cNvPr>
          <p:cNvSpPr txBox="1"/>
          <p:nvPr/>
        </p:nvSpPr>
        <p:spPr>
          <a:xfrm>
            <a:off x="473744" y="3395662"/>
            <a:ext cx="5825459" cy="2554545"/>
          </a:xfrm>
          <a:prstGeom prst="rect">
            <a:avLst/>
          </a:prstGeom>
          <a:noFill/>
        </p:spPr>
        <p:txBody>
          <a:bodyPr wrap="square" rtlCol="0">
            <a:spAutoFit/>
          </a:bodyPr>
          <a:lstStyle/>
          <a:p>
            <a:r>
              <a:rPr lang="en-US" altLang="zh-CN" b="1" dirty="0">
                <a:latin typeface="Adobe 仿宋 Std R" panose="02020400000000000000" pitchFamily="18" charset="-122"/>
                <a:ea typeface="Adobe 仿宋 Std R" panose="02020400000000000000" pitchFamily="18" charset="-122"/>
              </a:rPr>
              <a:t>1</a:t>
            </a:r>
            <a:r>
              <a:rPr lang="zh-CN" altLang="en-US" b="1" dirty="0">
                <a:latin typeface="Adobe 仿宋 Std R" panose="02020400000000000000" pitchFamily="18" charset="-122"/>
                <a:ea typeface="Adobe 仿宋 Std R" panose="02020400000000000000" pitchFamily="18" charset="-122"/>
              </a:rPr>
              <a:t>来源问题：</a:t>
            </a:r>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                  </a:t>
            </a:r>
            <a:r>
              <a:rPr lang="zh-CN" altLang="en-US" b="1" dirty="0">
                <a:latin typeface="Adobe 仿宋 Std R" panose="02020400000000000000" pitchFamily="18" charset="-122"/>
                <a:ea typeface="Adobe 仿宋 Std R" panose="02020400000000000000" pitchFamily="18" charset="-122"/>
              </a:rPr>
              <a:t>基因突变等（→配子形成和受精）</a:t>
            </a:r>
            <a:endParaRPr lang="en-US" altLang="zh-CN" b="1" dirty="0">
              <a:latin typeface="Adobe 仿宋 Std R" panose="02020400000000000000" pitchFamily="18" charset="-122"/>
              <a:ea typeface="Adobe 仿宋 Std R" panose="02020400000000000000" pitchFamily="18" charset="-122"/>
            </a:endParaRPr>
          </a:p>
          <a:p>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2</a:t>
            </a:r>
            <a:r>
              <a:rPr lang="zh-CN" altLang="en-US" b="1" dirty="0">
                <a:latin typeface="Adobe 仿宋 Std R" panose="02020400000000000000" pitchFamily="18" charset="-122"/>
                <a:ea typeface="Adobe 仿宋 Std R" panose="02020400000000000000" pitchFamily="18" charset="-122"/>
              </a:rPr>
              <a:t>决定因素：</a:t>
            </a:r>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                  </a:t>
            </a:r>
            <a:r>
              <a:rPr lang="zh-CN" altLang="en-US" b="1" dirty="0">
                <a:latin typeface="Adobe 仿宋 Std R" panose="02020400000000000000" pitchFamily="18" charset="-122"/>
                <a:ea typeface="Adobe 仿宋 Std R" panose="02020400000000000000" pitchFamily="18" charset="-122"/>
              </a:rPr>
              <a:t>基因产物的功能（关系）</a:t>
            </a:r>
            <a:endParaRPr lang="en-US" altLang="zh-CN" b="1" dirty="0">
              <a:latin typeface="Adobe 仿宋 Std R" panose="02020400000000000000" pitchFamily="18" charset="-122"/>
              <a:ea typeface="Adobe 仿宋 Std R" panose="02020400000000000000" pitchFamily="18" charset="-122"/>
            </a:endParaRPr>
          </a:p>
          <a:p>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3</a:t>
            </a:r>
            <a:r>
              <a:rPr lang="zh-CN" altLang="en-US" b="1" dirty="0">
                <a:latin typeface="Adobe 仿宋 Std R" panose="02020400000000000000" pitchFamily="18" charset="-122"/>
                <a:ea typeface="Adobe 仿宋 Std R" panose="02020400000000000000" pitchFamily="18" charset="-122"/>
              </a:rPr>
              <a:t>判定方法：</a:t>
            </a:r>
            <a:endParaRPr lang="en-US" altLang="zh-CN" b="1" dirty="0">
              <a:latin typeface="Adobe 仿宋 Std R" panose="02020400000000000000" pitchFamily="18" charset="-122"/>
              <a:ea typeface="Adobe 仿宋 Std R" panose="02020400000000000000" pitchFamily="18" charset="-122"/>
            </a:endParaRPr>
          </a:p>
          <a:p>
            <a:r>
              <a:rPr lang="en-US" altLang="zh-CN" b="1" dirty="0">
                <a:latin typeface="Adobe 仿宋 Std R" panose="02020400000000000000" pitchFamily="18" charset="-122"/>
                <a:ea typeface="Adobe 仿宋 Std R" panose="02020400000000000000" pitchFamily="18" charset="-122"/>
              </a:rPr>
              <a:t>                  </a:t>
            </a:r>
            <a:r>
              <a:rPr lang="zh-CN" altLang="en-US" b="1" dirty="0">
                <a:latin typeface="Adobe 仿宋 Std R" panose="02020400000000000000" pitchFamily="18" charset="-122"/>
                <a:ea typeface="Adobe 仿宋 Std R" panose="02020400000000000000" pitchFamily="18" charset="-122"/>
              </a:rPr>
              <a:t>杂交，观察子代表型和比例</a:t>
            </a:r>
            <a:endParaRPr lang="en-US" altLang="zh-CN" b="1" dirty="0">
              <a:latin typeface="Adobe 仿宋 Std R" panose="02020400000000000000" pitchFamily="18" charset="-122"/>
              <a:ea typeface="Adobe 仿宋 Std R" panose="02020400000000000000" pitchFamily="18" charset="-122"/>
            </a:endParaRPr>
          </a:p>
          <a:p>
            <a:r>
              <a:rPr lang="zh-CN" altLang="en-US" sz="1600" b="1" dirty="0">
                <a:latin typeface="Adobe 仿宋 Std R" panose="02020400000000000000" pitchFamily="18" charset="-122"/>
                <a:ea typeface="Adobe 仿宋 Std R" panose="02020400000000000000" pitchFamily="18" charset="-122"/>
              </a:rPr>
              <a:t> *需先明确是等位基因再判断显隐性，且可能受环境影响</a:t>
            </a:r>
          </a:p>
        </p:txBody>
      </p:sp>
    </p:spTree>
    <p:extLst>
      <p:ext uri="{BB962C8B-B14F-4D97-AF65-F5344CB8AC3E}">
        <p14:creationId xmlns:p14="http://schemas.microsoft.com/office/powerpoint/2010/main" val="395294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A8FCD34-AD45-4222-9260-230BBEDCBFC7}"/>
              </a:ext>
            </a:extLst>
          </p:cNvPr>
          <p:cNvSpPr txBox="1"/>
          <p:nvPr/>
        </p:nvSpPr>
        <p:spPr>
          <a:xfrm>
            <a:off x="390619" y="319597"/>
            <a:ext cx="7072364" cy="523220"/>
          </a:xfrm>
          <a:prstGeom prst="rect">
            <a:avLst/>
          </a:prstGeom>
          <a:noFill/>
        </p:spPr>
        <p:txBody>
          <a:bodyPr wrap="square" rtlCol="0">
            <a:spAutoFit/>
          </a:bodyPr>
          <a:lstStyle/>
          <a:p>
            <a:r>
              <a:rPr lang="zh-CN" altLang="en-US" sz="2800" b="1" dirty="0">
                <a:solidFill>
                  <a:srgbClr val="FF6600"/>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话题一 显性基因和隐性基因的本质</a:t>
            </a:r>
          </a:p>
        </p:txBody>
      </p:sp>
      <p:sp>
        <p:nvSpPr>
          <p:cNvPr id="6" name="文本框 5">
            <a:extLst>
              <a:ext uri="{FF2B5EF4-FFF2-40B4-BE49-F238E27FC236}">
                <a16:creationId xmlns:a16="http://schemas.microsoft.com/office/drawing/2014/main" id="{088FE397-2186-4577-A747-BB6769A45D46}"/>
              </a:ext>
            </a:extLst>
          </p:cNvPr>
          <p:cNvSpPr txBox="1"/>
          <p:nvPr/>
        </p:nvSpPr>
        <p:spPr>
          <a:xfrm>
            <a:off x="463611" y="1123036"/>
            <a:ext cx="1095546"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例题</a:t>
            </a:r>
          </a:p>
        </p:txBody>
      </p:sp>
      <p:graphicFrame>
        <p:nvGraphicFramePr>
          <p:cNvPr id="16" name="表格 15">
            <a:extLst>
              <a:ext uri="{FF2B5EF4-FFF2-40B4-BE49-F238E27FC236}">
                <a16:creationId xmlns:a16="http://schemas.microsoft.com/office/drawing/2014/main" id="{FD45A9D7-50D6-492A-8727-93C015FFF942}"/>
              </a:ext>
            </a:extLst>
          </p:cNvPr>
          <p:cNvGraphicFramePr>
            <a:graphicFrameLocks noGrp="1"/>
          </p:cNvGraphicFramePr>
          <p:nvPr>
            <p:extLst>
              <p:ext uri="{D42A27DB-BD31-4B8C-83A1-F6EECF244321}">
                <p14:modId xmlns:p14="http://schemas.microsoft.com/office/powerpoint/2010/main" val="304673210"/>
              </p:ext>
            </p:extLst>
          </p:nvPr>
        </p:nvGraphicFramePr>
        <p:xfrm>
          <a:off x="1330487" y="1693125"/>
          <a:ext cx="5966690" cy="1038798"/>
        </p:xfrm>
        <a:graphic>
          <a:graphicData uri="http://schemas.openxmlformats.org/drawingml/2006/table">
            <a:tbl>
              <a:tblPr>
                <a:tableStyleId>{5C22544A-7EE6-4342-B048-85BDC9FD1C3A}</a:tableStyleId>
              </a:tblPr>
              <a:tblGrid>
                <a:gridCol w="1028137">
                  <a:extLst>
                    <a:ext uri="{9D8B030D-6E8A-4147-A177-3AD203B41FA5}">
                      <a16:colId xmlns:a16="http://schemas.microsoft.com/office/drawing/2014/main" val="3449446276"/>
                    </a:ext>
                  </a:extLst>
                </a:gridCol>
                <a:gridCol w="2046293">
                  <a:extLst>
                    <a:ext uri="{9D8B030D-6E8A-4147-A177-3AD203B41FA5}">
                      <a16:colId xmlns:a16="http://schemas.microsoft.com/office/drawing/2014/main" val="99254025"/>
                    </a:ext>
                  </a:extLst>
                </a:gridCol>
                <a:gridCol w="1241916">
                  <a:extLst>
                    <a:ext uri="{9D8B030D-6E8A-4147-A177-3AD203B41FA5}">
                      <a16:colId xmlns:a16="http://schemas.microsoft.com/office/drawing/2014/main" val="2899269427"/>
                    </a:ext>
                  </a:extLst>
                </a:gridCol>
                <a:gridCol w="1650344">
                  <a:extLst>
                    <a:ext uri="{9D8B030D-6E8A-4147-A177-3AD203B41FA5}">
                      <a16:colId xmlns:a16="http://schemas.microsoft.com/office/drawing/2014/main" val="3189788318"/>
                    </a:ext>
                  </a:extLst>
                </a:gridCol>
              </a:tblGrid>
              <a:tr h="0">
                <a:tc>
                  <a:txBody>
                    <a:bodyPr/>
                    <a:lstStyle/>
                    <a:p>
                      <a:pPr indent="-171450" algn="ctr">
                        <a:lnSpc>
                          <a:spcPct val="130000"/>
                        </a:lnSpc>
                        <a:spcAft>
                          <a:spcPts val="0"/>
                        </a:spcAft>
                        <a:tabLst>
                          <a:tab pos="2628265" algn="l"/>
                        </a:tabLst>
                      </a:pPr>
                      <a:r>
                        <a:rPr lang="zh-CN" sz="1400" kern="100" dirty="0">
                          <a:effectLst/>
                          <a:latin typeface="Adobe 仿宋 Std R" panose="02020400000000000000" pitchFamily="18" charset="-122"/>
                          <a:ea typeface="Adobe 仿宋 Std R" panose="02020400000000000000" pitchFamily="18" charset="-122"/>
                        </a:rPr>
                        <a:t>枯草杆菌</a:t>
                      </a:r>
                      <a:endParaRPr lang="zh-CN" sz="1400" kern="100" dirty="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zh-CN" sz="1400" kern="100">
                          <a:effectLst/>
                          <a:latin typeface="Adobe 仿宋 Std R" panose="02020400000000000000" pitchFamily="18" charset="-122"/>
                          <a:ea typeface="Adobe 仿宋 Std R" panose="02020400000000000000" pitchFamily="18" charset="-122"/>
                        </a:rPr>
                        <a:t>核糖体</a:t>
                      </a:r>
                      <a:r>
                        <a:rPr lang="en-US" sz="1400" kern="100">
                          <a:effectLst/>
                          <a:latin typeface="Adobe 仿宋 Std R" panose="02020400000000000000" pitchFamily="18" charset="-122"/>
                          <a:ea typeface="Adobe 仿宋 Std R" panose="02020400000000000000" pitchFamily="18" charset="-122"/>
                        </a:rPr>
                        <a:t>S12</a:t>
                      </a:r>
                      <a:r>
                        <a:rPr lang="zh-CN" sz="1400" kern="100">
                          <a:effectLst/>
                          <a:latin typeface="Adobe 仿宋 Std R" panose="02020400000000000000" pitchFamily="18" charset="-122"/>
                          <a:ea typeface="Adobe 仿宋 Std R" panose="02020400000000000000" pitchFamily="18" charset="-122"/>
                        </a:rPr>
                        <a:t>蛋白第</a:t>
                      </a:r>
                      <a:r>
                        <a:rPr lang="en-US" sz="1400" kern="100">
                          <a:effectLst/>
                          <a:latin typeface="Adobe 仿宋 Std R" panose="02020400000000000000" pitchFamily="18" charset="-122"/>
                          <a:ea typeface="Adobe 仿宋 Std R" panose="02020400000000000000" pitchFamily="18" charset="-122"/>
                        </a:rPr>
                        <a:t>55</a:t>
                      </a:r>
                      <a:r>
                        <a:rPr lang="zh-CN" sz="1400" kern="100">
                          <a:effectLst/>
                          <a:latin typeface="Adobe 仿宋 Std R" panose="02020400000000000000" pitchFamily="18" charset="-122"/>
                          <a:ea typeface="Adobe 仿宋 Std R" panose="02020400000000000000" pitchFamily="18" charset="-122"/>
                        </a:rPr>
                        <a:t>－</a:t>
                      </a:r>
                      <a:r>
                        <a:rPr lang="en-US" sz="1400" kern="100">
                          <a:effectLst/>
                          <a:latin typeface="Adobe 仿宋 Std R" panose="02020400000000000000" pitchFamily="18" charset="-122"/>
                          <a:ea typeface="Adobe 仿宋 Std R" panose="02020400000000000000" pitchFamily="18" charset="-122"/>
                        </a:rPr>
                        <a:t>58</a:t>
                      </a:r>
                      <a:r>
                        <a:rPr lang="zh-CN" sz="1400" kern="100">
                          <a:effectLst/>
                          <a:latin typeface="Adobe 仿宋 Std R" panose="02020400000000000000" pitchFamily="18" charset="-122"/>
                          <a:ea typeface="Adobe 仿宋 Std R" panose="02020400000000000000" pitchFamily="18" charset="-122"/>
                        </a:rPr>
                        <a:t>位的氨基酸序列</a:t>
                      </a:r>
                      <a:endParaRPr lang="zh-CN" sz="1400" kern="10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zh-CN" sz="1400" kern="100" dirty="0">
                          <a:effectLst/>
                          <a:latin typeface="Adobe 仿宋 Std R" panose="02020400000000000000" pitchFamily="18" charset="-122"/>
                          <a:ea typeface="Adobe 仿宋 Std R" panose="02020400000000000000" pitchFamily="18" charset="-122"/>
                        </a:rPr>
                        <a:t>链霉素与核糖体的结合</a:t>
                      </a:r>
                      <a:endParaRPr lang="zh-CN" sz="1400" kern="100" dirty="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zh-CN" sz="1400" kern="100">
                          <a:effectLst/>
                          <a:latin typeface="Adobe 仿宋 Std R" panose="02020400000000000000" pitchFamily="18" charset="-122"/>
                          <a:ea typeface="Adobe 仿宋 Std R" panose="02020400000000000000" pitchFamily="18" charset="-122"/>
                        </a:rPr>
                        <a:t>在含链霉素培养基中的存活率</a:t>
                      </a:r>
                      <a:r>
                        <a:rPr lang="en-US" sz="1400" kern="100">
                          <a:effectLst/>
                          <a:latin typeface="Adobe 仿宋 Std R" panose="02020400000000000000" pitchFamily="18" charset="-122"/>
                          <a:ea typeface="Adobe 仿宋 Std R" panose="02020400000000000000" pitchFamily="18" charset="-122"/>
                        </a:rPr>
                        <a:t>(%)</a:t>
                      </a:r>
                      <a:endParaRPr lang="zh-CN" sz="1400" kern="10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extLst>
                  <a:ext uri="{0D108BD9-81ED-4DB2-BD59-A6C34878D82A}">
                    <a16:rowId xmlns:a16="http://schemas.microsoft.com/office/drawing/2014/main" val="1833283072"/>
                  </a:ext>
                </a:extLst>
              </a:tr>
              <a:tr h="0">
                <a:tc>
                  <a:txBody>
                    <a:bodyPr/>
                    <a:lstStyle/>
                    <a:p>
                      <a:pPr indent="-171450" algn="ctr">
                        <a:lnSpc>
                          <a:spcPct val="130000"/>
                        </a:lnSpc>
                        <a:spcAft>
                          <a:spcPts val="0"/>
                        </a:spcAft>
                        <a:tabLst>
                          <a:tab pos="2628265" algn="l"/>
                        </a:tabLst>
                      </a:pPr>
                      <a:r>
                        <a:rPr lang="zh-CN" sz="1400" kern="100" dirty="0">
                          <a:effectLst/>
                          <a:latin typeface="Adobe 仿宋 Std R" panose="02020400000000000000" pitchFamily="18" charset="-122"/>
                          <a:ea typeface="Adobe 仿宋 Std R" panose="02020400000000000000" pitchFamily="18" charset="-122"/>
                        </a:rPr>
                        <a:t>野生型</a:t>
                      </a:r>
                      <a:endParaRPr lang="zh-CN" sz="1400" kern="100" dirty="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en-US" sz="1400" kern="100" dirty="0">
                          <a:effectLst/>
                          <a:latin typeface="Adobe 仿宋 Std R" panose="02020400000000000000" pitchFamily="18" charset="-122"/>
                          <a:ea typeface="Adobe 仿宋 Std R" panose="02020400000000000000" pitchFamily="18" charset="-122"/>
                        </a:rPr>
                        <a:t>…­P­­</a:t>
                      </a:r>
                      <a:r>
                        <a:rPr lang="en-US" altLang="zh-CN" sz="1400" kern="100" dirty="0">
                          <a:effectLst/>
                          <a:latin typeface="Adobe 仿宋 Std R" panose="02020400000000000000" pitchFamily="18" charset="-122"/>
                          <a:ea typeface="Adobe 仿宋 Std R" panose="02020400000000000000" pitchFamily="18" charset="-122"/>
                        </a:rPr>
                        <a:t>-</a:t>
                      </a:r>
                      <a:r>
                        <a:rPr lang="en-US" sz="1400" kern="100" dirty="0">
                          <a:effectLst/>
                          <a:latin typeface="Adobe 仿宋 Std R" panose="02020400000000000000" pitchFamily="18" charset="-122"/>
                          <a:ea typeface="Adobe 仿宋 Std R" panose="02020400000000000000" pitchFamily="18" charset="-122"/>
                        </a:rPr>
                        <a:t>K</a:t>
                      </a:r>
                      <a:r>
                        <a:rPr lang="en-US" altLang="zh-CN" sz="1400" kern="100" dirty="0">
                          <a:effectLst/>
                          <a:latin typeface="Adobe 仿宋 Std R" panose="02020400000000000000" pitchFamily="18" charset="-122"/>
                          <a:ea typeface="Adobe 仿宋 Std R" panose="02020400000000000000" pitchFamily="18" charset="-122"/>
                        </a:rPr>
                        <a:t>-</a:t>
                      </a:r>
                      <a:r>
                        <a:rPr lang="en-US" sz="1400" kern="100" dirty="0">
                          <a:effectLst/>
                          <a:latin typeface="Adobe 仿宋 Std R" panose="02020400000000000000" pitchFamily="18" charset="-122"/>
                          <a:ea typeface="Adobe 仿宋 Std R" panose="02020400000000000000" pitchFamily="18" charset="-122"/>
                        </a:rPr>
                        <a:t>K</a:t>
                      </a:r>
                      <a:r>
                        <a:rPr lang="en-US" altLang="zh-CN" sz="1400" kern="100" dirty="0">
                          <a:effectLst/>
                          <a:latin typeface="Adobe 仿宋 Std R" panose="02020400000000000000" pitchFamily="18" charset="-122"/>
                          <a:ea typeface="Adobe 仿宋 Std R" panose="02020400000000000000" pitchFamily="18" charset="-122"/>
                        </a:rPr>
                        <a:t>-</a:t>
                      </a:r>
                      <a:r>
                        <a:rPr lang="en-US" sz="1400" kern="100" dirty="0">
                          <a:effectLst/>
                          <a:latin typeface="Adobe 仿宋 Std R" panose="02020400000000000000" pitchFamily="18" charset="-122"/>
                          <a:ea typeface="Adobe 仿宋 Std R" panose="02020400000000000000" pitchFamily="18" charset="-122"/>
                        </a:rPr>
                        <a:t>­P­…</a:t>
                      </a:r>
                      <a:endParaRPr lang="zh-CN" sz="1400" kern="100" dirty="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zh-CN" sz="1400" kern="100" dirty="0">
                          <a:effectLst/>
                          <a:latin typeface="Adobe 仿宋 Std R" panose="02020400000000000000" pitchFamily="18" charset="-122"/>
                          <a:ea typeface="Adobe 仿宋 Std R" panose="02020400000000000000" pitchFamily="18" charset="-122"/>
                        </a:rPr>
                        <a:t>能</a:t>
                      </a:r>
                      <a:endParaRPr lang="zh-CN" sz="1400" kern="100" dirty="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en-US" sz="1400" kern="100">
                          <a:effectLst/>
                          <a:latin typeface="Adobe 仿宋 Std R" panose="02020400000000000000" pitchFamily="18" charset="-122"/>
                          <a:ea typeface="Adobe 仿宋 Std R" panose="02020400000000000000" pitchFamily="18" charset="-122"/>
                        </a:rPr>
                        <a:t>0</a:t>
                      </a:r>
                      <a:endParaRPr lang="zh-CN" sz="1400" kern="10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extLst>
                  <a:ext uri="{0D108BD9-81ED-4DB2-BD59-A6C34878D82A}">
                    <a16:rowId xmlns:a16="http://schemas.microsoft.com/office/drawing/2014/main" val="778451978"/>
                  </a:ext>
                </a:extLst>
              </a:tr>
              <a:tr h="0">
                <a:tc>
                  <a:txBody>
                    <a:bodyPr/>
                    <a:lstStyle/>
                    <a:p>
                      <a:pPr indent="-171450" algn="ctr">
                        <a:lnSpc>
                          <a:spcPct val="130000"/>
                        </a:lnSpc>
                        <a:spcAft>
                          <a:spcPts val="0"/>
                        </a:spcAft>
                        <a:tabLst>
                          <a:tab pos="2628265" algn="l"/>
                        </a:tabLst>
                      </a:pPr>
                      <a:r>
                        <a:rPr lang="zh-CN" sz="1400" kern="100" dirty="0">
                          <a:effectLst/>
                          <a:latin typeface="Adobe 仿宋 Std R" panose="02020400000000000000" pitchFamily="18" charset="-122"/>
                          <a:ea typeface="Adobe 仿宋 Std R" panose="02020400000000000000" pitchFamily="18" charset="-122"/>
                        </a:rPr>
                        <a:t>突变型</a:t>
                      </a:r>
                      <a:endParaRPr lang="zh-CN" sz="1400" kern="100" dirty="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en-US" sz="1400" kern="100" dirty="0">
                          <a:effectLst/>
                          <a:latin typeface="Adobe 仿宋 Std R" panose="02020400000000000000" pitchFamily="18" charset="-122"/>
                          <a:ea typeface="Adobe 仿宋 Std R" panose="02020400000000000000" pitchFamily="18" charset="-122"/>
                        </a:rPr>
                        <a:t>…­P­­</a:t>
                      </a:r>
                      <a:r>
                        <a:rPr lang="en-US" altLang="zh-CN" sz="1400" kern="100" dirty="0">
                          <a:effectLst/>
                          <a:latin typeface="Adobe 仿宋 Std R" panose="02020400000000000000" pitchFamily="18" charset="-122"/>
                          <a:ea typeface="Adobe 仿宋 Std R" panose="02020400000000000000" pitchFamily="18" charset="-122"/>
                        </a:rPr>
                        <a:t>-R-</a:t>
                      </a:r>
                      <a:r>
                        <a:rPr lang="en-US" sz="1400" kern="100" dirty="0">
                          <a:effectLst/>
                          <a:latin typeface="Adobe 仿宋 Std R" panose="02020400000000000000" pitchFamily="18" charset="-122"/>
                          <a:ea typeface="Adobe 仿宋 Std R" panose="02020400000000000000" pitchFamily="18" charset="-122"/>
                        </a:rPr>
                        <a:t>K</a:t>
                      </a:r>
                      <a:r>
                        <a:rPr lang="en-US" altLang="zh-CN" sz="1400" kern="100" dirty="0">
                          <a:effectLst/>
                          <a:latin typeface="Adobe 仿宋 Std R" panose="02020400000000000000" pitchFamily="18" charset="-122"/>
                          <a:ea typeface="Adobe 仿宋 Std R" panose="02020400000000000000" pitchFamily="18" charset="-122"/>
                        </a:rPr>
                        <a:t>-</a:t>
                      </a:r>
                      <a:r>
                        <a:rPr lang="en-US" sz="1400" kern="100" dirty="0">
                          <a:effectLst/>
                          <a:latin typeface="Adobe 仿宋 Std R" panose="02020400000000000000" pitchFamily="18" charset="-122"/>
                          <a:ea typeface="Adobe 仿宋 Std R" panose="02020400000000000000" pitchFamily="18" charset="-122"/>
                        </a:rPr>
                        <a:t>­P­…</a:t>
                      </a:r>
                      <a:endParaRPr lang="zh-CN" sz="1400" kern="100" dirty="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zh-CN" sz="1400" kern="100">
                          <a:effectLst/>
                          <a:latin typeface="Adobe 仿宋 Std R" panose="02020400000000000000" pitchFamily="18" charset="-122"/>
                          <a:ea typeface="Adobe 仿宋 Std R" panose="02020400000000000000" pitchFamily="18" charset="-122"/>
                        </a:rPr>
                        <a:t>不能</a:t>
                      </a:r>
                      <a:endParaRPr lang="zh-CN" sz="1400" kern="10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tc>
                  <a:txBody>
                    <a:bodyPr/>
                    <a:lstStyle/>
                    <a:p>
                      <a:pPr indent="-171450" algn="ctr">
                        <a:lnSpc>
                          <a:spcPct val="130000"/>
                        </a:lnSpc>
                        <a:spcAft>
                          <a:spcPts val="0"/>
                        </a:spcAft>
                        <a:tabLst>
                          <a:tab pos="2628265" algn="l"/>
                        </a:tabLst>
                      </a:pPr>
                      <a:r>
                        <a:rPr lang="en-US" sz="1400" kern="100" dirty="0">
                          <a:effectLst/>
                          <a:latin typeface="Adobe 仿宋 Std R" panose="02020400000000000000" pitchFamily="18" charset="-122"/>
                          <a:ea typeface="Adobe 仿宋 Std R" panose="02020400000000000000" pitchFamily="18" charset="-122"/>
                        </a:rPr>
                        <a:t>100</a:t>
                      </a:r>
                      <a:endParaRPr lang="zh-CN" sz="1400" kern="100" dirty="0">
                        <a:effectLst/>
                        <a:latin typeface="Adobe 仿宋 Std R" panose="02020400000000000000" pitchFamily="18" charset="-122"/>
                        <a:ea typeface="Adobe 仿宋 Std R" panose="02020400000000000000" pitchFamily="18" charset="-122"/>
                        <a:cs typeface="Courier New" panose="02070309020205020404" pitchFamily="49" charset="0"/>
                      </a:endParaRPr>
                    </a:p>
                  </a:txBody>
                  <a:tcPr marL="68580" marR="68580" marT="0" marB="0" anchor="ctr"/>
                </a:tc>
                <a:extLst>
                  <a:ext uri="{0D108BD9-81ED-4DB2-BD59-A6C34878D82A}">
                    <a16:rowId xmlns:a16="http://schemas.microsoft.com/office/drawing/2014/main" val="3410524389"/>
                  </a:ext>
                </a:extLst>
              </a:tr>
            </a:tbl>
          </a:graphicData>
        </a:graphic>
      </p:graphicFrame>
      <p:sp>
        <p:nvSpPr>
          <p:cNvPr id="19" name="Rectangle 3">
            <a:extLst>
              <a:ext uri="{FF2B5EF4-FFF2-40B4-BE49-F238E27FC236}">
                <a16:creationId xmlns:a16="http://schemas.microsoft.com/office/drawing/2014/main" id="{AF47B2AC-3EC2-4EC1-91A6-4BF822321FE2}"/>
              </a:ext>
            </a:extLst>
          </p:cNvPr>
          <p:cNvSpPr>
            <a:spLocks noChangeArrowheads="1"/>
          </p:cNvSpPr>
          <p:nvPr/>
        </p:nvSpPr>
        <p:spPr bwMode="auto">
          <a:xfrm>
            <a:off x="1473199" y="1041668"/>
            <a:ext cx="9707417" cy="263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28900" algn="l"/>
              </a:tabLst>
              <a:defRPr>
                <a:solidFill>
                  <a:schemeClr val="tx1"/>
                </a:solidFill>
                <a:latin typeface="Arial" panose="020B0604020202020204" pitchFamily="34" charset="0"/>
              </a:defRPr>
            </a:lvl1pPr>
            <a:lvl2pPr eaLnBrk="0" fontAlgn="base" hangingPunct="0">
              <a:spcBef>
                <a:spcPct val="0"/>
              </a:spcBef>
              <a:spcAft>
                <a:spcPct val="0"/>
              </a:spcAft>
              <a:tabLst>
                <a:tab pos="2628900" algn="l"/>
              </a:tabLst>
              <a:defRPr>
                <a:solidFill>
                  <a:schemeClr val="tx1"/>
                </a:solidFill>
                <a:latin typeface="Arial" panose="020B0604020202020204" pitchFamily="34" charset="0"/>
              </a:defRPr>
            </a:lvl2pPr>
            <a:lvl3pPr eaLnBrk="0" fontAlgn="base" hangingPunct="0">
              <a:spcBef>
                <a:spcPct val="0"/>
              </a:spcBef>
              <a:spcAft>
                <a:spcPct val="0"/>
              </a:spcAft>
              <a:tabLst>
                <a:tab pos="2628900" algn="l"/>
              </a:tabLst>
              <a:defRPr>
                <a:solidFill>
                  <a:schemeClr val="tx1"/>
                </a:solidFill>
                <a:latin typeface="Arial" panose="020B0604020202020204" pitchFamily="34" charset="0"/>
              </a:defRPr>
            </a:lvl3pPr>
            <a:lvl4pPr eaLnBrk="0" fontAlgn="base" hangingPunct="0">
              <a:spcBef>
                <a:spcPct val="0"/>
              </a:spcBef>
              <a:spcAft>
                <a:spcPct val="0"/>
              </a:spcAft>
              <a:tabLst>
                <a:tab pos="2628900" algn="l"/>
              </a:tabLst>
              <a:defRPr>
                <a:solidFill>
                  <a:schemeClr val="tx1"/>
                </a:solidFill>
                <a:latin typeface="Arial" panose="020B0604020202020204" pitchFamily="34" charset="0"/>
              </a:defRPr>
            </a:lvl4pPr>
            <a:lvl5pPr eaLnBrk="0" fontAlgn="base" hangingPunct="0">
              <a:spcBef>
                <a:spcPct val="0"/>
              </a:spcBef>
              <a:spcAft>
                <a:spcPct val="0"/>
              </a:spcAft>
              <a:tabLst>
                <a:tab pos="2628900" algn="l"/>
              </a:tabLst>
              <a:defRPr>
                <a:solidFill>
                  <a:schemeClr val="tx1"/>
                </a:solidFill>
                <a:latin typeface="Arial" panose="020B0604020202020204" pitchFamily="34" charset="0"/>
              </a:defRPr>
            </a:lvl5pPr>
            <a:lvl6pPr eaLnBrk="0" fontAlgn="base" hangingPunct="0">
              <a:spcBef>
                <a:spcPct val="0"/>
              </a:spcBef>
              <a:spcAft>
                <a:spcPct val="0"/>
              </a:spcAft>
              <a:tabLst>
                <a:tab pos="2628900" algn="l"/>
              </a:tabLst>
              <a:defRPr>
                <a:solidFill>
                  <a:schemeClr val="tx1"/>
                </a:solidFill>
                <a:latin typeface="Arial" panose="020B0604020202020204" pitchFamily="34" charset="0"/>
              </a:defRPr>
            </a:lvl6pPr>
            <a:lvl7pPr eaLnBrk="0" fontAlgn="base" hangingPunct="0">
              <a:spcBef>
                <a:spcPct val="0"/>
              </a:spcBef>
              <a:spcAft>
                <a:spcPct val="0"/>
              </a:spcAft>
              <a:tabLst>
                <a:tab pos="2628900" algn="l"/>
              </a:tabLst>
              <a:defRPr>
                <a:solidFill>
                  <a:schemeClr val="tx1"/>
                </a:solidFill>
                <a:latin typeface="Arial" panose="020B0604020202020204" pitchFamily="34" charset="0"/>
              </a:defRPr>
            </a:lvl7pPr>
            <a:lvl8pPr eaLnBrk="0" fontAlgn="base" hangingPunct="0">
              <a:spcBef>
                <a:spcPct val="0"/>
              </a:spcBef>
              <a:spcAft>
                <a:spcPct val="0"/>
              </a:spcAft>
              <a:tabLst>
                <a:tab pos="2628900" algn="l"/>
              </a:tabLst>
              <a:defRPr>
                <a:solidFill>
                  <a:schemeClr val="tx1"/>
                </a:solidFill>
                <a:latin typeface="Arial" panose="020B0604020202020204" pitchFamily="34" charset="0"/>
              </a:defRPr>
            </a:lvl8pPr>
            <a:lvl9pPr eaLnBrk="0" fontAlgn="base" hangingPunct="0">
              <a:spcBef>
                <a:spcPct val="0"/>
              </a:spcBef>
              <a:spcAft>
                <a:spcPct val="0"/>
              </a:spcAft>
              <a:tabLst>
                <a:tab pos="2628900" algn="l"/>
              </a:tabLst>
              <a:defRPr>
                <a:solidFill>
                  <a:schemeClr val="tx1"/>
                </a:solidFill>
                <a:latin typeface="Arial" panose="020B0604020202020204" pitchFamily="34" charset="0"/>
              </a:defRPr>
            </a:lvl9pPr>
          </a:lstStyle>
          <a:p>
            <a:pPr>
              <a:lnSpc>
                <a:spcPct val="150000"/>
              </a:lnSpc>
            </a:pPr>
            <a:r>
              <a:rPr lang="en-US" altLang="zh-CN" sz="1600" dirty="0">
                <a:latin typeface="Adobe 仿宋 Std R" panose="02020400000000000000" pitchFamily="18" charset="-122"/>
                <a:ea typeface="Adobe 仿宋 Std R" panose="02020400000000000000" pitchFamily="18" charset="-122"/>
              </a:rPr>
              <a:t>1. </a:t>
            </a:r>
            <a:r>
              <a:rPr lang="zh-CN" altLang="en-US" sz="1600" dirty="0">
                <a:latin typeface="Adobe 仿宋 Std R" panose="02020400000000000000" pitchFamily="18" charset="-122"/>
                <a:ea typeface="Adobe 仿宋 Std R" panose="02020400000000000000" pitchFamily="18" charset="-122"/>
              </a:rPr>
              <a:t>枯草杆菌野生型与某一突变型的差异见下表，下列叙述正确的是</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endParaRPr lang="en-US" altLang="zh-CN" sz="1600" dirty="0">
              <a:latin typeface="Adobe 仿宋 Std R" panose="02020400000000000000" pitchFamily="18" charset="-122"/>
              <a:ea typeface="Adobe 仿宋 Std R" panose="02020400000000000000" pitchFamily="18" charset="-122"/>
            </a:endParaRPr>
          </a:p>
          <a:p>
            <a:pPr>
              <a:lnSpc>
                <a:spcPct val="150000"/>
              </a:lnSpc>
            </a:pPr>
            <a:endParaRPr lang="en-US" altLang="zh-CN" sz="1600" dirty="0">
              <a:latin typeface="Adobe 仿宋 Std R" panose="02020400000000000000" pitchFamily="18" charset="-122"/>
              <a:ea typeface="Adobe 仿宋 Std R" panose="02020400000000000000" pitchFamily="18" charset="-122"/>
            </a:endParaRPr>
          </a:p>
          <a:p>
            <a:pPr algn="r">
              <a:lnSpc>
                <a:spcPct val="150000"/>
              </a:lnSpc>
            </a:pPr>
            <a:r>
              <a:rPr lang="zh-CN" altLang="en-US" sz="1600" dirty="0">
                <a:latin typeface="Adobe 仿宋 Std R" panose="02020400000000000000" pitchFamily="18" charset="-122"/>
                <a:ea typeface="Adobe 仿宋 Std R" panose="02020400000000000000" pitchFamily="18" charset="-122"/>
              </a:rPr>
              <a:t>（注：</a:t>
            </a:r>
            <a:r>
              <a:rPr lang="en-US" altLang="zh-CN" sz="1600" dirty="0">
                <a:latin typeface="Adobe 仿宋 Std R" panose="02020400000000000000" pitchFamily="18" charset="-122"/>
                <a:ea typeface="Adobe 仿宋 Std R" panose="02020400000000000000" pitchFamily="18" charset="-122"/>
              </a:rPr>
              <a:t>P-</a:t>
            </a:r>
            <a:r>
              <a:rPr lang="zh-CN" altLang="en-US" sz="1600" dirty="0">
                <a:latin typeface="Adobe 仿宋 Std R" panose="02020400000000000000" pitchFamily="18" charset="-122"/>
                <a:ea typeface="Adobe 仿宋 Std R" panose="02020400000000000000" pitchFamily="18" charset="-122"/>
              </a:rPr>
              <a:t>脯氨酸；</a:t>
            </a:r>
            <a:r>
              <a:rPr lang="en-US" altLang="zh-CN" sz="1600" dirty="0">
                <a:latin typeface="Adobe 仿宋 Std R" panose="02020400000000000000" pitchFamily="18" charset="-122"/>
                <a:ea typeface="Adobe 仿宋 Std R" panose="02020400000000000000" pitchFamily="18" charset="-122"/>
              </a:rPr>
              <a:t>K-</a:t>
            </a:r>
            <a:r>
              <a:rPr lang="zh-CN" altLang="en-US" sz="1600" dirty="0">
                <a:latin typeface="Adobe 仿宋 Std R" panose="02020400000000000000" pitchFamily="18" charset="-122"/>
                <a:ea typeface="Adobe 仿宋 Std R" panose="02020400000000000000" pitchFamily="18" charset="-122"/>
              </a:rPr>
              <a:t>赖氨酸；</a:t>
            </a:r>
            <a:r>
              <a:rPr lang="en-US" altLang="zh-CN" sz="1600" dirty="0">
                <a:latin typeface="Adobe 仿宋 Std R" panose="02020400000000000000" pitchFamily="18" charset="-122"/>
                <a:ea typeface="Adobe 仿宋 Std R" panose="02020400000000000000" pitchFamily="18" charset="-122"/>
              </a:rPr>
              <a:t>R-</a:t>
            </a:r>
            <a:r>
              <a:rPr lang="zh-CN" altLang="en-US" sz="1600" dirty="0">
                <a:latin typeface="Adobe 仿宋 Std R" panose="02020400000000000000" pitchFamily="18" charset="-122"/>
                <a:ea typeface="Adobe 仿宋 Std R" panose="02020400000000000000" pitchFamily="18" charset="-122"/>
              </a:rPr>
              <a:t>精氨酸）</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endParaRPr lang="en-US" altLang="zh-CN" sz="1600" dirty="0">
              <a:latin typeface="Adobe 仿宋 Std R" panose="02020400000000000000" pitchFamily="18" charset="-122"/>
              <a:ea typeface="Adobe 仿宋 Std R" panose="02020400000000000000" pitchFamily="18" charset="-122"/>
            </a:endParaRPr>
          </a:p>
          <a:p>
            <a:pPr>
              <a:lnSpc>
                <a:spcPct val="150000"/>
              </a:lnSpc>
            </a:pPr>
            <a:r>
              <a:rPr lang="en-US" altLang="zh-CN" sz="1600" dirty="0">
                <a:latin typeface="Adobe 仿宋 Std R" panose="02020400000000000000" pitchFamily="18" charset="-122"/>
                <a:ea typeface="Adobe 仿宋 Std R" panose="02020400000000000000" pitchFamily="18" charset="-122"/>
              </a:rPr>
              <a:t>A</a:t>
            </a:r>
            <a:r>
              <a:rPr lang="zh-CN" altLang="zh-CN"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S12</a:t>
            </a:r>
            <a:r>
              <a:rPr lang="zh-CN" altLang="zh-CN" sz="1600" dirty="0">
                <a:latin typeface="Adobe 仿宋 Std R" panose="02020400000000000000" pitchFamily="18" charset="-122"/>
                <a:ea typeface="Adobe 仿宋 Std R" panose="02020400000000000000" pitchFamily="18" charset="-122"/>
              </a:rPr>
              <a:t>蛋白结构改变使突变型具有链霉素抗性</a:t>
            </a:r>
            <a:r>
              <a:rPr lang="en-US" altLang="zh-CN" sz="1600" dirty="0">
                <a:latin typeface="Adobe 仿宋 Std R" panose="02020400000000000000" pitchFamily="18" charset="-122"/>
                <a:ea typeface="Adobe 仿宋 Std R" panose="02020400000000000000" pitchFamily="18" charset="-122"/>
              </a:rPr>
              <a:t>           B</a:t>
            </a:r>
            <a:r>
              <a:rPr lang="zh-CN" altLang="zh-CN" sz="1600" dirty="0">
                <a:latin typeface="Adobe 仿宋 Std R" panose="02020400000000000000" pitchFamily="18" charset="-122"/>
                <a:ea typeface="Adobe 仿宋 Std R" panose="02020400000000000000" pitchFamily="18" charset="-122"/>
              </a:rPr>
              <a:t>．链霉素通过与核糖体结合抑制其转录功能</a:t>
            </a:r>
          </a:p>
          <a:p>
            <a:pPr>
              <a:lnSpc>
                <a:spcPct val="150000"/>
              </a:lnSpc>
            </a:pPr>
            <a:r>
              <a:rPr lang="en-US" altLang="zh-CN" sz="1600" dirty="0">
                <a:latin typeface="Adobe 仿宋 Std R" panose="02020400000000000000" pitchFamily="18" charset="-122"/>
                <a:ea typeface="Adobe 仿宋 Std R" panose="02020400000000000000" pitchFamily="18" charset="-122"/>
              </a:rPr>
              <a:t>C</a:t>
            </a:r>
            <a:r>
              <a:rPr lang="zh-CN" altLang="zh-CN" sz="1600" dirty="0">
                <a:latin typeface="Adobe 仿宋 Std R" panose="02020400000000000000" pitchFamily="18" charset="-122"/>
                <a:ea typeface="Adobe 仿宋 Std R" panose="02020400000000000000" pitchFamily="18" charset="-122"/>
              </a:rPr>
              <a:t>．突变型的产生是由于基因中碱基对的缺失所致</a:t>
            </a:r>
            <a:r>
              <a:rPr lang="en-US" altLang="zh-CN" sz="1600" dirty="0">
                <a:latin typeface="Adobe 仿宋 Std R" panose="02020400000000000000" pitchFamily="18" charset="-122"/>
                <a:ea typeface="Adobe 仿宋 Std R" panose="02020400000000000000" pitchFamily="18" charset="-122"/>
              </a:rPr>
              <a:t>       D</a:t>
            </a:r>
            <a:r>
              <a:rPr lang="zh-CN" altLang="zh-CN" sz="1600" dirty="0">
                <a:latin typeface="Adobe 仿宋 Std R" panose="02020400000000000000" pitchFamily="18" charset="-122"/>
                <a:ea typeface="Adobe 仿宋 Std R" panose="02020400000000000000" pitchFamily="18" charset="-122"/>
              </a:rPr>
              <a:t>．链霉素可以诱发枯草杆菌产生相应的抗性突变</a:t>
            </a:r>
          </a:p>
        </p:txBody>
      </p:sp>
      <p:sp>
        <p:nvSpPr>
          <p:cNvPr id="24" name="Rectangle 3">
            <a:extLst>
              <a:ext uri="{FF2B5EF4-FFF2-40B4-BE49-F238E27FC236}">
                <a16:creationId xmlns:a16="http://schemas.microsoft.com/office/drawing/2014/main" id="{63F741B6-78E0-4886-A95F-B8DACB5B2E28}"/>
              </a:ext>
            </a:extLst>
          </p:cNvPr>
          <p:cNvSpPr>
            <a:spLocks noChangeArrowheads="1"/>
          </p:cNvSpPr>
          <p:nvPr/>
        </p:nvSpPr>
        <p:spPr bwMode="auto">
          <a:xfrm>
            <a:off x="1473199" y="3712009"/>
            <a:ext cx="9907974" cy="300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28900" algn="l"/>
              </a:tabLst>
              <a:defRPr>
                <a:solidFill>
                  <a:schemeClr val="tx1"/>
                </a:solidFill>
                <a:latin typeface="Arial" panose="020B0604020202020204" pitchFamily="34" charset="0"/>
              </a:defRPr>
            </a:lvl1pPr>
            <a:lvl2pPr eaLnBrk="0" fontAlgn="base" hangingPunct="0">
              <a:spcBef>
                <a:spcPct val="0"/>
              </a:spcBef>
              <a:spcAft>
                <a:spcPct val="0"/>
              </a:spcAft>
              <a:tabLst>
                <a:tab pos="2628900" algn="l"/>
              </a:tabLst>
              <a:defRPr>
                <a:solidFill>
                  <a:schemeClr val="tx1"/>
                </a:solidFill>
                <a:latin typeface="Arial" panose="020B0604020202020204" pitchFamily="34" charset="0"/>
              </a:defRPr>
            </a:lvl2pPr>
            <a:lvl3pPr eaLnBrk="0" fontAlgn="base" hangingPunct="0">
              <a:spcBef>
                <a:spcPct val="0"/>
              </a:spcBef>
              <a:spcAft>
                <a:spcPct val="0"/>
              </a:spcAft>
              <a:tabLst>
                <a:tab pos="2628900" algn="l"/>
              </a:tabLst>
              <a:defRPr>
                <a:solidFill>
                  <a:schemeClr val="tx1"/>
                </a:solidFill>
                <a:latin typeface="Arial" panose="020B0604020202020204" pitchFamily="34" charset="0"/>
              </a:defRPr>
            </a:lvl3pPr>
            <a:lvl4pPr eaLnBrk="0" fontAlgn="base" hangingPunct="0">
              <a:spcBef>
                <a:spcPct val="0"/>
              </a:spcBef>
              <a:spcAft>
                <a:spcPct val="0"/>
              </a:spcAft>
              <a:tabLst>
                <a:tab pos="2628900" algn="l"/>
              </a:tabLst>
              <a:defRPr>
                <a:solidFill>
                  <a:schemeClr val="tx1"/>
                </a:solidFill>
                <a:latin typeface="Arial" panose="020B0604020202020204" pitchFamily="34" charset="0"/>
              </a:defRPr>
            </a:lvl4pPr>
            <a:lvl5pPr eaLnBrk="0" fontAlgn="base" hangingPunct="0">
              <a:spcBef>
                <a:spcPct val="0"/>
              </a:spcBef>
              <a:spcAft>
                <a:spcPct val="0"/>
              </a:spcAft>
              <a:tabLst>
                <a:tab pos="2628900" algn="l"/>
              </a:tabLst>
              <a:defRPr>
                <a:solidFill>
                  <a:schemeClr val="tx1"/>
                </a:solidFill>
                <a:latin typeface="Arial" panose="020B0604020202020204" pitchFamily="34" charset="0"/>
              </a:defRPr>
            </a:lvl5pPr>
            <a:lvl6pPr eaLnBrk="0" fontAlgn="base" hangingPunct="0">
              <a:spcBef>
                <a:spcPct val="0"/>
              </a:spcBef>
              <a:spcAft>
                <a:spcPct val="0"/>
              </a:spcAft>
              <a:tabLst>
                <a:tab pos="2628900" algn="l"/>
              </a:tabLst>
              <a:defRPr>
                <a:solidFill>
                  <a:schemeClr val="tx1"/>
                </a:solidFill>
                <a:latin typeface="Arial" panose="020B0604020202020204" pitchFamily="34" charset="0"/>
              </a:defRPr>
            </a:lvl6pPr>
            <a:lvl7pPr eaLnBrk="0" fontAlgn="base" hangingPunct="0">
              <a:spcBef>
                <a:spcPct val="0"/>
              </a:spcBef>
              <a:spcAft>
                <a:spcPct val="0"/>
              </a:spcAft>
              <a:tabLst>
                <a:tab pos="2628900" algn="l"/>
              </a:tabLst>
              <a:defRPr>
                <a:solidFill>
                  <a:schemeClr val="tx1"/>
                </a:solidFill>
                <a:latin typeface="Arial" panose="020B0604020202020204" pitchFamily="34" charset="0"/>
              </a:defRPr>
            </a:lvl7pPr>
            <a:lvl8pPr eaLnBrk="0" fontAlgn="base" hangingPunct="0">
              <a:spcBef>
                <a:spcPct val="0"/>
              </a:spcBef>
              <a:spcAft>
                <a:spcPct val="0"/>
              </a:spcAft>
              <a:tabLst>
                <a:tab pos="2628900" algn="l"/>
              </a:tabLst>
              <a:defRPr>
                <a:solidFill>
                  <a:schemeClr val="tx1"/>
                </a:solidFill>
                <a:latin typeface="Arial" panose="020B0604020202020204" pitchFamily="34" charset="0"/>
              </a:defRPr>
            </a:lvl8pPr>
            <a:lvl9pPr eaLnBrk="0" fontAlgn="base" hangingPunct="0">
              <a:spcBef>
                <a:spcPct val="0"/>
              </a:spcBef>
              <a:spcAft>
                <a:spcPct val="0"/>
              </a:spcAft>
              <a:tabLst>
                <a:tab pos="2628900" algn="l"/>
              </a:tabLst>
              <a:defRPr>
                <a:solidFill>
                  <a:schemeClr val="tx1"/>
                </a:solidFill>
                <a:latin typeface="Arial" panose="020B0604020202020204" pitchFamily="34" charset="0"/>
              </a:defRPr>
            </a:lvl9pPr>
          </a:lstStyle>
          <a:p>
            <a:pPr>
              <a:lnSpc>
                <a:spcPct val="150000"/>
              </a:lnSpc>
            </a:pPr>
            <a:r>
              <a:rPr lang="en-US" altLang="zh-CN" sz="1600" dirty="0">
                <a:latin typeface="Adobe 仿宋 Std R" panose="02020400000000000000" pitchFamily="18" charset="-122"/>
                <a:ea typeface="Adobe 仿宋 Std R" panose="02020400000000000000" pitchFamily="18" charset="-122"/>
              </a:rPr>
              <a:t>2. </a:t>
            </a:r>
            <a:r>
              <a:rPr lang="zh-CN" altLang="en-US" sz="1600" dirty="0">
                <a:latin typeface="Adobe 仿宋 Std R" panose="02020400000000000000" pitchFamily="18" charset="-122"/>
                <a:ea typeface="Adobe 仿宋 Std R" panose="02020400000000000000" pitchFamily="18" charset="-122"/>
              </a:rPr>
              <a:t>某高等动物的毛色由常染色体上的两对等位基因（</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和 </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）控制，</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对</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对</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为完全显性，其中</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基因控制黑色素的合成，</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基因控制黄色素的合成，两种色素均不合成时毛色呈白色。当</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基因同时存在时，二者的转录产物会形成双链结构进而无法继续表达。纯合的黑色和黄色亲本杂交，</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为白色，</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随机交配获得</a:t>
            </a:r>
            <a:r>
              <a:rPr lang="en-US" altLang="zh-CN" sz="1600" dirty="0">
                <a:latin typeface="Adobe 仿宋 Std R" panose="02020400000000000000" pitchFamily="18" charset="-122"/>
                <a:ea typeface="Adobe 仿宋 Std R" panose="02020400000000000000" pitchFamily="18" charset="-122"/>
              </a:rPr>
              <a:t>F2</a:t>
            </a:r>
            <a:r>
              <a:rPr lang="zh-CN" altLang="en-US" sz="1600" dirty="0">
                <a:latin typeface="Adobe 仿宋 Std R" panose="02020400000000000000" pitchFamily="18" charset="-122"/>
                <a:ea typeface="Adobe 仿宋 Std R" panose="02020400000000000000" pitchFamily="18" charset="-122"/>
              </a:rPr>
              <a:t>。以下分析错误的是</a:t>
            </a:r>
          </a:p>
          <a:p>
            <a:pPr>
              <a:lnSpc>
                <a:spcPct val="150000"/>
              </a:lnSpc>
            </a:pPr>
            <a:r>
              <a:rPr lang="en-US" altLang="zh-CN" sz="1600" dirty="0">
                <a:latin typeface="Adobe 仿宋 Std R" panose="02020400000000000000" pitchFamily="18" charset="-122"/>
                <a:ea typeface="Adobe 仿宋 Std R" panose="02020400000000000000" pitchFamily="18" charset="-122"/>
              </a:rPr>
              <a:t>A. </a:t>
            </a:r>
            <a:r>
              <a:rPr lang="zh-CN" altLang="en-US" sz="1600" dirty="0">
                <a:latin typeface="Adobe 仿宋 Std R" panose="02020400000000000000" pitchFamily="18" charset="-122"/>
                <a:ea typeface="Adobe 仿宋 Std R" panose="02020400000000000000" pitchFamily="18" charset="-122"/>
              </a:rPr>
              <a:t>自然界中，该高等动物白色个体的基因型共有</a:t>
            </a:r>
            <a:r>
              <a:rPr lang="en-US" altLang="zh-CN" sz="1600" dirty="0">
                <a:latin typeface="Adobe 仿宋 Std R" panose="02020400000000000000" pitchFamily="18" charset="-122"/>
                <a:ea typeface="Adobe 仿宋 Std R" panose="02020400000000000000" pitchFamily="18" charset="-122"/>
              </a:rPr>
              <a:t>5</a:t>
            </a:r>
            <a:r>
              <a:rPr lang="zh-CN" altLang="en-US" sz="1600" dirty="0">
                <a:latin typeface="Adobe 仿宋 Std R" panose="02020400000000000000" pitchFamily="18" charset="-122"/>
                <a:ea typeface="Adobe 仿宋 Std R" panose="02020400000000000000" pitchFamily="18" charset="-122"/>
              </a:rPr>
              <a:t>种，黑色和黄色各有</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种</a:t>
            </a:r>
          </a:p>
          <a:p>
            <a:pPr>
              <a:lnSpc>
                <a:spcPct val="150000"/>
              </a:lnSpc>
            </a:pPr>
            <a:r>
              <a:rPr lang="en-US" altLang="zh-CN" sz="1600" dirty="0">
                <a:latin typeface="Adobe 仿宋 Std R" panose="02020400000000000000" pitchFamily="18" charset="-122"/>
                <a:ea typeface="Adobe 仿宋 Std R" panose="02020400000000000000" pitchFamily="18" charset="-122"/>
              </a:rPr>
              <a:t>B. </a:t>
            </a:r>
            <a:r>
              <a:rPr lang="zh-CN" altLang="en-US" sz="1600" dirty="0">
                <a:latin typeface="Adobe 仿宋 Std R" panose="02020400000000000000" pitchFamily="18" charset="-122"/>
                <a:ea typeface="Adobe 仿宋 Std R" panose="02020400000000000000" pitchFamily="18" charset="-122"/>
              </a:rPr>
              <a:t>若</a:t>
            </a:r>
            <a:r>
              <a:rPr lang="en-US" altLang="zh-CN" sz="1600" dirty="0">
                <a:latin typeface="Adobe 仿宋 Std R" panose="02020400000000000000" pitchFamily="18" charset="-122"/>
                <a:ea typeface="Adobe 仿宋 Std R" panose="02020400000000000000" pitchFamily="18" charset="-122"/>
              </a:rPr>
              <a:t>F2</a:t>
            </a:r>
            <a:r>
              <a:rPr lang="zh-CN" altLang="en-US" sz="1600" dirty="0">
                <a:latin typeface="Adobe 仿宋 Std R" panose="02020400000000000000" pitchFamily="18" charset="-122"/>
                <a:ea typeface="Adobe 仿宋 Std R" panose="02020400000000000000" pitchFamily="18" charset="-122"/>
              </a:rPr>
              <a:t>中黑色∶黄色∶白色个体之比接近</a:t>
            </a:r>
            <a:r>
              <a:rPr lang="en-US" altLang="zh-CN" sz="1600" dirty="0">
                <a:latin typeface="Adobe 仿宋 Std R" panose="02020400000000000000" pitchFamily="18" charset="-122"/>
                <a:ea typeface="Adobe 仿宋 Std R" panose="02020400000000000000" pitchFamily="18" charset="-122"/>
              </a:rPr>
              <a:t>3∶3∶10</a:t>
            </a:r>
            <a:r>
              <a:rPr lang="zh-CN" altLang="en-US" sz="1600" dirty="0">
                <a:latin typeface="Adobe 仿宋 Std R" panose="02020400000000000000" pitchFamily="18" charset="-122"/>
                <a:ea typeface="Adobe 仿宋 Std R" panose="02020400000000000000" pitchFamily="18" charset="-122"/>
              </a:rPr>
              <a:t>，则两对基因独立遗传</a:t>
            </a:r>
          </a:p>
          <a:p>
            <a:pPr>
              <a:lnSpc>
                <a:spcPct val="150000"/>
              </a:lnSpc>
            </a:pPr>
            <a:r>
              <a:rPr lang="en-US" altLang="zh-CN" sz="1600" dirty="0">
                <a:latin typeface="Adobe 仿宋 Std R" panose="02020400000000000000" pitchFamily="18" charset="-122"/>
                <a:ea typeface="Adobe 仿宋 Std R" panose="02020400000000000000" pitchFamily="18" charset="-122"/>
              </a:rPr>
              <a:t>C. </a:t>
            </a:r>
            <a:r>
              <a:rPr lang="zh-CN" altLang="en-US" sz="1600" dirty="0">
                <a:latin typeface="Adobe 仿宋 Std R" panose="02020400000000000000" pitchFamily="18" charset="-122"/>
                <a:ea typeface="Adobe 仿宋 Std R" panose="02020400000000000000" pitchFamily="18" charset="-122"/>
              </a:rPr>
              <a:t>若检测</a:t>
            </a:r>
            <a:r>
              <a:rPr lang="en-US" altLang="zh-CN" sz="1600" dirty="0">
                <a:latin typeface="Adobe 仿宋 Std R" panose="02020400000000000000" pitchFamily="18" charset="-122"/>
                <a:ea typeface="Adobe 仿宋 Std R" panose="02020400000000000000" pitchFamily="18" charset="-122"/>
              </a:rPr>
              <a:t>F2</a:t>
            </a:r>
            <a:r>
              <a:rPr lang="zh-CN" altLang="en-US" sz="1600" dirty="0">
                <a:latin typeface="Adobe 仿宋 Std R" panose="02020400000000000000" pitchFamily="18" charset="-122"/>
                <a:ea typeface="Adobe 仿宋 Std R" panose="02020400000000000000" pitchFamily="18" charset="-122"/>
              </a:rPr>
              <a:t>中的黑色个体是纯合子还是杂合子，可将其与白色纯合子杂交</a:t>
            </a:r>
          </a:p>
          <a:p>
            <a:pPr>
              <a:lnSpc>
                <a:spcPct val="150000"/>
              </a:lnSpc>
            </a:pPr>
            <a:r>
              <a:rPr lang="en-US" altLang="zh-CN" sz="1600" dirty="0">
                <a:latin typeface="Adobe 仿宋 Std R" panose="02020400000000000000" pitchFamily="18" charset="-122"/>
                <a:ea typeface="Adobe 仿宋 Std R" panose="02020400000000000000" pitchFamily="18" charset="-122"/>
              </a:rPr>
              <a:t>D. F2</a:t>
            </a:r>
            <a:r>
              <a:rPr lang="zh-CN" altLang="en-US" sz="1600" dirty="0">
                <a:latin typeface="Adobe 仿宋 Std R" panose="02020400000000000000" pitchFamily="18" charset="-122"/>
                <a:ea typeface="Adobe 仿宋 Std R" panose="02020400000000000000" pitchFamily="18" charset="-122"/>
              </a:rPr>
              <a:t>中黑色与黄色随机交配，后代的基因型共</a:t>
            </a:r>
            <a:r>
              <a:rPr lang="en-US" altLang="zh-CN" sz="1600" dirty="0">
                <a:latin typeface="Adobe 仿宋 Std R" panose="02020400000000000000" pitchFamily="18" charset="-122"/>
                <a:ea typeface="Adobe 仿宋 Std R" panose="02020400000000000000" pitchFamily="18" charset="-122"/>
              </a:rPr>
              <a:t>4</a:t>
            </a:r>
            <a:r>
              <a:rPr lang="zh-CN" altLang="en-US" sz="1600" dirty="0">
                <a:latin typeface="Adobe 仿宋 Std R" panose="02020400000000000000" pitchFamily="18" charset="-122"/>
                <a:ea typeface="Adobe 仿宋 Std R" panose="02020400000000000000" pitchFamily="18" charset="-122"/>
              </a:rPr>
              <a:t>种，其中白眼基因型有</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种</a:t>
            </a:r>
          </a:p>
        </p:txBody>
      </p:sp>
    </p:spTree>
    <p:extLst>
      <p:ext uri="{BB962C8B-B14F-4D97-AF65-F5344CB8AC3E}">
        <p14:creationId xmlns:p14="http://schemas.microsoft.com/office/powerpoint/2010/main" val="198865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A8FCD34-AD45-4222-9260-230BBEDCBFC7}"/>
              </a:ext>
            </a:extLst>
          </p:cNvPr>
          <p:cNvSpPr txBox="1"/>
          <p:nvPr/>
        </p:nvSpPr>
        <p:spPr>
          <a:xfrm>
            <a:off x="390619" y="319597"/>
            <a:ext cx="7072364" cy="523220"/>
          </a:xfrm>
          <a:prstGeom prst="rect">
            <a:avLst/>
          </a:prstGeom>
          <a:noFill/>
        </p:spPr>
        <p:txBody>
          <a:bodyPr wrap="square" rtlCol="0">
            <a:spAutoFit/>
          </a:bodyPr>
          <a:lstStyle/>
          <a:p>
            <a:r>
              <a:rPr lang="zh-CN" altLang="en-US" sz="2800" b="1" dirty="0">
                <a:solidFill>
                  <a:srgbClr val="FF6600"/>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话题一 显性基因和隐性基因的本质</a:t>
            </a:r>
          </a:p>
        </p:txBody>
      </p:sp>
      <p:sp>
        <p:nvSpPr>
          <p:cNvPr id="12" name="文本框 11">
            <a:extLst>
              <a:ext uri="{FF2B5EF4-FFF2-40B4-BE49-F238E27FC236}">
                <a16:creationId xmlns:a16="http://schemas.microsoft.com/office/drawing/2014/main" id="{C54185E5-34CC-4D98-8265-37C3A11463EC}"/>
              </a:ext>
            </a:extLst>
          </p:cNvPr>
          <p:cNvSpPr txBox="1"/>
          <p:nvPr/>
        </p:nvSpPr>
        <p:spPr>
          <a:xfrm>
            <a:off x="504593" y="860011"/>
            <a:ext cx="11028218" cy="5938292"/>
          </a:xfrm>
          <a:prstGeom prst="rect">
            <a:avLst/>
          </a:prstGeom>
          <a:noFill/>
        </p:spPr>
        <p:txBody>
          <a:bodyPr wrap="square" rtlCol="0">
            <a:spAutoFit/>
          </a:bodyPr>
          <a:lstStyle/>
          <a:p>
            <a:pPr lvl="0" eaLnBrk="0" fontAlgn="base" hangingPunct="0">
              <a:lnSpc>
                <a:spcPct val="150000"/>
              </a:lnSpc>
              <a:spcBef>
                <a:spcPct val="0"/>
              </a:spcBef>
              <a:spcAft>
                <a:spcPct val="0"/>
              </a:spcAft>
            </a:pP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2016</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北京理综）</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3 </a:t>
            </a:r>
            <a:r>
              <a:rPr lang="zh-CN"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．研究植物激素作用机制常使用突变体作为实验</a:t>
            </a:r>
            <a:endPar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endParaRPr>
          </a:p>
          <a:p>
            <a:pPr lvl="0" eaLnBrk="0" fontAlgn="base" hangingPunct="0">
              <a:lnSpc>
                <a:spcPct val="150000"/>
              </a:lnSpc>
              <a:spcBef>
                <a:spcPct val="0"/>
              </a:spcBef>
              <a:spcAft>
                <a:spcPct val="0"/>
              </a:spcAft>
            </a:pPr>
            <a:r>
              <a:rPr lang="zh-CN"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材料，通过化学方法处理萌动的拟南芥种子可获得大量突变体。</a:t>
            </a:r>
            <a:endParaRPr lang="zh-CN" altLang="zh-CN" sz="1700" dirty="0">
              <a:latin typeface="Adobe 仿宋 Std R" panose="02020400000000000000" pitchFamily="18" charset="-122"/>
              <a:ea typeface="Adobe 仿宋 Std R" panose="02020400000000000000" pitchFamily="18" charset="-122"/>
            </a:endParaRPr>
          </a:p>
          <a:p>
            <a:pPr lvl="0" eaLnBrk="0" fontAlgn="base" hangingPunct="0">
              <a:lnSpc>
                <a:spcPct val="150000"/>
              </a:lnSpc>
              <a:spcBef>
                <a:spcPct val="0"/>
              </a:spcBef>
              <a:spcAft>
                <a:spcPct val="0"/>
              </a:spcAft>
            </a:pPr>
            <a:r>
              <a:rPr lang="zh-CN"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1</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）若诱变后某植株出现一个新形状，可通过</a:t>
            </a:r>
            <a:r>
              <a:rPr lang="zh-CN" altLang="en-US" sz="1700" u="sng" dirty="0">
                <a:latin typeface="Adobe 仿宋 Std R" panose="02020400000000000000" pitchFamily="18" charset="-122"/>
                <a:ea typeface="Adobe 仿宋 Std R" panose="02020400000000000000" pitchFamily="18" charset="-122"/>
                <a:cs typeface="Times New Roman" panose="02020603050405020304" pitchFamily="18" charset="0"/>
              </a:rPr>
              <a:t>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交判断该形状</a:t>
            </a:r>
            <a:endPar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endParaRPr>
          </a:p>
          <a:p>
            <a:pPr lvl="0" eaLnBrk="0" fontAlgn="base" hangingPunct="0">
              <a:lnSpc>
                <a:spcPct val="150000"/>
              </a:lnSpc>
              <a:spcBef>
                <a:spcPct val="0"/>
              </a:spcBef>
              <a:spcAft>
                <a:spcPct val="0"/>
              </a:spcAft>
            </a:pP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是否可以遗传，如果子代仍出现该突变性状，根据子代的</a:t>
            </a:r>
            <a:r>
              <a:rPr lang="zh-CN" altLang="en-US" sz="1700" u="sng" dirty="0">
                <a:latin typeface="Adobe 仿宋 Std R" panose="02020400000000000000" pitchFamily="18" charset="-122"/>
                <a:ea typeface="Adobe 仿宋 Std R" panose="02020400000000000000" pitchFamily="18" charset="-122"/>
                <a:cs typeface="Times New Roman" panose="02020603050405020304" pitchFamily="18" charset="0"/>
              </a:rPr>
              <a:t>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可判</a:t>
            </a:r>
            <a:endPar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endParaRPr>
          </a:p>
          <a:p>
            <a:pPr lvl="0" eaLnBrk="0" fontAlgn="base" hangingPunct="0">
              <a:lnSpc>
                <a:spcPct val="150000"/>
              </a:lnSpc>
              <a:spcBef>
                <a:spcPct val="0"/>
              </a:spcBef>
              <a:spcAft>
                <a:spcPct val="0"/>
              </a:spcAft>
            </a:pP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断该突变是否为单基因突变。</a:t>
            </a:r>
            <a:endParaRPr lang="zh-CN" altLang="en-US" sz="1700" dirty="0">
              <a:latin typeface="Adobe 仿宋 Std R" panose="02020400000000000000" pitchFamily="18" charset="-122"/>
              <a:ea typeface="Adobe 仿宋 Std R" panose="02020400000000000000" pitchFamily="18" charset="-122"/>
            </a:endParaRPr>
          </a:p>
          <a:p>
            <a:pPr lvl="0" eaLnBrk="0" fontAlgn="base" hangingPunct="0">
              <a:lnSpc>
                <a:spcPct val="150000"/>
              </a:lnSpc>
              <a:spcBef>
                <a:spcPct val="0"/>
              </a:spcBef>
              <a:spcAft>
                <a:spcPct val="0"/>
              </a:spcAft>
            </a:pPr>
            <a:r>
              <a:rPr lang="zh-CN"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2</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）经大量研究，探明了野生型拟南芥中乙烯的作用途径，简图如下。由图可知，</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R</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蛋白具有结合乙烯和调节酶</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T</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活性两种功能，乙烯与</a:t>
            </a:r>
            <a:r>
              <a:rPr lang="zh-CN" altLang="en-US" sz="1700" u="sng" dirty="0">
                <a:latin typeface="Adobe 仿宋 Std R" panose="02020400000000000000" pitchFamily="18" charset="-122"/>
                <a:ea typeface="Adobe 仿宋 Std R" panose="02020400000000000000" pitchFamily="18" charset="-122"/>
                <a:cs typeface="Times New Roman" panose="02020603050405020304" pitchFamily="18" charset="0"/>
              </a:rPr>
              <a:t>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结合后，酶</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T</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的活性</a:t>
            </a:r>
            <a:r>
              <a:rPr lang="zh-CN" altLang="en-US" sz="1700" u="sng" dirty="0">
                <a:latin typeface="Adobe 仿宋 Std R" panose="02020400000000000000" pitchFamily="18" charset="-122"/>
                <a:ea typeface="Adobe 仿宋 Std R" panose="02020400000000000000" pitchFamily="18" charset="-122"/>
                <a:cs typeface="Times New Roman" panose="02020603050405020304" pitchFamily="18" charset="0"/>
              </a:rPr>
              <a:t>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，不能催化</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E</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蛋白磷酸化，导致</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E</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蛋白被剪切，剪切产物进入细胞核，可调节乙烯相应基因的表达，植株表现有乙烯生理反应。</a:t>
            </a:r>
            <a:endParaRPr lang="zh-CN" altLang="en-US" sz="1700" dirty="0">
              <a:latin typeface="Adobe 仿宋 Std R" panose="02020400000000000000" pitchFamily="18" charset="-122"/>
              <a:ea typeface="Adobe 仿宋 Std R" panose="02020400000000000000" pitchFamily="18" charset="-122"/>
            </a:endParaRPr>
          </a:p>
          <a:p>
            <a:pPr lvl="0" eaLnBrk="0" fontAlgn="base" hangingPunct="0">
              <a:lnSpc>
                <a:spcPct val="150000"/>
              </a:lnSpc>
              <a:spcBef>
                <a:spcPct val="0"/>
              </a:spcBef>
              <a:spcAft>
                <a:spcPct val="0"/>
              </a:spcAft>
            </a:pP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3</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zh-CN" altLang="en-US" sz="1700" dirty="0">
                <a:latin typeface="Adobe 仿宋 Std R" panose="02020400000000000000" pitchFamily="18" charset="-122"/>
                <a:ea typeface="Adobe 仿宋 Std R" panose="02020400000000000000" pitchFamily="18" charset="-122"/>
              </a:rPr>
              <a:t>酶</a:t>
            </a:r>
            <a:r>
              <a:rPr lang="en-US" altLang="zh-CN" sz="1700" dirty="0">
                <a:latin typeface="Adobe 仿宋 Std R" panose="02020400000000000000" pitchFamily="18" charset="-122"/>
                <a:ea typeface="Adobe 仿宋 Std R" panose="02020400000000000000" pitchFamily="18" charset="-122"/>
              </a:rPr>
              <a:t>T</a:t>
            </a:r>
            <a:r>
              <a:rPr lang="zh-CN" altLang="en-US" sz="1700" dirty="0">
                <a:latin typeface="Adobe 仿宋 Std R" panose="02020400000000000000" pitchFamily="18" charset="-122"/>
                <a:ea typeface="Adobe 仿宋 Std R" panose="02020400000000000000" pitchFamily="18" charset="-122"/>
              </a:rPr>
              <a:t>活性丧失的纯合突变体（</a:t>
            </a:r>
            <a:r>
              <a:rPr lang="en-US" altLang="zh-CN" sz="1700" dirty="0">
                <a:latin typeface="Adobe 仿宋 Std R" panose="02020400000000000000" pitchFamily="18" charset="-122"/>
                <a:ea typeface="Adobe 仿宋 Std R" panose="02020400000000000000" pitchFamily="18" charset="-122"/>
              </a:rPr>
              <a:t>1#</a:t>
            </a:r>
            <a:r>
              <a:rPr lang="zh-CN" altLang="en-US" sz="1700" dirty="0">
                <a:latin typeface="Adobe 仿宋 Std R" panose="02020400000000000000" pitchFamily="18" charset="-122"/>
                <a:ea typeface="Adobe 仿宋 Std R" panose="02020400000000000000" pitchFamily="18" charset="-122"/>
              </a:rPr>
              <a:t>）在无乙烯的条件下出现</a:t>
            </a:r>
            <a:r>
              <a:rPr lang="zh-CN" altLang="en-US" sz="1700" u="sng" dirty="0">
                <a:latin typeface="Adobe 仿宋 Std R" panose="02020400000000000000" pitchFamily="18" charset="-122"/>
                <a:ea typeface="Adobe 仿宋 Std R" panose="02020400000000000000" pitchFamily="18" charset="-122"/>
                <a:cs typeface="Times New Roman" panose="02020603050405020304" pitchFamily="18" charset="0"/>
              </a:rPr>
              <a:t>            </a:t>
            </a:r>
            <a:r>
              <a:rPr lang="zh-CN" altLang="en-US" sz="1700" dirty="0">
                <a:latin typeface="Adobe 仿宋 Std R" panose="02020400000000000000" pitchFamily="18" charset="-122"/>
                <a:ea typeface="Adobe 仿宋 Std R" panose="02020400000000000000" pitchFamily="18" charset="-122"/>
              </a:rPr>
              <a:t>（填“有”或“无”）乙烯生理反应的表现型，</a:t>
            </a:r>
            <a:r>
              <a:rPr lang="en-US" altLang="zh-CN" sz="1700" dirty="0">
                <a:latin typeface="Adobe 仿宋 Std R" panose="02020400000000000000" pitchFamily="18" charset="-122"/>
                <a:ea typeface="Adobe 仿宋 Std R" panose="02020400000000000000" pitchFamily="18" charset="-122"/>
              </a:rPr>
              <a:t>1#</a:t>
            </a:r>
            <a:r>
              <a:rPr lang="zh-CN" altLang="en-US" sz="1700" dirty="0">
                <a:latin typeface="Adobe 仿宋 Std R" panose="02020400000000000000" pitchFamily="18" charset="-122"/>
                <a:ea typeface="Adobe 仿宋 Std R" panose="02020400000000000000" pitchFamily="18" charset="-122"/>
              </a:rPr>
              <a:t>与野生型杂交，在无乙烯的条件下，</a:t>
            </a:r>
            <a:r>
              <a:rPr lang="en-US" altLang="zh-CN" sz="1700" dirty="0">
                <a:latin typeface="Adobe 仿宋 Std R" panose="02020400000000000000" pitchFamily="18" charset="-122"/>
                <a:ea typeface="Adobe 仿宋 Std R" panose="02020400000000000000" pitchFamily="18" charset="-122"/>
              </a:rPr>
              <a:t>F</a:t>
            </a:r>
            <a:r>
              <a:rPr lang="en-US" altLang="zh-CN" sz="1700" baseline="-25000" dirty="0">
                <a:latin typeface="Adobe 仿宋 Std R" panose="02020400000000000000" pitchFamily="18" charset="-122"/>
                <a:ea typeface="Adobe 仿宋 Std R" panose="02020400000000000000" pitchFamily="18" charset="-122"/>
              </a:rPr>
              <a:t>1</a:t>
            </a:r>
            <a:r>
              <a:rPr lang="zh-CN" altLang="en-US" sz="1700" dirty="0">
                <a:latin typeface="Adobe 仿宋 Std R" panose="02020400000000000000" pitchFamily="18" charset="-122"/>
                <a:ea typeface="Adobe 仿宋 Std R" panose="02020400000000000000" pitchFamily="18" charset="-122"/>
              </a:rPr>
              <a:t>的表现型与野生型相同．请结合图从分子水平解释</a:t>
            </a:r>
            <a:r>
              <a:rPr lang="en-US" altLang="zh-CN" sz="1700" dirty="0">
                <a:latin typeface="Adobe 仿宋 Std R" panose="02020400000000000000" pitchFamily="18" charset="-122"/>
                <a:ea typeface="Adobe 仿宋 Std R" panose="02020400000000000000" pitchFamily="18" charset="-122"/>
              </a:rPr>
              <a:t>F</a:t>
            </a:r>
            <a:r>
              <a:rPr lang="en-US" altLang="zh-CN" sz="1700" baseline="-25000" dirty="0">
                <a:latin typeface="Adobe 仿宋 Std R" panose="02020400000000000000" pitchFamily="18" charset="-122"/>
                <a:ea typeface="Adobe 仿宋 Std R" panose="02020400000000000000" pitchFamily="18" charset="-122"/>
              </a:rPr>
              <a:t>1</a:t>
            </a:r>
            <a:r>
              <a:rPr lang="zh-CN" altLang="en-US" sz="1700" dirty="0">
                <a:latin typeface="Adobe 仿宋 Std R" panose="02020400000000000000" pitchFamily="18" charset="-122"/>
                <a:ea typeface="Adobe 仿宋 Std R" panose="02020400000000000000" pitchFamily="18" charset="-122"/>
              </a:rPr>
              <a:t>出现这种表现型的原因：</a:t>
            </a:r>
            <a:r>
              <a:rPr lang="zh-CN" altLang="en-US" sz="1700" u="sng" dirty="0">
                <a:latin typeface="Adobe 仿宋 Std R" panose="02020400000000000000" pitchFamily="18" charset="-122"/>
                <a:ea typeface="Adobe 仿宋 Std R" panose="02020400000000000000" pitchFamily="18" charset="-122"/>
                <a:cs typeface="Times New Roman" panose="02020603050405020304" pitchFamily="18" charset="0"/>
              </a:rPr>
              <a:t>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endPar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endParaRPr>
          </a:p>
          <a:p>
            <a:pPr lvl="0" eaLnBrk="0" fontAlgn="base" hangingPunct="0">
              <a:lnSpc>
                <a:spcPct val="150000"/>
              </a:lnSpc>
              <a:spcBef>
                <a:spcPct val="0"/>
              </a:spcBef>
              <a:spcAft>
                <a:spcPct val="0"/>
              </a:spcAft>
            </a:pP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4</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R</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蛋白上乙烯结合位点突变的纯合体（</a:t>
            </a:r>
            <a:r>
              <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rPr>
              <a:t>2#</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）仅丧失了与乙烯结合的功能．请判断在有乙烯的条件下，该突变基因相对于野生型基因的显隐性，并结合乙烯作用途径陈述理由</a:t>
            </a:r>
            <a:r>
              <a:rPr lang="zh-CN" altLang="en-US" sz="1700" dirty="0">
                <a:latin typeface="Adobe 仿宋 Std R" panose="02020400000000000000" pitchFamily="18" charset="-122"/>
                <a:ea typeface="Adobe 仿宋 Std R" panose="02020400000000000000" pitchFamily="18" charset="-122"/>
              </a:rPr>
              <a:t>：</a:t>
            </a:r>
            <a:r>
              <a:rPr lang="zh-CN" altLang="en-US" sz="1700" u="sng" dirty="0">
                <a:latin typeface="Adobe 仿宋 Std R" panose="02020400000000000000" pitchFamily="18" charset="-122"/>
                <a:ea typeface="Adobe 仿宋 Std R" panose="02020400000000000000" pitchFamily="18" charset="-122"/>
                <a:cs typeface="Times New Roman" panose="02020603050405020304" pitchFamily="18" charset="0"/>
              </a:rPr>
              <a:t>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endParaRPr lang="en-US" altLang="zh-CN" sz="1700" dirty="0">
              <a:latin typeface="Adobe 仿宋 Std R" panose="02020400000000000000" pitchFamily="18" charset="-122"/>
              <a:ea typeface="Adobe 仿宋 Std R" panose="02020400000000000000" pitchFamily="18" charset="-122"/>
              <a:cs typeface="Times New Roman" panose="02020603050405020304" pitchFamily="18" charset="0"/>
            </a:endParaRPr>
          </a:p>
          <a:p>
            <a:pPr lvl="0" eaLnBrk="0" fontAlgn="base" hangingPunct="0">
              <a:lnSpc>
                <a:spcPct val="150000"/>
              </a:lnSpc>
              <a:spcBef>
                <a:spcPct val="0"/>
              </a:spcBef>
              <a:spcAft>
                <a:spcPct val="0"/>
              </a:spcAft>
            </a:pPr>
            <a:r>
              <a:rPr lang="zh-CN" altLang="en-US" sz="1700" dirty="0">
                <a:latin typeface="Adobe 仿宋 Std R" panose="02020400000000000000" pitchFamily="18" charset="-122"/>
                <a:ea typeface="Adobe 仿宋 Std R" panose="02020400000000000000" pitchFamily="18" charset="-122"/>
              </a:rPr>
              <a:t>（</a:t>
            </a:r>
            <a:r>
              <a:rPr lang="en-US" altLang="zh-CN" sz="1700" dirty="0">
                <a:latin typeface="Adobe 仿宋 Std R" panose="02020400000000000000" pitchFamily="18" charset="-122"/>
                <a:ea typeface="Adobe 仿宋 Std R" panose="02020400000000000000" pitchFamily="18" charset="-122"/>
              </a:rPr>
              <a:t>5</a:t>
            </a:r>
            <a:r>
              <a:rPr lang="zh-CN" altLang="en-US" sz="1700" dirty="0">
                <a:latin typeface="Adobe 仿宋 Std R" panose="02020400000000000000" pitchFamily="18" charset="-122"/>
                <a:ea typeface="Adobe 仿宋 Std R" panose="02020400000000000000" pitchFamily="18" charset="-122"/>
              </a:rPr>
              <a:t>）番茄中也存在与拟南芥相似的乙烯作用途径，若番茄</a:t>
            </a:r>
            <a:r>
              <a:rPr lang="en-US" altLang="zh-CN" sz="1700" dirty="0">
                <a:latin typeface="Adobe 仿宋 Std R" panose="02020400000000000000" pitchFamily="18" charset="-122"/>
                <a:ea typeface="Adobe 仿宋 Std R" panose="02020400000000000000" pitchFamily="18" charset="-122"/>
              </a:rPr>
              <a:t>R</a:t>
            </a:r>
            <a:r>
              <a:rPr lang="zh-CN" altLang="en-US" sz="1700" dirty="0">
                <a:latin typeface="Adobe 仿宋 Std R" panose="02020400000000000000" pitchFamily="18" charset="-122"/>
                <a:ea typeface="Adobe 仿宋 Std R" panose="02020400000000000000" pitchFamily="18" charset="-122"/>
              </a:rPr>
              <a:t>蛋白发生了与</a:t>
            </a:r>
            <a:r>
              <a:rPr lang="en-US" altLang="zh-CN" sz="1700" dirty="0">
                <a:latin typeface="Adobe 仿宋 Std R" panose="02020400000000000000" pitchFamily="18" charset="-122"/>
                <a:ea typeface="Adobe 仿宋 Std R" panose="02020400000000000000" pitchFamily="18" charset="-122"/>
              </a:rPr>
              <a:t>2#</a:t>
            </a:r>
            <a:r>
              <a:rPr lang="zh-CN" altLang="en-US" sz="1700" dirty="0">
                <a:latin typeface="Adobe 仿宋 Std R" panose="02020400000000000000" pitchFamily="18" charset="-122"/>
                <a:ea typeface="Adobe 仿宋 Std R" panose="02020400000000000000" pitchFamily="18" charset="-122"/>
              </a:rPr>
              <a:t>相同的突变，则这种植株的果实成熟期会</a:t>
            </a:r>
            <a:r>
              <a:rPr lang="zh-CN" altLang="en-US" sz="1700" u="sng" dirty="0">
                <a:latin typeface="Adobe 仿宋 Std R" panose="02020400000000000000" pitchFamily="18" charset="-122"/>
                <a:ea typeface="Adobe 仿宋 Std R" panose="02020400000000000000" pitchFamily="18" charset="-122"/>
                <a:cs typeface="Times New Roman" panose="02020603050405020304" pitchFamily="18" charset="0"/>
              </a:rPr>
              <a:t>            </a:t>
            </a:r>
            <a:r>
              <a:rPr lang="zh-CN" altLang="en-US" sz="1700" dirty="0">
                <a:latin typeface="Adobe 仿宋 Std R" panose="02020400000000000000" pitchFamily="18" charset="-122"/>
                <a:ea typeface="Adobe 仿宋 Std R" panose="02020400000000000000" pitchFamily="18" charset="-122"/>
                <a:cs typeface="Times New Roman" panose="02020603050405020304" pitchFamily="18" charset="0"/>
              </a:rPr>
              <a:t>。</a:t>
            </a:r>
            <a:endParaRPr lang="zh-CN" altLang="en-US" sz="1700" dirty="0"/>
          </a:p>
        </p:txBody>
      </p:sp>
      <p:pic>
        <p:nvPicPr>
          <p:cNvPr id="7" name="图片 8">
            <a:extLst>
              <a:ext uri="{FF2B5EF4-FFF2-40B4-BE49-F238E27FC236}">
                <a16:creationId xmlns:a16="http://schemas.microsoft.com/office/drawing/2014/main" id="{4CF8DBDF-4076-468E-B087-1A054C7B1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363" y="238711"/>
            <a:ext cx="4221018" cy="2534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65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7111E47-D594-4150-9760-16528B557BBE}"/>
              </a:ext>
            </a:extLst>
          </p:cNvPr>
          <p:cNvPicPr>
            <a:picLocks noChangeAspect="1"/>
          </p:cNvPicPr>
          <p:nvPr/>
        </p:nvPicPr>
        <p:blipFill>
          <a:blip r:embed="rId2"/>
          <a:stretch>
            <a:fillRect/>
          </a:stretch>
        </p:blipFill>
        <p:spPr>
          <a:xfrm>
            <a:off x="494190" y="2642963"/>
            <a:ext cx="11307192" cy="3967129"/>
          </a:xfrm>
          <a:prstGeom prst="rect">
            <a:avLst/>
          </a:prstGeom>
        </p:spPr>
      </p:pic>
      <p:sp>
        <p:nvSpPr>
          <p:cNvPr id="4" name="文本框 3">
            <a:extLst>
              <a:ext uri="{FF2B5EF4-FFF2-40B4-BE49-F238E27FC236}">
                <a16:creationId xmlns:a16="http://schemas.microsoft.com/office/drawing/2014/main" id="{2A8FCD34-AD45-4222-9260-230BBEDCBFC7}"/>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CC33"/>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话题二 基因型和表现型的关系</a:t>
            </a:r>
          </a:p>
        </p:txBody>
      </p:sp>
      <p:sp>
        <p:nvSpPr>
          <p:cNvPr id="8" name="文本框 7">
            <a:extLst>
              <a:ext uri="{FF2B5EF4-FFF2-40B4-BE49-F238E27FC236}">
                <a16:creationId xmlns:a16="http://schemas.microsoft.com/office/drawing/2014/main" id="{632C58B0-A28B-415C-9147-FD5D12059C42}"/>
              </a:ext>
            </a:extLst>
          </p:cNvPr>
          <p:cNvSpPr txBox="1"/>
          <p:nvPr/>
        </p:nvSpPr>
        <p:spPr>
          <a:xfrm>
            <a:off x="390618" y="2803807"/>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1</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
        <p:nvSpPr>
          <p:cNvPr id="9" name="文本框 8">
            <a:extLst>
              <a:ext uri="{FF2B5EF4-FFF2-40B4-BE49-F238E27FC236}">
                <a16:creationId xmlns:a16="http://schemas.microsoft.com/office/drawing/2014/main" id="{CDC646B5-D122-4C72-8734-0208B7B9EBCD}"/>
              </a:ext>
            </a:extLst>
          </p:cNvPr>
          <p:cNvSpPr txBox="1"/>
          <p:nvPr/>
        </p:nvSpPr>
        <p:spPr>
          <a:xfrm>
            <a:off x="523783" y="950960"/>
            <a:ext cx="11159230" cy="1477328"/>
          </a:xfrm>
          <a:prstGeom prst="rect">
            <a:avLst/>
          </a:prstGeom>
          <a:noFill/>
        </p:spPr>
        <p:txBody>
          <a:bodyPr wrap="square" rtlCol="0">
            <a:spAutoFit/>
          </a:bodyPr>
          <a:lstStyle/>
          <a:p>
            <a:r>
              <a:rPr lang="zh-CN" altLang="en-US" dirty="0">
                <a:latin typeface="Adobe 仿宋 Std R" panose="02020400000000000000" pitchFamily="18" charset="-122"/>
                <a:ea typeface="Adobe 仿宋 Std R" panose="02020400000000000000" pitchFamily="18" charset="-122"/>
              </a:rPr>
              <a:t>引语：通过对基因的表达过程的学习，我们知道了基因的表达会受到多种内外因素的影响，即使基因型相同，也会因基因是否表达、表达的效果不同而造成表型差异，因此基因型只是作为推断和预测表现型的依据，绝不等同于表现型，反之亦然。</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基因中的遗传信息是细胞制造蛋白质的源头，而蛋白质是体现生物性状的分子基础，因此基因控制性状。细胞内外的环境因素影响着基因的表达，也影响着蛋白质的功能，因此环境也会影响性状。</a:t>
            </a:r>
          </a:p>
        </p:txBody>
      </p:sp>
    </p:spTree>
    <p:extLst>
      <p:ext uri="{BB962C8B-B14F-4D97-AF65-F5344CB8AC3E}">
        <p14:creationId xmlns:p14="http://schemas.microsoft.com/office/powerpoint/2010/main" val="215088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2335CDA-891F-4B4C-94F3-3EFA2456D657}"/>
              </a:ext>
            </a:extLst>
          </p:cNvPr>
          <p:cNvPicPr>
            <a:picLocks noChangeAspect="1"/>
          </p:cNvPicPr>
          <p:nvPr/>
        </p:nvPicPr>
        <p:blipFill>
          <a:blip r:embed="rId2"/>
          <a:stretch>
            <a:fillRect/>
          </a:stretch>
        </p:blipFill>
        <p:spPr>
          <a:xfrm>
            <a:off x="350668" y="791426"/>
            <a:ext cx="11490664" cy="5785077"/>
          </a:xfrm>
          <a:prstGeom prst="rect">
            <a:avLst/>
          </a:prstGeom>
        </p:spPr>
      </p:pic>
      <p:sp>
        <p:nvSpPr>
          <p:cNvPr id="4" name="文本框 3">
            <a:extLst>
              <a:ext uri="{FF2B5EF4-FFF2-40B4-BE49-F238E27FC236}">
                <a16:creationId xmlns:a16="http://schemas.microsoft.com/office/drawing/2014/main" id="{2A8FCD34-AD45-4222-9260-230BBEDCBFC7}"/>
              </a:ext>
            </a:extLst>
          </p:cNvPr>
          <p:cNvSpPr txBox="1"/>
          <p:nvPr/>
        </p:nvSpPr>
        <p:spPr>
          <a:xfrm>
            <a:off x="390618" y="319597"/>
            <a:ext cx="7883369" cy="523220"/>
          </a:xfrm>
          <a:prstGeom prst="rect">
            <a:avLst/>
          </a:prstGeom>
          <a:noFill/>
        </p:spPr>
        <p:txBody>
          <a:bodyPr wrap="square" rtlCol="0">
            <a:spAutoFit/>
          </a:bodyPr>
          <a:lstStyle/>
          <a:p>
            <a:r>
              <a:rPr lang="zh-CN" altLang="en-US" sz="2800" b="1" dirty="0">
                <a:solidFill>
                  <a:srgbClr val="33CC33"/>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话题二 基因型和表现型的关系</a:t>
            </a:r>
          </a:p>
        </p:txBody>
      </p:sp>
      <p:sp>
        <p:nvSpPr>
          <p:cNvPr id="14" name="文本框 13">
            <a:extLst>
              <a:ext uri="{FF2B5EF4-FFF2-40B4-BE49-F238E27FC236}">
                <a16:creationId xmlns:a16="http://schemas.microsoft.com/office/drawing/2014/main" id="{08618B12-A99F-474F-A779-D7F929151B6A}"/>
              </a:ext>
            </a:extLst>
          </p:cNvPr>
          <p:cNvSpPr txBox="1"/>
          <p:nvPr/>
        </p:nvSpPr>
        <p:spPr>
          <a:xfrm>
            <a:off x="390617" y="1067303"/>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2</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
        <p:nvSpPr>
          <p:cNvPr id="17" name="文本框 16">
            <a:extLst>
              <a:ext uri="{FF2B5EF4-FFF2-40B4-BE49-F238E27FC236}">
                <a16:creationId xmlns:a16="http://schemas.microsoft.com/office/drawing/2014/main" id="{E00B76BE-6C7A-44FA-A7EF-66C3979FC5FF}"/>
              </a:ext>
            </a:extLst>
          </p:cNvPr>
          <p:cNvSpPr txBox="1"/>
          <p:nvPr/>
        </p:nvSpPr>
        <p:spPr>
          <a:xfrm>
            <a:off x="390618" y="3543817"/>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3</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sp>
        <p:nvSpPr>
          <p:cNvPr id="18" name="文本框 17">
            <a:extLst>
              <a:ext uri="{FF2B5EF4-FFF2-40B4-BE49-F238E27FC236}">
                <a16:creationId xmlns:a16="http://schemas.microsoft.com/office/drawing/2014/main" id="{409E2312-E2C6-496A-8874-28D9D05AF250}"/>
              </a:ext>
            </a:extLst>
          </p:cNvPr>
          <p:cNvSpPr txBox="1"/>
          <p:nvPr/>
        </p:nvSpPr>
        <p:spPr>
          <a:xfrm>
            <a:off x="5823744" y="1067303"/>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实例</a:t>
            </a:r>
            <a:r>
              <a:rPr lang="en-US" altLang="zh-CN"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4</a:t>
            </a:r>
            <a:endPar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endParaRPr>
          </a:p>
        </p:txBody>
      </p:sp>
      <p:cxnSp>
        <p:nvCxnSpPr>
          <p:cNvPr id="24" name="直接连接符 23">
            <a:extLst>
              <a:ext uri="{FF2B5EF4-FFF2-40B4-BE49-F238E27FC236}">
                <a16:creationId xmlns:a16="http://schemas.microsoft.com/office/drawing/2014/main" id="{C5EF0E72-6193-4D42-A3B1-C85B3D79EB70}"/>
              </a:ext>
            </a:extLst>
          </p:cNvPr>
          <p:cNvCxnSpPr/>
          <p:nvPr/>
        </p:nvCxnSpPr>
        <p:spPr>
          <a:xfrm>
            <a:off x="5597236" y="1067303"/>
            <a:ext cx="0" cy="550920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2547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C897AC0-38AF-415D-A982-253FB0EC96EA}"/>
              </a:ext>
            </a:extLst>
          </p:cNvPr>
          <p:cNvPicPr>
            <a:picLocks noChangeAspect="1"/>
          </p:cNvPicPr>
          <p:nvPr/>
        </p:nvPicPr>
        <p:blipFill>
          <a:blip r:embed="rId2"/>
          <a:stretch>
            <a:fillRect/>
          </a:stretch>
        </p:blipFill>
        <p:spPr>
          <a:xfrm>
            <a:off x="365408" y="93215"/>
            <a:ext cx="11461184" cy="6671569"/>
          </a:xfrm>
          <a:prstGeom prst="rect">
            <a:avLst/>
          </a:prstGeom>
        </p:spPr>
      </p:pic>
      <p:sp>
        <p:nvSpPr>
          <p:cNvPr id="8" name="文本框 7">
            <a:extLst>
              <a:ext uri="{FF2B5EF4-FFF2-40B4-BE49-F238E27FC236}">
                <a16:creationId xmlns:a16="http://schemas.microsoft.com/office/drawing/2014/main" id="{AA74BDD4-7B92-42E8-9B53-473D1465CAB3}"/>
              </a:ext>
            </a:extLst>
          </p:cNvPr>
          <p:cNvSpPr txBox="1"/>
          <p:nvPr/>
        </p:nvSpPr>
        <p:spPr>
          <a:xfrm>
            <a:off x="390618" y="319597"/>
            <a:ext cx="7912873" cy="523220"/>
          </a:xfrm>
          <a:prstGeom prst="rect">
            <a:avLst/>
          </a:prstGeom>
          <a:noFill/>
        </p:spPr>
        <p:txBody>
          <a:bodyPr wrap="square" rtlCol="0">
            <a:spAutoFit/>
          </a:bodyPr>
          <a:lstStyle/>
          <a:p>
            <a:r>
              <a:rPr lang="zh-CN" altLang="en-US" sz="2800" b="1" dirty="0">
                <a:solidFill>
                  <a:srgbClr val="33CC33"/>
                </a:solidFill>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话题二 基因型和表现型的关系</a:t>
            </a:r>
          </a:p>
        </p:txBody>
      </p:sp>
      <p:sp>
        <p:nvSpPr>
          <p:cNvPr id="10" name="文本框 9">
            <a:extLst>
              <a:ext uri="{FF2B5EF4-FFF2-40B4-BE49-F238E27FC236}">
                <a16:creationId xmlns:a16="http://schemas.microsoft.com/office/drawing/2014/main" id="{741AE359-3164-49F2-BF1E-D70DE4D8FEFB}"/>
              </a:ext>
            </a:extLst>
          </p:cNvPr>
          <p:cNvSpPr txBox="1"/>
          <p:nvPr/>
        </p:nvSpPr>
        <p:spPr>
          <a:xfrm>
            <a:off x="501454" y="1135460"/>
            <a:ext cx="1296139"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逻辑</a:t>
            </a:r>
          </a:p>
        </p:txBody>
      </p:sp>
    </p:spTree>
    <p:extLst>
      <p:ext uri="{BB962C8B-B14F-4D97-AF65-F5344CB8AC3E}">
        <p14:creationId xmlns:p14="http://schemas.microsoft.com/office/powerpoint/2010/main" val="1471182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6183</TotalTime>
  <Words>3935</Words>
  <Application>Microsoft Office PowerPoint</Application>
  <PresentationFormat>宽屏</PresentationFormat>
  <Paragraphs>241</Paragraphs>
  <Slides>22</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Adobe 仿宋 Std R</vt:lpstr>
      <vt:lpstr>等线</vt:lpstr>
      <vt:lpstr>等线 Light</vt:lpstr>
      <vt:lpstr>楷体</vt:lpstr>
      <vt:lpstr>微软雅黑</vt:lpstr>
      <vt:lpstr>Arial</vt:lpstr>
      <vt:lpstr>Office 主题​​</vt:lpstr>
      <vt:lpstr>遗传的分子基础(下)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GZCdesign</dc:creator>
  <cp:lastModifiedBy>GZCdesign</cp:lastModifiedBy>
  <cp:revision>96</cp:revision>
  <dcterms:created xsi:type="dcterms:W3CDTF">2020-02-16T19:45:31Z</dcterms:created>
  <dcterms:modified xsi:type="dcterms:W3CDTF">2020-03-09T06:36:08Z</dcterms:modified>
</cp:coreProperties>
</file>