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5" r:id="rId2"/>
    <p:sldId id="259" r:id="rId3"/>
    <p:sldId id="256" r:id="rId4"/>
    <p:sldId id="272" r:id="rId5"/>
    <p:sldId id="274" r:id="rId6"/>
    <p:sldId id="282" r:id="rId7"/>
    <p:sldId id="276" r:id="rId8"/>
    <p:sldId id="287" r:id="rId9"/>
    <p:sldId id="273" r:id="rId10"/>
    <p:sldId id="275" r:id="rId11"/>
    <p:sldId id="278" r:id="rId12"/>
    <p:sldId id="283" r:id="rId13"/>
    <p:sldId id="289" r:id="rId14"/>
    <p:sldId id="286" r:id="rId15"/>
    <p:sldId id="281" r:id="rId16"/>
    <p:sldId id="271"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CCFF"/>
    <a:srgbClr val="99CCFF"/>
    <a:srgbClr val="3399FF"/>
    <a:srgbClr val="A5002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B0527-F245-4620-AE71-8646A80C6DB5}" type="datetimeFigureOut">
              <a:rPr lang="zh-CN" altLang="en-US" smtClean="0"/>
              <a:t>2020/3/9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E4207E-8A9B-4C5B-8A7B-1D76467BE526}" type="slidenum">
              <a:rPr lang="zh-CN" altLang="en-US" smtClean="0"/>
              <a:t>‹#›</a:t>
            </a:fld>
            <a:endParaRPr lang="zh-CN" altLang="en-US"/>
          </a:p>
        </p:txBody>
      </p:sp>
    </p:spTree>
    <p:extLst>
      <p:ext uri="{BB962C8B-B14F-4D97-AF65-F5344CB8AC3E}">
        <p14:creationId xmlns:p14="http://schemas.microsoft.com/office/powerpoint/2010/main" val="1242433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4E4207E-8A9B-4C5B-8A7B-1D76467BE526}" type="slidenum">
              <a:rPr lang="zh-CN" altLang="en-US" smtClean="0"/>
              <a:t>4</a:t>
            </a:fld>
            <a:endParaRPr lang="zh-CN" altLang="en-US"/>
          </a:p>
        </p:txBody>
      </p:sp>
    </p:spTree>
    <p:extLst>
      <p:ext uri="{BB962C8B-B14F-4D97-AF65-F5344CB8AC3E}">
        <p14:creationId xmlns:p14="http://schemas.microsoft.com/office/powerpoint/2010/main" val="545862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4E4207E-8A9B-4C5B-8A7B-1D76467BE526}" type="slidenum">
              <a:rPr lang="zh-CN" altLang="en-US" smtClean="0"/>
              <a:t>5</a:t>
            </a:fld>
            <a:endParaRPr lang="zh-CN" altLang="en-US"/>
          </a:p>
        </p:txBody>
      </p:sp>
    </p:spTree>
    <p:extLst>
      <p:ext uri="{BB962C8B-B14F-4D97-AF65-F5344CB8AC3E}">
        <p14:creationId xmlns:p14="http://schemas.microsoft.com/office/powerpoint/2010/main" val="1323025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4E4207E-8A9B-4C5B-8A7B-1D76467BE526}" type="slidenum">
              <a:rPr lang="zh-CN" altLang="en-US" smtClean="0"/>
              <a:t>9</a:t>
            </a:fld>
            <a:endParaRPr lang="zh-CN" altLang="en-US"/>
          </a:p>
        </p:txBody>
      </p:sp>
    </p:spTree>
    <p:extLst>
      <p:ext uri="{BB962C8B-B14F-4D97-AF65-F5344CB8AC3E}">
        <p14:creationId xmlns:p14="http://schemas.microsoft.com/office/powerpoint/2010/main" val="3680938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4E4207E-8A9B-4C5B-8A7B-1D76467BE526}" type="slidenum">
              <a:rPr lang="zh-CN" altLang="en-US" smtClean="0"/>
              <a:t>10</a:t>
            </a:fld>
            <a:endParaRPr lang="zh-CN" altLang="en-US"/>
          </a:p>
        </p:txBody>
      </p:sp>
    </p:spTree>
    <p:extLst>
      <p:ext uri="{BB962C8B-B14F-4D97-AF65-F5344CB8AC3E}">
        <p14:creationId xmlns:p14="http://schemas.microsoft.com/office/powerpoint/2010/main" val="3074641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C23A9F-4151-4FC8-8425-8E9C1FA5BD4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65A69D5-6E62-47D6-B282-4659013895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0354816-1604-4D9F-B1DF-9D7878328580}"/>
              </a:ext>
            </a:extLst>
          </p:cNvPr>
          <p:cNvSpPr>
            <a:spLocks noGrp="1"/>
          </p:cNvSpPr>
          <p:nvPr>
            <p:ph type="dt" sz="half" idx="10"/>
          </p:nvPr>
        </p:nvSpPr>
        <p:spPr/>
        <p:txBody>
          <a:bodyPr/>
          <a:lstStyle/>
          <a:p>
            <a:fld id="{9D4769FF-5161-49A5-99FA-3706B36663BB}" type="datetimeFigureOut">
              <a:rPr lang="zh-CN" altLang="en-US" smtClean="0"/>
              <a:t>2020/3/9</a:t>
            </a:fld>
            <a:endParaRPr lang="zh-CN" altLang="en-US"/>
          </a:p>
        </p:txBody>
      </p:sp>
      <p:sp>
        <p:nvSpPr>
          <p:cNvPr id="5" name="页脚占位符 4">
            <a:extLst>
              <a:ext uri="{FF2B5EF4-FFF2-40B4-BE49-F238E27FC236}">
                <a16:creationId xmlns:a16="http://schemas.microsoft.com/office/drawing/2014/main" id="{F8A27B63-80C6-4BE6-BC74-917EA8BE9FE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5EACC7B-15C9-45AB-B0B1-8595570A9C7D}"/>
              </a:ext>
            </a:extLst>
          </p:cNvPr>
          <p:cNvSpPr>
            <a:spLocks noGrp="1"/>
          </p:cNvSpPr>
          <p:nvPr>
            <p:ph type="sldNum" sz="quarter" idx="12"/>
          </p:nvPr>
        </p:nvSpPr>
        <p:spPr/>
        <p:txBody>
          <a:bodyPr/>
          <a:lstStyle/>
          <a:p>
            <a:fld id="{1327B148-2607-410B-8FCD-956D6159179F}" type="slidenum">
              <a:rPr lang="zh-CN" altLang="en-US" smtClean="0"/>
              <a:t>‹#›</a:t>
            </a:fld>
            <a:endParaRPr lang="zh-CN" altLang="en-US"/>
          </a:p>
        </p:txBody>
      </p:sp>
    </p:spTree>
    <p:extLst>
      <p:ext uri="{BB962C8B-B14F-4D97-AF65-F5344CB8AC3E}">
        <p14:creationId xmlns:p14="http://schemas.microsoft.com/office/powerpoint/2010/main" val="364853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0C725-7855-4287-AF12-FB5A0FB4C65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CF73B83-4741-4B95-9996-54775BCC2DC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8F80A0A-48F7-4061-B760-677669B479E2}"/>
              </a:ext>
            </a:extLst>
          </p:cNvPr>
          <p:cNvSpPr>
            <a:spLocks noGrp="1"/>
          </p:cNvSpPr>
          <p:nvPr>
            <p:ph type="dt" sz="half" idx="10"/>
          </p:nvPr>
        </p:nvSpPr>
        <p:spPr/>
        <p:txBody>
          <a:bodyPr/>
          <a:lstStyle/>
          <a:p>
            <a:fld id="{9D4769FF-5161-49A5-99FA-3706B36663BB}" type="datetimeFigureOut">
              <a:rPr lang="zh-CN" altLang="en-US" smtClean="0"/>
              <a:t>2020/3/9</a:t>
            </a:fld>
            <a:endParaRPr lang="zh-CN" altLang="en-US"/>
          </a:p>
        </p:txBody>
      </p:sp>
      <p:sp>
        <p:nvSpPr>
          <p:cNvPr id="5" name="页脚占位符 4">
            <a:extLst>
              <a:ext uri="{FF2B5EF4-FFF2-40B4-BE49-F238E27FC236}">
                <a16:creationId xmlns:a16="http://schemas.microsoft.com/office/drawing/2014/main" id="{E6986062-E115-4A4D-910A-A95B9D4133A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5A1E3B1-58ED-4895-80E4-C29CC5208FE7}"/>
              </a:ext>
            </a:extLst>
          </p:cNvPr>
          <p:cNvSpPr>
            <a:spLocks noGrp="1"/>
          </p:cNvSpPr>
          <p:nvPr>
            <p:ph type="sldNum" sz="quarter" idx="12"/>
          </p:nvPr>
        </p:nvSpPr>
        <p:spPr/>
        <p:txBody>
          <a:bodyPr/>
          <a:lstStyle/>
          <a:p>
            <a:fld id="{1327B148-2607-410B-8FCD-956D6159179F}" type="slidenum">
              <a:rPr lang="zh-CN" altLang="en-US" smtClean="0"/>
              <a:t>‹#›</a:t>
            </a:fld>
            <a:endParaRPr lang="zh-CN" altLang="en-US"/>
          </a:p>
        </p:txBody>
      </p:sp>
    </p:spTree>
    <p:extLst>
      <p:ext uri="{BB962C8B-B14F-4D97-AF65-F5344CB8AC3E}">
        <p14:creationId xmlns:p14="http://schemas.microsoft.com/office/powerpoint/2010/main" val="441730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5E8EC2C-F942-4FB4-985B-12582275A60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7CEE836-CE72-4E51-8B06-F93B8FFB12A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7AE5DB1-96D7-498C-A162-55FE4EF26219}"/>
              </a:ext>
            </a:extLst>
          </p:cNvPr>
          <p:cNvSpPr>
            <a:spLocks noGrp="1"/>
          </p:cNvSpPr>
          <p:nvPr>
            <p:ph type="dt" sz="half" idx="10"/>
          </p:nvPr>
        </p:nvSpPr>
        <p:spPr/>
        <p:txBody>
          <a:bodyPr/>
          <a:lstStyle/>
          <a:p>
            <a:fld id="{9D4769FF-5161-49A5-99FA-3706B36663BB}" type="datetimeFigureOut">
              <a:rPr lang="zh-CN" altLang="en-US" smtClean="0"/>
              <a:t>2020/3/9</a:t>
            </a:fld>
            <a:endParaRPr lang="zh-CN" altLang="en-US"/>
          </a:p>
        </p:txBody>
      </p:sp>
      <p:sp>
        <p:nvSpPr>
          <p:cNvPr id="5" name="页脚占位符 4">
            <a:extLst>
              <a:ext uri="{FF2B5EF4-FFF2-40B4-BE49-F238E27FC236}">
                <a16:creationId xmlns:a16="http://schemas.microsoft.com/office/drawing/2014/main" id="{B97B211B-479E-4593-924A-5AD52805D31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C7B46AA-326C-4BDF-9D42-46109B8291B8}"/>
              </a:ext>
            </a:extLst>
          </p:cNvPr>
          <p:cNvSpPr>
            <a:spLocks noGrp="1"/>
          </p:cNvSpPr>
          <p:nvPr>
            <p:ph type="sldNum" sz="quarter" idx="12"/>
          </p:nvPr>
        </p:nvSpPr>
        <p:spPr/>
        <p:txBody>
          <a:bodyPr/>
          <a:lstStyle/>
          <a:p>
            <a:fld id="{1327B148-2607-410B-8FCD-956D6159179F}" type="slidenum">
              <a:rPr lang="zh-CN" altLang="en-US" smtClean="0"/>
              <a:t>‹#›</a:t>
            </a:fld>
            <a:endParaRPr lang="zh-CN" altLang="en-US"/>
          </a:p>
        </p:txBody>
      </p:sp>
    </p:spTree>
    <p:extLst>
      <p:ext uri="{BB962C8B-B14F-4D97-AF65-F5344CB8AC3E}">
        <p14:creationId xmlns:p14="http://schemas.microsoft.com/office/powerpoint/2010/main" val="1348245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9">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879743"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2020/3/9</a:t>
            </a:fld>
            <a:endParaRPr lang="zh-CN" altLang="en-US"/>
          </a:p>
        </p:txBody>
      </p:sp>
      <p:sp>
        <p:nvSpPr>
          <p:cNvPr id="17" name="页脚占位符 16"/>
          <p:cNvSpPr>
            <a:spLocks noGrp="1"/>
          </p:cNvSpPr>
          <p:nvPr>
            <p:ph type="ftr" sz="quarter" idx="11"/>
            <p:custDataLst>
              <p:tags r:id="rId2"/>
            </p:custDataLst>
          </p:nvPr>
        </p:nvSpPr>
        <p:spPr>
          <a:xfrm>
            <a:off x="4116000" y="6350618"/>
            <a:ext cx="3960000" cy="31683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8610600" y="6350618"/>
            <a:ext cx="2700000" cy="31683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6432557" y="4663914"/>
            <a:ext cx="1910715" cy="408991"/>
          </a:xfrm>
          <a:prstGeom prst="rect">
            <a:avLst/>
          </a:prstGeom>
        </p:spPr>
        <p:txBody>
          <a:bodyPr vert="horz" wrap="square" lIns="0" tIns="0" rIns="0" bIns="0" anchor="t" anchorCtr="0">
            <a:normAutofit/>
          </a:bodyPr>
          <a:lstStyle>
            <a:lvl1pPr marL="342891" marR="0" indent="-342891" algn="l" rtl="0" eaLnBrk="1" fontAlgn="auto">
              <a:lnSpc>
                <a:spcPct val="130000"/>
              </a:lnSpc>
              <a:spcBef>
                <a:spcPts val="0"/>
              </a:spcBef>
              <a:spcAft>
                <a:spcPts val="1333"/>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170" rtl="0" eaLnBrk="1" fontAlgn="auto" latinLnBrk="0" hangingPunct="1">
              <a:lnSpc>
                <a:spcPct val="130000"/>
              </a:lnSpc>
              <a:spcBef>
                <a:spcPts val="0"/>
              </a:spcBef>
              <a:spcAft>
                <a:spcPts val="1333"/>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6432557" y="5138953"/>
            <a:ext cx="1910715" cy="408991"/>
          </a:xfrm>
          <a:prstGeom prst="rect">
            <a:avLst/>
          </a:prstGeom>
        </p:spPr>
        <p:txBody>
          <a:bodyPr vert="horz" wrap="square" lIns="0" tIns="0" rIns="0" bIns="0" anchor="t" anchorCtr="0">
            <a:normAutofit/>
          </a:bodyPr>
          <a:lstStyle>
            <a:lvl1pPr marL="342891" marR="0" indent="-342891" algn="l" rtl="0" eaLnBrk="1" fontAlgn="auto">
              <a:lnSpc>
                <a:spcPct val="130000"/>
              </a:lnSpc>
              <a:spcBef>
                <a:spcPts val="0"/>
              </a:spcBef>
              <a:spcAft>
                <a:spcPts val="1333"/>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stStyle>
          <a:p>
            <a:pPr marL="0" marR="0" lvl="0" indent="0" algn="l" defTabSz="1219170" rtl="0" eaLnBrk="1" fontAlgn="auto" latinLnBrk="0" hangingPunct="1">
              <a:lnSpc>
                <a:spcPct val="130000"/>
              </a:lnSpc>
              <a:spcBef>
                <a:spcPts val="0"/>
              </a:spcBef>
              <a:spcAft>
                <a:spcPts val="1333"/>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6432556" y="3188625"/>
            <a:ext cx="4826000" cy="1111387"/>
          </a:xfrm>
        </p:spPr>
        <p:txBody>
          <a:bodyPr vert="horz" wrap="square" lIns="0" tIns="0" rIns="0" bIns="0" anchor="t" anchorCtr="0">
            <a:normAutofit/>
          </a:bodyPr>
          <a:lstStyle>
            <a:lvl1pPr marL="0" marR="0" indent="0" algn="l" defTabSz="1219170" rtl="0" eaLnBrk="1" fontAlgn="auto" latinLnBrk="0" hangingPunct="1">
              <a:lnSpc>
                <a:spcPct val="120000"/>
              </a:lnSpc>
              <a:spcBef>
                <a:spcPts val="0"/>
              </a:spcBef>
              <a:spcAft>
                <a:spcPts val="0"/>
              </a:spcAft>
              <a:buClrTx/>
              <a:buSzPts val="1800"/>
              <a:buFont typeface="Arial" panose="020B0604020202020204" pitchFamily="34" charset="0"/>
              <a:buNone/>
              <a:defRPr sz="1800" b="0" spc="267">
                <a:solidFill>
                  <a:schemeClr val="tx1"/>
                </a:solidFill>
                <a:latin typeface="Arial" panose="020B0604020202020204" pitchFamily="34" charset="0"/>
                <a:ea typeface="微软雅黑" panose="020B0503020204020204" charset="-122"/>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6432558" y="2013096"/>
            <a:ext cx="4825365" cy="971035"/>
          </a:xfrm>
        </p:spPr>
        <p:txBody>
          <a:bodyPr vert="horz" wrap="square" lIns="0" tIns="0" rIns="0" bIns="0" anchor="ctr" anchorCtr="0">
            <a:normAutofit/>
          </a:bodyPr>
          <a:lstStyle>
            <a:lvl1pPr marL="0" marR="0" indent="0" algn="l" defTabSz="1219170" rtl="0" eaLnBrk="1" fontAlgn="auto" latinLnBrk="0" hangingPunct="1">
              <a:lnSpc>
                <a:spcPct val="100000"/>
              </a:lnSpc>
              <a:spcBef>
                <a:spcPct val="0"/>
              </a:spcBef>
              <a:spcAft>
                <a:spcPts val="0"/>
              </a:spcAft>
              <a:buClrTx/>
              <a:buSzPts val="5400"/>
              <a:buFont typeface="Arial" panose="020B0604020202020204" pitchFamily="34" charset="0"/>
              <a:buNone/>
              <a:defRPr sz="5400" b="0" spc="8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val="3017799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F7289B-9925-4587-A6D5-FAD4F5B46C6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13AB7B2-E49E-4E97-BCC6-92C5A9E33A1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BEB237F-EADD-49C0-9610-1BCE7A38CEE8}"/>
              </a:ext>
            </a:extLst>
          </p:cNvPr>
          <p:cNvSpPr>
            <a:spLocks noGrp="1"/>
          </p:cNvSpPr>
          <p:nvPr>
            <p:ph type="dt" sz="half" idx="10"/>
          </p:nvPr>
        </p:nvSpPr>
        <p:spPr/>
        <p:txBody>
          <a:bodyPr/>
          <a:lstStyle/>
          <a:p>
            <a:fld id="{9D4769FF-5161-49A5-99FA-3706B36663BB}" type="datetimeFigureOut">
              <a:rPr lang="zh-CN" altLang="en-US" smtClean="0"/>
              <a:t>2020/3/9</a:t>
            </a:fld>
            <a:endParaRPr lang="zh-CN" altLang="en-US"/>
          </a:p>
        </p:txBody>
      </p:sp>
      <p:sp>
        <p:nvSpPr>
          <p:cNvPr id="5" name="页脚占位符 4">
            <a:extLst>
              <a:ext uri="{FF2B5EF4-FFF2-40B4-BE49-F238E27FC236}">
                <a16:creationId xmlns:a16="http://schemas.microsoft.com/office/drawing/2014/main" id="{DEE8655F-FA60-4CCE-B943-097B288C7BA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23C7E04-C6B5-4FDA-902D-0386645DBD3C}"/>
              </a:ext>
            </a:extLst>
          </p:cNvPr>
          <p:cNvSpPr>
            <a:spLocks noGrp="1"/>
          </p:cNvSpPr>
          <p:nvPr>
            <p:ph type="sldNum" sz="quarter" idx="12"/>
          </p:nvPr>
        </p:nvSpPr>
        <p:spPr/>
        <p:txBody>
          <a:bodyPr/>
          <a:lstStyle/>
          <a:p>
            <a:fld id="{1327B148-2607-410B-8FCD-956D6159179F}" type="slidenum">
              <a:rPr lang="zh-CN" altLang="en-US" smtClean="0"/>
              <a:t>‹#›</a:t>
            </a:fld>
            <a:endParaRPr lang="zh-CN" altLang="en-US"/>
          </a:p>
        </p:txBody>
      </p:sp>
    </p:spTree>
    <p:extLst>
      <p:ext uri="{BB962C8B-B14F-4D97-AF65-F5344CB8AC3E}">
        <p14:creationId xmlns:p14="http://schemas.microsoft.com/office/powerpoint/2010/main" val="130950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7678F4-9AB6-41B7-849A-AF5A93E713D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8C1782A-30DD-4650-A9C6-379AA6BE5A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A1143A6-8525-49C3-A03B-F821E118E45B}"/>
              </a:ext>
            </a:extLst>
          </p:cNvPr>
          <p:cNvSpPr>
            <a:spLocks noGrp="1"/>
          </p:cNvSpPr>
          <p:nvPr>
            <p:ph type="dt" sz="half" idx="10"/>
          </p:nvPr>
        </p:nvSpPr>
        <p:spPr/>
        <p:txBody>
          <a:bodyPr/>
          <a:lstStyle/>
          <a:p>
            <a:fld id="{9D4769FF-5161-49A5-99FA-3706B36663BB}" type="datetimeFigureOut">
              <a:rPr lang="zh-CN" altLang="en-US" smtClean="0"/>
              <a:t>2020/3/9</a:t>
            </a:fld>
            <a:endParaRPr lang="zh-CN" altLang="en-US"/>
          </a:p>
        </p:txBody>
      </p:sp>
      <p:sp>
        <p:nvSpPr>
          <p:cNvPr id="5" name="页脚占位符 4">
            <a:extLst>
              <a:ext uri="{FF2B5EF4-FFF2-40B4-BE49-F238E27FC236}">
                <a16:creationId xmlns:a16="http://schemas.microsoft.com/office/drawing/2014/main" id="{912508B9-ED85-4643-ADE4-DC61B9D6DA0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A79E106-8493-44A5-9034-4BDB0A0D4156}"/>
              </a:ext>
            </a:extLst>
          </p:cNvPr>
          <p:cNvSpPr>
            <a:spLocks noGrp="1"/>
          </p:cNvSpPr>
          <p:nvPr>
            <p:ph type="sldNum" sz="quarter" idx="12"/>
          </p:nvPr>
        </p:nvSpPr>
        <p:spPr/>
        <p:txBody>
          <a:bodyPr/>
          <a:lstStyle/>
          <a:p>
            <a:fld id="{1327B148-2607-410B-8FCD-956D6159179F}" type="slidenum">
              <a:rPr lang="zh-CN" altLang="en-US" smtClean="0"/>
              <a:t>‹#›</a:t>
            </a:fld>
            <a:endParaRPr lang="zh-CN" altLang="en-US"/>
          </a:p>
        </p:txBody>
      </p:sp>
    </p:spTree>
    <p:extLst>
      <p:ext uri="{BB962C8B-B14F-4D97-AF65-F5344CB8AC3E}">
        <p14:creationId xmlns:p14="http://schemas.microsoft.com/office/powerpoint/2010/main" val="273511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6A4E6B-CD38-40EE-B377-F6985B5D2F4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23BA178-5561-4AD8-AC9C-6823C881EB5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E2C220B-23B8-417B-9E55-685085674E0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573FC76-8914-42F5-97D0-021B5D3D740D}"/>
              </a:ext>
            </a:extLst>
          </p:cNvPr>
          <p:cNvSpPr>
            <a:spLocks noGrp="1"/>
          </p:cNvSpPr>
          <p:nvPr>
            <p:ph type="dt" sz="half" idx="10"/>
          </p:nvPr>
        </p:nvSpPr>
        <p:spPr/>
        <p:txBody>
          <a:bodyPr/>
          <a:lstStyle/>
          <a:p>
            <a:fld id="{9D4769FF-5161-49A5-99FA-3706B36663BB}" type="datetimeFigureOut">
              <a:rPr lang="zh-CN" altLang="en-US" smtClean="0"/>
              <a:t>2020/3/9</a:t>
            </a:fld>
            <a:endParaRPr lang="zh-CN" altLang="en-US"/>
          </a:p>
        </p:txBody>
      </p:sp>
      <p:sp>
        <p:nvSpPr>
          <p:cNvPr id="6" name="页脚占位符 5">
            <a:extLst>
              <a:ext uri="{FF2B5EF4-FFF2-40B4-BE49-F238E27FC236}">
                <a16:creationId xmlns:a16="http://schemas.microsoft.com/office/drawing/2014/main" id="{C200AB86-17A0-4350-8976-B1CA994B92C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3E222D4-B111-4131-9E8E-9AE4DC468899}"/>
              </a:ext>
            </a:extLst>
          </p:cNvPr>
          <p:cNvSpPr>
            <a:spLocks noGrp="1"/>
          </p:cNvSpPr>
          <p:nvPr>
            <p:ph type="sldNum" sz="quarter" idx="12"/>
          </p:nvPr>
        </p:nvSpPr>
        <p:spPr/>
        <p:txBody>
          <a:bodyPr/>
          <a:lstStyle/>
          <a:p>
            <a:fld id="{1327B148-2607-410B-8FCD-956D6159179F}" type="slidenum">
              <a:rPr lang="zh-CN" altLang="en-US" smtClean="0"/>
              <a:t>‹#›</a:t>
            </a:fld>
            <a:endParaRPr lang="zh-CN" altLang="en-US"/>
          </a:p>
        </p:txBody>
      </p:sp>
    </p:spTree>
    <p:extLst>
      <p:ext uri="{BB962C8B-B14F-4D97-AF65-F5344CB8AC3E}">
        <p14:creationId xmlns:p14="http://schemas.microsoft.com/office/powerpoint/2010/main" val="547953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1E42EB-2D3D-428A-A52E-5FC99652499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E0877D0-3D39-4ADB-9A26-CDA249D81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527A5FE-1814-47FD-8E55-2A45023243B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8751C1A-8A54-4778-A74C-F72BE8FB31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0143C41-5287-4E02-80D8-F00C7B42960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658EBA70-12EB-49A1-9A8B-C72F5C83F1F6}"/>
              </a:ext>
            </a:extLst>
          </p:cNvPr>
          <p:cNvSpPr>
            <a:spLocks noGrp="1"/>
          </p:cNvSpPr>
          <p:nvPr>
            <p:ph type="dt" sz="half" idx="10"/>
          </p:nvPr>
        </p:nvSpPr>
        <p:spPr/>
        <p:txBody>
          <a:bodyPr/>
          <a:lstStyle/>
          <a:p>
            <a:fld id="{9D4769FF-5161-49A5-99FA-3706B36663BB}" type="datetimeFigureOut">
              <a:rPr lang="zh-CN" altLang="en-US" smtClean="0"/>
              <a:t>2020/3/9</a:t>
            </a:fld>
            <a:endParaRPr lang="zh-CN" altLang="en-US"/>
          </a:p>
        </p:txBody>
      </p:sp>
      <p:sp>
        <p:nvSpPr>
          <p:cNvPr id="8" name="页脚占位符 7">
            <a:extLst>
              <a:ext uri="{FF2B5EF4-FFF2-40B4-BE49-F238E27FC236}">
                <a16:creationId xmlns:a16="http://schemas.microsoft.com/office/drawing/2014/main" id="{69A63EF7-6380-48BB-977A-C86815ECAE8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345C999-4319-47F7-BFB0-EC7A83DDE600}"/>
              </a:ext>
            </a:extLst>
          </p:cNvPr>
          <p:cNvSpPr>
            <a:spLocks noGrp="1"/>
          </p:cNvSpPr>
          <p:nvPr>
            <p:ph type="sldNum" sz="quarter" idx="12"/>
          </p:nvPr>
        </p:nvSpPr>
        <p:spPr/>
        <p:txBody>
          <a:bodyPr/>
          <a:lstStyle/>
          <a:p>
            <a:fld id="{1327B148-2607-410B-8FCD-956D6159179F}" type="slidenum">
              <a:rPr lang="zh-CN" altLang="en-US" smtClean="0"/>
              <a:t>‹#›</a:t>
            </a:fld>
            <a:endParaRPr lang="zh-CN" altLang="en-US"/>
          </a:p>
        </p:txBody>
      </p:sp>
    </p:spTree>
    <p:extLst>
      <p:ext uri="{BB962C8B-B14F-4D97-AF65-F5344CB8AC3E}">
        <p14:creationId xmlns:p14="http://schemas.microsoft.com/office/powerpoint/2010/main" val="4146994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AD77E0-40F5-4785-B4A7-1DF248191FF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638DB6D-8879-4D8E-9033-D0D0F0C8D470}"/>
              </a:ext>
            </a:extLst>
          </p:cNvPr>
          <p:cNvSpPr>
            <a:spLocks noGrp="1"/>
          </p:cNvSpPr>
          <p:nvPr>
            <p:ph type="dt" sz="half" idx="10"/>
          </p:nvPr>
        </p:nvSpPr>
        <p:spPr/>
        <p:txBody>
          <a:bodyPr/>
          <a:lstStyle/>
          <a:p>
            <a:fld id="{9D4769FF-5161-49A5-99FA-3706B36663BB}" type="datetimeFigureOut">
              <a:rPr lang="zh-CN" altLang="en-US" smtClean="0"/>
              <a:t>2020/3/9</a:t>
            </a:fld>
            <a:endParaRPr lang="zh-CN" altLang="en-US"/>
          </a:p>
        </p:txBody>
      </p:sp>
      <p:sp>
        <p:nvSpPr>
          <p:cNvPr id="4" name="页脚占位符 3">
            <a:extLst>
              <a:ext uri="{FF2B5EF4-FFF2-40B4-BE49-F238E27FC236}">
                <a16:creationId xmlns:a16="http://schemas.microsoft.com/office/drawing/2014/main" id="{51E098E1-2479-4C19-95ED-BC49813098B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3D91A63-629C-43EB-AB7B-F90ACCA3675D}"/>
              </a:ext>
            </a:extLst>
          </p:cNvPr>
          <p:cNvSpPr>
            <a:spLocks noGrp="1"/>
          </p:cNvSpPr>
          <p:nvPr>
            <p:ph type="sldNum" sz="quarter" idx="12"/>
          </p:nvPr>
        </p:nvSpPr>
        <p:spPr/>
        <p:txBody>
          <a:bodyPr/>
          <a:lstStyle/>
          <a:p>
            <a:fld id="{1327B148-2607-410B-8FCD-956D6159179F}" type="slidenum">
              <a:rPr lang="zh-CN" altLang="en-US" smtClean="0"/>
              <a:t>‹#›</a:t>
            </a:fld>
            <a:endParaRPr lang="zh-CN" altLang="en-US"/>
          </a:p>
        </p:txBody>
      </p:sp>
    </p:spTree>
    <p:extLst>
      <p:ext uri="{BB962C8B-B14F-4D97-AF65-F5344CB8AC3E}">
        <p14:creationId xmlns:p14="http://schemas.microsoft.com/office/powerpoint/2010/main" val="2601206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84D979D-50BD-4CFE-BE14-6BF348916D83}"/>
              </a:ext>
            </a:extLst>
          </p:cNvPr>
          <p:cNvSpPr>
            <a:spLocks noGrp="1"/>
          </p:cNvSpPr>
          <p:nvPr>
            <p:ph type="dt" sz="half" idx="10"/>
          </p:nvPr>
        </p:nvSpPr>
        <p:spPr/>
        <p:txBody>
          <a:bodyPr/>
          <a:lstStyle/>
          <a:p>
            <a:fld id="{9D4769FF-5161-49A5-99FA-3706B36663BB}" type="datetimeFigureOut">
              <a:rPr lang="zh-CN" altLang="en-US" smtClean="0"/>
              <a:t>2020/3/9</a:t>
            </a:fld>
            <a:endParaRPr lang="zh-CN" altLang="en-US"/>
          </a:p>
        </p:txBody>
      </p:sp>
      <p:sp>
        <p:nvSpPr>
          <p:cNvPr id="3" name="页脚占位符 2">
            <a:extLst>
              <a:ext uri="{FF2B5EF4-FFF2-40B4-BE49-F238E27FC236}">
                <a16:creationId xmlns:a16="http://schemas.microsoft.com/office/drawing/2014/main" id="{89539FA5-6E78-4525-97A3-37D4F6DC92C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8773A4D-3D8B-4B13-AD09-9F06F30C6318}"/>
              </a:ext>
            </a:extLst>
          </p:cNvPr>
          <p:cNvSpPr>
            <a:spLocks noGrp="1"/>
          </p:cNvSpPr>
          <p:nvPr>
            <p:ph type="sldNum" sz="quarter" idx="12"/>
          </p:nvPr>
        </p:nvSpPr>
        <p:spPr/>
        <p:txBody>
          <a:bodyPr/>
          <a:lstStyle/>
          <a:p>
            <a:fld id="{1327B148-2607-410B-8FCD-956D6159179F}" type="slidenum">
              <a:rPr lang="zh-CN" altLang="en-US" smtClean="0"/>
              <a:t>‹#›</a:t>
            </a:fld>
            <a:endParaRPr lang="zh-CN" altLang="en-US"/>
          </a:p>
        </p:txBody>
      </p:sp>
    </p:spTree>
    <p:extLst>
      <p:ext uri="{BB962C8B-B14F-4D97-AF65-F5344CB8AC3E}">
        <p14:creationId xmlns:p14="http://schemas.microsoft.com/office/powerpoint/2010/main" val="4634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691CC2-437E-492F-B662-93F1DADE369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45BA70F-0684-4607-8E0F-D4E35F60D4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B89A080-FB8A-4212-AAF6-3D3F773ACD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5F034D4-BE4C-4025-B835-B06DE1127014}"/>
              </a:ext>
            </a:extLst>
          </p:cNvPr>
          <p:cNvSpPr>
            <a:spLocks noGrp="1"/>
          </p:cNvSpPr>
          <p:nvPr>
            <p:ph type="dt" sz="half" idx="10"/>
          </p:nvPr>
        </p:nvSpPr>
        <p:spPr/>
        <p:txBody>
          <a:bodyPr/>
          <a:lstStyle/>
          <a:p>
            <a:fld id="{9D4769FF-5161-49A5-99FA-3706B36663BB}" type="datetimeFigureOut">
              <a:rPr lang="zh-CN" altLang="en-US" smtClean="0"/>
              <a:t>2020/3/9</a:t>
            </a:fld>
            <a:endParaRPr lang="zh-CN" altLang="en-US"/>
          </a:p>
        </p:txBody>
      </p:sp>
      <p:sp>
        <p:nvSpPr>
          <p:cNvPr id="6" name="页脚占位符 5">
            <a:extLst>
              <a:ext uri="{FF2B5EF4-FFF2-40B4-BE49-F238E27FC236}">
                <a16:creationId xmlns:a16="http://schemas.microsoft.com/office/drawing/2014/main" id="{B7F2108D-9C6C-4864-8EAA-E0709A4FF55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E08C405-7943-45ED-B04C-C8397C6AB0AB}"/>
              </a:ext>
            </a:extLst>
          </p:cNvPr>
          <p:cNvSpPr>
            <a:spLocks noGrp="1"/>
          </p:cNvSpPr>
          <p:nvPr>
            <p:ph type="sldNum" sz="quarter" idx="12"/>
          </p:nvPr>
        </p:nvSpPr>
        <p:spPr/>
        <p:txBody>
          <a:bodyPr/>
          <a:lstStyle/>
          <a:p>
            <a:fld id="{1327B148-2607-410B-8FCD-956D6159179F}" type="slidenum">
              <a:rPr lang="zh-CN" altLang="en-US" smtClean="0"/>
              <a:t>‹#›</a:t>
            </a:fld>
            <a:endParaRPr lang="zh-CN" altLang="en-US"/>
          </a:p>
        </p:txBody>
      </p:sp>
    </p:spTree>
    <p:extLst>
      <p:ext uri="{BB962C8B-B14F-4D97-AF65-F5344CB8AC3E}">
        <p14:creationId xmlns:p14="http://schemas.microsoft.com/office/powerpoint/2010/main" val="1935742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8CB13C-4C2E-4012-96CC-6932F10FC13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D14EE59-B712-48BF-ADA3-E959E4BEBF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3B608F8-E91D-4124-8077-EA9FAFC0E1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BC153B7-58D8-45E8-9012-9FF79E8F048E}"/>
              </a:ext>
            </a:extLst>
          </p:cNvPr>
          <p:cNvSpPr>
            <a:spLocks noGrp="1"/>
          </p:cNvSpPr>
          <p:nvPr>
            <p:ph type="dt" sz="half" idx="10"/>
          </p:nvPr>
        </p:nvSpPr>
        <p:spPr/>
        <p:txBody>
          <a:bodyPr/>
          <a:lstStyle/>
          <a:p>
            <a:fld id="{9D4769FF-5161-49A5-99FA-3706B36663BB}" type="datetimeFigureOut">
              <a:rPr lang="zh-CN" altLang="en-US" smtClean="0"/>
              <a:t>2020/3/9</a:t>
            </a:fld>
            <a:endParaRPr lang="zh-CN" altLang="en-US"/>
          </a:p>
        </p:txBody>
      </p:sp>
      <p:sp>
        <p:nvSpPr>
          <p:cNvPr id="6" name="页脚占位符 5">
            <a:extLst>
              <a:ext uri="{FF2B5EF4-FFF2-40B4-BE49-F238E27FC236}">
                <a16:creationId xmlns:a16="http://schemas.microsoft.com/office/drawing/2014/main" id="{81F059F9-02C1-41F9-876F-62901AD1066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0658DB-D12A-4174-A81D-BFFE9142E407}"/>
              </a:ext>
            </a:extLst>
          </p:cNvPr>
          <p:cNvSpPr>
            <a:spLocks noGrp="1"/>
          </p:cNvSpPr>
          <p:nvPr>
            <p:ph type="sldNum" sz="quarter" idx="12"/>
          </p:nvPr>
        </p:nvSpPr>
        <p:spPr/>
        <p:txBody>
          <a:bodyPr/>
          <a:lstStyle/>
          <a:p>
            <a:fld id="{1327B148-2607-410B-8FCD-956D6159179F}" type="slidenum">
              <a:rPr lang="zh-CN" altLang="en-US" smtClean="0"/>
              <a:t>‹#›</a:t>
            </a:fld>
            <a:endParaRPr lang="zh-CN" altLang="en-US"/>
          </a:p>
        </p:txBody>
      </p:sp>
    </p:spTree>
    <p:extLst>
      <p:ext uri="{BB962C8B-B14F-4D97-AF65-F5344CB8AC3E}">
        <p14:creationId xmlns:p14="http://schemas.microsoft.com/office/powerpoint/2010/main" val="2930579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A0E7F00-DA52-401A-AD30-2D08CB3A4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2BD6364-078A-4E7E-9D6D-1179E3278C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F1A4BDD-A632-488B-8F64-584B631AA6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769FF-5161-49A5-99FA-3706B36663BB}" type="datetimeFigureOut">
              <a:rPr lang="zh-CN" altLang="en-US" smtClean="0"/>
              <a:t>2020/3/9</a:t>
            </a:fld>
            <a:endParaRPr lang="zh-CN" altLang="en-US"/>
          </a:p>
        </p:txBody>
      </p:sp>
      <p:sp>
        <p:nvSpPr>
          <p:cNvPr id="5" name="页脚占位符 4">
            <a:extLst>
              <a:ext uri="{FF2B5EF4-FFF2-40B4-BE49-F238E27FC236}">
                <a16:creationId xmlns:a16="http://schemas.microsoft.com/office/drawing/2014/main" id="{21FFD1DB-59DD-4800-862F-B3D01491C7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6B1C973-5930-444C-BB61-8426CD9F07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7B148-2607-410B-8FCD-956D6159179F}" type="slidenum">
              <a:rPr lang="zh-CN" altLang="en-US" smtClean="0"/>
              <a:t>‹#›</a:t>
            </a:fld>
            <a:endParaRPr lang="zh-CN" altLang="en-US"/>
          </a:p>
        </p:txBody>
      </p:sp>
    </p:spTree>
    <p:extLst>
      <p:ext uri="{BB962C8B-B14F-4D97-AF65-F5344CB8AC3E}">
        <p14:creationId xmlns:p14="http://schemas.microsoft.com/office/powerpoint/2010/main" val="2076581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2141037-D0A4-4E21-8F8B-B1408E39520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标题 14"/>
          <p:cNvSpPr>
            <a:spLocks noGrp="1"/>
          </p:cNvSpPr>
          <p:nvPr>
            <p:ph type="ctrTitle" idx="13"/>
          </p:nvPr>
        </p:nvSpPr>
        <p:spPr>
          <a:xfrm>
            <a:off x="4662589" y="2558641"/>
            <a:ext cx="7216140" cy="971127"/>
          </a:xfrm>
        </p:spPr>
        <p:txBody>
          <a:bodyPr>
            <a:normAutofit/>
          </a:bodyPr>
          <a:lstStyle/>
          <a:p>
            <a:pPr algn="ctr"/>
            <a:r>
              <a:rPr lang="zh-CN" altLang="en-US" b="1" spc="400" dirty="0">
                <a:solidFill>
                  <a:srgbClr val="FF0000"/>
                </a:solidFill>
                <a:latin typeface="微软雅黑" panose="020B0503020204020204" charset="-122"/>
                <a:ea typeface="微软雅黑" panose="020B0503020204020204" charset="-122"/>
                <a:sym typeface="+mn-ea"/>
              </a:rPr>
              <a:t>遗传的分子基础</a:t>
            </a:r>
            <a:r>
              <a:rPr lang="en-US" altLang="zh-CN" b="1" spc="400" dirty="0">
                <a:solidFill>
                  <a:srgbClr val="FF0000"/>
                </a:solidFill>
                <a:latin typeface="微软雅黑" panose="020B0503020204020204" charset="-122"/>
                <a:ea typeface="微软雅黑" panose="020B0503020204020204" charset="-122"/>
                <a:sym typeface="+mn-ea"/>
              </a:rPr>
              <a:t>(</a:t>
            </a:r>
            <a:r>
              <a:rPr lang="zh-CN" altLang="en-US" b="1" spc="400" dirty="0">
                <a:solidFill>
                  <a:srgbClr val="FF0000"/>
                </a:solidFill>
                <a:latin typeface="微软雅黑" panose="020B0503020204020204" charset="-122"/>
                <a:ea typeface="微软雅黑" panose="020B0503020204020204" charset="-122"/>
                <a:sym typeface="+mn-ea"/>
              </a:rPr>
              <a:t>上</a:t>
            </a:r>
            <a:r>
              <a:rPr lang="en-US" altLang="zh-CN" b="1" spc="400" dirty="0">
                <a:solidFill>
                  <a:srgbClr val="FF0000"/>
                </a:solidFill>
                <a:latin typeface="微软雅黑" panose="020B0503020204020204" charset="-122"/>
                <a:ea typeface="微软雅黑" panose="020B0503020204020204" charset="-122"/>
                <a:sym typeface="+mn-ea"/>
              </a:rPr>
              <a:t>)</a:t>
            </a:r>
            <a:endParaRPr lang="zh-CN" altLang="en-US" dirty="0">
              <a:solidFill>
                <a:srgbClr val="FF0000"/>
              </a:solidFill>
            </a:endParaRPr>
          </a:p>
        </p:txBody>
      </p:sp>
      <p:sp>
        <p:nvSpPr>
          <p:cNvPr id="10" name="矩形 9"/>
          <p:cNvSpPr/>
          <p:nvPr/>
        </p:nvSpPr>
        <p:spPr>
          <a:xfrm>
            <a:off x="6494780" y="4847167"/>
            <a:ext cx="4802293" cy="635495"/>
          </a:xfrm>
          <a:prstGeom prst="rect">
            <a:avLst/>
          </a:prstGeom>
        </p:spPr>
        <p:txBody>
          <a:bodyPr wrap="square">
            <a:spAutoFit/>
          </a:bodyPr>
          <a:lstStyle/>
          <a:p>
            <a:pPr algn="l">
              <a:lnSpc>
                <a:spcPct val="150000"/>
              </a:lnSpc>
            </a:pPr>
            <a:r>
              <a:rPr lang="en-US" altLang="zh-CN" sz="2400" b="1" spc="301" dirty="0">
                <a:latin typeface="楷体" panose="02010609060101010101" charset="-122"/>
                <a:ea typeface="楷体" panose="02010609060101010101" charset="-122"/>
                <a:cs typeface="楷体" panose="02010609060101010101" charset="-122"/>
              </a:rPr>
              <a:t>  </a:t>
            </a:r>
            <a:r>
              <a:rPr lang="en-US" altLang="zh-CN" sz="2667" spc="301" dirty="0">
                <a:latin typeface="微软雅黑" panose="020B0503020204020204" charset="-122"/>
                <a:ea typeface="微软雅黑" panose="020B0503020204020204" charset="-122"/>
              </a:rPr>
              <a:t> </a:t>
            </a:r>
          </a:p>
        </p:txBody>
      </p:sp>
      <p:sp>
        <p:nvSpPr>
          <p:cNvPr id="11" name="文本框 10"/>
          <p:cNvSpPr txBox="1"/>
          <p:nvPr/>
        </p:nvSpPr>
        <p:spPr>
          <a:xfrm>
            <a:off x="5422159" y="1592165"/>
            <a:ext cx="5458460" cy="584775"/>
          </a:xfrm>
          <a:prstGeom prst="rect">
            <a:avLst/>
          </a:prstGeom>
          <a:noFill/>
        </p:spPr>
        <p:txBody>
          <a:bodyPr wrap="square" rtlCol="0">
            <a:spAutoFit/>
          </a:bodyPr>
          <a:lstStyle/>
          <a:p>
            <a:pPr algn="ctr"/>
            <a:r>
              <a:rPr lang="zh-CN" altLang="en-US" sz="2667" b="1" spc="30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667" b="1" spc="30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667" b="1" spc="301">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高三生物</a:t>
            </a:r>
            <a:r>
              <a:rPr lang="zh-CN" altLang="en-US" sz="3200" b="1" spc="301">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endParaRPr lang="zh-CN" altLang="en-US" sz="3200" b="1" spc="301"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4432299" y="4932753"/>
            <a:ext cx="6448320" cy="635495"/>
          </a:xfrm>
          <a:prstGeom prst="rect">
            <a:avLst/>
          </a:prstGeom>
          <a:noFill/>
        </p:spPr>
        <p:txBody>
          <a:bodyPr wrap="square" rtlCol="0">
            <a:spAutoFit/>
          </a:bodyPr>
          <a:lstStyle/>
          <a:p>
            <a:pPr algn="ctr">
              <a:lnSpc>
                <a:spcPct val="150000"/>
              </a:lnSpc>
            </a:pPr>
            <a:r>
              <a:rPr lang="zh-CN" altLang="en-US" sz="2667" spc="301" dirty="0">
                <a:solidFill>
                  <a:schemeClr val="bg2">
                    <a:lumMod val="10000"/>
                  </a:schemeClr>
                </a:solidFill>
                <a:latin typeface="微软雅黑" panose="020B0503020204020204" charset="-122"/>
                <a:ea typeface="微软雅黑" panose="020B0503020204020204" charset="-122"/>
              </a:rPr>
              <a:t>朝阳外国语学校（高中部）   高智超</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B2277712-027F-44C9-823C-B28F0DCF4165}"/>
              </a:ext>
            </a:extLst>
          </p:cNvPr>
          <p:cNvSpPr txBox="1"/>
          <p:nvPr/>
        </p:nvSpPr>
        <p:spPr>
          <a:xfrm>
            <a:off x="-3181" y="-11769"/>
            <a:ext cx="7980322" cy="584775"/>
          </a:xfrm>
          <a:prstGeom prst="rect">
            <a:avLst/>
          </a:prstGeom>
          <a:noFill/>
        </p:spPr>
        <p:txBody>
          <a:bodyPr wrap="square" rtlCol="0">
            <a:spAutoFit/>
          </a:bodyPr>
          <a:lstStyle/>
          <a:p>
            <a:pPr algn="ctr"/>
            <a:r>
              <a:rPr lang="zh-CN" altLang="en-US"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遗传的分子基础</a:t>
            </a:r>
            <a:r>
              <a:rPr lang="en-US" altLang="zh-CN"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a:t>
            </a:r>
            <a:r>
              <a:rPr lang="zh-CN" altLang="en-US"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基因的本质 要点辨析</a:t>
            </a:r>
          </a:p>
        </p:txBody>
      </p:sp>
      <p:pic>
        <p:nvPicPr>
          <p:cNvPr id="2" name="图片 1">
            <a:extLst>
              <a:ext uri="{FF2B5EF4-FFF2-40B4-BE49-F238E27FC236}">
                <a16:creationId xmlns:a16="http://schemas.microsoft.com/office/drawing/2014/main" id="{1F11F412-D18B-45FC-879F-D7558E4EE4E6}"/>
              </a:ext>
            </a:extLst>
          </p:cNvPr>
          <p:cNvPicPr>
            <a:picLocks noChangeAspect="1"/>
          </p:cNvPicPr>
          <p:nvPr/>
        </p:nvPicPr>
        <p:blipFill>
          <a:blip r:embed="rId3"/>
          <a:stretch>
            <a:fillRect/>
          </a:stretch>
        </p:blipFill>
        <p:spPr>
          <a:xfrm>
            <a:off x="186434" y="545500"/>
            <a:ext cx="11780667" cy="6294744"/>
          </a:xfrm>
          <a:prstGeom prst="rect">
            <a:avLst/>
          </a:prstGeom>
        </p:spPr>
      </p:pic>
    </p:spTree>
    <p:extLst>
      <p:ext uri="{BB962C8B-B14F-4D97-AF65-F5344CB8AC3E}">
        <p14:creationId xmlns:p14="http://schemas.microsoft.com/office/powerpoint/2010/main" val="989676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54FA82-795C-4D28-B3D8-CE11B3CB1DCA}"/>
              </a:ext>
            </a:extLst>
          </p:cNvPr>
          <p:cNvPicPr>
            <a:picLocks noChangeAspect="1"/>
          </p:cNvPicPr>
          <p:nvPr/>
        </p:nvPicPr>
        <p:blipFill>
          <a:blip r:embed="rId2"/>
          <a:stretch>
            <a:fillRect/>
          </a:stretch>
        </p:blipFill>
        <p:spPr>
          <a:xfrm>
            <a:off x="39806" y="0"/>
            <a:ext cx="12112387" cy="6858000"/>
          </a:xfrm>
          <a:prstGeom prst="rect">
            <a:avLst/>
          </a:prstGeom>
        </p:spPr>
      </p:pic>
      <p:sp>
        <p:nvSpPr>
          <p:cNvPr id="17" name="文本框 16">
            <a:extLst>
              <a:ext uri="{FF2B5EF4-FFF2-40B4-BE49-F238E27FC236}">
                <a16:creationId xmlns:a16="http://schemas.microsoft.com/office/drawing/2014/main" id="{F3774B48-90DA-48A8-8D29-9408A6ECECA6}"/>
              </a:ext>
            </a:extLst>
          </p:cNvPr>
          <p:cNvSpPr txBox="1"/>
          <p:nvPr/>
        </p:nvSpPr>
        <p:spPr>
          <a:xfrm>
            <a:off x="-3181" y="-11769"/>
            <a:ext cx="7980322" cy="584775"/>
          </a:xfrm>
          <a:prstGeom prst="rect">
            <a:avLst/>
          </a:prstGeom>
          <a:noFill/>
        </p:spPr>
        <p:txBody>
          <a:bodyPr wrap="square" rtlCol="0">
            <a:spAutoFit/>
          </a:bodyPr>
          <a:lstStyle/>
          <a:p>
            <a:pPr algn="ctr"/>
            <a:r>
              <a:rPr lang="zh-CN" altLang="en-US"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遗传的分子基础</a:t>
            </a:r>
            <a:r>
              <a:rPr lang="en-US" altLang="zh-CN"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a:t>
            </a:r>
            <a:r>
              <a:rPr lang="zh-CN" altLang="en-US"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基因的本质 要点辨析</a:t>
            </a:r>
          </a:p>
        </p:txBody>
      </p:sp>
      <p:cxnSp>
        <p:nvCxnSpPr>
          <p:cNvPr id="48" name="直接连接符 47">
            <a:extLst>
              <a:ext uri="{FF2B5EF4-FFF2-40B4-BE49-F238E27FC236}">
                <a16:creationId xmlns:a16="http://schemas.microsoft.com/office/drawing/2014/main" id="{0786DCEB-48F5-435C-9FB0-67A7B7C1AE37}"/>
              </a:ext>
            </a:extLst>
          </p:cNvPr>
          <p:cNvCxnSpPr>
            <a:cxnSpLocks/>
          </p:cNvCxnSpPr>
          <p:nvPr/>
        </p:nvCxnSpPr>
        <p:spPr>
          <a:xfrm>
            <a:off x="8058874" y="818471"/>
            <a:ext cx="0" cy="5812059"/>
          </a:xfrm>
          <a:prstGeom prst="line">
            <a:avLst/>
          </a:prstGeom>
          <a:ln w="3810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26584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77998B61-4CBF-487E-A053-9085B5088465}"/>
              </a:ext>
            </a:extLst>
          </p:cNvPr>
          <p:cNvSpPr txBox="1"/>
          <p:nvPr/>
        </p:nvSpPr>
        <p:spPr>
          <a:xfrm>
            <a:off x="-3181" y="-11769"/>
            <a:ext cx="7980322" cy="584775"/>
          </a:xfrm>
          <a:prstGeom prst="rect">
            <a:avLst/>
          </a:prstGeom>
          <a:noFill/>
        </p:spPr>
        <p:txBody>
          <a:bodyPr wrap="square" rtlCol="0">
            <a:spAutoFit/>
          </a:bodyPr>
          <a:lstStyle/>
          <a:p>
            <a:pPr algn="ctr"/>
            <a:r>
              <a:rPr lang="zh-CN" altLang="en-US"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遗传的分子基础</a:t>
            </a:r>
            <a:r>
              <a:rPr lang="en-US" altLang="zh-CN"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a:t>
            </a:r>
            <a:r>
              <a:rPr lang="zh-CN" altLang="en-US"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基因的本质 例题解析</a:t>
            </a:r>
          </a:p>
        </p:txBody>
      </p:sp>
      <p:sp>
        <p:nvSpPr>
          <p:cNvPr id="7" name="文本框 6">
            <a:extLst>
              <a:ext uri="{FF2B5EF4-FFF2-40B4-BE49-F238E27FC236}">
                <a16:creationId xmlns:a16="http://schemas.microsoft.com/office/drawing/2014/main" id="{DC40D600-74B2-45D9-A12F-83CBA177ED5C}"/>
              </a:ext>
            </a:extLst>
          </p:cNvPr>
          <p:cNvSpPr txBox="1"/>
          <p:nvPr/>
        </p:nvSpPr>
        <p:spPr>
          <a:xfrm>
            <a:off x="500108" y="657407"/>
            <a:ext cx="10910656" cy="5917517"/>
          </a:xfrm>
          <a:prstGeom prst="rect">
            <a:avLst/>
          </a:prstGeom>
          <a:noFill/>
        </p:spPr>
        <p:txBody>
          <a:bodyPr wrap="square" rtlCol="0">
            <a:spAutoFit/>
          </a:bodyPr>
          <a:lstStyle/>
          <a:p>
            <a:pPr>
              <a:lnSpc>
                <a:spcPct val="125000"/>
              </a:lnSpc>
            </a:pPr>
            <a:r>
              <a:rPr lang="en-US" altLang="zh-CN" sz="1600" dirty="0">
                <a:latin typeface="Adobe 仿宋 Std R" panose="02020400000000000000" pitchFamily="18" charset="-122"/>
                <a:ea typeface="Adobe 仿宋 Std R" panose="02020400000000000000" pitchFamily="18" charset="-122"/>
              </a:rPr>
              <a:t>5. </a:t>
            </a:r>
            <a:r>
              <a:rPr lang="zh-CN" altLang="en-US" sz="1600" dirty="0">
                <a:latin typeface="Adobe 仿宋 Std R" panose="02020400000000000000" pitchFamily="18" charset="-122"/>
                <a:ea typeface="Adobe 仿宋 Std R" panose="02020400000000000000" pitchFamily="18" charset="-122"/>
              </a:rPr>
              <a:t>嫁接是我国古代劳动人民早已使用的一项农业生产技术，目前</a:t>
            </a:r>
            <a:endParaRPr lang="en-US" altLang="zh-CN" sz="1600" dirty="0">
              <a:latin typeface="Adobe 仿宋 Std R" panose="02020400000000000000" pitchFamily="18" charset="-122"/>
              <a:ea typeface="Adobe 仿宋 Std R" panose="02020400000000000000" pitchFamily="18" charset="-122"/>
            </a:endParaRPr>
          </a:p>
          <a:p>
            <a:pPr>
              <a:lnSpc>
                <a:spcPct val="125000"/>
              </a:lnSpc>
            </a:pPr>
            <a:r>
              <a:rPr lang="zh-CN" altLang="en-US" sz="1600" dirty="0">
                <a:latin typeface="Adobe 仿宋 Std R" panose="02020400000000000000" pitchFamily="18" charset="-122"/>
                <a:ea typeface="Adobe 仿宋 Std R" panose="02020400000000000000" pitchFamily="18" charset="-122"/>
              </a:rPr>
              <a:t>也用于植物体内物质转运的基础研究。研究者将具有正常叶形</a:t>
            </a:r>
            <a:endParaRPr lang="en-US" altLang="zh-CN" sz="1600" dirty="0">
              <a:latin typeface="Adobe 仿宋 Std R" panose="02020400000000000000" pitchFamily="18" charset="-122"/>
              <a:ea typeface="Adobe 仿宋 Std R" panose="02020400000000000000" pitchFamily="18" charset="-122"/>
            </a:endParaRPr>
          </a:p>
          <a:p>
            <a:pPr>
              <a:lnSpc>
                <a:spcPct val="125000"/>
              </a:lnSpc>
            </a:pPr>
            <a:r>
              <a:rPr lang="zh-CN" altLang="en-US" sz="1600" dirty="0">
                <a:latin typeface="Adobe 仿宋 Std R" panose="02020400000000000000" pitchFamily="18" charset="-122"/>
                <a:ea typeface="Adobe 仿宋 Std R" panose="02020400000000000000" pitchFamily="18" charset="-122"/>
              </a:rPr>
              <a:t>的番茄（</a:t>
            </a:r>
            <a:r>
              <a:rPr lang="en-US" altLang="zh-CN" sz="1600" dirty="0">
                <a:latin typeface="Adobe 仿宋 Std R" panose="02020400000000000000" pitchFamily="18" charset="-122"/>
                <a:ea typeface="Adobe 仿宋 Std R" panose="02020400000000000000" pitchFamily="18" charset="-122"/>
              </a:rPr>
              <a:t>X</a:t>
            </a:r>
            <a:r>
              <a:rPr lang="zh-CN" altLang="en-US" sz="1600" dirty="0">
                <a:latin typeface="Adobe 仿宋 Std R" panose="02020400000000000000" pitchFamily="18" charset="-122"/>
                <a:ea typeface="Adobe 仿宋 Std R" panose="02020400000000000000" pitchFamily="18" charset="-122"/>
              </a:rPr>
              <a:t>）作为接穗，嫁接到叶形呈鼠耳形的</a:t>
            </a:r>
            <a:endParaRPr lang="en-US" altLang="zh-CN" sz="1600" dirty="0">
              <a:latin typeface="Adobe 仿宋 Std R" panose="02020400000000000000" pitchFamily="18" charset="-122"/>
              <a:ea typeface="Adobe 仿宋 Std R" panose="02020400000000000000" pitchFamily="18" charset="-122"/>
            </a:endParaRPr>
          </a:p>
          <a:p>
            <a:pPr>
              <a:lnSpc>
                <a:spcPct val="125000"/>
              </a:lnSpc>
            </a:pPr>
            <a:r>
              <a:rPr lang="zh-CN" altLang="en-US" sz="1600" dirty="0">
                <a:latin typeface="Adobe 仿宋 Std R" panose="02020400000000000000" pitchFamily="18" charset="-122"/>
                <a:ea typeface="Adobe 仿宋 Std R" panose="02020400000000000000" pitchFamily="18" charset="-122"/>
              </a:rPr>
              <a:t>番茄（</a:t>
            </a:r>
            <a:r>
              <a:rPr lang="en-US" altLang="zh-CN" sz="1600" dirty="0">
                <a:latin typeface="Adobe 仿宋 Std R" panose="02020400000000000000" pitchFamily="18" charset="-122"/>
                <a:ea typeface="Adobe 仿宋 Std R" panose="02020400000000000000" pitchFamily="18" charset="-122"/>
              </a:rPr>
              <a:t>M</a:t>
            </a:r>
            <a:r>
              <a:rPr lang="zh-CN" altLang="en-US" sz="1600" dirty="0">
                <a:latin typeface="Adobe 仿宋 Std R" panose="02020400000000000000" pitchFamily="18" charset="-122"/>
                <a:ea typeface="Adobe 仿宋 Std R" panose="02020400000000000000" pitchFamily="18" charset="-122"/>
              </a:rPr>
              <a:t>）砧木上，结果见图</a:t>
            </a:r>
            <a:r>
              <a:rPr lang="en-US" altLang="zh-CN" sz="1600" dirty="0">
                <a:latin typeface="Adobe 仿宋 Std R" panose="02020400000000000000" pitchFamily="18" charset="-122"/>
                <a:ea typeface="Adobe 仿宋 Std R" panose="02020400000000000000" pitchFamily="18" charset="-122"/>
              </a:rPr>
              <a:t>1. </a:t>
            </a:r>
          </a:p>
          <a:p>
            <a:pPr>
              <a:lnSpc>
                <a:spcPct val="125000"/>
              </a:lnSpc>
            </a:pP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1</a:t>
            </a:r>
            <a:r>
              <a:rPr lang="zh-CN" altLang="en-US" sz="1600" dirty="0">
                <a:latin typeface="Adobe 仿宋 Std R" panose="02020400000000000000" pitchFamily="18" charset="-122"/>
                <a:ea typeface="Adobe 仿宋 Std R" panose="02020400000000000000" pitchFamily="18" charset="-122"/>
              </a:rPr>
              <a:t>）上述嫁接体能够成活，是因为嫁接部位的细胞在恢复</a:t>
            </a:r>
            <a:endParaRPr lang="en-US" altLang="zh-CN" sz="1600" dirty="0">
              <a:latin typeface="Adobe 仿宋 Std R" panose="02020400000000000000" pitchFamily="18" charset="-122"/>
              <a:ea typeface="Adobe 仿宋 Std R" panose="02020400000000000000" pitchFamily="18" charset="-122"/>
            </a:endParaRPr>
          </a:p>
          <a:p>
            <a:pPr>
              <a:lnSpc>
                <a:spcPct val="125000"/>
              </a:lnSpc>
            </a:pPr>
            <a:r>
              <a:rPr lang="zh-CN" altLang="en-US" sz="1600" dirty="0">
                <a:latin typeface="Adobe 仿宋 Std R" panose="02020400000000000000" pitchFamily="18" charset="-122"/>
                <a:ea typeface="Adobe 仿宋 Std R" panose="02020400000000000000" pitchFamily="18" charset="-122"/>
              </a:rPr>
              <a:t>分裂、形成</a:t>
            </a:r>
            <a:r>
              <a:rPr lang="zh-CN" altLang="en-US" sz="1600" u="sng" dirty="0">
                <a:latin typeface="Adobe 仿宋 Std R" panose="02020400000000000000" pitchFamily="18" charset="-122"/>
                <a:ea typeface="Adobe 仿宋 Std R" panose="02020400000000000000" pitchFamily="18" charset="-122"/>
              </a:rPr>
              <a:t>          </a:t>
            </a:r>
            <a:r>
              <a:rPr lang="zh-CN" altLang="en-US" sz="1600" dirty="0">
                <a:latin typeface="Adobe 仿宋 Std R" panose="02020400000000000000" pitchFamily="18" charset="-122"/>
                <a:ea typeface="Adobe 仿宋 Std R" panose="02020400000000000000" pitchFamily="18" charset="-122"/>
              </a:rPr>
              <a:t>组织后，经</a:t>
            </a:r>
            <a:r>
              <a:rPr lang="zh-CN" altLang="en-US" sz="1600" u="sng" dirty="0">
                <a:latin typeface="Adobe 仿宋 Std R" panose="02020400000000000000" pitchFamily="18" charset="-122"/>
                <a:ea typeface="Adobe 仿宋 Std R" panose="02020400000000000000" pitchFamily="18" charset="-122"/>
              </a:rPr>
              <a:t>          </a:t>
            </a:r>
            <a:r>
              <a:rPr lang="zh-CN" altLang="en-US" sz="1600" dirty="0">
                <a:latin typeface="Adobe 仿宋 Std R" panose="02020400000000000000" pitchFamily="18" charset="-122"/>
                <a:ea typeface="Adobe 仿宋 Std R" panose="02020400000000000000" pitchFamily="18" charset="-122"/>
              </a:rPr>
              <a:t>形成上下连通的输导组织。</a:t>
            </a:r>
          </a:p>
          <a:p>
            <a:pPr>
              <a:lnSpc>
                <a:spcPct val="125000"/>
              </a:lnSpc>
            </a:pP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2</a:t>
            </a:r>
            <a:r>
              <a:rPr lang="zh-CN" altLang="en-US" sz="1600" dirty="0">
                <a:latin typeface="Adobe 仿宋 Std R" panose="02020400000000000000" pitchFamily="18" charset="-122"/>
                <a:ea typeface="Adobe 仿宋 Std R" panose="02020400000000000000" pitchFamily="18" charset="-122"/>
              </a:rPr>
              <a:t>）研究者对</a:t>
            </a:r>
            <a:r>
              <a:rPr lang="en-US" altLang="zh-CN" sz="1600" dirty="0">
                <a:latin typeface="Adobe 仿宋 Std R" panose="02020400000000000000" pitchFamily="18" charset="-122"/>
                <a:ea typeface="Adobe 仿宋 Std R" panose="02020400000000000000" pitchFamily="18" charset="-122"/>
              </a:rPr>
              <a:t>X</a:t>
            </a:r>
            <a:r>
              <a:rPr lang="zh-CN" altLang="en-US" sz="1600" dirty="0">
                <a:latin typeface="Adobe 仿宋 Std R" panose="02020400000000000000" pitchFamily="18" charset="-122"/>
                <a:ea typeface="Adobe 仿宋 Std R" panose="02020400000000000000" pitchFamily="18" charset="-122"/>
              </a:rPr>
              <a:t>和</a:t>
            </a:r>
            <a:r>
              <a:rPr lang="en-US" altLang="zh-CN" sz="1600" dirty="0">
                <a:latin typeface="Adobe 仿宋 Std R" panose="02020400000000000000" pitchFamily="18" charset="-122"/>
                <a:ea typeface="Adobe 仿宋 Std R" panose="02020400000000000000" pitchFamily="18" charset="-122"/>
              </a:rPr>
              <a:t>M</a:t>
            </a:r>
            <a:r>
              <a:rPr lang="zh-CN" altLang="en-US" sz="1600" dirty="0">
                <a:latin typeface="Adobe 仿宋 Std R" panose="02020400000000000000" pitchFamily="18" charset="-122"/>
                <a:ea typeface="Adobe 仿宋 Std R" panose="02020400000000000000" pitchFamily="18" charset="-122"/>
              </a:rPr>
              <a:t>植株的相关基因进行了分析，结果见图</a:t>
            </a:r>
            <a:r>
              <a:rPr lang="en-US" altLang="zh-CN" sz="1600" dirty="0">
                <a:latin typeface="Adobe 仿宋 Std R" panose="02020400000000000000" pitchFamily="18" charset="-122"/>
                <a:ea typeface="Adobe 仿宋 Std R" panose="02020400000000000000" pitchFamily="18" charset="-122"/>
              </a:rPr>
              <a:t>2</a:t>
            </a:r>
            <a:r>
              <a:rPr lang="zh-CN" altLang="en-US" sz="1600" dirty="0">
                <a:latin typeface="Adobe 仿宋 Std R" panose="02020400000000000000" pitchFamily="18" charset="-122"/>
                <a:ea typeface="Adobe 仿宋 Std R" panose="02020400000000000000" pitchFamily="18" charset="-122"/>
              </a:rPr>
              <a:t>。</a:t>
            </a:r>
            <a:endParaRPr lang="en-US" altLang="zh-CN" sz="1600" dirty="0">
              <a:latin typeface="Adobe 仿宋 Std R" panose="02020400000000000000" pitchFamily="18" charset="-122"/>
              <a:ea typeface="Adobe 仿宋 Std R" panose="02020400000000000000" pitchFamily="18" charset="-122"/>
            </a:endParaRPr>
          </a:p>
          <a:p>
            <a:pPr>
              <a:lnSpc>
                <a:spcPct val="125000"/>
              </a:lnSpc>
            </a:pPr>
            <a:r>
              <a:rPr lang="zh-CN" altLang="en-US" sz="1600" dirty="0">
                <a:latin typeface="Adobe 仿宋 Std R" panose="02020400000000000000" pitchFamily="18" charset="-122"/>
                <a:ea typeface="Adobe 仿宋 Std R" panose="02020400000000000000" pitchFamily="18" charset="-122"/>
              </a:rPr>
              <a:t>由图可知，</a:t>
            </a:r>
            <a:r>
              <a:rPr lang="en-US" altLang="zh-CN" sz="1600" dirty="0">
                <a:latin typeface="Adobe 仿宋 Std R" panose="02020400000000000000" pitchFamily="18" charset="-122"/>
                <a:ea typeface="Adobe 仿宋 Std R" panose="02020400000000000000" pitchFamily="18" charset="-122"/>
              </a:rPr>
              <a:t>M</a:t>
            </a:r>
            <a:r>
              <a:rPr lang="zh-CN" altLang="en-US" sz="1600" dirty="0">
                <a:latin typeface="Adobe 仿宋 Std R" panose="02020400000000000000" pitchFamily="18" charset="-122"/>
                <a:ea typeface="Adobe 仿宋 Std R" panose="02020400000000000000" pitchFamily="18" charset="-122"/>
              </a:rPr>
              <a:t>植株的</a:t>
            </a:r>
            <a:r>
              <a:rPr lang="en-US" altLang="zh-CN" sz="1600" dirty="0">
                <a:latin typeface="Adobe 仿宋 Std R" panose="02020400000000000000" pitchFamily="18" charset="-122"/>
                <a:ea typeface="Adobe 仿宋 Std R" panose="02020400000000000000" pitchFamily="18" charset="-122"/>
              </a:rPr>
              <a:t>P</a:t>
            </a:r>
            <a:r>
              <a:rPr lang="zh-CN" altLang="en-US" sz="1600" dirty="0">
                <a:latin typeface="Adobe 仿宋 Std R" panose="02020400000000000000" pitchFamily="18" charset="-122"/>
                <a:ea typeface="Adobe 仿宋 Std R" panose="02020400000000000000" pitchFamily="18" charset="-122"/>
              </a:rPr>
              <a:t>基因发生了类似于染色体结构变异中</a:t>
            </a:r>
            <a:endParaRPr lang="en-US" altLang="zh-CN" sz="1600" dirty="0">
              <a:latin typeface="Adobe 仿宋 Std R" panose="02020400000000000000" pitchFamily="18" charset="-122"/>
              <a:ea typeface="Adobe 仿宋 Std R" panose="02020400000000000000" pitchFamily="18" charset="-122"/>
            </a:endParaRPr>
          </a:p>
          <a:p>
            <a:pPr>
              <a:lnSpc>
                <a:spcPct val="125000"/>
              </a:lnSpc>
            </a:pPr>
            <a:r>
              <a:rPr lang="zh-CN" altLang="en-US" sz="1600" dirty="0">
                <a:latin typeface="Adobe 仿宋 Std R" panose="02020400000000000000" pitchFamily="18" charset="-122"/>
                <a:ea typeface="Adobe 仿宋 Std R" panose="02020400000000000000" pitchFamily="18" charset="-122"/>
              </a:rPr>
              <a:t>的</a:t>
            </a:r>
            <a:r>
              <a:rPr lang="zh-CN" altLang="en-US" sz="1600" u="sng" dirty="0">
                <a:latin typeface="Adobe 仿宋 Std R" panose="02020400000000000000" pitchFamily="18" charset="-122"/>
                <a:ea typeface="Adobe 仿宋 Std R" panose="02020400000000000000" pitchFamily="18" charset="-122"/>
              </a:rPr>
              <a:t>          </a:t>
            </a:r>
            <a:r>
              <a:rPr lang="zh-CN" altLang="en-US" sz="1600" dirty="0">
                <a:latin typeface="Adobe 仿宋 Std R" panose="02020400000000000000" pitchFamily="18" charset="-122"/>
                <a:ea typeface="Adobe 仿宋 Std R" panose="02020400000000000000" pitchFamily="18" charset="-122"/>
              </a:rPr>
              <a:t>变异，部分</a:t>
            </a:r>
            <a:r>
              <a:rPr lang="en-US" altLang="zh-CN" sz="1600" dirty="0">
                <a:latin typeface="Adobe 仿宋 Std R" panose="02020400000000000000" pitchFamily="18" charset="-122"/>
                <a:ea typeface="Adobe 仿宋 Std R" panose="02020400000000000000" pitchFamily="18" charset="-122"/>
              </a:rPr>
              <a:t>P</a:t>
            </a:r>
            <a:r>
              <a:rPr lang="zh-CN" altLang="en-US" sz="1600" dirty="0">
                <a:latin typeface="Adobe 仿宋 Std R" panose="02020400000000000000" pitchFamily="18" charset="-122"/>
                <a:ea typeface="Adobe 仿宋 Std R" panose="02020400000000000000" pitchFamily="18" charset="-122"/>
              </a:rPr>
              <a:t>基因片段与</a:t>
            </a:r>
            <a:r>
              <a:rPr lang="en-US" altLang="zh-CN" sz="1600" dirty="0">
                <a:latin typeface="Adobe 仿宋 Std R" panose="02020400000000000000" pitchFamily="18" charset="-122"/>
                <a:ea typeface="Adobe 仿宋 Std R" panose="02020400000000000000" pitchFamily="18" charset="-122"/>
              </a:rPr>
              <a:t>L</a:t>
            </a:r>
            <a:r>
              <a:rPr lang="zh-CN" altLang="en-US" sz="1600" dirty="0">
                <a:latin typeface="Adobe 仿宋 Std R" panose="02020400000000000000" pitchFamily="18" charset="-122"/>
                <a:ea typeface="Adobe 仿宋 Std R" panose="02020400000000000000" pitchFamily="18" charset="-122"/>
              </a:rPr>
              <a:t>基因发生融合，形成</a:t>
            </a:r>
            <a:r>
              <a:rPr lang="en-US" altLang="zh-CN" sz="1600" dirty="0">
                <a:latin typeface="Adobe 仿宋 Std R" panose="02020400000000000000" pitchFamily="18" charset="-122"/>
                <a:ea typeface="Adobe 仿宋 Std R" panose="02020400000000000000" pitchFamily="18" charset="-122"/>
              </a:rPr>
              <a:t>P—L</a:t>
            </a:r>
            <a:r>
              <a:rPr lang="zh-CN" altLang="en-US" sz="1600" dirty="0">
                <a:latin typeface="Adobe 仿宋 Std R" panose="02020400000000000000" pitchFamily="18" charset="-122"/>
                <a:ea typeface="Adobe 仿宋 Std R" panose="02020400000000000000" pitchFamily="18" charset="-122"/>
              </a:rPr>
              <a:t>基因（</a:t>
            </a:r>
            <a:r>
              <a:rPr lang="en-US" altLang="zh-CN" sz="1600" dirty="0">
                <a:latin typeface="Adobe 仿宋 Std R" panose="02020400000000000000" pitchFamily="18" charset="-122"/>
                <a:ea typeface="Adobe 仿宋 Std R" panose="02020400000000000000" pitchFamily="18" charset="-122"/>
              </a:rPr>
              <a:t>P—L</a:t>
            </a:r>
            <a:r>
              <a:rPr lang="zh-CN" altLang="en-US" sz="1600" dirty="0">
                <a:latin typeface="Adobe 仿宋 Std R" panose="02020400000000000000" pitchFamily="18" charset="-122"/>
                <a:ea typeface="Adobe 仿宋 Std R" panose="02020400000000000000" pitchFamily="18" charset="-122"/>
              </a:rPr>
              <a:t>）。以</a:t>
            </a:r>
            <a:r>
              <a:rPr lang="en-US" altLang="zh-CN" sz="1600" dirty="0">
                <a:latin typeface="Adobe 仿宋 Std R" panose="02020400000000000000" pitchFamily="18" charset="-122"/>
                <a:ea typeface="Adobe 仿宋 Std R" panose="02020400000000000000" pitchFamily="18" charset="-122"/>
              </a:rPr>
              <a:t>P—L</a:t>
            </a:r>
            <a:r>
              <a:rPr lang="zh-CN" altLang="en-US" sz="1600" dirty="0">
                <a:latin typeface="Adobe 仿宋 Std R" panose="02020400000000000000" pitchFamily="18" charset="-122"/>
                <a:ea typeface="Adobe 仿宋 Std R" panose="02020400000000000000" pitchFamily="18" charset="-122"/>
              </a:rPr>
              <a:t>为模板可转录出</a:t>
            </a:r>
            <a:r>
              <a:rPr lang="zh-CN" altLang="en-US" sz="1600" u="sng" dirty="0">
                <a:latin typeface="Adobe 仿宋 Std R" panose="02020400000000000000" pitchFamily="18" charset="-122"/>
                <a:ea typeface="Adobe 仿宋 Std R" panose="02020400000000000000" pitchFamily="18" charset="-122"/>
              </a:rPr>
              <a:t>          </a:t>
            </a:r>
            <a:r>
              <a:rPr lang="zh-CN" altLang="en-US" sz="1600" dirty="0">
                <a:latin typeface="Adobe 仿宋 Std R" panose="02020400000000000000" pitchFamily="18" charset="-122"/>
                <a:ea typeface="Adobe 仿宋 Std R" panose="02020400000000000000" pitchFamily="18" charset="-122"/>
              </a:rPr>
              <a:t>，</a:t>
            </a:r>
            <a:endParaRPr lang="en-US" altLang="zh-CN" sz="1600" dirty="0">
              <a:latin typeface="Adobe 仿宋 Std R" panose="02020400000000000000" pitchFamily="18" charset="-122"/>
              <a:ea typeface="Adobe 仿宋 Std R" panose="02020400000000000000" pitchFamily="18" charset="-122"/>
            </a:endParaRPr>
          </a:p>
          <a:p>
            <a:pPr>
              <a:lnSpc>
                <a:spcPct val="125000"/>
              </a:lnSpc>
            </a:pPr>
            <a:r>
              <a:rPr lang="zh-CN" altLang="en-US" sz="1600" dirty="0">
                <a:latin typeface="Adobe 仿宋 Std R" panose="02020400000000000000" pitchFamily="18" charset="-122"/>
                <a:ea typeface="Adobe 仿宋 Std R" panose="02020400000000000000" pitchFamily="18" charset="-122"/>
              </a:rPr>
              <a:t>在</a:t>
            </a:r>
            <a:r>
              <a:rPr lang="zh-CN" altLang="en-US" sz="1600" u="sng" dirty="0">
                <a:latin typeface="Adobe 仿宋 Std R" panose="02020400000000000000" pitchFamily="18" charset="-122"/>
                <a:ea typeface="Adobe 仿宋 Std R" panose="02020400000000000000" pitchFamily="18" charset="-122"/>
              </a:rPr>
              <a:t>          </a:t>
            </a:r>
            <a:r>
              <a:rPr lang="zh-CN" altLang="en-US" sz="1600" dirty="0">
                <a:latin typeface="Adobe 仿宋 Std R" panose="02020400000000000000" pitchFamily="18" charset="-122"/>
                <a:ea typeface="Adobe 仿宋 Std R" panose="02020400000000000000" pitchFamily="18" charset="-122"/>
              </a:rPr>
              <a:t>上翻译出蛋白质，</a:t>
            </a:r>
            <a:r>
              <a:rPr lang="en-US" altLang="zh-CN" sz="1600" dirty="0">
                <a:latin typeface="Adobe 仿宋 Std R" panose="02020400000000000000" pitchFamily="18" charset="-122"/>
                <a:ea typeface="Adobe 仿宋 Std R" panose="02020400000000000000" pitchFamily="18" charset="-122"/>
              </a:rPr>
              <a:t>M</a:t>
            </a:r>
            <a:r>
              <a:rPr lang="zh-CN" altLang="en-US" sz="1600" dirty="0">
                <a:latin typeface="Adobe 仿宋 Std R" panose="02020400000000000000" pitchFamily="18" charset="-122"/>
                <a:ea typeface="Adobe 仿宋 Std R" panose="02020400000000000000" pitchFamily="18" charset="-122"/>
              </a:rPr>
              <a:t>植株鼠耳叶形的出现可能与此有关。</a:t>
            </a:r>
          </a:p>
          <a:p>
            <a:pPr>
              <a:lnSpc>
                <a:spcPct val="125000"/>
              </a:lnSpc>
            </a:pP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3</a:t>
            </a:r>
            <a:r>
              <a:rPr lang="zh-CN" altLang="en-US" sz="1600" dirty="0">
                <a:latin typeface="Adobe 仿宋 Std R" panose="02020400000000000000" pitchFamily="18" charset="-122"/>
                <a:ea typeface="Adobe 仿宋 Std R" panose="02020400000000000000" pitchFamily="18" charset="-122"/>
              </a:rPr>
              <a:t>）嫁接体正常叶形的接穗上长出了鼠耳形的新叶。为探明原因，研究者进行了相关检测，结果见下表。</a:t>
            </a:r>
          </a:p>
          <a:p>
            <a:pPr>
              <a:lnSpc>
                <a:spcPct val="125000"/>
              </a:lnSpc>
            </a:pPr>
            <a:endParaRPr lang="en-US" altLang="zh-CN" sz="1600" dirty="0">
              <a:latin typeface="Adobe 仿宋 Std R" panose="02020400000000000000" pitchFamily="18" charset="-122"/>
              <a:ea typeface="Adobe 仿宋 Std R" panose="02020400000000000000" pitchFamily="18" charset="-122"/>
            </a:endParaRPr>
          </a:p>
          <a:p>
            <a:pPr>
              <a:lnSpc>
                <a:spcPct val="125000"/>
              </a:lnSpc>
            </a:pPr>
            <a:endParaRPr lang="en-US" altLang="zh-CN" sz="1600" dirty="0">
              <a:latin typeface="Adobe 仿宋 Std R" panose="02020400000000000000" pitchFamily="18" charset="-122"/>
              <a:ea typeface="Adobe 仿宋 Std R" panose="02020400000000000000" pitchFamily="18" charset="-122"/>
            </a:endParaRPr>
          </a:p>
          <a:p>
            <a:pPr>
              <a:lnSpc>
                <a:spcPct val="125000"/>
              </a:lnSpc>
            </a:pPr>
            <a:endParaRPr lang="en-US" altLang="zh-CN" sz="1600" dirty="0">
              <a:latin typeface="Adobe 仿宋 Std R" panose="02020400000000000000" pitchFamily="18" charset="-122"/>
              <a:ea typeface="Adobe 仿宋 Std R" panose="02020400000000000000" pitchFamily="18" charset="-122"/>
            </a:endParaRPr>
          </a:p>
          <a:p>
            <a:pPr>
              <a:lnSpc>
                <a:spcPct val="125000"/>
              </a:lnSpc>
            </a:pPr>
            <a:endParaRPr lang="en-US" altLang="zh-CN" sz="1600" dirty="0">
              <a:latin typeface="Adobe 仿宋 Std R" panose="02020400000000000000" pitchFamily="18" charset="-122"/>
              <a:ea typeface="Adobe 仿宋 Std R" panose="02020400000000000000" pitchFamily="18" charset="-122"/>
            </a:endParaRPr>
          </a:p>
          <a:p>
            <a:pPr>
              <a:lnSpc>
                <a:spcPct val="125000"/>
              </a:lnSpc>
            </a:pPr>
            <a:r>
              <a:rPr lang="zh-CN" altLang="en-US" sz="1600" dirty="0">
                <a:latin typeface="Adobe 仿宋 Std R" panose="02020400000000000000" pitchFamily="18" charset="-122"/>
                <a:ea typeface="Adobe 仿宋 Std R" panose="02020400000000000000" pitchFamily="18" charset="-122"/>
              </a:rPr>
              <a:t>①检测</a:t>
            </a:r>
            <a:r>
              <a:rPr lang="en-US" altLang="zh-CN" sz="1600" dirty="0">
                <a:latin typeface="Adobe 仿宋 Std R" panose="02020400000000000000" pitchFamily="18" charset="-122"/>
                <a:ea typeface="Adobe 仿宋 Std R" panose="02020400000000000000" pitchFamily="18" charset="-122"/>
              </a:rPr>
              <a:t>P—L mRNA</a:t>
            </a:r>
            <a:r>
              <a:rPr lang="zh-CN" altLang="en-US" sz="1600" dirty="0">
                <a:latin typeface="Adobe 仿宋 Std R" panose="02020400000000000000" pitchFamily="18" charset="-122"/>
                <a:ea typeface="Adobe 仿宋 Std R" panose="02020400000000000000" pitchFamily="18" charset="-122"/>
              </a:rPr>
              <a:t>需要先提取总</a:t>
            </a:r>
            <a:r>
              <a:rPr lang="en-US" altLang="zh-CN" sz="1600" dirty="0">
                <a:latin typeface="Adobe 仿宋 Std R" panose="02020400000000000000" pitchFamily="18" charset="-122"/>
                <a:ea typeface="Adobe 仿宋 Std R" panose="02020400000000000000" pitchFamily="18" charset="-122"/>
              </a:rPr>
              <a:t>RNA</a:t>
            </a:r>
            <a:r>
              <a:rPr lang="zh-CN" altLang="en-US" sz="1600" dirty="0">
                <a:latin typeface="Adobe 仿宋 Std R" panose="02020400000000000000" pitchFamily="18" charset="-122"/>
                <a:ea typeface="Adobe 仿宋 Std R" panose="02020400000000000000" pitchFamily="18" charset="-122"/>
              </a:rPr>
              <a:t>，再以</a:t>
            </a:r>
            <a:r>
              <a:rPr lang="en-US" altLang="zh-CN" sz="1600" dirty="0">
                <a:latin typeface="Adobe 仿宋 Std R" panose="02020400000000000000" pitchFamily="18" charset="-122"/>
                <a:ea typeface="Adobe 仿宋 Std R" panose="02020400000000000000" pitchFamily="18" charset="-122"/>
              </a:rPr>
              <a:t>mRNA</a:t>
            </a:r>
            <a:r>
              <a:rPr lang="zh-CN" altLang="en-US" sz="1600" dirty="0">
                <a:latin typeface="Adobe 仿宋 Std R" panose="02020400000000000000" pitchFamily="18" charset="-122"/>
                <a:ea typeface="Adobe 仿宋 Std R" panose="02020400000000000000" pitchFamily="18" charset="-122"/>
              </a:rPr>
              <a:t>为模板</a:t>
            </a:r>
            <a:r>
              <a:rPr lang="zh-CN" altLang="en-US" sz="1600" u="sng" dirty="0">
                <a:latin typeface="Adobe 仿宋 Std R" panose="02020400000000000000" pitchFamily="18" charset="-122"/>
                <a:ea typeface="Adobe 仿宋 Std R" panose="02020400000000000000" pitchFamily="18" charset="-122"/>
              </a:rPr>
              <a:t>          </a:t>
            </a:r>
            <a:r>
              <a:rPr lang="zh-CN" altLang="en-US" sz="1600" dirty="0">
                <a:latin typeface="Adobe 仿宋 Std R" panose="02020400000000000000" pitchFamily="18" charset="-122"/>
                <a:ea typeface="Adobe 仿宋 Std R" panose="02020400000000000000" pitchFamily="18" charset="-122"/>
              </a:rPr>
              <a:t>出</a:t>
            </a:r>
            <a:r>
              <a:rPr lang="en-US" altLang="zh-CN" sz="1600" dirty="0">
                <a:latin typeface="Adobe 仿宋 Std R" panose="02020400000000000000" pitchFamily="18" charset="-122"/>
                <a:ea typeface="Adobe 仿宋 Std R" panose="02020400000000000000" pitchFamily="18" charset="-122"/>
              </a:rPr>
              <a:t>cDNA</a:t>
            </a:r>
            <a:r>
              <a:rPr lang="zh-CN" altLang="en-US" sz="1600" dirty="0">
                <a:latin typeface="Adobe 仿宋 Std R" panose="02020400000000000000" pitchFamily="18" charset="-122"/>
                <a:ea typeface="Adobe 仿宋 Std R" panose="02020400000000000000" pitchFamily="18" charset="-122"/>
              </a:rPr>
              <a:t>，然后用</a:t>
            </a:r>
            <a:r>
              <a:rPr lang="en-US" altLang="zh-CN" sz="1600" dirty="0">
                <a:latin typeface="Adobe 仿宋 Std R" panose="02020400000000000000" pitchFamily="18" charset="-122"/>
                <a:ea typeface="Adobe 仿宋 Std R" panose="02020400000000000000" pitchFamily="18" charset="-122"/>
              </a:rPr>
              <a:t>PCR</a:t>
            </a:r>
            <a:r>
              <a:rPr lang="zh-CN" altLang="en-US" sz="1600" dirty="0">
                <a:latin typeface="Adobe 仿宋 Std R" panose="02020400000000000000" pitchFamily="18" charset="-122"/>
                <a:ea typeface="Adobe 仿宋 Std R" panose="02020400000000000000" pitchFamily="18" charset="-122"/>
              </a:rPr>
              <a:t>技术扩增目的片段。</a:t>
            </a:r>
          </a:p>
          <a:p>
            <a:pPr>
              <a:lnSpc>
                <a:spcPct val="125000"/>
              </a:lnSpc>
            </a:pPr>
            <a:r>
              <a:rPr lang="zh-CN" altLang="en-US" sz="1600" dirty="0">
                <a:latin typeface="Adobe 仿宋 Std R" panose="02020400000000000000" pitchFamily="18" charset="-122"/>
                <a:ea typeface="Adobe 仿宋 Std R" panose="02020400000000000000" pitchFamily="18" charset="-122"/>
              </a:rPr>
              <a:t>②检测</a:t>
            </a:r>
            <a:r>
              <a:rPr lang="en-US" altLang="zh-CN" sz="1600" dirty="0">
                <a:latin typeface="Adobe 仿宋 Std R" panose="02020400000000000000" pitchFamily="18" charset="-122"/>
                <a:ea typeface="Adobe 仿宋 Std R" panose="02020400000000000000" pitchFamily="18" charset="-122"/>
              </a:rPr>
              <a:t>P—L DNA</a:t>
            </a:r>
            <a:r>
              <a:rPr lang="zh-CN" altLang="en-US" sz="1600" dirty="0">
                <a:latin typeface="Adobe 仿宋 Std R" panose="02020400000000000000" pitchFamily="18" charset="-122"/>
                <a:ea typeface="Adobe 仿宋 Std R" panose="02020400000000000000" pitchFamily="18" charset="-122"/>
              </a:rPr>
              <a:t>需要提取基因组</a:t>
            </a:r>
            <a:r>
              <a:rPr lang="en-US" altLang="zh-CN" sz="1600" dirty="0">
                <a:latin typeface="Adobe 仿宋 Std R" panose="02020400000000000000" pitchFamily="18" charset="-122"/>
                <a:ea typeface="Adobe 仿宋 Std R" panose="02020400000000000000" pitchFamily="18" charset="-122"/>
              </a:rPr>
              <a:t>DNA</a:t>
            </a:r>
            <a:r>
              <a:rPr lang="zh-CN" altLang="en-US" sz="1600" dirty="0">
                <a:latin typeface="Adobe 仿宋 Std R" panose="02020400000000000000" pitchFamily="18" charset="-122"/>
                <a:ea typeface="Adobe 仿宋 Std R" panose="02020400000000000000" pitchFamily="18" charset="-122"/>
              </a:rPr>
              <a:t>，然后用</a:t>
            </a:r>
            <a:r>
              <a:rPr lang="en-US" altLang="zh-CN" sz="1600" dirty="0">
                <a:latin typeface="Adobe 仿宋 Std R" panose="02020400000000000000" pitchFamily="18" charset="-122"/>
                <a:ea typeface="Adobe 仿宋 Std R" panose="02020400000000000000" pitchFamily="18" charset="-122"/>
              </a:rPr>
              <a:t>PCR</a:t>
            </a:r>
            <a:r>
              <a:rPr lang="zh-CN" altLang="en-US" sz="1600" dirty="0">
                <a:latin typeface="Adobe 仿宋 Std R" panose="02020400000000000000" pitchFamily="18" charset="-122"/>
                <a:ea typeface="Adobe 仿宋 Std R" panose="02020400000000000000" pitchFamily="18" charset="-122"/>
              </a:rPr>
              <a:t>技术对图</a:t>
            </a:r>
            <a:r>
              <a:rPr lang="en-US" altLang="zh-CN" sz="1600" dirty="0">
                <a:latin typeface="Adobe 仿宋 Std R" panose="02020400000000000000" pitchFamily="18" charset="-122"/>
                <a:ea typeface="Adobe 仿宋 Std R" panose="02020400000000000000" pitchFamily="18" charset="-122"/>
              </a:rPr>
              <a:t>2</a:t>
            </a:r>
            <a:r>
              <a:rPr lang="zh-CN" altLang="en-US" sz="1600" dirty="0">
                <a:latin typeface="Adobe 仿宋 Std R" panose="02020400000000000000" pitchFamily="18" charset="-122"/>
                <a:ea typeface="Adobe 仿宋 Std R" panose="02020400000000000000" pitchFamily="18" charset="-122"/>
              </a:rPr>
              <a:t>中</a:t>
            </a:r>
            <a:r>
              <a:rPr lang="zh-CN" altLang="en-US" sz="1600" u="sng" dirty="0">
                <a:latin typeface="Adobe 仿宋 Std R" panose="02020400000000000000" pitchFamily="18" charset="-122"/>
                <a:ea typeface="Adobe 仿宋 Std R" panose="02020400000000000000" pitchFamily="18" charset="-122"/>
              </a:rPr>
              <a:t>          </a:t>
            </a:r>
            <a:r>
              <a:rPr lang="zh-CN" altLang="en-US" sz="1600" dirty="0">
                <a:latin typeface="Adobe 仿宋 Std R" panose="02020400000000000000" pitchFamily="18" charset="-122"/>
                <a:ea typeface="Adobe 仿宋 Std R" panose="02020400000000000000" pitchFamily="18" charset="-122"/>
              </a:rPr>
              <a:t>（选填序号）位点之间的片段扩增。</a:t>
            </a:r>
          </a:p>
          <a:p>
            <a:pPr>
              <a:lnSpc>
                <a:spcPct val="125000"/>
              </a:lnSpc>
            </a:pPr>
            <a:r>
              <a:rPr lang="en-US" altLang="zh-CN" sz="1600" dirty="0">
                <a:latin typeface="Adobe 仿宋 Std R" panose="02020400000000000000" pitchFamily="18" charset="-122"/>
                <a:ea typeface="Adobe 仿宋 Std R" panose="02020400000000000000" pitchFamily="18" charset="-122"/>
              </a:rPr>
              <a:t>a. </a:t>
            </a:r>
            <a:r>
              <a:rPr lang="en-US" altLang="zh-CN" sz="1600" dirty="0" err="1">
                <a:latin typeface="Adobe 仿宋 Std R" panose="02020400000000000000" pitchFamily="18" charset="-122"/>
                <a:ea typeface="Adobe 仿宋 Std R" panose="02020400000000000000" pitchFamily="18" charset="-122"/>
              </a:rPr>
              <a:t>Ⅰ~Ⅱ</a:t>
            </a:r>
            <a:r>
              <a:rPr lang="en-US" altLang="zh-CN" sz="1600" dirty="0">
                <a:latin typeface="Adobe 仿宋 Std R" panose="02020400000000000000" pitchFamily="18" charset="-122"/>
                <a:ea typeface="Adobe 仿宋 Std R" panose="02020400000000000000" pitchFamily="18" charset="-122"/>
              </a:rPr>
              <a:t>     b. </a:t>
            </a:r>
            <a:r>
              <a:rPr lang="en-US" altLang="zh-CN" sz="1600" dirty="0" err="1">
                <a:latin typeface="Adobe 仿宋 Std R" panose="02020400000000000000" pitchFamily="18" charset="-122"/>
                <a:ea typeface="Adobe 仿宋 Std R" panose="02020400000000000000" pitchFamily="18" charset="-122"/>
              </a:rPr>
              <a:t>Ⅱ~Ⅲ</a:t>
            </a:r>
            <a:r>
              <a:rPr lang="en-US" altLang="zh-CN" sz="1600" dirty="0">
                <a:latin typeface="Adobe 仿宋 Std R" panose="02020400000000000000" pitchFamily="18" charset="-122"/>
                <a:ea typeface="Adobe 仿宋 Std R" panose="02020400000000000000" pitchFamily="18" charset="-122"/>
              </a:rPr>
              <a:t>    c. </a:t>
            </a:r>
            <a:r>
              <a:rPr lang="en-US" altLang="zh-CN" sz="1600" dirty="0" err="1">
                <a:latin typeface="Adobe 仿宋 Std R" panose="02020400000000000000" pitchFamily="18" charset="-122"/>
                <a:ea typeface="Adobe 仿宋 Std R" panose="02020400000000000000" pitchFamily="18" charset="-122"/>
              </a:rPr>
              <a:t>Ⅱ~Ⅳ</a:t>
            </a:r>
            <a:r>
              <a:rPr lang="en-US" altLang="zh-CN" sz="1600" dirty="0">
                <a:latin typeface="Adobe 仿宋 Std R" panose="02020400000000000000" pitchFamily="18" charset="-122"/>
                <a:ea typeface="Adobe 仿宋 Std R" panose="02020400000000000000" pitchFamily="18" charset="-122"/>
              </a:rPr>
              <a:t>    d. </a:t>
            </a:r>
            <a:r>
              <a:rPr lang="en-US" altLang="zh-CN" sz="1600" dirty="0" err="1">
                <a:latin typeface="Adobe 仿宋 Std R" panose="02020400000000000000" pitchFamily="18" charset="-122"/>
                <a:ea typeface="Adobe 仿宋 Std R" panose="02020400000000000000" pitchFamily="18" charset="-122"/>
              </a:rPr>
              <a:t>Ⅲ~Ⅳ</a:t>
            </a:r>
            <a:endParaRPr lang="en-US" altLang="zh-CN" sz="1600" dirty="0">
              <a:latin typeface="Adobe 仿宋 Std R" panose="02020400000000000000" pitchFamily="18" charset="-122"/>
              <a:ea typeface="Adobe 仿宋 Std R" panose="02020400000000000000" pitchFamily="18" charset="-122"/>
            </a:endParaRPr>
          </a:p>
          <a:p>
            <a:pPr>
              <a:lnSpc>
                <a:spcPct val="125000"/>
              </a:lnSpc>
            </a:pP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4</a:t>
            </a:r>
            <a:r>
              <a:rPr lang="zh-CN" altLang="en-US" sz="1600" dirty="0">
                <a:latin typeface="Adobe 仿宋 Std R" panose="02020400000000000000" pitchFamily="18" charset="-122"/>
                <a:ea typeface="Adobe 仿宋 Std R" panose="02020400000000000000" pitchFamily="18" charset="-122"/>
              </a:rPr>
              <a:t>）综合上述实验，可以推测</a:t>
            </a:r>
            <a:r>
              <a:rPr lang="zh-CN" altLang="en-US" sz="1600" u="sng" dirty="0">
                <a:latin typeface="Adobe 仿宋 Std R" panose="02020400000000000000" pitchFamily="18" charset="-122"/>
                <a:ea typeface="Adobe 仿宋 Std R" panose="02020400000000000000" pitchFamily="18" charset="-122"/>
              </a:rPr>
              <a:t>          </a:t>
            </a:r>
            <a:r>
              <a:rPr lang="zh-CN" altLang="en-US" sz="1600" dirty="0">
                <a:latin typeface="Adobe 仿宋 Std R" panose="02020400000000000000" pitchFamily="18" charset="-122"/>
                <a:ea typeface="Adobe 仿宋 Std R" panose="02020400000000000000" pitchFamily="18" charset="-122"/>
              </a:rPr>
              <a:t>，接穗</a:t>
            </a:r>
            <a:r>
              <a:rPr lang="en-US" altLang="zh-CN" sz="1600" dirty="0">
                <a:latin typeface="Adobe 仿宋 Std R" panose="02020400000000000000" pitchFamily="18" charset="-122"/>
                <a:ea typeface="Adobe 仿宋 Std R" panose="02020400000000000000" pitchFamily="18" charset="-122"/>
              </a:rPr>
              <a:t>X</a:t>
            </a:r>
            <a:r>
              <a:rPr lang="zh-CN" altLang="en-US" sz="1600" dirty="0">
                <a:latin typeface="Adobe 仿宋 Std R" panose="02020400000000000000" pitchFamily="18" charset="-122"/>
                <a:ea typeface="Adobe 仿宋 Std R" panose="02020400000000000000" pitchFamily="18" charset="-122"/>
              </a:rPr>
              <a:t>长出了鼠耳型新叶。</a:t>
            </a:r>
            <a:endParaRPr lang="zh-CN" altLang="en-US" dirty="0"/>
          </a:p>
        </p:txBody>
      </p:sp>
      <p:pic>
        <p:nvPicPr>
          <p:cNvPr id="8" name="图片 7">
            <a:extLst>
              <a:ext uri="{FF2B5EF4-FFF2-40B4-BE49-F238E27FC236}">
                <a16:creationId xmlns:a16="http://schemas.microsoft.com/office/drawing/2014/main" id="{237EBA75-B0CE-4633-B41B-88921A45D9EA}"/>
              </a:ext>
            </a:extLst>
          </p:cNvPr>
          <p:cNvPicPr>
            <a:picLocks noChangeAspect="1"/>
          </p:cNvPicPr>
          <p:nvPr/>
        </p:nvPicPr>
        <p:blipFill>
          <a:blip r:embed="rId2"/>
          <a:stretch>
            <a:fillRect/>
          </a:stretch>
        </p:blipFill>
        <p:spPr>
          <a:xfrm>
            <a:off x="6575395" y="834960"/>
            <a:ext cx="5116497" cy="1927955"/>
          </a:xfrm>
          <a:prstGeom prst="rect">
            <a:avLst/>
          </a:prstGeom>
        </p:spPr>
      </p:pic>
      <p:graphicFrame>
        <p:nvGraphicFramePr>
          <p:cNvPr id="9" name="表格 8">
            <a:extLst>
              <a:ext uri="{FF2B5EF4-FFF2-40B4-BE49-F238E27FC236}">
                <a16:creationId xmlns:a16="http://schemas.microsoft.com/office/drawing/2014/main" id="{A9FDEAEC-F6EA-4CE2-94D7-9C5C63F24A0F}"/>
              </a:ext>
            </a:extLst>
          </p:cNvPr>
          <p:cNvGraphicFramePr>
            <a:graphicFrameLocks noGrp="1"/>
          </p:cNvGraphicFramePr>
          <p:nvPr>
            <p:extLst>
              <p:ext uri="{D42A27DB-BD31-4B8C-83A1-F6EECF244321}">
                <p14:modId xmlns:p14="http://schemas.microsoft.com/office/powerpoint/2010/main" val="3641835872"/>
              </p:ext>
            </p:extLst>
          </p:nvPr>
        </p:nvGraphicFramePr>
        <p:xfrm>
          <a:off x="1154098" y="4148354"/>
          <a:ext cx="8691238" cy="979932"/>
        </p:xfrm>
        <a:graphic>
          <a:graphicData uri="http://schemas.openxmlformats.org/drawingml/2006/table">
            <a:tbl>
              <a:tblPr>
                <a:tableStyleId>{5C22544A-7EE6-4342-B048-85BDC9FD1C3A}</a:tableStyleId>
              </a:tblPr>
              <a:tblGrid>
                <a:gridCol w="2763332">
                  <a:extLst>
                    <a:ext uri="{9D8B030D-6E8A-4147-A177-3AD203B41FA5}">
                      <a16:colId xmlns:a16="http://schemas.microsoft.com/office/drawing/2014/main" val="3244341201"/>
                    </a:ext>
                  </a:extLst>
                </a:gridCol>
                <a:gridCol w="1971317">
                  <a:extLst>
                    <a:ext uri="{9D8B030D-6E8A-4147-A177-3AD203B41FA5}">
                      <a16:colId xmlns:a16="http://schemas.microsoft.com/office/drawing/2014/main" val="1117840414"/>
                    </a:ext>
                  </a:extLst>
                </a:gridCol>
                <a:gridCol w="2143443">
                  <a:extLst>
                    <a:ext uri="{9D8B030D-6E8A-4147-A177-3AD203B41FA5}">
                      <a16:colId xmlns:a16="http://schemas.microsoft.com/office/drawing/2014/main" val="604757298"/>
                    </a:ext>
                  </a:extLst>
                </a:gridCol>
                <a:gridCol w="1813146">
                  <a:extLst>
                    <a:ext uri="{9D8B030D-6E8A-4147-A177-3AD203B41FA5}">
                      <a16:colId xmlns:a16="http://schemas.microsoft.com/office/drawing/2014/main" val="1011531151"/>
                    </a:ext>
                  </a:extLst>
                </a:gridCol>
              </a:tblGrid>
              <a:tr h="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zh-CN" altLang="zh-CN" sz="1600" kern="0" dirty="0">
                          <a:effectLst/>
                          <a:latin typeface="Adobe 仿宋 Std R" panose="02020400000000000000" pitchFamily="18" charset="-122"/>
                          <a:ea typeface="Adobe 仿宋 Std R" panose="02020400000000000000" pitchFamily="18" charset="-122"/>
                        </a:rPr>
                        <a:t>检测对象</a:t>
                      </a:r>
                      <a:r>
                        <a:rPr lang="en-US" sz="1600" kern="0" dirty="0">
                          <a:effectLst/>
                          <a:latin typeface="Adobe 仿宋 Std R" panose="02020400000000000000" pitchFamily="18" charset="-122"/>
                          <a:ea typeface="Adobe 仿宋 Std R" panose="02020400000000000000" pitchFamily="18" charset="-122"/>
                        </a:rPr>
                        <a:t>       /        </a:t>
                      </a:r>
                      <a:r>
                        <a:rPr lang="zh-CN" sz="1600" kern="0" dirty="0">
                          <a:effectLst/>
                          <a:latin typeface="Adobe 仿宋 Std R" panose="02020400000000000000" pitchFamily="18" charset="-122"/>
                          <a:ea typeface="Adobe 仿宋 Std R" panose="02020400000000000000" pitchFamily="18" charset="-122"/>
                        </a:rPr>
                        <a:t>实验材料</a:t>
                      </a:r>
                      <a:endParaRPr lang="zh-CN" sz="1600" kern="100" dirty="0">
                        <a:effectLst/>
                        <a:latin typeface="Adobe 仿宋 Std R" panose="02020400000000000000" pitchFamily="18" charset="-122"/>
                        <a:ea typeface="Adobe 仿宋 Std R" panose="02020400000000000000" pitchFamily="18" charset="-122"/>
                      </a:endParaRPr>
                    </a:p>
                  </a:txBody>
                  <a:tcPr marL="68580" marR="68580" marT="0" marB="0"/>
                </a:tc>
                <a:tc>
                  <a:txBody>
                    <a:bodyPr/>
                    <a:lstStyle/>
                    <a:p>
                      <a:pPr algn="ctr">
                        <a:lnSpc>
                          <a:spcPct val="150000"/>
                        </a:lnSpc>
                        <a:spcAft>
                          <a:spcPts val="0"/>
                        </a:spcAft>
                      </a:pPr>
                      <a:r>
                        <a:rPr lang="en-US" sz="1600" kern="0">
                          <a:effectLst/>
                          <a:latin typeface="Adobe 仿宋 Std R" panose="02020400000000000000" pitchFamily="18" charset="-122"/>
                          <a:ea typeface="Adobe 仿宋 Std R" panose="02020400000000000000" pitchFamily="18" charset="-122"/>
                        </a:rPr>
                        <a:t>M</a:t>
                      </a:r>
                      <a:r>
                        <a:rPr lang="zh-CN" sz="1600" kern="0">
                          <a:effectLst/>
                          <a:latin typeface="Adobe 仿宋 Std R" panose="02020400000000000000" pitchFamily="18" charset="-122"/>
                          <a:ea typeface="Adobe 仿宋 Std R" panose="02020400000000000000" pitchFamily="18" charset="-122"/>
                        </a:rPr>
                        <a:t>植株的叶</a:t>
                      </a:r>
                      <a:endParaRPr lang="zh-CN" sz="1600" kern="100">
                        <a:effectLst/>
                        <a:latin typeface="Adobe 仿宋 Std R" panose="02020400000000000000" pitchFamily="18" charset="-122"/>
                        <a:ea typeface="Adobe 仿宋 Std R" panose="02020400000000000000" pitchFamily="18" charset="-122"/>
                      </a:endParaRPr>
                    </a:p>
                  </a:txBody>
                  <a:tcPr marL="68580" marR="68580" marT="0" marB="0"/>
                </a:tc>
                <a:tc>
                  <a:txBody>
                    <a:bodyPr/>
                    <a:lstStyle/>
                    <a:p>
                      <a:pPr algn="ctr">
                        <a:lnSpc>
                          <a:spcPct val="150000"/>
                        </a:lnSpc>
                        <a:spcAft>
                          <a:spcPts val="0"/>
                        </a:spcAft>
                      </a:pPr>
                      <a:r>
                        <a:rPr lang="en-US" sz="1600" kern="0">
                          <a:effectLst/>
                          <a:latin typeface="Adobe 仿宋 Std R" panose="02020400000000000000" pitchFamily="18" charset="-122"/>
                          <a:ea typeface="Adobe 仿宋 Std R" panose="02020400000000000000" pitchFamily="18" charset="-122"/>
                        </a:rPr>
                        <a:t>X</a:t>
                      </a:r>
                      <a:r>
                        <a:rPr lang="zh-CN" sz="1600" kern="0">
                          <a:effectLst/>
                          <a:latin typeface="Adobe 仿宋 Std R" panose="02020400000000000000" pitchFamily="18" charset="-122"/>
                          <a:ea typeface="Adobe 仿宋 Std R" panose="02020400000000000000" pitchFamily="18" charset="-122"/>
                        </a:rPr>
                        <a:t>植株的叶</a:t>
                      </a:r>
                      <a:endParaRPr lang="zh-CN" sz="1600" kern="100">
                        <a:effectLst/>
                        <a:latin typeface="Adobe 仿宋 Std R" panose="02020400000000000000" pitchFamily="18" charset="-122"/>
                        <a:ea typeface="Adobe 仿宋 Std R" panose="02020400000000000000" pitchFamily="18" charset="-122"/>
                      </a:endParaRPr>
                    </a:p>
                  </a:txBody>
                  <a:tcPr marL="68580" marR="68580" marT="0" marB="0"/>
                </a:tc>
                <a:tc>
                  <a:txBody>
                    <a:bodyPr/>
                    <a:lstStyle/>
                    <a:p>
                      <a:pPr algn="ctr">
                        <a:lnSpc>
                          <a:spcPct val="150000"/>
                        </a:lnSpc>
                        <a:spcAft>
                          <a:spcPts val="0"/>
                        </a:spcAft>
                      </a:pPr>
                      <a:r>
                        <a:rPr lang="zh-CN" sz="1600" kern="0">
                          <a:effectLst/>
                          <a:latin typeface="Adobe 仿宋 Std R" panose="02020400000000000000" pitchFamily="18" charset="-122"/>
                          <a:ea typeface="Adobe 仿宋 Std R" panose="02020400000000000000" pitchFamily="18" charset="-122"/>
                        </a:rPr>
                        <a:t>接穗新生叶</a:t>
                      </a:r>
                      <a:endParaRPr lang="zh-CN" sz="1600" kern="100">
                        <a:effectLst/>
                        <a:latin typeface="Adobe 仿宋 Std R" panose="02020400000000000000" pitchFamily="18" charset="-122"/>
                        <a:ea typeface="Adobe 仿宋 Std R" panose="02020400000000000000" pitchFamily="18" charset="-122"/>
                      </a:endParaRPr>
                    </a:p>
                  </a:txBody>
                  <a:tcPr marL="68580" marR="68580" marT="0" marB="0"/>
                </a:tc>
                <a:extLst>
                  <a:ext uri="{0D108BD9-81ED-4DB2-BD59-A6C34878D82A}">
                    <a16:rowId xmlns:a16="http://schemas.microsoft.com/office/drawing/2014/main" val="3961315072"/>
                  </a:ext>
                </a:extLst>
              </a:tr>
              <a:tr h="0">
                <a:tc>
                  <a:txBody>
                    <a:bodyPr/>
                    <a:lstStyle/>
                    <a:p>
                      <a:pPr algn="ctr">
                        <a:lnSpc>
                          <a:spcPct val="150000"/>
                        </a:lnSpc>
                        <a:spcAft>
                          <a:spcPts val="0"/>
                        </a:spcAft>
                      </a:pPr>
                      <a:r>
                        <a:rPr lang="en-US" sz="1600" kern="100">
                          <a:effectLst/>
                          <a:latin typeface="Adobe 仿宋 Std R" panose="02020400000000000000" pitchFamily="18" charset="-122"/>
                          <a:ea typeface="Adobe 仿宋 Std R" panose="02020400000000000000" pitchFamily="18" charset="-122"/>
                        </a:rPr>
                        <a:t>P</a:t>
                      </a:r>
                      <a:r>
                        <a:rPr lang="zh-CN" sz="1600" kern="100">
                          <a:effectLst/>
                          <a:latin typeface="Adobe 仿宋 Std R" panose="02020400000000000000" pitchFamily="18" charset="-122"/>
                          <a:ea typeface="Adobe 仿宋 Std R" panose="02020400000000000000" pitchFamily="18" charset="-122"/>
                        </a:rPr>
                        <a:t>—</a:t>
                      </a:r>
                      <a:r>
                        <a:rPr lang="en-US" sz="1600" kern="100">
                          <a:effectLst/>
                          <a:latin typeface="Adobe 仿宋 Std R" panose="02020400000000000000" pitchFamily="18" charset="-122"/>
                          <a:ea typeface="Adobe 仿宋 Std R" panose="02020400000000000000" pitchFamily="18" charset="-122"/>
                        </a:rPr>
                        <a:t>L mRNA</a:t>
                      </a:r>
                      <a:endParaRPr lang="zh-CN" sz="1600" kern="100">
                        <a:effectLst/>
                        <a:latin typeface="Adobe 仿宋 Std R" panose="02020400000000000000" pitchFamily="18" charset="-122"/>
                        <a:ea typeface="Adobe 仿宋 Std R" panose="02020400000000000000" pitchFamily="18" charset="-122"/>
                      </a:endParaRPr>
                    </a:p>
                  </a:txBody>
                  <a:tcPr marL="68580" marR="68580" marT="0" marB="0"/>
                </a:tc>
                <a:tc>
                  <a:txBody>
                    <a:bodyPr/>
                    <a:lstStyle/>
                    <a:p>
                      <a:pPr algn="ctr">
                        <a:lnSpc>
                          <a:spcPct val="150000"/>
                        </a:lnSpc>
                        <a:spcAft>
                          <a:spcPts val="0"/>
                        </a:spcAft>
                      </a:pPr>
                      <a:r>
                        <a:rPr lang="zh-CN" sz="1600" kern="0">
                          <a:effectLst/>
                          <a:latin typeface="Adobe 仿宋 Std R" panose="02020400000000000000" pitchFamily="18" charset="-122"/>
                          <a:ea typeface="Adobe 仿宋 Std R" panose="02020400000000000000" pitchFamily="18" charset="-122"/>
                        </a:rPr>
                        <a:t>有</a:t>
                      </a:r>
                      <a:endParaRPr lang="zh-CN" sz="1600" kern="100">
                        <a:effectLst/>
                        <a:latin typeface="Adobe 仿宋 Std R" panose="02020400000000000000" pitchFamily="18" charset="-122"/>
                        <a:ea typeface="Adobe 仿宋 Std R" panose="02020400000000000000" pitchFamily="18" charset="-122"/>
                      </a:endParaRPr>
                    </a:p>
                  </a:txBody>
                  <a:tcPr marL="68580" marR="68580" marT="0" marB="0"/>
                </a:tc>
                <a:tc>
                  <a:txBody>
                    <a:bodyPr/>
                    <a:lstStyle/>
                    <a:p>
                      <a:pPr algn="ctr">
                        <a:lnSpc>
                          <a:spcPct val="150000"/>
                        </a:lnSpc>
                        <a:spcAft>
                          <a:spcPts val="0"/>
                        </a:spcAft>
                      </a:pPr>
                      <a:r>
                        <a:rPr lang="zh-CN" sz="1600" kern="0">
                          <a:effectLst/>
                          <a:latin typeface="Adobe 仿宋 Std R" panose="02020400000000000000" pitchFamily="18" charset="-122"/>
                          <a:ea typeface="Adobe 仿宋 Std R" panose="02020400000000000000" pitchFamily="18" charset="-122"/>
                        </a:rPr>
                        <a:t>无</a:t>
                      </a:r>
                      <a:endParaRPr lang="zh-CN" sz="1600" kern="100">
                        <a:effectLst/>
                        <a:latin typeface="Adobe 仿宋 Std R" panose="02020400000000000000" pitchFamily="18" charset="-122"/>
                        <a:ea typeface="Adobe 仿宋 Std R" panose="02020400000000000000" pitchFamily="18" charset="-122"/>
                      </a:endParaRPr>
                    </a:p>
                  </a:txBody>
                  <a:tcPr marL="68580" marR="68580" marT="0" marB="0"/>
                </a:tc>
                <a:tc>
                  <a:txBody>
                    <a:bodyPr/>
                    <a:lstStyle/>
                    <a:p>
                      <a:pPr algn="ctr">
                        <a:lnSpc>
                          <a:spcPct val="150000"/>
                        </a:lnSpc>
                        <a:spcAft>
                          <a:spcPts val="0"/>
                        </a:spcAft>
                      </a:pPr>
                      <a:r>
                        <a:rPr lang="zh-CN" sz="1600" kern="0">
                          <a:effectLst/>
                          <a:latin typeface="Adobe 仿宋 Std R" panose="02020400000000000000" pitchFamily="18" charset="-122"/>
                          <a:ea typeface="Adobe 仿宋 Std R" panose="02020400000000000000" pitchFamily="18" charset="-122"/>
                        </a:rPr>
                        <a:t>有</a:t>
                      </a:r>
                      <a:endParaRPr lang="zh-CN" sz="1600" kern="100">
                        <a:effectLst/>
                        <a:latin typeface="Adobe 仿宋 Std R" panose="02020400000000000000" pitchFamily="18" charset="-122"/>
                        <a:ea typeface="Adobe 仿宋 Std R" panose="02020400000000000000" pitchFamily="18" charset="-122"/>
                      </a:endParaRPr>
                    </a:p>
                  </a:txBody>
                  <a:tcPr marL="68580" marR="68580" marT="0" marB="0"/>
                </a:tc>
                <a:extLst>
                  <a:ext uri="{0D108BD9-81ED-4DB2-BD59-A6C34878D82A}">
                    <a16:rowId xmlns:a16="http://schemas.microsoft.com/office/drawing/2014/main" val="1142536501"/>
                  </a:ext>
                </a:extLst>
              </a:tr>
              <a:tr h="0">
                <a:tc>
                  <a:txBody>
                    <a:bodyPr/>
                    <a:lstStyle/>
                    <a:p>
                      <a:pPr algn="ctr">
                        <a:lnSpc>
                          <a:spcPct val="150000"/>
                        </a:lnSpc>
                        <a:spcAft>
                          <a:spcPts val="0"/>
                        </a:spcAft>
                      </a:pPr>
                      <a:r>
                        <a:rPr lang="en-US" sz="1600" kern="100">
                          <a:effectLst/>
                          <a:latin typeface="Adobe 仿宋 Std R" panose="02020400000000000000" pitchFamily="18" charset="-122"/>
                          <a:ea typeface="Adobe 仿宋 Std R" panose="02020400000000000000" pitchFamily="18" charset="-122"/>
                        </a:rPr>
                        <a:t>P</a:t>
                      </a:r>
                      <a:r>
                        <a:rPr lang="zh-CN" sz="1600" kern="100">
                          <a:effectLst/>
                          <a:latin typeface="Adobe 仿宋 Std R" panose="02020400000000000000" pitchFamily="18" charset="-122"/>
                          <a:ea typeface="Adobe 仿宋 Std R" panose="02020400000000000000" pitchFamily="18" charset="-122"/>
                        </a:rPr>
                        <a:t>—</a:t>
                      </a:r>
                      <a:r>
                        <a:rPr lang="en-US" sz="1600" kern="100">
                          <a:effectLst/>
                          <a:latin typeface="Adobe 仿宋 Std R" panose="02020400000000000000" pitchFamily="18" charset="-122"/>
                          <a:ea typeface="Adobe 仿宋 Std R" panose="02020400000000000000" pitchFamily="18" charset="-122"/>
                        </a:rPr>
                        <a:t>L DNA</a:t>
                      </a:r>
                      <a:endParaRPr lang="zh-CN" sz="1600" kern="100">
                        <a:effectLst/>
                        <a:latin typeface="Adobe 仿宋 Std R" panose="02020400000000000000" pitchFamily="18" charset="-122"/>
                        <a:ea typeface="Adobe 仿宋 Std R" panose="02020400000000000000" pitchFamily="18" charset="-122"/>
                      </a:endParaRPr>
                    </a:p>
                  </a:txBody>
                  <a:tcPr marL="68580" marR="68580" marT="0" marB="0"/>
                </a:tc>
                <a:tc>
                  <a:txBody>
                    <a:bodyPr/>
                    <a:lstStyle/>
                    <a:p>
                      <a:pPr algn="ctr">
                        <a:lnSpc>
                          <a:spcPct val="150000"/>
                        </a:lnSpc>
                        <a:spcAft>
                          <a:spcPts val="0"/>
                        </a:spcAft>
                      </a:pPr>
                      <a:r>
                        <a:rPr lang="zh-CN" sz="1600" kern="0">
                          <a:effectLst/>
                          <a:latin typeface="Adobe 仿宋 Std R" panose="02020400000000000000" pitchFamily="18" charset="-122"/>
                          <a:ea typeface="Adobe 仿宋 Std R" panose="02020400000000000000" pitchFamily="18" charset="-122"/>
                        </a:rPr>
                        <a:t>有</a:t>
                      </a:r>
                      <a:endParaRPr lang="zh-CN" sz="1600" kern="100">
                        <a:effectLst/>
                        <a:latin typeface="Adobe 仿宋 Std R" panose="02020400000000000000" pitchFamily="18" charset="-122"/>
                        <a:ea typeface="Adobe 仿宋 Std R" panose="02020400000000000000" pitchFamily="18" charset="-122"/>
                      </a:endParaRPr>
                    </a:p>
                  </a:txBody>
                  <a:tcPr marL="68580" marR="68580" marT="0" marB="0"/>
                </a:tc>
                <a:tc>
                  <a:txBody>
                    <a:bodyPr/>
                    <a:lstStyle/>
                    <a:p>
                      <a:pPr algn="ctr">
                        <a:lnSpc>
                          <a:spcPct val="150000"/>
                        </a:lnSpc>
                        <a:spcAft>
                          <a:spcPts val="0"/>
                        </a:spcAft>
                      </a:pPr>
                      <a:r>
                        <a:rPr lang="zh-CN" sz="1600" kern="0" dirty="0">
                          <a:effectLst/>
                          <a:latin typeface="Adobe 仿宋 Std R" panose="02020400000000000000" pitchFamily="18" charset="-122"/>
                          <a:ea typeface="Adobe 仿宋 Std R" panose="02020400000000000000" pitchFamily="18" charset="-122"/>
                        </a:rPr>
                        <a:t>无</a:t>
                      </a:r>
                      <a:endParaRPr lang="zh-CN" sz="1600" kern="100" dirty="0">
                        <a:effectLst/>
                        <a:latin typeface="Adobe 仿宋 Std R" panose="02020400000000000000" pitchFamily="18" charset="-122"/>
                        <a:ea typeface="Adobe 仿宋 Std R" panose="02020400000000000000" pitchFamily="18" charset="-122"/>
                      </a:endParaRPr>
                    </a:p>
                  </a:txBody>
                  <a:tcPr marL="68580" marR="68580" marT="0" marB="0"/>
                </a:tc>
                <a:tc>
                  <a:txBody>
                    <a:bodyPr/>
                    <a:lstStyle/>
                    <a:p>
                      <a:pPr algn="ctr">
                        <a:lnSpc>
                          <a:spcPct val="150000"/>
                        </a:lnSpc>
                        <a:spcAft>
                          <a:spcPts val="0"/>
                        </a:spcAft>
                      </a:pPr>
                      <a:r>
                        <a:rPr lang="zh-CN" sz="1600" kern="0" dirty="0">
                          <a:effectLst/>
                          <a:latin typeface="Adobe 仿宋 Std R" panose="02020400000000000000" pitchFamily="18" charset="-122"/>
                          <a:ea typeface="Adobe 仿宋 Std R" panose="02020400000000000000" pitchFamily="18" charset="-122"/>
                        </a:rPr>
                        <a:t>无</a:t>
                      </a:r>
                      <a:endParaRPr lang="zh-CN" sz="1600" kern="100" dirty="0">
                        <a:effectLst/>
                        <a:latin typeface="Adobe 仿宋 Std R" panose="02020400000000000000" pitchFamily="18" charset="-122"/>
                        <a:ea typeface="Adobe 仿宋 Std R" panose="02020400000000000000" pitchFamily="18" charset="-122"/>
                      </a:endParaRPr>
                    </a:p>
                  </a:txBody>
                  <a:tcPr marL="68580" marR="68580" marT="0" marB="0"/>
                </a:tc>
                <a:extLst>
                  <a:ext uri="{0D108BD9-81ED-4DB2-BD59-A6C34878D82A}">
                    <a16:rowId xmlns:a16="http://schemas.microsoft.com/office/drawing/2014/main" val="3054760567"/>
                  </a:ext>
                </a:extLst>
              </a:tr>
            </a:tbl>
          </a:graphicData>
        </a:graphic>
      </p:graphicFrame>
    </p:spTree>
    <p:extLst>
      <p:ext uri="{BB962C8B-B14F-4D97-AF65-F5344CB8AC3E}">
        <p14:creationId xmlns:p14="http://schemas.microsoft.com/office/powerpoint/2010/main" val="1745152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B951F3EF-5A88-4B16-957F-F9192FDD0296}"/>
              </a:ext>
            </a:extLst>
          </p:cNvPr>
          <p:cNvSpPr txBox="1"/>
          <p:nvPr/>
        </p:nvSpPr>
        <p:spPr>
          <a:xfrm>
            <a:off x="405413" y="520941"/>
            <a:ext cx="11381173" cy="6333016"/>
          </a:xfrm>
          <a:prstGeom prst="rect">
            <a:avLst/>
          </a:prstGeom>
          <a:noFill/>
        </p:spPr>
        <p:txBody>
          <a:bodyPr wrap="square" rtlCol="0">
            <a:spAutoFit/>
          </a:bodyPr>
          <a:lstStyle/>
          <a:p>
            <a:pPr>
              <a:lnSpc>
                <a:spcPct val="150000"/>
              </a:lnSpc>
            </a:pPr>
            <a:r>
              <a:rPr lang="en-US" altLang="zh-CN" sz="1600" dirty="0">
                <a:latin typeface="Adobe 仿宋 Std R" panose="02020400000000000000" pitchFamily="18" charset="-122"/>
                <a:ea typeface="Adobe 仿宋 Std R" panose="02020400000000000000" pitchFamily="18" charset="-122"/>
              </a:rPr>
              <a:t>6. </a:t>
            </a:r>
            <a:r>
              <a:rPr lang="zh-CN" altLang="en-US" sz="1600" dirty="0">
                <a:latin typeface="Adobe 仿宋 Std R" panose="02020400000000000000" pitchFamily="18" charset="-122"/>
                <a:ea typeface="Adobe 仿宋 Std R" panose="02020400000000000000" pitchFamily="18" charset="-122"/>
              </a:rPr>
              <a:t>出芽酵母的生活史如下图 </a:t>
            </a:r>
            <a:r>
              <a:rPr lang="en-US" altLang="zh-CN" sz="1600" dirty="0">
                <a:latin typeface="Adobe 仿宋 Std R" panose="02020400000000000000" pitchFamily="18" charset="-122"/>
                <a:ea typeface="Adobe 仿宋 Std R" panose="02020400000000000000" pitchFamily="18" charset="-122"/>
              </a:rPr>
              <a:t>1</a:t>
            </a:r>
            <a:r>
              <a:rPr lang="zh-CN" altLang="en-US" sz="1600" dirty="0">
                <a:latin typeface="Adobe 仿宋 Std R" panose="02020400000000000000" pitchFamily="18" charset="-122"/>
                <a:ea typeface="Adobe 仿宋 Std R" panose="02020400000000000000" pitchFamily="18" charset="-122"/>
              </a:rPr>
              <a:t>所示。其野生型基因</a:t>
            </a:r>
            <a:r>
              <a:rPr lang="en-US" altLang="zh-CN" sz="1600" dirty="0">
                <a:latin typeface="Adobe 仿宋 Std R" panose="02020400000000000000" pitchFamily="18" charset="-122"/>
                <a:ea typeface="Adobe 仿宋 Std R" panose="02020400000000000000" pitchFamily="18" charset="-122"/>
              </a:rPr>
              <a:t>A</a:t>
            </a:r>
            <a:r>
              <a:rPr lang="zh-CN" altLang="en-US" sz="1600" dirty="0">
                <a:latin typeface="Adobe 仿宋 Std R" panose="02020400000000000000" pitchFamily="18" charset="-122"/>
                <a:ea typeface="Adobe 仿宋 Std R" panose="02020400000000000000" pitchFamily="18" charset="-122"/>
              </a:rPr>
              <a:t>发生突变后，表现为突变型（如图</a:t>
            </a:r>
            <a:r>
              <a:rPr lang="en-US" altLang="zh-CN" sz="1600" dirty="0">
                <a:latin typeface="Adobe 仿宋 Std R" panose="02020400000000000000" pitchFamily="18" charset="-122"/>
                <a:ea typeface="Adobe 仿宋 Std R" panose="02020400000000000000" pitchFamily="18" charset="-122"/>
              </a:rPr>
              <a:t>2</a:t>
            </a:r>
            <a:r>
              <a:rPr lang="zh-CN" altLang="en-US" sz="1600" dirty="0">
                <a:latin typeface="Adobe 仿宋 Std R" panose="02020400000000000000" pitchFamily="18" charset="-122"/>
                <a:ea typeface="Adobe 仿宋 Std R" panose="02020400000000000000" pitchFamily="18" charset="-122"/>
              </a:rPr>
              <a:t>所示）。研究发现该突变型酵母（单倍体型）中有少量又回复为野生型。请分析回答：</a:t>
            </a:r>
          </a:p>
          <a:p>
            <a:pPr>
              <a:lnSpc>
                <a:spcPct val="150000"/>
              </a:lnSpc>
            </a:pP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1</a:t>
            </a:r>
            <a:r>
              <a:rPr lang="zh-CN" altLang="en-US" sz="1600" dirty="0">
                <a:latin typeface="Adobe 仿宋 Std R" panose="02020400000000000000" pitchFamily="18" charset="-122"/>
                <a:ea typeface="Adobe 仿宋 Std R" panose="02020400000000000000" pitchFamily="18" charset="-122"/>
              </a:rPr>
              <a:t>）酵母的生殖方式</a:t>
            </a:r>
            <a:r>
              <a:rPr lang="en-US" altLang="zh-CN" sz="1600" dirty="0">
                <a:latin typeface="Adobe 仿宋 Std R" panose="02020400000000000000" pitchFamily="18" charset="-122"/>
                <a:ea typeface="Adobe 仿宋 Std R" panose="02020400000000000000" pitchFamily="18" charset="-122"/>
              </a:rPr>
              <a:t>Ⅱ</a:t>
            </a:r>
            <a:r>
              <a:rPr lang="zh-CN" altLang="en-US" sz="1600" dirty="0">
                <a:latin typeface="Adobe 仿宋 Std R" panose="02020400000000000000" pitchFamily="18" charset="-122"/>
                <a:ea typeface="Adobe 仿宋 Std R" panose="02020400000000000000" pitchFamily="18" charset="-122"/>
              </a:rPr>
              <a:t>与</a:t>
            </a:r>
            <a:r>
              <a:rPr lang="en-US" altLang="zh-CN" sz="1600" dirty="0">
                <a:latin typeface="Adobe 仿宋 Std R" panose="02020400000000000000" pitchFamily="18" charset="-122"/>
                <a:ea typeface="Adobe 仿宋 Std R" panose="02020400000000000000" pitchFamily="18" charset="-122"/>
              </a:rPr>
              <a:t>Ⅰ</a:t>
            </a: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Ⅲ</a:t>
            </a:r>
            <a:r>
              <a:rPr lang="zh-CN" altLang="en-US" sz="1600" dirty="0">
                <a:latin typeface="Adobe 仿宋 Std R" panose="02020400000000000000" pitchFamily="18" charset="-122"/>
                <a:ea typeface="Adobe 仿宋 Std R" panose="02020400000000000000" pitchFamily="18" charset="-122"/>
              </a:rPr>
              <a:t>相比，在减数分裂过程中</a:t>
            </a:r>
            <a:endParaRPr lang="en-US" altLang="zh-CN" sz="1600" dirty="0">
              <a:latin typeface="Adobe 仿宋 Std R" panose="02020400000000000000" pitchFamily="18" charset="-122"/>
              <a:ea typeface="Adobe 仿宋 Std R" panose="02020400000000000000" pitchFamily="18" charset="-122"/>
            </a:endParaRPr>
          </a:p>
          <a:p>
            <a:pPr>
              <a:lnSpc>
                <a:spcPct val="150000"/>
              </a:lnSpc>
            </a:pPr>
            <a:r>
              <a:rPr lang="zh-CN" altLang="en-US" sz="1600" dirty="0">
                <a:latin typeface="Adobe 仿宋 Std R" panose="02020400000000000000" pitchFamily="18" charset="-122"/>
                <a:ea typeface="Adobe 仿宋 Std R" panose="02020400000000000000" pitchFamily="18" charset="-122"/>
              </a:rPr>
              <a:t>能发生</a:t>
            </a:r>
            <a:r>
              <a:rPr lang="zh-CN" altLang="en-US" sz="1600" u="sng" dirty="0">
                <a:latin typeface="Adobe 仿宋 Std R" panose="02020400000000000000" pitchFamily="18" charset="-122"/>
                <a:ea typeface="Adobe 仿宋 Std R" panose="02020400000000000000" pitchFamily="18" charset="-122"/>
              </a:rPr>
              <a:t>          </a:t>
            </a:r>
            <a:r>
              <a:rPr lang="zh-CN" altLang="en-US" sz="1600" dirty="0">
                <a:latin typeface="Adobe 仿宋 Std R" panose="02020400000000000000" pitchFamily="18" charset="-122"/>
                <a:ea typeface="Adobe 仿宋 Std R" panose="02020400000000000000" pitchFamily="18" charset="-122"/>
              </a:rPr>
              <a:t>，因而产生的后代具有更大的变异性。</a:t>
            </a:r>
          </a:p>
          <a:p>
            <a:pPr>
              <a:lnSpc>
                <a:spcPct val="150000"/>
              </a:lnSpc>
            </a:pP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2</a:t>
            </a:r>
            <a:r>
              <a:rPr lang="zh-CN" altLang="en-US" sz="1600" dirty="0">
                <a:latin typeface="Adobe 仿宋 Std R" panose="02020400000000000000" pitchFamily="18" charset="-122"/>
                <a:ea typeface="Adobe 仿宋 Std R" panose="02020400000000000000" pitchFamily="18" charset="-122"/>
              </a:rPr>
              <a:t>）依据图</a:t>
            </a:r>
            <a:r>
              <a:rPr lang="en-US" altLang="zh-CN" sz="1600" dirty="0">
                <a:latin typeface="Adobe 仿宋 Std R" panose="02020400000000000000" pitchFamily="18" charset="-122"/>
                <a:ea typeface="Adobe 仿宋 Std R" panose="02020400000000000000" pitchFamily="18" charset="-122"/>
              </a:rPr>
              <a:t>2</a:t>
            </a:r>
            <a:r>
              <a:rPr lang="zh-CN" altLang="en-US" sz="1600" dirty="0">
                <a:latin typeface="Adobe 仿宋 Std R" panose="02020400000000000000" pitchFamily="18" charset="-122"/>
                <a:ea typeface="Adobe 仿宋 Std R" panose="02020400000000000000" pitchFamily="18" charset="-122"/>
              </a:rPr>
              <a:t>和表</a:t>
            </a:r>
            <a:r>
              <a:rPr lang="en-US" altLang="zh-CN" sz="1600" dirty="0">
                <a:latin typeface="Adobe 仿宋 Std R" panose="02020400000000000000" pitchFamily="18" charset="-122"/>
                <a:ea typeface="Adobe 仿宋 Std R" panose="02020400000000000000" pitchFamily="18" charset="-122"/>
              </a:rPr>
              <a:t>1</a:t>
            </a:r>
            <a:r>
              <a:rPr lang="zh-CN" altLang="en-US" sz="1600" dirty="0">
                <a:latin typeface="Adobe 仿宋 Std R" panose="02020400000000000000" pitchFamily="18" charset="-122"/>
                <a:ea typeface="Adobe 仿宋 Std R" panose="02020400000000000000" pitchFamily="18" charset="-122"/>
              </a:rPr>
              <a:t>分析，</a:t>
            </a:r>
            <a:r>
              <a:rPr lang="en-US" altLang="zh-CN" sz="1600" dirty="0">
                <a:latin typeface="Adobe 仿宋 Std R" panose="02020400000000000000" pitchFamily="18" charset="-122"/>
                <a:ea typeface="Adobe 仿宋 Std R" panose="02020400000000000000" pitchFamily="18" charset="-122"/>
              </a:rPr>
              <a:t>A</a:t>
            </a:r>
            <a:r>
              <a:rPr lang="zh-CN" altLang="en-US" sz="1600" dirty="0">
                <a:latin typeface="Adobe 仿宋 Std R" panose="02020400000000000000" pitchFamily="18" charset="-122"/>
                <a:ea typeface="Adobe 仿宋 Std R" panose="02020400000000000000" pitchFamily="18" charset="-122"/>
              </a:rPr>
              <a:t>基因的突变会导致相应蛋白质</a:t>
            </a:r>
            <a:endParaRPr lang="en-US" altLang="zh-CN" sz="1600" dirty="0">
              <a:latin typeface="Adobe 仿宋 Std R" panose="02020400000000000000" pitchFamily="18" charset="-122"/>
              <a:ea typeface="Adobe 仿宋 Std R" panose="02020400000000000000" pitchFamily="18" charset="-122"/>
            </a:endParaRPr>
          </a:p>
          <a:p>
            <a:pPr>
              <a:lnSpc>
                <a:spcPct val="150000"/>
              </a:lnSpc>
            </a:pPr>
            <a:r>
              <a:rPr lang="zh-CN" altLang="en-US" sz="1600" dirty="0">
                <a:latin typeface="Adobe 仿宋 Std R" panose="02020400000000000000" pitchFamily="18" charset="-122"/>
                <a:ea typeface="Adobe 仿宋 Std R" panose="02020400000000000000" pitchFamily="18" charset="-122"/>
              </a:rPr>
              <a:t>的合成</a:t>
            </a:r>
            <a:r>
              <a:rPr lang="zh-CN" altLang="en-US" sz="1600" u="sng" dirty="0">
                <a:latin typeface="Adobe 仿宋 Std R" panose="02020400000000000000" pitchFamily="18" charset="-122"/>
                <a:ea typeface="Adobe 仿宋 Std R" panose="02020400000000000000" pitchFamily="18" charset="-122"/>
              </a:rPr>
              <a:t>          </a:t>
            </a:r>
            <a:r>
              <a:rPr lang="zh-CN" altLang="en-US" sz="1600" dirty="0">
                <a:latin typeface="Adobe 仿宋 Std R" panose="02020400000000000000" pitchFamily="18" charset="-122"/>
                <a:ea typeface="Adobe 仿宋 Std R" panose="02020400000000000000" pitchFamily="18" charset="-122"/>
              </a:rPr>
              <a:t>，进而使其功能缺失。</a:t>
            </a:r>
          </a:p>
          <a:p>
            <a:pPr>
              <a:lnSpc>
                <a:spcPct val="150000"/>
              </a:lnSpc>
            </a:pP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3</a:t>
            </a:r>
            <a:r>
              <a:rPr lang="zh-CN" altLang="en-US" sz="1600" dirty="0">
                <a:latin typeface="Adobe 仿宋 Std R" panose="02020400000000000000" pitchFamily="18" charset="-122"/>
                <a:ea typeface="Adobe 仿宋 Std R" panose="02020400000000000000" pitchFamily="18" charset="-122"/>
              </a:rPr>
              <a:t>）研究者提出两种假设来解释突变型酵母回复为野生型的原因。</a:t>
            </a:r>
          </a:p>
          <a:p>
            <a:pPr>
              <a:lnSpc>
                <a:spcPct val="150000"/>
              </a:lnSpc>
            </a:pPr>
            <a:r>
              <a:rPr lang="zh-CN" altLang="en-US" sz="1600" dirty="0">
                <a:latin typeface="Adobe 仿宋 Std R" panose="02020400000000000000" pitchFamily="18" charset="-122"/>
                <a:ea typeface="Adobe 仿宋 Std R" panose="02020400000000000000" pitchFamily="18" charset="-122"/>
              </a:rPr>
              <a:t>① 假设一：</a:t>
            </a:r>
            <a:r>
              <a:rPr lang="en-US" altLang="zh-CN" sz="1600" dirty="0">
                <a:latin typeface="Adobe 仿宋 Std R" panose="02020400000000000000" pitchFamily="18" charset="-122"/>
                <a:ea typeface="Adobe 仿宋 Std R" panose="02020400000000000000" pitchFamily="18" charset="-122"/>
              </a:rPr>
              <a:t>a</a:t>
            </a:r>
            <a:r>
              <a:rPr lang="zh-CN" altLang="en-US" sz="1600" dirty="0">
                <a:latin typeface="Adobe 仿宋 Std R" panose="02020400000000000000" pitchFamily="18" charset="-122"/>
                <a:ea typeface="Adobe 仿宋 Std R" panose="02020400000000000000" pitchFamily="18" charset="-122"/>
              </a:rPr>
              <a:t>基因又突变回</a:t>
            </a:r>
            <a:r>
              <a:rPr lang="zh-CN" altLang="en-US" sz="1600" u="sng" dirty="0">
                <a:latin typeface="Adobe 仿宋 Std R" panose="02020400000000000000" pitchFamily="18" charset="-122"/>
                <a:ea typeface="Adobe 仿宋 Std R" panose="02020400000000000000" pitchFamily="18" charset="-122"/>
              </a:rPr>
              <a:t>          </a:t>
            </a:r>
            <a:r>
              <a:rPr lang="zh-CN" altLang="en-US" sz="1600" dirty="0">
                <a:latin typeface="Adobe 仿宋 Std R" panose="02020400000000000000" pitchFamily="18" charset="-122"/>
                <a:ea typeface="Adobe 仿宋 Std R" panose="02020400000000000000" pitchFamily="18" charset="-122"/>
              </a:rPr>
              <a:t>基因。</a:t>
            </a:r>
            <a:endParaRPr lang="en-US" altLang="zh-CN" sz="1600" dirty="0">
              <a:latin typeface="Adobe 仿宋 Std R" panose="02020400000000000000" pitchFamily="18" charset="-122"/>
              <a:ea typeface="Adobe 仿宋 Std R" panose="02020400000000000000" pitchFamily="18" charset="-122"/>
            </a:endParaRPr>
          </a:p>
          <a:p>
            <a:pPr>
              <a:lnSpc>
                <a:spcPct val="150000"/>
              </a:lnSpc>
            </a:pPr>
            <a:r>
              <a:rPr lang="zh-CN" altLang="en-US" sz="1600" dirty="0">
                <a:latin typeface="Adobe 仿宋 Std R" panose="02020400000000000000" pitchFamily="18" charset="-122"/>
                <a:ea typeface="Adobe 仿宋 Std R" panose="02020400000000000000" pitchFamily="18" charset="-122"/>
              </a:rPr>
              <a:t>提出此假设的依据是基因突变具有</a:t>
            </a:r>
            <a:r>
              <a:rPr lang="zh-CN" altLang="en-US" sz="1600" u="sng" dirty="0">
                <a:latin typeface="Adobe 仿宋 Std R" panose="02020400000000000000" pitchFamily="18" charset="-122"/>
                <a:ea typeface="Adobe 仿宋 Std R" panose="02020400000000000000" pitchFamily="18" charset="-122"/>
              </a:rPr>
              <a:t>          </a:t>
            </a:r>
            <a:r>
              <a:rPr lang="zh-CN" altLang="en-US" sz="1600" dirty="0">
                <a:latin typeface="Adobe 仿宋 Std R" panose="02020400000000000000" pitchFamily="18" charset="-122"/>
                <a:ea typeface="Adobe 仿宋 Std R" panose="02020400000000000000" pitchFamily="18" charset="-122"/>
              </a:rPr>
              <a:t>性。</a:t>
            </a:r>
          </a:p>
          <a:p>
            <a:pPr>
              <a:lnSpc>
                <a:spcPct val="150000"/>
              </a:lnSpc>
            </a:pPr>
            <a:r>
              <a:rPr lang="zh-CN" altLang="en-US" sz="1600" dirty="0">
                <a:latin typeface="Adobe 仿宋 Std R" panose="02020400000000000000" pitchFamily="18" charset="-122"/>
                <a:ea typeface="Adobe 仿宋 Std R" panose="02020400000000000000" pitchFamily="18" charset="-122"/>
              </a:rPr>
              <a:t>② 假设二：</a:t>
            </a:r>
            <a:r>
              <a:rPr lang="en-US" altLang="zh-CN" sz="1600" dirty="0">
                <a:latin typeface="Adobe 仿宋 Std R" panose="02020400000000000000" pitchFamily="18" charset="-122"/>
                <a:ea typeface="Adobe 仿宋 Std R" panose="02020400000000000000" pitchFamily="18" charset="-122"/>
              </a:rPr>
              <a:t>a</a:t>
            </a:r>
            <a:r>
              <a:rPr lang="zh-CN" altLang="en-US" sz="1600" dirty="0">
                <a:latin typeface="Adobe 仿宋 Std R" panose="02020400000000000000" pitchFamily="18" charset="-122"/>
                <a:ea typeface="Adobe 仿宋 Std R" panose="02020400000000000000" pitchFamily="18" charset="-122"/>
              </a:rPr>
              <a:t>基因未发生突变，编码能携带谷氨酰胺的</a:t>
            </a:r>
            <a:r>
              <a:rPr lang="en-US" altLang="zh-CN" sz="1600" dirty="0">
                <a:latin typeface="Adobe 仿宋 Std R" panose="02020400000000000000" pitchFamily="18" charset="-122"/>
                <a:ea typeface="Adobe 仿宋 Std R" panose="02020400000000000000" pitchFamily="18" charset="-122"/>
              </a:rPr>
              <a:t>tRNA</a:t>
            </a:r>
            <a:r>
              <a:rPr lang="zh-CN" altLang="en-US" sz="1600" dirty="0">
                <a:latin typeface="Adobe 仿宋 Std R" panose="02020400000000000000" pitchFamily="18" charset="-122"/>
                <a:ea typeface="Adobe 仿宋 Std R" panose="02020400000000000000" pitchFamily="18" charset="-122"/>
              </a:rPr>
              <a:t>的基因</a:t>
            </a:r>
            <a:r>
              <a:rPr lang="en-US" altLang="zh-CN" sz="1600" dirty="0">
                <a:latin typeface="Adobe 仿宋 Std R" panose="02020400000000000000" pitchFamily="18" charset="-122"/>
                <a:ea typeface="Adobe 仿宋 Std R" panose="02020400000000000000" pitchFamily="18" charset="-122"/>
              </a:rPr>
              <a:t>B</a:t>
            </a:r>
            <a:r>
              <a:rPr lang="zh-CN" altLang="en-US" sz="1600" dirty="0">
                <a:latin typeface="Adobe 仿宋 Std R" panose="02020400000000000000" pitchFamily="18" charset="-122"/>
                <a:ea typeface="Adobe 仿宋 Std R" panose="02020400000000000000" pitchFamily="18" charset="-122"/>
              </a:rPr>
              <a:t>突变为</a:t>
            </a:r>
            <a:r>
              <a:rPr lang="en-US" altLang="zh-CN" sz="1600" dirty="0">
                <a:latin typeface="Adobe 仿宋 Std R" panose="02020400000000000000" pitchFamily="18" charset="-122"/>
                <a:ea typeface="Adobe 仿宋 Std R" panose="02020400000000000000" pitchFamily="18" charset="-122"/>
              </a:rPr>
              <a:t>b</a:t>
            </a:r>
            <a:r>
              <a:rPr lang="zh-CN" altLang="en-US" sz="1600" dirty="0">
                <a:latin typeface="Adobe 仿宋 Std R" panose="02020400000000000000" pitchFamily="18" charset="-122"/>
                <a:ea typeface="Adobe 仿宋 Std R" panose="02020400000000000000" pitchFamily="18" charset="-122"/>
              </a:rPr>
              <a:t>基因（</a:t>
            </a:r>
            <a:r>
              <a:rPr lang="en-US" altLang="zh-CN" sz="1600" dirty="0">
                <a:latin typeface="Adobe 仿宋 Std R" panose="02020400000000000000" pitchFamily="18" charset="-122"/>
                <a:ea typeface="Adobe 仿宋 Std R" panose="02020400000000000000" pitchFamily="18" charset="-122"/>
              </a:rPr>
              <a:t>a</a:t>
            </a: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b</a:t>
            </a:r>
            <a:r>
              <a:rPr lang="zh-CN" altLang="en-US" sz="1600" dirty="0">
                <a:latin typeface="Adobe 仿宋 Std R" panose="02020400000000000000" pitchFamily="18" charset="-122"/>
                <a:ea typeface="Adobe 仿宋 Std R" panose="02020400000000000000" pitchFamily="18" charset="-122"/>
              </a:rPr>
              <a:t>基因位于非同源染色体上）。在</a:t>
            </a:r>
            <a:r>
              <a:rPr lang="en-US" altLang="zh-CN" sz="1600" dirty="0">
                <a:latin typeface="Adobe 仿宋 Std R" panose="02020400000000000000" pitchFamily="18" charset="-122"/>
                <a:ea typeface="Adobe 仿宋 Std R" panose="02020400000000000000" pitchFamily="18" charset="-122"/>
              </a:rPr>
              <a:t>a</a:t>
            </a:r>
            <a:r>
              <a:rPr lang="zh-CN" altLang="en-US" sz="1600" dirty="0">
                <a:latin typeface="Adobe 仿宋 Std R" panose="02020400000000000000" pitchFamily="18" charset="-122"/>
                <a:ea typeface="Adobe 仿宋 Std R" panose="02020400000000000000" pitchFamily="18" charset="-122"/>
              </a:rPr>
              <a:t>基因表达过程中，</a:t>
            </a:r>
            <a:r>
              <a:rPr lang="en-US" altLang="zh-CN" sz="1600" dirty="0">
                <a:latin typeface="Adobe 仿宋 Std R" panose="02020400000000000000" pitchFamily="18" charset="-122"/>
                <a:ea typeface="Adobe 仿宋 Std R" panose="02020400000000000000" pitchFamily="18" charset="-122"/>
              </a:rPr>
              <a:t>b</a:t>
            </a:r>
            <a:r>
              <a:rPr lang="zh-CN" altLang="en-US" sz="1600" dirty="0">
                <a:latin typeface="Adobe 仿宋 Std R" panose="02020400000000000000" pitchFamily="18" charset="-122"/>
                <a:ea typeface="Adobe 仿宋 Std R" panose="02020400000000000000" pitchFamily="18" charset="-122"/>
              </a:rPr>
              <a:t>基因的表达产物携带的氨基酸为</a:t>
            </a:r>
            <a:r>
              <a:rPr lang="zh-CN" altLang="en-US" sz="1600" u="sng" dirty="0">
                <a:latin typeface="Adobe 仿宋 Std R" panose="02020400000000000000" pitchFamily="18" charset="-122"/>
                <a:ea typeface="Adobe 仿宋 Std R" panose="02020400000000000000" pitchFamily="18" charset="-122"/>
              </a:rPr>
              <a:t>          </a:t>
            </a:r>
            <a:r>
              <a:rPr lang="zh-CN" altLang="en-US" sz="1600" dirty="0">
                <a:latin typeface="Adobe 仿宋 Std R" panose="02020400000000000000" pitchFamily="18" charset="-122"/>
                <a:ea typeface="Adobe 仿宋 Std R" panose="02020400000000000000" pitchFamily="18" charset="-122"/>
              </a:rPr>
              <a:t> ，识别的密码子为</a:t>
            </a:r>
            <a:r>
              <a:rPr lang="zh-CN" altLang="en-US" sz="1600" u="sng" dirty="0">
                <a:latin typeface="Adobe 仿宋 Std R" panose="02020400000000000000" pitchFamily="18" charset="-122"/>
                <a:ea typeface="Adobe 仿宋 Std R" panose="02020400000000000000" pitchFamily="18" charset="-122"/>
              </a:rPr>
              <a:t>          </a:t>
            </a:r>
            <a:r>
              <a:rPr lang="zh-CN" altLang="en-US" sz="1600" dirty="0">
                <a:latin typeface="Adobe 仿宋 Std R" panose="02020400000000000000" pitchFamily="18" charset="-122"/>
                <a:ea typeface="Adobe 仿宋 Std R" panose="02020400000000000000" pitchFamily="18" charset="-122"/>
              </a:rPr>
              <a:t> ，使</a:t>
            </a:r>
            <a:r>
              <a:rPr lang="en-US" altLang="zh-CN" sz="1600" dirty="0">
                <a:latin typeface="Adobe 仿宋 Std R" panose="02020400000000000000" pitchFamily="18" charset="-122"/>
                <a:ea typeface="Adobe 仿宋 Std R" panose="02020400000000000000" pitchFamily="18" charset="-122"/>
              </a:rPr>
              <a:t>a</a:t>
            </a:r>
            <a:r>
              <a:rPr lang="zh-CN" altLang="en-US" sz="1600" dirty="0">
                <a:latin typeface="Adobe 仿宋 Std R" panose="02020400000000000000" pitchFamily="18" charset="-122"/>
                <a:ea typeface="Adobe 仿宋 Std R" panose="02020400000000000000" pitchFamily="18" charset="-122"/>
              </a:rPr>
              <a:t>基因指导合成出完整的、有功能的蛋白质。</a:t>
            </a:r>
          </a:p>
          <a:p>
            <a:pPr>
              <a:lnSpc>
                <a:spcPct val="150000"/>
              </a:lnSpc>
            </a:pP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4</a:t>
            </a:r>
            <a:r>
              <a:rPr lang="zh-CN" altLang="en-US" sz="1600" dirty="0">
                <a:latin typeface="Adobe 仿宋 Std R" panose="02020400000000000000" pitchFamily="18" charset="-122"/>
                <a:ea typeface="Adobe 仿宋 Std R" panose="02020400000000000000" pitchFamily="18" charset="-122"/>
              </a:rPr>
              <a:t>）为检验以上假设是否成立，研究者将回复后的单倍体野生型酵母与原始单倍体野生型酵母进行杂交，获取二倍体个体（</a:t>
            </a:r>
            <a:r>
              <a:rPr lang="en-US" altLang="zh-CN" sz="1600" dirty="0">
                <a:latin typeface="Adobe 仿宋 Std R" panose="02020400000000000000" pitchFamily="18" charset="-122"/>
                <a:ea typeface="Adobe 仿宋 Std R" panose="02020400000000000000" pitchFamily="18" charset="-122"/>
              </a:rPr>
              <a:t>F1</a:t>
            </a:r>
            <a:r>
              <a:rPr lang="zh-CN" altLang="en-US" sz="1600" dirty="0">
                <a:latin typeface="Adobe 仿宋 Std R" panose="02020400000000000000" pitchFamily="18" charset="-122"/>
                <a:ea typeface="Adobe 仿宋 Std R" panose="02020400000000000000" pitchFamily="18" charset="-122"/>
              </a:rPr>
              <a:t>），培养</a:t>
            </a:r>
            <a:r>
              <a:rPr lang="en-US" altLang="zh-CN" sz="1600" dirty="0">
                <a:latin typeface="Adobe 仿宋 Std R" panose="02020400000000000000" pitchFamily="18" charset="-122"/>
                <a:ea typeface="Adobe 仿宋 Std R" panose="02020400000000000000" pitchFamily="18" charset="-122"/>
              </a:rPr>
              <a:t>F1</a:t>
            </a:r>
            <a:r>
              <a:rPr lang="zh-CN" altLang="en-US" sz="1600" dirty="0">
                <a:latin typeface="Adobe 仿宋 Std R" panose="02020400000000000000" pitchFamily="18" charset="-122"/>
                <a:ea typeface="Adobe 仿宋 Std R" panose="02020400000000000000" pitchFamily="18" charset="-122"/>
              </a:rPr>
              <a:t>，使其减数分裂产生大量单倍体后代，检测并统计这些单倍体的表现型。</a:t>
            </a:r>
          </a:p>
          <a:p>
            <a:pPr>
              <a:lnSpc>
                <a:spcPct val="150000"/>
              </a:lnSpc>
            </a:pPr>
            <a:r>
              <a:rPr lang="zh-CN" altLang="en-US" sz="1600" dirty="0">
                <a:latin typeface="Adobe 仿宋 Std R" panose="02020400000000000000" pitchFamily="18" charset="-122"/>
                <a:ea typeface="Adobe 仿宋 Std R" panose="02020400000000000000" pitchFamily="18" charset="-122"/>
              </a:rPr>
              <a:t>① 若</a:t>
            </a:r>
            <a:r>
              <a:rPr lang="en-US" altLang="zh-CN" sz="1600" dirty="0">
                <a:latin typeface="Adobe 仿宋 Std R" panose="02020400000000000000" pitchFamily="18" charset="-122"/>
                <a:ea typeface="Adobe 仿宋 Std R" panose="02020400000000000000" pitchFamily="18" charset="-122"/>
              </a:rPr>
              <a:t>F1</a:t>
            </a:r>
            <a:r>
              <a:rPr lang="zh-CN" altLang="en-US" sz="1600" dirty="0">
                <a:latin typeface="Adobe 仿宋 Std R" panose="02020400000000000000" pitchFamily="18" charset="-122"/>
                <a:ea typeface="Adobe 仿宋 Std R" panose="02020400000000000000" pitchFamily="18" charset="-122"/>
              </a:rPr>
              <a:t>的单倍体子代表现型为</a:t>
            </a:r>
            <a:r>
              <a:rPr lang="zh-CN" altLang="en-US" sz="1600" u="sng" dirty="0">
                <a:latin typeface="Adobe 仿宋 Std R" panose="02020400000000000000" pitchFamily="18" charset="-122"/>
                <a:ea typeface="Adobe 仿宋 Std R" panose="02020400000000000000" pitchFamily="18" charset="-122"/>
              </a:rPr>
              <a:t>          </a:t>
            </a:r>
            <a:r>
              <a:rPr lang="zh-CN" altLang="en-US" sz="1600" dirty="0">
                <a:latin typeface="Adobe 仿宋 Std R" panose="02020400000000000000" pitchFamily="18" charset="-122"/>
                <a:ea typeface="Adobe 仿宋 Std R" panose="02020400000000000000" pitchFamily="18" charset="-122"/>
              </a:rPr>
              <a:t> ，则支持假设一。</a:t>
            </a:r>
          </a:p>
          <a:p>
            <a:pPr>
              <a:lnSpc>
                <a:spcPct val="150000"/>
              </a:lnSpc>
            </a:pPr>
            <a:r>
              <a:rPr lang="zh-CN" altLang="en-US" sz="1600" dirty="0">
                <a:latin typeface="Adobe 仿宋 Std R" panose="02020400000000000000" pitchFamily="18" charset="-122"/>
                <a:ea typeface="Adobe 仿宋 Std R" panose="02020400000000000000" pitchFamily="18" charset="-122"/>
              </a:rPr>
              <a:t>② 若</a:t>
            </a:r>
            <a:r>
              <a:rPr lang="en-US" altLang="zh-CN" sz="1600" dirty="0">
                <a:latin typeface="Adobe 仿宋 Std R" panose="02020400000000000000" pitchFamily="18" charset="-122"/>
                <a:ea typeface="Adobe 仿宋 Std R" panose="02020400000000000000" pitchFamily="18" charset="-122"/>
              </a:rPr>
              <a:t>F1</a:t>
            </a:r>
            <a:r>
              <a:rPr lang="zh-CN" altLang="en-US" sz="1600" dirty="0">
                <a:latin typeface="Adobe 仿宋 Std R" panose="02020400000000000000" pitchFamily="18" charset="-122"/>
                <a:ea typeface="Adobe 仿宋 Std R" panose="02020400000000000000" pitchFamily="18" charset="-122"/>
              </a:rPr>
              <a:t>的单倍体子代野生型与突变型比例为</a:t>
            </a:r>
            <a:r>
              <a:rPr lang="en-US" altLang="zh-CN" sz="1600" dirty="0">
                <a:latin typeface="Adobe 仿宋 Std R" panose="02020400000000000000" pitchFamily="18" charset="-122"/>
                <a:ea typeface="Adobe 仿宋 Std R" panose="02020400000000000000" pitchFamily="18" charset="-122"/>
              </a:rPr>
              <a:t>3:1</a:t>
            </a:r>
            <a:r>
              <a:rPr lang="zh-CN" altLang="en-US" sz="1600" dirty="0">
                <a:latin typeface="Adobe 仿宋 Std R" panose="02020400000000000000" pitchFamily="18" charset="-122"/>
                <a:ea typeface="Adobe 仿宋 Std R" panose="02020400000000000000" pitchFamily="18" charset="-122"/>
              </a:rPr>
              <a:t>，则支持假设二， </a:t>
            </a:r>
            <a:r>
              <a:rPr lang="en-US" altLang="zh-CN" sz="1600" dirty="0">
                <a:latin typeface="Adobe 仿宋 Std R" panose="02020400000000000000" pitchFamily="18" charset="-122"/>
                <a:ea typeface="Adobe 仿宋 Std R" panose="02020400000000000000" pitchFamily="18" charset="-122"/>
              </a:rPr>
              <a:t>F1</a:t>
            </a:r>
            <a:r>
              <a:rPr lang="zh-CN" altLang="en-US" sz="1600" dirty="0">
                <a:latin typeface="Adobe 仿宋 Std R" panose="02020400000000000000" pitchFamily="18" charset="-122"/>
                <a:ea typeface="Adobe 仿宋 Std R" panose="02020400000000000000" pitchFamily="18" charset="-122"/>
              </a:rPr>
              <a:t>的单倍体子代中野生型个体的基因型是</a:t>
            </a:r>
            <a:r>
              <a:rPr lang="zh-CN" altLang="en-US" sz="1600" u="sng" dirty="0">
                <a:latin typeface="Adobe 仿宋 Std R" panose="02020400000000000000" pitchFamily="18" charset="-122"/>
                <a:ea typeface="Adobe 仿宋 Std R" panose="02020400000000000000" pitchFamily="18" charset="-122"/>
              </a:rPr>
              <a:t>          </a:t>
            </a:r>
            <a:r>
              <a:rPr lang="zh-CN" altLang="en-US" sz="1600" dirty="0">
                <a:latin typeface="Adobe 仿宋 Std R" panose="02020400000000000000" pitchFamily="18" charset="-122"/>
                <a:ea typeface="Adobe 仿宋 Std R" panose="02020400000000000000" pitchFamily="18" charset="-122"/>
              </a:rPr>
              <a:t> ，来源于一个</a:t>
            </a:r>
            <a:r>
              <a:rPr lang="en-US" altLang="zh-CN" sz="1600" dirty="0">
                <a:latin typeface="Adobe 仿宋 Std R" panose="02020400000000000000" pitchFamily="18" charset="-122"/>
                <a:ea typeface="Adobe 仿宋 Std R" panose="02020400000000000000" pitchFamily="18" charset="-122"/>
              </a:rPr>
              <a:t>F1</a:t>
            </a:r>
            <a:r>
              <a:rPr lang="zh-CN" altLang="en-US" sz="1600" dirty="0">
                <a:latin typeface="Adobe 仿宋 Std R" panose="02020400000000000000" pitchFamily="18" charset="-122"/>
                <a:ea typeface="Adobe 仿宋 Std R" panose="02020400000000000000" pitchFamily="18" charset="-122"/>
              </a:rPr>
              <a:t>细胞的四个单倍体子代酵母细胞的表现型及比例可能为</a:t>
            </a:r>
            <a:r>
              <a:rPr lang="zh-CN" altLang="en-US" sz="1600" u="sng" dirty="0">
                <a:latin typeface="Adobe 仿宋 Std R" panose="02020400000000000000" pitchFamily="18" charset="-122"/>
                <a:ea typeface="Adobe 仿宋 Std R" panose="02020400000000000000" pitchFamily="18" charset="-122"/>
              </a:rPr>
              <a:t>          </a:t>
            </a:r>
            <a:r>
              <a:rPr lang="zh-CN" altLang="en-US" sz="1600" dirty="0">
                <a:latin typeface="Adobe 仿宋 Std R" panose="02020400000000000000" pitchFamily="18" charset="-122"/>
                <a:ea typeface="Adobe 仿宋 Std R" panose="02020400000000000000" pitchFamily="18" charset="-122"/>
              </a:rPr>
              <a:t> 。</a:t>
            </a:r>
            <a:endParaRPr lang="zh-CN" altLang="en-US" sz="1600" dirty="0"/>
          </a:p>
        </p:txBody>
      </p:sp>
      <p:sp>
        <p:nvSpPr>
          <p:cNvPr id="10" name="文本框 9">
            <a:extLst>
              <a:ext uri="{FF2B5EF4-FFF2-40B4-BE49-F238E27FC236}">
                <a16:creationId xmlns:a16="http://schemas.microsoft.com/office/drawing/2014/main" id="{6E8D838C-24BE-4D82-826B-D6FA425A375D}"/>
              </a:ext>
            </a:extLst>
          </p:cNvPr>
          <p:cNvSpPr txBox="1"/>
          <p:nvPr/>
        </p:nvSpPr>
        <p:spPr>
          <a:xfrm>
            <a:off x="-3181" y="-11769"/>
            <a:ext cx="7980322" cy="584775"/>
          </a:xfrm>
          <a:prstGeom prst="rect">
            <a:avLst/>
          </a:prstGeom>
          <a:noFill/>
        </p:spPr>
        <p:txBody>
          <a:bodyPr wrap="square" rtlCol="0">
            <a:spAutoFit/>
          </a:bodyPr>
          <a:lstStyle/>
          <a:p>
            <a:pPr algn="ctr"/>
            <a:r>
              <a:rPr lang="zh-CN" altLang="en-US"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遗传的分子基础</a:t>
            </a:r>
            <a:r>
              <a:rPr lang="en-US" altLang="zh-CN"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a:t>
            </a:r>
            <a:r>
              <a:rPr lang="zh-CN" altLang="en-US"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基因的本质 例题解析</a:t>
            </a:r>
          </a:p>
        </p:txBody>
      </p:sp>
      <p:pic>
        <p:nvPicPr>
          <p:cNvPr id="12" name="Picture 117">
            <a:extLst>
              <a:ext uri="{FF2B5EF4-FFF2-40B4-BE49-F238E27FC236}">
                <a16:creationId xmlns:a16="http://schemas.microsoft.com/office/drawing/2014/main" id="{B45BF5FC-8097-428F-BF0F-ED42601648B7}"/>
              </a:ext>
            </a:extLst>
          </p:cNvPr>
          <p:cNvPicPr/>
          <p:nvPr/>
        </p:nvPicPr>
        <p:blipFill>
          <a:blip r:embed="rId2"/>
          <a:stretch>
            <a:fillRect/>
          </a:stretch>
        </p:blipFill>
        <p:spPr>
          <a:xfrm>
            <a:off x="6442228" y="1023936"/>
            <a:ext cx="5579745" cy="2795270"/>
          </a:xfrm>
          <a:prstGeom prst="rect">
            <a:avLst/>
          </a:prstGeom>
        </p:spPr>
      </p:pic>
    </p:spTree>
    <p:extLst>
      <p:ext uri="{BB962C8B-B14F-4D97-AF65-F5344CB8AC3E}">
        <p14:creationId xmlns:p14="http://schemas.microsoft.com/office/powerpoint/2010/main" val="1638627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7A41B3D6-07C5-4C7D-A841-2A320F3671EF}"/>
              </a:ext>
            </a:extLst>
          </p:cNvPr>
          <p:cNvSpPr txBox="1"/>
          <p:nvPr/>
        </p:nvSpPr>
        <p:spPr>
          <a:xfrm>
            <a:off x="-3181" y="-11769"/>
            <a:ext cx="7980322" cy="584775"/>
          </a:xfrm>
          <a:prstGeom prst="rect">
            <a:avLst/>
          </a:prstGeom>
          <a:noFill/>
        </p:spPr>
        <p:txBody>
          <a:bodyPr wrap="square" rtlCol="0">
            <a:spAutoFit/>
          </a:bodyPr>
          <a:lstStyle/>
          <a:p>
            <a:pPr algn="ctr"/>
            <a:r>
              <a:rPr lang="zh-CN" altLang="en-US"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遗传的分子基础</a:t>
            </a:r>
            <a:r>
              <a:rPr lang="en-US" altLang="zh-CN"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a:t>
            </a:r>
            <a:r>
              <a:rPr lang="zh-CN" altLang="en-US"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基因的本质 例题解析</a:t>
            </a:r>
          </a:p>
        </p:txBody>
      </p:sp>
      <p:sp>
        <p:nvSpPr>
          <p:cNvPr id="6" name="文本框 5">
            <a:extLst>
              <a:ext uri="{FF2B5EF4-FFF2-40B4-BE49-F238E27FC236}">
                <a16:creationId xmlns:a16="http://schemas.microsoft.com/office/drawing/2014/main" id="{743A41CA-1C51-4E20-ABC8-F475CD89B0CB}"/>
              </a:ext>
            </a:extLst>
          </p:cNvPr>
          <p:cNvSpPr txBox="1"/>
          <p:nvPr/>
        </p:nvSpPr>
        <p:spPr>
          <a:xfrm>
            <a:off x="327900" y="725128"/>
            <a:ext cx="7318159" cy="6028317"/>
          </a:xfrm>
          <a:prstGeom prst="rect">
            <a:avLst/>
          </a:prstGeom>
          <a:noFill/>
        </p:spPr>
        <p:txBody>
          <a:bodyPr wrap="square" rtlCol="0">
            <a:spAutoFit/>
          </a:bodyPr>
          <a:lstStyle/>
          <a:p>
            <a:pPr>
              <a:lnSpc>
                <a:spcPct val="105000"/>
              </a:lnSpc>
            </a:pPr>
            <a:r>
              <a:rPr lang="en-US" altLang="zh-CN" sz="1600" dirty="0">
                <a:latin typeface="Adobe 仿宋 Std R" panose="02020400000000000000" pitchFamily="18" charset="-122"/>
                <a:ea typeface="Adobe 仿宋 Std R" panose="02020400000000000000" pitchFamily="18" charset="-122"/>
              </a:rPr>
              <a:t>7. </a:t>
            </a:r>
            <a:r>
              <a:rPr lang="zh-CN" altLang="en-US" sz="1600" dirty="0">
                <a:latin typeface="Adobe 仿宋 Std R" panose="02020400000000000000" pitchFamily="18" charset="-122"/>
                <a:ea typeface="Adobe 仿宋 Std R" panose="02020400000000000000" pitchFamily="18" charset="-122"/>
              </a:rPr>
              <a:t>（选做）阿尔茨海默症（</a:t>
            </a:r>
            <a:r>
              <a:rPr lang="en-US" altLang="zh-CN" sz="1600" dirty="0">
                <a:latin typeface="Adobe 仿宋 Std R" panose="02020400000000000000" pitchFamily="18" charset="-122"/>
                <a:ea typeface="Adobe 仿宋 Std R" panose="02020400000000000000" pitchFamily="18" charset="-122"/>
              </a:rPr>
              <a:t>AD</a:t>
            </a:r>
            <a:r>
              <a:rPr lang="zh-CN" altLang="en-US" sz="1600" dirty="0">
                <a:latin typeface="Adobe 仿宋 Std R" panose="02020400000000000000" pitchFamily="18" charset="-122"/>
                <a:ea typeface="Adobe 仿宋 Std R" panose="02020400000000000000" pitchFamily="18" charset="-122"/>
              </a:rPr>
              <a:t>） 是一种常见的中枢神经系统退行性疾病，主要病理表现为乙酰胆碱 （</a:t>
            </a:r>
            <a:r>
              <a:rPr lang="en-US" altLang="zh-CN" sz="1600" dirty="0" err="1">
                <a:latin typeface="Adobe 仿宋 Std R" panose="02020400000000000000" pitchFamily="18" charset="-122"/>
                <a:ea typeface="Adobe 仿宋 Std R" panose="02020400000000000000" pitchFamily="18" charset="-122"/>
              </a:rPr>
              <a:t>ACh</a:t>
            </a:r>
            <a:r>
              <a:rPr lang="zh-CN" altLang="en-US" sz="1600" dirty="0">
                <a:latin typeface="Adobe 仿宋 Std R" panose="02020400000000000000" pitchFamily="18" charset="-122"/>
                <a:ea typeface="Adobe 仿宋 Std R" panose="02020400000000000000" pitchFamily="18" charset="-122"/>
              </a:rPr>
              <a:t>）水平降低、脑部细胞间隙 </a:t>
            </a:r>
            <a:r>
              <a:rPr lang="el-GR" altLang="zh-CN" sz="1600" dirty="0">
                <a:latin typeface="Adobe 仿宋 Std R" panose="02020400000000000000" pitchFamily="18" charset="-122"/>
                <a:ea typeface="Adobe 仿宋 Std R" panose="02020400000000000000" pitchFamily="18" charset="-122"/>
              </a:rPr>
              <a:t>β</a:t>
            </a:r>
            <a:r>
              <a:rPr lang="zh-CN" altLang="en-US" sz="1600" dirty="0">
                <a:latin typeface="Adobe 仿宋 Std R" panose="02020400000000000000" pitchFamily="18" charset="-122"/>
                <a:ea typeface="Adobe 仿宋 Std R" panose="02020400000000000000" pitchFamily="18" charset="-122"/>
              </a:rPr>
              <a:t>淀粉样蛋白（</a:t>
            </a:r>
            <a:r>
              <a:rPr lang="en-US" altLang="zh-CN" sz="1600" dirty="0">
                <a:latin typeface="Adobe 仿宋 Std R" panose="02020400000000000000" pitchFamily="18" charset="-122"/>
                <a:ea typeface="Adobe 仿宋 Std R" panose="02020400000000000000" pitchFamily="18" charset="-122"/>
              </a:rPr>
              <a:t>A</a:t>
            </a:r>
            <a:r>
              <a:rPr lang="el-GR" altLang="zh-CN" sz="1600" dirty="0">
                <a:latin typeface="Adobe 仿宋 Std R" panose="02020400000000000000" pitchFamily="18" charset="-122"/>
                <a:ea typeface="Adobe 仿宋 Std R" panose="02020400000000000000" pitchFamily="18" charset="-122"/>
              </a:rPr>
              <a:t>β</a:t>
            </a:r>
            <a:r>
              <a:rPr lang="zh-CN" altLang="en-US" sz="1600" dirty="0">
                <a:latin typeface="Adobe 仿宋 Std R" panose="02020400000000000000" pitchFamily="18" charset="-122"/>
                <a:ea typeface="Adobe 仿宋 Std R" panose="02020400000000000000" pitchFamily="18" charset="-122"/>
              </a:rPr>
              <a:t>）的沉积等，以记忆和认知功能障碍为主要症状。请回答问题：</a:t>
            </a:r>
          </a:p>
          <a:p>
            <a:pPr>
              <a:lnSpc>
                <a:spcPct val="105000"/>
              </a:lnSpc>
            </a:pP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1</a:t>
            </a:r>
            <a:r>
              <a:rPr lang="zh-CN" altLang="en-US" sz="1600" dirty="0">
                <a:latin typeface="Adobe 仿宋 Std R" panose="02020400000000000000" pitchFamily="18" charset="-122"/>
                <a:ea typeface="Adobe 仿宋 Std R" panose="02020400000000000000" pitchFamily="18" charset="-122"/>
              </a:rPr>
              <a:t>）当神经冲动传来时，突触前神经元会释放</a:t>
            </a:r>
            <a:r>
              <a:rPr lang="zh-CN" altLang="en-US" sz="1600" u="sng" dirty="0">
                <a:latin typeface="Adobe 仿宋 Std R" panose="02020400000000000000" pitchFamily="18" charset="-122"/>
                <a:ea typeface="Adobe 仿宋 Std R" panose="02020400000000000000" pitchFamily="18" charset="-122"/>
              </a:rPr>
              <a:t>          </a:t>
            </a:r>
            <a:r>
              <a:rPr lang="zh-CN" altLang="en-US" sz="1600" dirty="0">
                <a:latin typeface="Adobe 仿宋 Std R" panose="02020400000000000000" pitchFamily="18" charset="-122"/>
                <a:ea typeface="Adobe 仿宋 Std R" panose="02020400000000000000" pitchFamily="18" charset="-122"/>
              </a:rPr>
              <a:t>， 如乙酰胆碱，与突触后膜上受体结合，引起下一神经元兴奋。突触间隙中的乙酰胆碱酯酶能催化 </a:t>
            </a:r>
            <a:r>
              <a:rPr lang="en-US" altLang="zh-CN" sz="1600" dirty="0" err="1">
                <a:latin typeface="Adobe 仿宋 Std R" panose="02020400000000000000" pitchFamily="18" charset="-122"/>
                <a:ea typeface="Adobe 仿宋 Std R" panose="02020400000000000000" pitchFamily="18" charset="-122"/>
              </a:rPr>
              <a:t>ACh</a:t>
            </a:r>
            <a:r>
              <a:rPr lang="en-US" altLang="zh-CN" sz="1600" dirty="0">
                <a:latin typeface="Adobe 仿宋 Std R" panose="02020400000000000000" pitchFamily="18" charset="-122"/>
                <a:ea typeface="Adobe 仿宋 Std R" panose="02020400000000000000" pitchFamily="18" charset="-122"/>
              </a:rPr>
              <a:t> </a:t>
            </a:r>
            <a:r>
              <a:rPr lang="zh-CN" altLang="en-US" sz="1600" dirty="0">
                <a:latin typeface="Adobe 仿宋 Std R" panose="02020400000000000000" pitchFamily="18" charset="-122"/>
                <a:ea typeface="Adobe 仿宋 Std R" panose="02020400000000000000" pitchFamily="18" charset="-122"/>
              </a:rPr>
              <a:t>降解，及时</a:t>
            </a:r>
            <a:r>
              <a:rPr lang="zh-CN" altLang="en-US" sz="1600" u="sng" dirty="0">
                <a:latin typeface="Adobe 仿宋 Std R" panose="02020400000000000000" pitchFamily="18" charset="-122"/>
                <a:ea typeface="Adobe 仿宋 Std R" panose="02020400000000000000" pitchFamily="18" charset="-122"/>
              </a:rPr>
              <a:t>          </a:t>
            </a:r>
            <a:r>
              <a:rPr lang="zh-CN" altLang="en-US" sz="1600" dirty="0">
                <a:latin typeface="Adobe 仿宋 Std R" panose="02020400000000000000" pitchFamily="18" charset="-122"/>
                <a:ea typeface="Adobe 仿宋 Std R" panose="02020400000000000000" pitchFamily="18" charset="-122"/>
              </a:rPr>
              <a:t> </a:t>
            </a:r>
            <a:r>
              <a:rPr lang="en-US" altLang="zh-CN" sz="1600" dirty="0">
                <a:latin typeface="Adobe 仿宋 Std R" panose="02020400000000000000" pitchFamily="18" charset="-122"/>
                <a:ea typeface="Adobe 仿宋 Std R" panose="02020400000000000000" pitchFamily="18" charset="-122"/>
              </a:rPr>
              <a:t>Ach </a:t>
            </a:r>
            <a:r>
              <a:rPr lang="zh-CN" altLang="en-US" sz="1600" dirty="0">
                <a:latin typeface="Adobe 仿宋 Std R" panose="02020400000000000000" pitchFamily="18" charset="-122"/>
                <a:ea typeface="Adobe 仿宋 Std R" panose="02020400000000000000" pitchFamily="18" charset="-122"/>
              </a:rPr>
              <a:t>对突触后膜的兴奋作用，保证神经信号的正常传递。</a:t>
            </a:r>
            <a:r>
              <a:rPr lang="en-US" altLang="zh-CN" sz="1600" dirty="0">
                <a:latin typeface="Adobe 仿宋 Std R" panose="02020400000000000000" pitchFamily="18" charset="-122"/>
                <a:ea typeface="Adobe 仿宋 Std R" panose="02020400000000000000" pitchFamily="18" charset="-122"/>
              </a:rPr>
              <a:t>AD </a:t>
            </a:r>
            <a:r>
              <a:rPr lang="zh-CN" altLang="en-US" sz="1600" dirty="0">
                <a:latin typeface="Adobe 仿宋 Std R" panose="02020400000000000000" pitchFamily="18" charset="-122"/>
                <a:ea typeface="Adobe 仿宋 Std R" panose="02020400000000000000" pitchFamily="18" charset="-122"/>
              </a:rPr>
              <a:t>患者 </a:t>
            </a:r>
            <a:r>
              <a:rPr lang="en-US" altLang="zh-CN" sz="1600" dirty="0" err="1">
                <a:latin typeface="Adobe 仿宋 Std R" panose="02020400000000000000" pitchFamily="18" charset="-122"/>
                <a:ea typeface="Adobe 仿宋 Std R" panose="02020400000000000000" pitchFamily="18" charset="-122"/>
              </a:rPr>
              <a:t>ACh</a:t>
            </a:r>
            <a:r>
              <a:rPr lang="en-US" altLang="zh-CN" sz="1600" dirty="0">
                <a:latin typeface="Adobe 仿宋 Std R" panose="02020400000000000000" pitchFamily="18" charset="-122"/>
                <a:ea typeface="Adobe 仿宋 Std R" panose="02020400000000000000" pitchFamily="18" charset="-122"/>
              </a:rPr>
              <a:t> </a:t>
            </a:r>
            <a:r>
              <a:rPr lang="zh-CN" altLang="en-US" sz="1600" dirty="0">
                <a:latin typeface="Adobe 仿宋 Std R" panose="02020400000000000000" pitchFamily="18" charset="-122"/>
                <a:ea typeface="Adobe 仿宋 Std R" panose="02020400000000000000" pitchFamily="18" charset="-122"/>
              </a:rPr>
              <a:t>水平降低，影响了神经细胞之间兴奋的传递。</a:t>
            </a:r>
          </a:p>
          <a:p>
            <a:pPr>
              <a:lnSpc>
                <a:spcPct val="105000"/>
              </a:lnSpc>
            </a:pP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2</a:t>
            </a:r>
            <a:r>
              <a:rPr lang="zh-CN" altLang="en-US" sz="1600" dirty="0">
                <a:latin typeface="Adobe 仿宋 Std R" panose="02020400000000000000" pitchFamily="18" charset="-122"/>
                <a:ea typeface="Adobe 仿宋 Std R" panose="02020400000000000000" pitchFamily="18" charset="-122"/>
              </a:rPr>
              <a:t>）研究表明，胞外 </a:t>
            </a:r>
            <a:r>
              <a:rPr lang="en-US" altLang="zh-CN" sz="1600" dirty="0">
                <a:latin typeface="Adobe 仿宋 Std R" panose="02020400000000000000" pitchFamily="18" charset="-122"/>
                <a:ea typeface="Adobe 仿宋 Std R" panose="02020400000000000000" pitchFamily="18" charset="-122"/>
              </a:rPr>
              <a:t>A</a:t>
            </a:r>
            <a:r>
              <a:rPr lang="el-GR" altLang="zh-CN" sz="1600" dirty="0">
                <a:latin typeface="Adobe 仿宋 Std R" panose="02020400000000000000" pitchFamily="18" charset="-122"/>
                <a:ea typeface="Adobe 仿宋 Std R" panose="02020400000000000000" pitchFamily="18" charset="-122"/>
              </a:rPr>
              <a:t>β</a:t>
            </a:r>
            <a:r>
              <a:rPr lang="en-US" altLang="zh-CN" sz="1600" dirty="0">
                <a:latin typeface="Adobe 仿宋 Std R" panose="02020400000000000000" pitchFamily="18" charset="-122"/>
                <a:ea typeface="Adobe 仿宋 Std R" panose="02020400000000000000" pitchFamily="18" charset="-122"/>
              </a:rPr>
              <a:t> </a:t>
            </a:r>
            <a:r>
              <a:rPr lang="zh-CN" altLang="en-US" sz="1600" dirty="0">
                <a:latin typeface="Adobe 仿宋 Std R" panose="02020400000000000000" pitchFamily="18" charset="-122"/>
                <a:ea typeface="Adobe 仿宋 Std R" panose="02020400000000000000" pitchFamily="18" charset="-122"/>
              </a:rPr>
              <a:t>沉积能引起 </a:t>
            </a:r>
            <a:r>
              <a:rPr lang="en-US" altLang="zh-CN" sz="1600" dirty="0">
                <a:latin typeface="Adobe 仿宋 Std R" panose="02020400000000000000" pitchFamily="18" charset="-122"/>
                <a:ea typeface="Adobe 仿宋 Std R" panose="02020400000000000000" pitchFamily="18" charset="-122"/>
              </a:rPr>
              <a:t>AD </a:t>
            </a:r>
            <a:r>
              <a:rPr lang="zh-CN" altLang="en-US" sz="1600" dirty="0">
                <a:latin typeface="Adobe 仿宋 Std R" panose="02020400000000000000" pitchFamily="18" charset="-122"/>
                <a:ea typeface="Adobe 仿宋 Std R" panose="02020400000000000000" pitchFamily="18" charset="-122"/>
              </a:rPr>
              <a:t>患者 </a:t>
            </a:r>
            <a:r>
              <a:rPr lang="en-US" altLang="zh-CN" sz="1600" dirty="0">
                <a:latin typeface="Adobe 仿宋 Std R" panose="02020400000000000000" pitchFamily="18" charset="-122"/>
                <a:ea typeface="Adobe 仿宋 Std R" panose="02020400000000000000" pitchFamily="18" charset="-122"/>
              </a:rPr>
              <a:t>MC </a:t>
            </a:r>
            <a:r>
              <a:rPr lang="zh-CN" altLang="en-US" sz="1600" dirty="0">
                <a:latin typeface="Adobe 仿宋 Std R" panose="02020400000000000000" pitchFamily="18" charset="-122"/>
                <a:ea typeface="Adobe 仿宋 Std R" panose="02020400000000000000" pitchFamily="18" charset="-122"/>
              </a:rPr>
              <a:t>细胞（中枢神经系统中的一种免疫细胞）大量合成并分泌 </a:t>
            </a:r>
            <a:r>
              <a:rPr lang="en-US" altLang="zh-CN" sz="1600" dirty="0">
                <a:latin typeface="Adobe 仿宋 Std R" panose="02020400000000000000" pitchFamily="18" charset="-122"/>
                <a:ea typeface="Adobe 仿宋 Std R" panose="02020400000000000000" pitchFamily="18" charset="-122"/>
              </a:rPr>
              <a:t>IL-1 </a:t>
            </a:r>
            <a:r>
              <a:rPr lang="zh-CN" altLang="en-US" sz="1600" dirty="0">
                <a:latin typeface="Adobe 仿宋 Std R" panose="02020400000000000000" pitchFamily="18" charset="-122"/>
                <a:ea typeface="Adobe 仿宋 Std R" panose="02020400000000000000" pitchFamily="18" charset="-122"/>
              </a:rPr>
              <a:t>蛋白（一种重要的炎症因子）。下图为 </a:t>
            </a:r>
            <a:r>
              <a:rPr lang="en-US" altLang="zh-CN" sz="1600" dirty="0">
                <a:latin typeface="Adobe 仿宋 Std R" panose="02020400000000000000" pitchFamily="18" charset="-122"/>
                <a:ea typeface="Adobe 仿宋 Std R" panose="02020400000000000000" pitchFamily="18" charset="-122"/>
              </a:rPr>
              <a:t>A</a:t>
            </a:r>
            <a:r>
              <a:rPr lang="el-GR" altLang="zh-CN" sz="1600" dirty="0">
                <a:latin typeface="Adobe 仿宋 Std R" panose="02020400000000000000" pitchFamily="18" charset="-122"/>
                <a:ea typeface="Adobe 仿宋 Std R" panose="02020400000000000000" pitchFamily="18" charset="-122"/>
              </a:rPr>
              <a:t>β</a:t>
            </a:r>
            <a:r>
              <a:rPr lang="en-US" altLang="zh-CN" sz="1600" dirty="0">
                <a:latin typeface="Adobe 仿宋 Std R" panose="02020400000000000000" pitchFamily="18" charset="-122"/>
                <a:ea typeface="Adobe 仿宋 Std R" panose="02020400000000000000" pitchFamily="18" charset="-122"/>
              </a:rPr>
              <a:t> </a:t>
            </a:r>
            <a:r>
              <a:rPr lang="zh-CN" altLang="en-US" sz="1600" dirty="0">
                <a:latin typeface="Adobe 仿宋 Std R" panose="02020400000000000000" pitchFamily="18" charset="-122"/>
                <a:ea typeface="Adobe 仿宋 Std R" panose="02020400000000000000" pitchFamily="18" charset="-122"/>
              </a:rPr>
              <a:t>沉积物的致病机制。</a:t>
            </a:r>
          </a:p>
          <a:p>
            <a:pPr>
              <a:lnSpc>
                <a:spcPct val="105000"/>
              </a:lnSpc>
            </a:pPr>
            <a:r>
              <a:rPr lang="zh-CN" altLang="en-US" sz="1600" dirty="0">
                <a:latin typeface="Adobe 仿宋 Std R" panose="02020400000000000000" pitchFamily="18" charset="-122"/>
                <a:ea typeface="Adobe 仿宋 Std R" panose="02020400000000000000" pitchFamily="18" charset="-122"/>
              </a:rPr>
              <a:t>① 由图可知，</a:t>
            </a:r>
            <a:r>
              <a:rPr lang="en-US" altLang="zh-CN" sz="1600" dirty="0">
                <a:latin typeface="Adobe 仿宋 Std R" panose="02020400000000000000" pitchFamily="18" charset="-122"/>
                <a:ea typeface="Adobe 仿宋 Std R" panose="02020400000000000000" pitchFamily="18" charset="-122"/>
              </a:rPr>
              <a:t>MC </a:t>
            </a:r>
            <a:r>
              <a:rPr lang="zh-CN" altLang="en-US" sz="1600" dirty="0">
                <a:latin typeface="Adobe 仿宋 Std R" panose="02020400000000000000" pitchFamily="18" charset="-122"/>
                <a:ea typeface="Adobe 仿宋 Std R" panose="02020400000000000000" pitchFamily="18" charset="-122"/>
              </a:rPr>
              <a:t>细胞接受 </a:t>
            </a:r>
            <a:r>
              <a:rPr lang="en-US" altLang="zh-CN" sz="1600" dirty="0">
                <a:latin typeface="Adobe 仿宋 Std R" panose="02020400000000000000" pitchFamily="18" charset="-122"/>
                <a:ea typeface="Adobe 仿宋 Std R" panose="02020400000000000000" pitchFamily="18" charset="-122"/>
              </a:rPr>
              <a:t>A</a:t>
            </a:r>
            <a:r>
              <a:rPr lang="el-GR" altLang="zh-CN" sz="1600" dirty="0">
                <a:latin typeface="Adobe 仿宋 Std R" panose="02020400000000000000" pitchFamily="18" charset="-122"/>
                <a:ea typeface="Adobe 仿宋 Std R" panose="02020400000000000000" pitchFamily="18" charset="-122"/>
              </a:rPr>
              <a:t>β</a:t>
            </a:r>
            <a:r>
              <a:rPr lang="en-US" altLang="zh-CN" sz="1600" dirty="0">
                <a:latin typeface="Adobe 仿宋 Std R" panose="02020400000000000000" pitchFamily="18" charset="-122"/>
                <a:ea typeface="Adobe 仿宋 Std R" panose="02020400000000000000" pitchFamily="18" charset="-122"/>
              </a:rPr>
              <a:t> </a:t>
            </a:r>
            <a:r>
              <a:rPr lang="zh-CN" altLang="en-US" sz="1600" dirty="0">
                <a:latin typeface="Adobe 仿宋 Std R" panose="02020400000000000000" pitchFamily="18" charset="-122"/>
                <a:ea typeface="Adobe 仿宋 Std R" panose="02020400000000000000" pitchFamily="18" charset="-122"/>
              </a:rPr>
              <a:t>沉积的信号后，磷酸化后被激活的 </a:t>
            </a:r>
            <a:r>
              <a:rPr lang="en-US" altLang="zh-CN" sz="1600" dirty="0">
                <a:latin typeface="Adobe 仿宋 Std R" panose="02020400000000000000" pitchFamily="18" charset="-122"/>
                <a:ea typeface="Adobe 仿宋 Std R" panose="02020400000000000000" pitchFamily="18" charset="-122"/>
              </a:rPr>
              <a:t>K </a:t>
            </a:r>
            <a:r>
              <a:rPr lang="zh-CN" altLang="en-US" sz="1600" dirty="0">
                <a:latin typeface="Adobe 仿宋 Std R" panose="02020400000000000000" pitchFamily="18" charset="-122"/>
                <a:ea typeface="Adobe 仿宋 Std R" panose="02020400000000000000" pitchFamily="18" charset="-122"/>
              </a:rPr>
              <a:t>酶催化 </a:t>
            </a:r>
            <a:r>
              <a:rPr lang="en-US" altLang="zh-CN" sz="1600" dirty="0">
                <a:latin typeface="Adobe 仿宋 Std R" panose="02020400000000000000" pitchFamily="18" charset="-122"/>
                <a:ea typeface="Adobe 仿宋 Std R" panose="02020400000000000000" pitchFamily="18" charset="-122"/>
              </a:rPr>
              <a:t>IK</a:t>
            </a:r>
            <a:r>
              <a:rPr lang="zh-CN" altLang="en-US" sz="1600" dirty="0">
                <a:latin typeface="Adobe 仿宋 Std R" panose="02020400000000000000" pitchFamily="18" charset="-122"/>
                <a:ea typeface="Adobe 仿宋 Std R" panose="02020400000000000000" pitchFamily="18" charset="-122"/>
              </a:rPr>
              <a:t> 蛋白磷酸化，使其与 </a:t>
            </a:r>
            <a:r>
              <a:rPr lang="en-US" altLang="zh-CN" sz="1600" dirty="0">
                <a:latin typeface="Adobe 仿宋 Std R" panose="02020400000000000000" pitchFamily="18" charset="-122"/>
                <a:ea typeface="Adobe 仿宋 Std R" panose="02020400000000000000" pitchFamily="18" charset="-122"/>
              </a:rPr>
              <a:t>NF</a:t>
            </a:r>
            <a:r>
              <a:rPr lang="zh-CN" altLang="en-US" sz="1600" dirty="0">
                <a:latin typeface="Adobe 仿宋 Std R" panose="02020400000000000000" pitchFamily="18" charset="-122"/>
                <a:ea typeface="Adobe 仿宋 Std R" panose="02020400000000000000" pitchFamily="18" charset="-122"/>
              </a:rPr>
              <a:t> 蛋白</a:t>
            </a:r>
            <a:r>
              <a:rPr lang="zh-CN" altLang="en-US" sz="1600" u="sng" dirty="0">
                <a:latin typeface="Adobe 仿宋 Std R" panose="02020400000000000000" pitchFamily="18" charset="-122"/>
                <a:ea typeface="Adobe 仿宋 Std R" panose="02020400000000000000" pitchFamily="18" charset="-122"/>
              </a:rPr>
              <a:t>          </a:t>
            </a:r>
            <a:r>
              <a:rPr lang="zh-CN" altLang="en-US" sz="1600" dirty="0">
                <a:latin typeface="Adobe 仿宋 Std R" panose="02020400000000000000" pitchFamily="18" charset="-122"/>
                <a:ea typeface="Adobe 仿宋 Std R" panose="02020400000000000000" pitchFamily="18" charset="-122"/>
              </a:rPr>
              <a:t>。 </a:t>
            </a:r>
            <a:r>
              <a:rPr lang="en-US" altLang="zh-CN" sz="1600" dirty="0">
                <a:latin typeface="Adobe 仿宋 Std R" panose="02020400000000000000" pitchFamily="18" charset="-122"/>
                <a:ea typeface="Adobe 仿宋 Std R" panose="02020400000000000000" pitchFamily="18" charset="-122"/>
              </a:rPr>
              <a:t>NF </a:t>
            </a:r>
            <a:r>
              <a:rPr lang="zh-CN" altLang="en-US" sz="1600" dirty="0">
                <a:latin typeface="Adobe 仿宋 Std R" panose="02020400000000000000" pitchFamily="18" charset="-122"/>
                <a:ea typeface="Adobe 仿宋 Std R" panose="02020400000000000000" pitchFamily="18" charset="-122"/>
              </a:rPr>
              <a:t>蛋白通过 </a:t>
            </a:r>
            <a:r>
              <a:rPr lang="zh-CN" altLang="en-US" sz="1600" u="sng" dirty="0">
                <a:latin typeface="Adobe 仿宋 Std R" panose="02020400000000000000" pitchFamily="18" charset="-122"/>
                <a:ea typeface="Adobe 仿宋 Std R" panose="02020400000000000000" pitchFamily="18" charset="-122"/>
              </a:rPr>
              <a:t>          </a:t>
            </a:r>
            <a:r>
              <a:rPr lang="zh-CN" altLang="en-US" sz="1600" dirty="0">
                <a:latin typeface="Adobe 仿宋 Std R" panose="02020400000000000000" pitchFamily="18" charset="-122"/>
                <a:ea typeface="Adobe 仿宋 Std R" panose="02020400000000000000" pitchFamily="18" charset="-122"/>
              </a:rPr>
              <a:t> 进入细胞核，与 </a:t>
            </a:r>
            <a:r>
              <a:rPr lang="en-US" altLang="zh-CN" sz="1600" dirty="0">
                <a:latin typeface="Adobe 仿宋 Std R" panose="02020400000000000000" pitchFamily="18" charset="-122"/>
                <a:ea typeface="Adobe 仿宋 Std R" panose="02020400000000000000" pitchFamily="18" charset="-122"/>
              </a:rPr>
              <a:t>IL-1 </a:t>
            </a:r>
            <a:r>
              <a:rPr lang="zh-CN" altLang="en-US" sz="1600" dirty="0">
                <a:latin typeface="Adobe 仿宋 Std R" panose="02020400000000000000" pitchFamily="18" charset="-122"/>
                <a:ea typeface="Adobe 仿宋 Std R" panose="02020400000000000000" pitchFamily="18" charset="-122"/>
              </a:rPr>
              <a:t>基因上游的调控序列结合，最终引发 </a:t>
            </a:r>
            <a:r>
              <a:rPr lang="en-US" altLang="zh-CN" sz="1600" dirty="0">
                <a:latin typeface="Adobe 仿宋 Std R" panose="02020400000000000000" pitchFamily="18" charset="-122"/>
                <a:ea typeface="Adobe 仿宋 Std R" panose="02020400000000000000" pitchFamily="18" charset="-122"/>
              </a:rPr>
              <a:t>IL-1 </a:t>
            </a:r>
            <a:r>
              <a:rPr lang="zh-CN" altLang="en-US" sz="1600" dirty="0">
                <a:latin typeface="Adobe 仿宋 Std R" panose="02020400000000000000" pitchFamily="18" charset="-122"/>
                <a:ea typeface="Adobe 仿宋 Std R" panose="02020400000000000000" pitchFamily="18" charset="-122"/>
              </a:rPr>
              <a:t>蛋白的大量合成与分泌。</a:t>
            </a:r>
          </a:p>
          <a:p>
            <a:pPr>
              <a:lnSpc>
                <a:spcPct val="105000"/>
              </a:lnSpc>
            </a:pPr>
            <a:r>
              <a:rPr lang="zh-CN" altLang="en-US" sz="1600" dirty="0">
                <a:latin typeface="Adobe 仿宋 Std R" panose="02020400000000000000" pitchFamily="18" charset="-122"/>
                <a:ea typeface="Adobe 仿宋 Std R" panose="02020400000000000000" pitchFamily="18" charset="-122"/>
              </a:rPr>
              <a:t>② 据图推测，</a:t>
            </a:r>
            <a:r>
              <a:rPr lang="en-US" altLang="zh-CN" sz="1600" dirty="0">
                <a:latin typeface="Adobe 仿宋 Std R" panose="02020400000000000000" pitchFamily="18" charset="-122"/>
                <a:ea typeface="Adobe 仿宋 Std R" panose="02020400000000000000" pitchFamily="18" charset="-122"/>
              </a:rPr>
              <a:t>AD </a:t>
            </a:r>
            <a:r>
              <a:rPr lang="zh-CN" altLang="en-US" sz="1600" dirty="0">
                <a:latin typeface="Adobe 仿宋 Std R" panose="02020400000000000000" pitchFamily="18" charset="-122"/>
                <a:ea typeface="Adobe 仿宋 Std R" panose="02020400000000000000" pitchFamily="18" charset="-122"/>
              </a:rPr>
              <a:t>患者乙酰胆碱水平降低的原因是</a:t>
            </a:r>
            <a:r>
              <a:rPr lang="zh-CN" altLang="en-US" sz="1600" u="sng" dirty="0">
                <a:latin typeface="Adobe 仿宋 Std R" panose="02020400000000000000" pitchFamily="18" charset="-122"/>
                <a:ea typeface="Adobe 仿宋 Std R" panose="02020400000000000000" pitchFamily="18" charset="-122"/>
              </a:rPr>
              <a:t>          </a:t>
            </a:r>
            <a:r>
              <a:rPr lang="zh-CN" altLang="en-US" sz="1600" dirty="0">
                <a:latin typeface="Adobe 仿宋 Std R" panose="02020400000000000000" pitchFamily="18" charset="-122"/>
                <a:ea typeface="Adobe 仿宋 Std R" panose="02020400000000000000" pitchFamily="18" charset="-122"/>
              </a:rPr>
              <a:t>。</a:t>
            </a:r>
          </a:p>
          <a:p>
            <a:pPr>
              <a:lnSpc>
                <a:spcPct val="105000"/>
              </a:lnSpc>
            </a:pPr>
            <a:r>
              <a:rPr lang="zh-CN" altLang="en-US" sz="1600" dirty="0">
                <a:latin typeface="Adobe 仿宋 Std R" panose="02020400000000000000" pitchFamily="18" charset="-122"/>
                <a:ea typeface="Adobe 仿宋 Std R" panose="02020400000000000000" pitchFamily="18" charset="-122"/>
              </a:rPr>
              <a:t>③ 研究表明，</a:t>
            </a:r>
            <a:r>
              <a:rPr lang="en-US" altLang="zh-CN" sz="1600" dirty="0">
                <a:latin typeface="Adobe 仿宋 Std R" panose="02020400000000000000" pitchFamily="18" charset="-122"/>
                <a:ea typeface="Adobe 仿宋 Std R" panose="02020400000000000000" pitchFamily="18" charset="-122"/>
              </a:rPr>
              <a:t>IK </a:t>
            </a:r>
            <a:r>
              <a:rPr lang="zh-CN" altLang="en-US" sz="1600" dirty="0">
                <a:latin typeface="Adobe 仿宋 Std R" panose="02020400000000000000" pitchFamily="18" charset="-122"/>
                <a:ea typeface="Adobe 仿宋 Std R" panose="02020400000000000000" pitchFamily="18" charset="-122"/>
              </a:rPr>
              <a:t>蛋白的磷酸化位点位于其末端的肽段（</a:t>
            </a:r>
            <a:r>
              <a:rPr lang="en-US" altLang="zh-CN" sz="1600" dirty="0">
                <a:latin typeface="Adobe 仿宋 Std R" panose="02020400000000000000" pitchFamily="18" charset="-122"/>
                <a:ea typeface="Adobe 仿宋 Std R" panose="02020400000000000000" pitchFamily="18" charset="-122"/>
              </a:rPr>
              <a:t>N</a:t>
            </a:r>
            <a:r>
              <a:rPr lang="zh-CN" altLang="en-US" sz="1600" dirty="0">
                <a:latin typeface="Adobe 仿宋 Std R" panose="02020400000000000000" pitchFamily="18" charset="-122"/>
                <a:ea typeface="Adobe 仿宋 Std R" panose="02020400000000000000" pitchFamily="18" charset="-122"/>
              </a:rPr>
              <a:t>）。若以体外培养的 </a:t>
            </a:r>
            <a:r>
              <a:rPr lang="en-US" altLang="zh-CN" sz="1600" dirty="0">
                <a:latin typeface="Adobe 仿宋 Std R" panose="02020400000000000000" pitchFamily="18" charset="-122"/>
                <a:ea typeface="Adobe 仿宋 Std R" panose="02020400000000000000" pitchFamily="18" charset="-122"/>
              </a:rPr>
              <a:t>MC </a:t>
            </a:r>
            <a:r>
              <a:rPr lang="zh-CN" altLang="en-US" sz="1600" dirty="0">
                <a:latin typeface="Adobe 仿宋 Std R" panose="02020400000000000000" pitchFamily="18" charset="-122"/>
                <a:ea typeface="Adobe 仿宋 Std R" panose="02020400000000000000" pitchFamily="18" charset="-122"/>
              </a:rPr>
              <a:t>细胞为材料验证“  蛋白的磷酸化能够诱发炎症”，需将一种短肽导入 </a:t>
            </a:r>
            <a:r>
              <a:rPr lang="en-US" altLang="zh-CN" sz="1600" dirty="0">
                <a:latin typeface="Adobe 仿宋 Std R" panose="02020400000000000000" pitchFamily="18" charset="-122"/>
                <a:ea typeface="Adobe 仿宋 Std R" panose="02020400000000000000" pitchFamily="18" charset="-122"/>
              </a:rPr>
              <a:t>MC </a:t>
            </a:r>
            <a:r>
              <a:rPr lang="zh-CN" altLang="en-US" sz="1600" dirty="0">
                <a:latin typeface="Adobe 仿宋 Std R" panose="02020400000000000000" pitchFamily="18" charset="-122"/>
                <a:ea typeface="Adobe 仿宋 Std R" panose="02020400000000000000" pitchFamily="18" charset="-122"/>
              </a:rPr>
              <a:t>细胞内，以干扰 </a:t>
            </a:r>
            <a:r>
              <a:rPr lang="en-US" altLang="zh-CN" sz="1600" dirty="0">
                <a:latin typeface="Adobe 仿宋 Std R" panose="02020400000000000000" pitchFamily="18" charset="-122"/>
                <a:ea typeface="Adobe 仿宋 Std R" panose="02020400000000000000" pitchFamily="18" charset="-122"/>
              </a:rPr>
              <a:t>IK </a:t>
            </a:r>
            <a:r>
              <a:rPr lang="zh-CN" altLang="en-US" sz="1600" dirty="0">
                <a:latin typeface="Adobe 仿宋 Std R" panose="02020400000000000000" pitchFamily="18" charset="-122"/>
                <a:ea typeface="Adobe 仿宋 Std R" panose="02020400000000000000" pitchFamily="18" charset="-122"/>
              </a:rPr>
              <a:t>蛋白的磷酸化。请评价并修正下列实验方案：</a:t>
            </a:r>
            <a:r>
              <a:rPr lang="zh-CN" altLang="en-US" sz="1600" u="sng" dirty="0">
                <a:latin typeface="Adobe 仿宋 Std R" panose="02020400000000000000" pitchFamily="18" charset="-122"/>
                <a:ea typeface="Adobe 仿宋 Std R" panose="02020400000000000000" pitchFamily="18" charset="-122"/>
              </a:rPr>
              <a:t>          </a:t>
            </a:r>
            <a:r>
              <a:rPr lang="zh-CN" altLang="en-US" sz="1600" dirty="0">
                <a:latin typeface="Adobe 仿宋 Std R" panose="02020400000000000000" pitchFamily="18" charset="-122"/>
                <a:ea typeface="Adobe 仿宋 Std R" panose="02020400000000000000" pitchFamily="18" charset="-122"/>
              </a:rPr>
              <a:t>。</a:t>
            </a:r>
            <a:endParaRPr lang="en-US" altLang="zh-CN" sz="1600" dirty="0">
              <a:latin typeface="Adobe 仿宋 Std R" panose="02020400000000000000" pitchFamily="18" charset="-122"/>
              <a:ea typeface="Adobe 仿宋 Std R" panose="02020400000000000000" pitchFamily="18" charset="-122"/>
            </a:endParaRPr>
          </a:p>
          <a:p>
            <a:pPr>
              <a:lnSpc>
                <a:spcPct val="105000"/>
              </a:lnSpc>
            </a:pPr>
            <a:r>
              <a:rPr lang="zh-CN" altLang="en-US" sz="1600" dirty="0">
                <a:latin typeface="Adobe 仿宋 Std R" panose="02020400000000000000" pitchFamily="18" charset="-122"/>
                <a:ea typeface="Adobe 仿宋 Std R" panose="02020400000000000000" pitchFamily="18" charset="-122"/>
              </a:rPr>
              <a:t>④ 利用能够阻断 </a:t>
            </a:r>
            <a:r>
              <a:rPr lang="en-US" altLang="zh-CN" sz="1600" dirty="0">
                <a:latin typeface="Adobe 仿宋 Std R" panose="02020400000000000000" pitchFamily="18" charset="-122"/>
                <a:ea typeface="Adobe 仿宋 Std R" panose="02020400000000000000" pitchFamily="18" charset="-122"/>
              </a:rPr>
              <a:t>NF </a:t>
            </a:r>
            <a:r>
              <a:rPr lang="zh-CN" altLang="en-US" sz="1600" dirty="0">
                <a:latin typeface="Adobe 仿宋 Std R" panose="02020400000000000000" pitchFamily="18" charset="-122"/>
                <a:ea typeface="Adobe 仿宋 Std R" panose="02020400000000000000" pitchFamily="18" charset="-122"/>
              </a:rPr>
              <a:t>蛋白入核的药物</a:t>
            </a:r>
            <a:r>
              <a:rPr lang="en-US" altLang="zh-CN" sz="1600" dirty="0">
                <a:latin typeface="Adobe 仿宋 Std R" panose="02020400000000000000" pitchFamily="18" charset="-122"/>
                <a:ea typeface="Adobe 仿宋 Std R" panose="02020400000000000000" pitchFamily="18" charset="-122"/>
              </a:rPr>
              <a:t>Y</a:t>
            </a:r>
            <a:r>
              <a:rPr lang="zh-CN" altLang="en-US" sz="1600" dirty="0">
                <a:latin typeface="Adobe 仿宋 Std R" panose="02020400000000000000" pitchFamily="18" charset="-122"/>
                <a:ea typeface="Adobe 仿宋 Std R" panose="02020400000000000000" pitchFamily="18" charset="-122"/>
              </a:rPr>
              <a:t>（对细胞内其它生理过程没有直接影响），在③基础上进一步验证“ </a:t>
            </a:r>
            <a:r>
              <a:rPr lang="en-US" altLang="zh-CN" sz="1600" dirty="0">
                <a:latin typeface="Adobe 仿宋 Std R" panose="02020400000000000000" pitchFamily="18" charset="-122"/>
                <a:ea typeface="Adobe 仿宋 Std R" panose="02020400000000000000" pitchFamily="18" charset="-122"/>
              </a:rPr>
              <a:t>IK </a:t>
            </a:r>
            <a:r>
              <a:rPr lang="zh-CN" altLang="en-US" sz="1600" dirty="0">
                <a:latin typeface="Adobe 仿宋 Std R" panose="02020400000000000000" pitchFamily="18" charset="-122"/>
                <a:ea typeface="Adobe 仿宋 Std R" panose="02020400000000000000" pitchFamily="18" charset="-122"/>
              </a:rPr>
              <a:t>蛋白磷酸化通过促进 </a:t>
            </a:r>
            <a:r>
              <a:rPr lang="en-US" altLang="zh-CN" sz="1600" dirty="0">
                <a:latin typeface="Adobe 仿宋 Std R" panose="02020400000000000000" pitchFamily="18" charset="-122"/>
                <a:ea typeface="Adobe 仿宋 Std R" panose="02020400000000000000" pitchFamily="18" charset="-122"/>
              </a:rPr>
              <a:t>NF</a:t>
            </a:r>
            <a:r>
              <a:rPr lang="zh-CN" altLang="en-US" sz="1600" dirty="0">
                <a:latin typeface="Adobe 仿宋 Std R" panose="02020400000000000000" pitchFamily="18" charset="-122"/>
                <a:ea typeface="Adobe 仿宋 Std R" panose="02020400000000000000" pitchFamily="18" charset="-122"/>
              </a:rPr>
              <a:t> 蛋白入核，从而诱发炎症”，则③实验中还需增加的检测指标为</a:t>
            </a:r>
            <a:r>
              <a:rPr lang="zh-CN" altLang="en-US" sz="1600" u="sng" dirty="0">
                <a:latin typeface="Adobe 仿宋 Std R" panose="02020400000000000000" pitchFamily="18" charset="-122"/>
                <a:ea typeface="Adobe 仿宋 Std R" panose="02020400000000000000" pitchFamily="18" charset="-122"/>
              </a:rPr>
              <a:t>          </a:t>
            </a:r>
            <a:r>
              <a:rPr lang="zh-CN" altLang="en-US" sz="1600" dirty="0">
                <a:latin typeface="Adobe 仿宋 Std R" panose="02020400000000000000" pitchFamily="18" charset="-122"/>
                <a:ea typeface="Adobe 仿宋 Std R" panose="02020400000000000000" pitchFamily="18" charset="-122"/>
              </a:rPr>
              <a:t> ，在此基础上还需要增加一组实验，对此组的处理是</a:t>
            </a:r>
            <a:r>
              <a:rPr lang="zh-CN" altLang="en-US" sz="1600" u="sng" dirty="0">
                <a:latin typeface="Adobe 仿宋 Std R" panose="02020400000000000000" pitchFamily="18" charset="-122"/>
                <a:ea typeface="Adobe 仿宋 Std R" panose="02020400000000000000" pitchFamily="18" charset="-122"/>
              </a:rPr>
              <a:t>          </a:t>
            </a:r>
            <a:r>
              <a:rPr lang="zh-CN" altLang="en-US" sz="1600" dirty="0">
                <a:latin typeface="Adobe 仿宋 Std R" panose="02020400000000000000" pitchFamily="18" charset="-122"/>
                <a:ea typeface="Adobe 仿宋 Std R" panose="02020400000000000000" pitchFamily="18" charset="-122"/>
              </a:rPr>
              <a:t> ，检测指标为 </a:t>
            </a:r>
            <a:r>
              <a:rPr lang="en-US" altLang="zh-CN" sz="1600" dirty="0">
                <a:latin typeface="Adobe 仿宋 Std R" panose="02020400000000000000" pitchFamily="18" charset="-122"/>
                <a:ea typeface="Adobe 仿宋 Std R" panose="02020400000000000000" pitchFamily="18" charset="-122"/>
              </a:rPr>
              <a:t>IL-1</a:t>
            </a:r>
            <a:r>
              <a:rPr lang="zh-CN" altLang="en-US" sz="1600" dirty="0">
                <a:latin typeface="Adobe 仿宋 Std R" panose="02020400000000000000" pitchFamily="18" charset="-122"/>
                <a:ea typeface="Adobe 仿宋 Std R" panose="02020400000000000000" pitchFamily="18" charset="-122"/>
              </a:rPr>
              <a:t> 蛋白的分泌量。</a:t>
            </a:r>
          </a:p>
          <a:p>
            <a:pPr>
              <a:lnSpc>
                <a:spcPct val="105000"/>
              </a:lnSpc>
            </a:pPr>
            <a:r>
              <a:rPr lang="zh-CN" altLang="en-US" sz="1600" dirty="0">
                <a:latin typeface="Adobe 仿宋 Std R" panose="02020400000000000000" pitchFamily="18" charset="-122"/>
                <a:ea typeface="Adobe 仿宋 Std R" panose="02020400000000000000" pitchFamily="18" charset="-122"/>
              </a:rPr>
              <a:t>（</a:t>
            </a:r>
            <a:r>
              <a:rPr lang="en-US" altLang="zh-CN" sz="1600" dirty="0">
                <a:latin typeface="Adobe 仿宋 Std R" panose="02020400000000000000" pitchFamily="18" charset="-122"/>
                <a:ea typeface="Adobe 仿宋 Std R" panose="02020400000000000000" pitchFamily="18" charset="-122"/>
              </a:rPr>
              <a:t>3</a:t>
            </a:r>
            <a:r>
              <a:rPr lang="zh-CN" altLang="en-US" sz="1600" dirty="0">
                <a:latin typeface="Adobe 仿宋 Std R" panose="02020400000000000000" pitchFamily="18" charset="-122"/>
                <a:ea typeface="Adobe 仿宋 Std R" panose="02020400000000000000" pitchFamily="18" charset="-122"/>
              </a:rPr>
              <a:t>）综合本题信息分析，请列出可能对治疗 </a:t>
            </a:r>
            <a:r>
              <a:rPr lang="en-US" altLang="zh-CN" sz="1600" dirty="0">
                <a:latin typeface="Adobe 仿宋 Std R" panose="02020400000000000000" pitchFamily="18" charset="-122"/>
                <a:ea typeface="Adobe 仿宋 Std R" panose="02020400000000000000" pitchFamily="18" charset="-122"/>
              </a:rPr>
              <a:t>AD </a:t>
            </a:r>
            <a:r>
              <a:rPr lang="zh-CN" altLang="en-US" sz="1600" dirty="0">
                <a:latin typeface="Adobe 仿宋 Std R" panose="02020400000000000000" pitchFamily="18" charset="-122"/>
                <a:ea typeface="Adobe 仿宋 Std R" panose="02020400000000000000" pitchFamily="18" charset="-122"/>
              </a:rPr>
              <a:t>或缓解症状有帮助的方法或思路</a:t>
            </a:r>
            <a:r>
              <a:rPr lang="zh-CN" altLang="en-US" sz="1600" u="sng" dirty="0">
                <a:latin typeface="Adobe 仿宋 Std R" panose="02020400000000000000" pitchFamily="18" charset="-122"/>
                <a:ea typeface="Adobe 仿宋 Std R" panose="02020400000000000000" pitchFamily="18" charset="-122"/>
              </a:rPr>
              <a:t>          </a:t>
            </a:r>
            <a:r>
              <a:rPr lang="zh-CN" altLang="en-US" sz="1600" dirty="0">
                <a:latin typeface="Adobe 仿宋 Std R" panose="02020400000000000000" pitchFamily="18" charset="-122"/>
                <a:ea typeface="Adobe 仿宋 Std R" panose="02020400000000000000" pitchFamily="18" charset="-122"/>
              </a:rPr>
              <a:t> 。（列出两种即可）</a:t>
            </a:r>
            <a:endParaRPr lang="zh-CN" altLang="en-US" sz="1600" dirty="0"/>
          </a:p>
        </p:txBody>
      </p:sp>
      <p:pic>
        <p:nvPicPr>
          <p:cNvPr id="8" name="Picture 91">
            <a:extLst>
              <a:ext uri="{FF2B5EF4-FFF2-40B4-BE49-F238E27FC236}">
                <a16:creationId xmlns:a16="http://schemas.microsoft.com/office/drawing/2014/main" id="{E39EBB78-7445-4977-8F2D-CCA8F843BC78}"/>
              </a:ext>
            </a:extLst>
          </p:cNvPr>
          <p:cNvPicPr/>
          <p:nvPr/>
        </p:nvPicPr>
        <p:blipFill>
          <a:blip r:embed="rId2"/>
          <a:stretch>
            <a:fillRect/>
          </a:stretch>
        </p:blipFill>
        <p:spPr>
          <a:xfrm>
            <a:off x="7646059" y="1309616"/>
            <a:ext cx="4443886" cy="2750516"/>
          </a:xfrm>
          <a:prstGeom prst="rect">
            <a:avLst/>
          </a:prstGeom>
        </p:spPr>
      </p:pic>
      <p:pic>
        <p:nvPicPr>
          <p:cNvPr id="9" name="Picture 107">
            <a:extLst>
              <a:ext uri="{FF2B5EF4-FFF2-40B4-BE49-F238E27FC236}">
                <a16:creationId xmlns:a16="http://schemas.microsoft.com/office/drawing/2014/main" id="{E60A9C71-1119-4DDD-AD1B-81F1AF46049D}"/>
              </a:ext>
            </a:extLst>
          </p:cNvPr>
          <p:cNvPicPr/>
          <p:nvPr/>
        </p:nvPicPr>
        <p:blipFill>
          <a:blip r:embed="rId3"/>
          <a:stretch>
            <a:fillRect/>
          </a:stretch>
        </p:blipFill>
        <p:spPr>
          <a:xfrm>
            <a:off x="7646059" y="4468267"/>
            <a:ext cx="4443886" cy="1231198"/>
          </a:xfrm>
          <a:prstGeom prst="rect">
            <a:avLst/>
          </a:prstGeom>
        </p:spPr>
      </p:pic>
    </p:spTree>
    <p:extLst>
      <p:ext uri="{BB962C8B-B14F-4D97-AF65-F5344CB8AC3E}">
        <p14:creationId xmlns:p14="http://schemas.microsoft.com/office/powerpoint/2010/main" val="3459937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38B3BB71-691A-4614-B00B-58511EC7058E}"/>
              </a:ext>
            </a:extLst>
          </p:cNvPr>
          <p:cNvSpPr txBox="1"/>
          <p:nvPr/>
        </p:nvSpPr>
        <p:spPr>
          <a:xfrm>
            <a:off x="390618" y="319597"/>
            <a:ext cx="7883369" cy="523220"/>
          </a:xfrm>
          <a:prstGeom prst="rect">
            <a:avLst/>
          </a:prstGeom>
          <a:noFill/>
        </p:spPr>
        <p:txBody>
          <a:bodyPr wrap="square" rtlCol="0">
            <a:spAutoFit/>
          </a:bodyPr>
          <a:lstStyle/>
          <a:p>
            <a:r>
              <a:rPr lang="zh-CN" altLang="en-US" sz="2800"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遗传的分子基础 </a:t>
            </a:r>
            <a:r>
              <a:rPr lang="en-US" altLang="zh-CN" sz="2800"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 </a:t>
            </a:r>
            <a:r>
              <a:rPr lang="zh-CN" altLang="en-US" sz="2800"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复习小结</a:t>
            </a:r>
          </a:p>
        </p:txBody>
      </p:sp>
      <p:sp>
        <p:nvSpPr>
          <p:cNvPr id="7" name="文本框 6">
            <a:extLst>
              <a:ext uri="{FF2B5EF4-FFF2-40B4-BE49-F238E27FC236}">
                <a16:creationId xmlns:a16="http://schemas.microsoft.com/office/drawing/2014/main" id="{BE0BB410-E07B-4B53-84BA-85F05CF5674D}"/>
              </a:ext>
            </a:extLst>
          </p:cNvPr>
          <p:cNvSpPr txBox="1"/>
          <p:nvPr/>
        </p:nvSpPr>
        <p:spPr>
          <a:xfrm>
            <a:off x="390618" y="963422"/>
            <a:ext cx="8025413" cy="5449377"/>
          </a:xfrm>
          <a:prstGeom prst="rect">
            <a:avLst/>
          </a:prstGeom>
          <a:noFill/>
        </p:spPr>
        <p:txBody>
          <a:bodyPr wrap="square" rtlCol="0">
            <a:spAutoFit/>
          </a:bodyPr>
          <a:lstStyle/>
          <a:p>
            <a:pPr>
              <a:lnSpc>
                <a:spcPct val="150000"/>
              </a:lnSpc>
            </a:pPr>
            <a:r>
              <a:rPr lang="zh-CN" altLang="en-US" b="1" dirty="0">
                <a:latin typeface="Adobe 仿宋 Std R" panose="02020400000000000000" pitchFamily="18" charset="-122"/>
                <a:ea typeface="Adobe 仿宋 Std R" panose="02020400000000000000" pitchFamily="18" charset="-122"/>
              </a:rPr>
              <a:t>在复习完上述概念之后：</a:t>
            </a:r>
            <a:endParaRPr lang="en-US" altLang="zh-CN" b="1" dirty="0">
              <a:latin typeface="Adobe 仿宋 Std R" panose="02020400000000000000" pitchFamily="18" charset="-122"/>
              <a:ea typeface="Adobe 仿宋 Std R" panose="02020400000000000000" pitchFamily="18" charset="-122"/>
            </a:endParaRPr>
          </a:p>
          <a:p>
            <a:pPr>
              <a:lnSpc>
                <a:spcPct val="150000"/>
              </a:lnSpc>
            </a:pPr>
            <a:endParaRPr lang="en-US" altLang="zh-CN" b="1" dirty="0">
              <a:latin typeface="Adobe 仿宋 Std R" panose="02020400000000000000" pitchFamily="18" charset="-122"/>
              <a:ea typeface="Adobe 仿宋 Std R" panose="02020400000000000000" pitchFamily="18" charset="-122"/>
            </a:endParaRPr>
          </a:p>
          <a:p>
            <a:pPr>
              <a:lnSpc>
                <a:spcPct val="150000"/>
              </a:lnSpc>
            </a:pPr>
            <a:r>
              <a:rPr lang="en-US" altLang="zh-CN" b="1" dirty="0">
                <a:latin typeface="Adobe 仿宋 Std R" panose="02020400000000000000" pitchFamily="18" charset="-122"/>
                <a:ea typeface="Adobe 仿宋 Std R" panose="02020400000000000000" pitchFamily="18" charset="-122"/>
              </a:rPr>
              <a:t>1. </a:t>
            </a:r>
            <a:r>
              <a:rPr lang="zh-CN" altLang="en-US" b="1" dirty="0">
                <a:latin typeface="Adobe 仿宋 Std R" panose="02020400000000000000" pitchFamily="18" charset="-122"/>
                <a:ea typeface="Adobe 仿宋 Std R" panose="02020400000000000000" pitchFamily="18" charset="-122"/>
              </a:rPr>
              <a:t>结合你在平时阅读、考试中的实例，从结构与功能相适应、生物与环境相适应的观点，认识</a:t>
            </a:r>
            <a:r>
              <a:rPr lang="en-US" altLang="zh-CN" b="1" dirty="0">
                <a:latin typeface="Adobe 仿宋 Std R" panose="02020400000000000000" pitchFamily="18" charset="-122"/>
                <a:ea typeface="Adobe 仿宋 Std R" panose="02020400000000000000" pitchFamily="18" charset="-122"/>
              </a:rPr>
              <a:t>DNA</a:t>
            </a:r>
            <a:r>
              <a:rPr lang="zh-CN" altLang="en-US" b="1" dirty="0">
                <a:latin typeface="Adobe 仿宋 Std R" panose="02020400000000000000" pitchFamily="18" charset="-122"/>
                <a:ea typeface="Adobe 仿宋 Std R" panose="02020400000000000000" pitchFamily="18" charset="-122"/>
              </a:rPr>
              <a:t>、</a:t>
            </a:r>
            <a:r>
              <a:rPr lang="en-US" altLang="zh-CN" b="1" dirty="0">
                <a:latin typeface="Adobe 仿宋 Std R" panose="02020400000000000000" pitchFamily="18" charset="-122"/>
                <a:ea typeface="Adobe 仿宋 Std R" panose="02020400000000000000" pitchFamily="18" charset="-122"/>
              </a:rPr>
              <a:t>RNA</a:t>
            </a:r>
            <a:r>
              <a:rPr lang="zh-CN" altLang="en-US" b="1" dirty="0">
                <a:latin typeface="Adobe 仿宋 Std R" panose="02020400000000000000" pitchFamily="18" charset="-122"/>
                <a:ea typeface="Adobe 仿宋 Std R" panose="02020400000000000000" pitchFamily="18" charset="-122"/>
              </a:rPr>
              <a:t>、蛋白质这些生物大分子的特点、差异和关系，从分子水平认识生物的多样性和统一性。</a:t>
            </a:r>
            <a:endParaRPr lang="en-US" altLang="zh-CN" b="1" dirty="0">
              <a:latin typeface="Adobe 仿宋 Std R" panose="02020400000000000000" pitchFamily="18" charset="-122"/>
              <a:ea typeface="Adobe 仿宋 Std R" panose="02020400000000000000" pitchFamily="18" charset="-122"/>
            </a:endParaRPr>
          </a:p>
          <a:p>
            <a:pPr>
              <a:lnSpc>
                <a:spcPct val="150000"/>
              </a:lnSpc>
            </a:pPr>
            <a:r>
              <a:rPr lang="en-US" altLang="zh-CN" b="1" dirty="0">
                <a:latin typeface="Adobe 仿宋 Std R" panose="02020400000000000000" pitchFamily="18" charset="-122"/>
                <a:ea typeface="Adobe 仿宋 Std R" panose="02020400000000000000" pitchFamily="18" charset="-122"/>
              </a:rPr>
              <a:t>2. </a:t>
            </a:r>
            <a:r>
              <a:rPr lang="zh-CN" altLang="en-US" b="1" dirty="0">
                <a:latin typeface="Adobe 仿宋 Std R" panose="02020400000000000000" pitchFamily="18" charset="-122"/>
                <a:ea typeface="Adobe 仿宋 Std R" panose="02020400000000000000" pitchFamily="18" charset="-122"/>
              </a:rPr>
              <a:t>从物质能量与信息、稳态与平衡的角度出发，理解基因传递和表达过程，思考这个过程作为生命中心法则的生物学意义。</a:t>
            </a:r>
            <a:endParaRPr lang="en-US" altLang="zh-CN" b="1" dirty="0">
              <a:latin typeface="Adobe 仿宋 Std R" panose="02020400000000000000" pitchFamily="18" charset="-122"/>
              <a:ea typeface="Adobe 仿宋 Std R" panose="02020400000000000000" pitchFamily="18" charset="-122"/>
            </a:endParaRPr>
          </a:p>
          <a:p>
            <a:pPr>
              <a:lnSpc>
                <a:spcPct val="150000"/>
              </a:lnSpc>
            </a:pPr>
            <a:r>
              <a:rPr lang="en-US" altLang="zh-CN" b="1" dirty="0">
                <a:latin typeface="Adobe 仿宋 Std R" panose="02020400000000000000" pitchFamily="18" charset="-122"/>
                <a:ea typeface="Adobe 仿宋 Std R" panose="02020400000000000000" pitchFamily="18" charset="-122"/>
              </a:rPr>
              <a:t>3.  </a:t>
            </a:r>
            <a:r>
              <a:rPr lang="zh-CN" altLang="en-US" b="1" dirty="0">
                <a:latin typeface="Adobe 仿宋 Std R" panose="02020400000000000000" pitchFamily="18" charset="-122"/>
                <a:ea typeface="Adobe 仿宋 Std R" panose="02020400000000000000" pitchFamily="18" charset="-122"/>
              </a:rPr>
              <a:t>通过归纳概括等方法，加深对“基因的结构、基因的表达、基因的表达调控”等生物学模型的理解，并可结合社会热点问题运用这些模型加以解释，并批判性、创造性的提出自己的观点和见解。</a:t>
            </a:r>
            <a:endParaRPr lang="en-US" altLang="zh-CN" b="1" dirty="0">
              <a:latin typeface="Adobe 仿宋 Std R" panose="02020400000000000000" pitchFamily="18" charset="-122"/>
              <a:ea typeface="Adobe 仿宋 Std R" panose="02020400000000000000" pitchFamily="18" charset="-122"/>
            </a:endParaRPr>
          </a:p>
          <a:p>
            <a:pPr>
              <a:lnSpc>
                <a:spcPct val="150000"/>
              </a:lnSpc>
            </a:pPr>
            <a:r>
              <a:rPr lang="en-US" altLang="zh-CN" b="1" dirty="0">
                <a:latin typeface="Adobe 仿宋 Std R" panose="02020400000000000000" pitchFamily="18" charset="-122"/>
                <a:ea typeface="Adobe 仿宋 Std R" panose="02020400000000000000" pitchFamily="18" charset="-122"/>
              </a:rPr>
              <a:t>4.</a:t>
            </a:r>
            <a:r>
              <a:rPr lang="zh-CN" altLang="en-US" b="1" dirty="0">
                <a:latin typeface="Adobe 仿宋 Std R" panose="02020400000000000000" pitchFamily="18" charset="-122"/>
                <a:ea typeface="Adobe 仿宋 Std R" panose="02020400000000000000" pitchFamily="18" charset="-122"/>
              </a:rPr>
              <a:t> 结合证明</a:t>
            </a:r>
            <a:r>
              <a:rPr lang="en-US" altLang="zh-CN" b="1" dirty="0">
                <a:latin typeface="Adobe 仿宋 Std R" panose="02020400000000000000" pitchFamily="18" charset="-122"/>
                <a:ea typeface="Adobe 仿宋 Std R" panose="02020400000000000000" pitchFamily="18" charset="-122"/>
              </a:rPr>
              <a:t>DNA</a:t>
            </a:r>
            <a:r>
              <a:rPr lang="zh-CN" altLang="en-US" b="1" dirty="0">
                <a:latin typeface="Adobe 仿宋 Std R" panose="02020400000000000000" pitchFamily="18" charset="-122"/>
                <a:ea typeface="Adobe 仿宋 Std R" panose="02020400000000000000" pitchFamily="18" charset="-122"/>
              </a:rPr>
              <a:t>是遗传物质、证明</a:t>
            </a:r>
            <a:r>
              <a:rPr lang="en-US" altLang="zh-CN" b="1" dirty="0">
                <a:latin typeface="Adobe 仿宋 Std R" panose="02020400000000000000" pitchFamily="18" charset="-122"/>
                <a:ea typeface="Adobe 仿宋 Std R" panose="02020400000000000000" pitchFamily="18" charset="-122"/>
              </a:rPr>
              <a:t>DNA</a:t>
            </a:r>
            <a:r>
              <a:rPr lang="zh-CN" altLang="en-US" b="1" dirty="0">
                <a:latin typeface="Adobe 仿宋 Std R" panose="02020400000000000000" pitchFamily="18" charset="-122"/>
                <a:ea typeface="Adobe 仿宋 Std R" panose="02020400000000000000" pitchFamily="18" charset="-122"/>
              </a:rPr>
              <a:t>的半保留复制方式等科学史，以及更多现代对遗传分子机理的探究实验，反思研究人员是如何发现与提出问题的，又如何做出合理的假设，并依此设计相关实验，分析实验结果。</a:t>
            </a:r>
            <a:endParaRPr lang="en-US" altLang="zh-CN" b="1" dirty="0">
              <a:latin typeface="Adobe 仿宋 Std R" panose="02020400000000000000" pitchFamily="18" charset="-122"/>
              <a:ea typeface="Adobe 仿宋 Std R" panose="02020400000000000000" pitchFamily="18" charset="-122"/>
            </a:endParaRPr>
          </a:p>
        </p:txBody>
      </p:sp>
      <p:sp>
        <p:nvSpPr>
          <p:cNvPr id="8" name="文本框 7">
            <a:extLst>
              <a:ext uri="{FF2B5EF4-FFF2-40B4-BE49-F238E27FC236}">
                <a16:creationId xmlns:a16="http://schemas.microsoft.com/office/drawing/2014/main" id="{7411DE7F-B51F-4A65-8742-2726D96856D9}"/>
              </a:ext>
            </a:extLst>
          </p:cNvPr>
          <p:cNvSpPr txBox="1"/>
          <p:nvPr/>
        </p:nvSpPr>
        <p:spPr>
          <a:xfrm>
            <a:off x="8531441" y="443323"/>
            <a:ext cx="3444086" cy="6217087"/>
          </a:xfrm>
          <a:prstGeom prst="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1600" b="1" dirty="0">
                <a:latin typeface="Adobe 仿宋 Std R" panose="02020400000000000000" pitchFamily="18" charset="-122"/>
                <a:ea typeface="Adobe 仿宋 Std R" panose="02020400000000000000" pitchFamily="18" charset="-122"/>
              </a:rPr>
              <a:t>小讨论：</a:t>
            </a:r>
            <a:endParaRPr lang="en-US" altLang="zh-CN" sz="1600" b="1" dirty="0">
              <a:latin typeface="Adobe 仿宋 Std R" panose="02020400000000000000" pitchFamily="18" charset="-122"/>
              <a:ea typeface="Adobe 仿宋 Std R" panose="02020400000000000000" pitchFamily="18" charset="-122"/>
            </a:endParaRPr>
          </a:p>
          <a:p>
            <a:endParaRPr lang="en-US" altLang="zh-CN" sz="1600" b="1" dirty="0">
              <a:latin typeface="Adobe 仿宋 Std R" panose="02020400000000000000" pitchFamily="18" charset="-122"/>
              <a:ea typeface="Adobe 仿宋 Std R" panose="02020400000000000000" pitchFamily="18" charset="-122"/>
            </a:endParaRPr>
          </a:p>
          <a:p>
            <a:r>
              <a:rPr lang="en-US" altLang="zh-CN" sz="1600" b="1" dirty="0">
                <a:latin typeface="Adobe 仿宋 Std R" panose="02020400000000000000" pitchFamily="18" charset="-122"/>
                <a:ea typeface="Adobe 仿宋 Std R" panose="02020400000000000000" pitchFamily="18" charset="-122"/>
              </a:rPr>
              <a:t>1. </a:t>
            </a:r>
            <a:r>
              <a:rPr lang="zh-CN" altLang="en-US" sz="1600" b="1" dirty="0">
                <a:latin typeface="Adobe 仿宋 Std R" panose="02020400000000000000" pitchFamily="18" charset="-122"/>
                <a:ea typeface="Adobe 仿宋 Std R" panose="02020400000000000000" pitchFamily="18" charset="-122"/>
              </a:rPr>
              <a:t>在真核生物中，为何</a:t>
            </a:r>
            <a:r>
              <a:rPr lang="en-US" altLang="zh-CN" sz="1600" b="1" dirty="0">
                <a:latin typeface="Adobe 仿宋 Std R" panose="02020400000000000000" pitchFamily="18" charset="-122"/>
                <a:ea typeface="Adobe 仿宋 Std R" panose="02020400000000000000" pitchFamily="18" charset="-122"/>
              </a:rPr>
              <a:t>DNA</a:t>
            </a:r>
            <a:r>
              <a:rPr lang="zh-CN" altLang="en-US" sz="1600" b="1" dirty="0">
                <a:latin typeface="Adobe 仿宋 Std R" panose="02020400000000000000" pitchFamily="18" charset="-122"/>
                <a:ea typeface="Adobe 仿宋 Std R" panose="02020400000000000000" pitchFamily="18" charset="-122"/>
              </a:rPr>
              <a:t>多以双链形式存在，而</a:t>
            </a:r>
            <a:r>
              <a:rPr lang="en-US" altLang="zh-CN" sz="1600" b="1" dirty="0">
                <a:latin typeface="Adobe 仿宋 Std R" panose="02020400000000000000" pitchFamily="18" charset="-122"/>
                <a:ea typeface="Adobe 仿宋 Std R" panose="02020400000000000000" pitchFamily="18" charset="-122"/>
              </a:rPr>
              <a:t>RNA</a:t>
            </a:r>
            <a:r>
              <a:rPr lang="zh-CN" altLang="en-US" sz="1600" b="1" dirty="0">
                <a:latin typeface="Adobe 仿宋 Std R" panose="02020400000000000000" pitchFamily="18" charset="-122"/>
                <a:ea typeface="Adobe 仿宋 Std R" panose="02020400000000000000" pitchFamily="18" charset="-122"/>
              </a:rPr>
              <a:t>多以单链形式存在呢？</a:t>
            </a:r>
            <a:endParaRPr lang="en-US" altLang="zh-CN" sz="1600" b="1" dirty="0">
              <a:latin typeface="Adobe 仿宋 Std R" panose="02020400000000000000" pitchFamily="18" charset="-122"/>
              <a:ea typeface="Adobe 仿宋 Std R" panose="02020400000000000000" pitchFamily="18" charset="-122"/>
            </a:endParaRPr>
          </a:p>
          <a:p>
            <a:pPr marL="342900" indent="-342900">
              <a:buAutoNum type="arabicPeriod"/>
            </a:pPr>
            <a:endParaRPr lang="en-US" altLang="zh-CN" sz="1600" b="1" dirty="0">
              <a:latin typeface="Adobe 仿宋 Std R" panose="02020400000000000000" pitchFamily="18" charset="-122"/>
              <a:ea typeface="Adobe 仿宋 Std R" panose="02020400000000000000" pitchFamily="18" charset="-122"/>
            </a:endParaRPr>
          </a:p>
          <a:p>
            <a:r>
              <a:rPr lang="en-US" altLang="zh-CN" sz="1600" b="1" dirty="0">
                <a:latin typeface="Adobe 仿宋 Std R" panose="02020400000000000000" pitchFamily="18" charset="-122"/>
                <a:ea typeface="Adobe 仿宋 Std R" panose="02020400000000000000" pitchFamily="18" charset="-122"/>
              </a:rPr>
              <a:t>2. </a:t>
            </a:r>
            <a:r>
              <a:rPr lang="zh-CN" altLang="en-US" sz="1600" b="1" dirty="0">
                <a:latin typeface="Adobe 仿宋 Std R" panose="02020400000000000000" pitchFamily="18" charset="-122"/>
                <a:ea typeface="Adobe 仿宋 Std R" panose="02020400000000000000" pitchFamily="18" charset="-122"/>
              </a:rPr>
              <a:t>真核生物进行</a:t>
            </a:r>
            <a:r>
              <a:rPr lang="en-US" altLang="zh-CN" sz="1600" b="1" dirty="0">
                <a:latin typeface="Adobe 仿宋 Std R" panose="02020400000000000000" pitchFamily="18" charset="-122"/>
                <a:ea typeface="Adobe 仿宋 Std R" panose="02020400000000000000" pitchFamily="18" charset="-122"/>
              </a:rPr>
              <a:t>DNA</a:t>
            </a:r>
            <a:r>
              <a:rPr lang="zh-CN" altLang="en-US" sz="1600" b="1" dirty="0">
                <a:latin typeface="Adobe 仿宋 Std R" panose="02020400000000000000" pitchFamily="18" charset="-122"/>
                <a:ea typeface="Adobe 仿宋 Std R" panose="02020400000000000000" pitchFamily="18" charset="-122"/>
              </a:rPr>
              <a:t>复制时，会同时产生多个复制起点，并且边解旋边复制，复制完成的部分又会恢复螺旋状态，其有着怎样的生物学意义？</a:t>
            </a:r>
            <a:endParaRPr lang="en-US" altLang="zh-CN" sz="1600" b="1" dirty="0">
              <a:latin typeface="Adobe 仿宋 Std R" panose="02020400000000000000" pitchFamily="18" charset="-122"/>
              <a:ea typeface="Adobe 仿宋 Std R" panose="02020400000000000000" pitchFamily="18" charset="-122"/>
            </a:endParaRPr>
          </a:p>
          <a:p>
            <a:endParaRPr lang="en-US" altLang="zh-CN" sz="1600" b="1" dirty="0">
              <a:latin typeface="Adobe 仿宋 Std R" panose="02020400000000000000" pitchFamily="18" charset="-122"/>
              <a:ea typeface="Adobe 仿宋 Std R" panose="02020400000000000000" pitchFamily="18" charset="-122"/>
            </a:endParaRPr>
          </a:p>
          <a:p>
            <a:r>
              <a:rPr lang="en-US" altLang="zh-CN" sz="1600" b="1" dirty="0">
                <a:latin typeface="Adobe 仿宋 Std R" panose="02020400000000000000" pitchFamily="18" charset="-122"/>
                <a:ea typeface="Adobe 仿宋 Std R" panose="02020400000000000000" pitchFamily="18" charset="-122"/>
              </a:rPr>
              <a:t>3. </a:t>
            </a:r>
            <a:r>
              <a:rPr lang="zh-CN" altLang="en-US" sz="1600" b="1" dirty="0">
                <a:latin typeface="Adobe 仿宋 Std R" panose="02020400000000000000" pitchFamily="18" charset="-122"/>
                <a:ea typeface="Adobe 仿宋 Std R" panose="02020400000000000000" pitchFamily="18" charset="-122"/>
              </a:rPr>
              <a:t>癌症发生的本质往往是基因突变的积累造成的，请你结合基因的表达与调控过程，思考可以从哪些角度尝试开发抑制癌症的新药物？</a:t>
            </a:r>
            <a:endParaRPr lang="en-US" altLang="zh-CN" sz="1600" b="1" dirty="0">
              <a:latin typeface="Adobe 仿宋 Std R" panose="02020400000000000000" pitchFamily="18" charset="-122"/>
              <a:ea typeface="Adobe 仿宋 Std R" panose="02020400000000000000" pitchFamily="18" charset="-122"/>
            </a:endParaRPr>
          </a:p>
          <a:p>
            <a:endParaRPr lang="en-US" altLang="zh-CN" sz="1600" b="1" dirty="0">
              <a:latin typeface="Adobe 仿宋 Std R" panose="02020400000000000000" pitchFamily="18" charset="-122"/>
              <a:ea typeface="Adobe 仿宋 Std R" panose="02020400000000000000" pitchFamily="18" charset="-122"/>
            </a:endParaRPr>
          </a:p>
          <a:p>
            <a:r>
              <a:rPr lang="en-US" altLang="zh-CN" sz="1600" b="1" dirty="0">
                <a:latin typeface="Adobe 仿宋 Std R" panose="02020400000000000000" pitchFamily="18" charset="-122"/>
                <a:ea typeface="Adobe 仿宋 Std R" panose="02020400000000000000" pitchFamily="18" charset="-122"/>
              </a:rPr>
              <a:t>4.</a:t>
            </a:r>
            <a:r>
              <a:rPr lang="zh-CN" altLang="en-US" sz="1600" b="1" dirty="0">
                <a:latin typeface="Adobe 仿宋 Std R" panose="02020400000000000000" pitchFamily="18" charset="-122"/>
                <a:ea typeface="Adobe 仿宋 Std R" panose="02020400000000000000" pitchFamily="18" charset="-122"/>
              </a:rPr>
              <a:t>请结合肺炎双球菌的转化现象及相关生物学观点，解释人群中大量出现“超级细菌”的原因，并提出合理的应对建议。</a:t>
            </a:r>
            <a:endParaRPr lang="en-US" altLang="zh-CN" sz="1600" b="1" dirty="0">
              <a:latin typeface="Adobe 仿宋 Std R" panose="02020400000000000000" pitchFamily="18" charset="-122"/>
              <a:ea typeface="Adobe 仿宋 Std R" panose="02020400000000000000" pitchFamily="18" charset="-122"/>
            </a:endParaRPr>
          </a:p>
          <a:p>
            <a:r>
              <a:rPr lang="zh-CN" altLang="en-US" sz="1200" b="1" dirty="0">
                <a:latin typeface="Adobe 仿宋 Std R" panose="02020400000000000000" pitchFamily="18" charset="-122"/>
                <a:ea typeface="Adobe 仿宋 Std R" panose="02020400000000000000" pitchFamily="18" charset="-122"/>
              </a:rPr>
              <a:t>*超级细菌是指某些细菌拥有了防御多种抗生素的能力，医学生称之为“多重耐药细菌” ，而抗生素是人类对抗细菌感染主要手段，因此超级细菌的感染者可能会面临无药可用的困境。</a:t>
            </a:r>
          </a:p>
        </p:txBody>
      </p:sp>
    </p:spTree>
    <p:extLst>
      <p:ext uri="{BB962C8B-B14F-4D97-AF65-F5344CB8AC3E}">
        <p14:creationId xmlns:p14="http://schemas.microsoft.com/office/powerpoint/2010/main" val="4157973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a:off x="5273040" y="1058444"/>
            <a:ext cx="1645920" cy="1630680"/>
          </a:xfrm>
          <a:prstGeom prst="rect">
            <a:avLst/>
          </a:prstGeom>
        </p:spPr>
      </p:pic>
      <p:sp>
        <p:nvSpPr>
          <p:cNvPr id="19" name="矩形 18"/>
          <p:cNvSpPr/>
          <p:nvPr/>
        </p:nvSpPr>
        <p:spPr>
          <a:xfrm>
            <a:off x="3169074" y="3147060"/>
            <a:ext cx="6211993" cy="1200329"/>
          </a:xfrm>
          <a:prstGeom prst="rect">
            <a:avLst/>
          </a:prstGeom>
        </p:spPr>
        <p:txBody>
          <a:bodyPr wrap="square">
            <a:spAutoFit/>
          </a:bodyPr>
          <a:lstStyle/>
          <a:p>
            <a:pPr algn="r"/>
            <a:r>
              <a:rPr lang="zh-CN" altLang="en-US" sz="7200" b="1" spc="4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3510280" y="4676987"/>
            <a:ext cx="5607216" cy="559769"/>
          </a:xfrm>
          <a:prstGeom prst="rect">
            <a:avLst/>
          </a:prstGeom>
        </p:spPr>
        <p:txBody>
          <a:bodyPr wrap="square">
            <a:spAutoFit/>
          </a:bodyPr>
          <a:lstStyle/>
          <a:p>
            <a:pPr algn="l">
              <a:lnSpc>
                <a:spcPct val="150000"/>
              </a:lnSpc>
            </a:pPr>
            <a:r>
              <a:rPr lang="zh-CN" altLang="en-US" sz="2400" spc="301"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5AE017F-E765-4864-A7A0-EE6EB3386416}"/>
              </a:ext>
            </a:extLst>
          </p:cNvPr>
          <p:cNvSpPr txBox="1"/>
          <p:nvPr/>
        </p:nvSpPr>
        <p:spPr>
          <a:xfrm>
            <a:off x="390618" y="319597"/>
            <a:ext cx="7883369" cy="523220"/>
          </a:xfrm>
          <a:prstGeom prst="rect">
            <a:avLst/>
          </a:prstGeom>
          <a:noFill/>
        </p:spPr>
        <p:txBody>
          <a:bodyPr wrap="square" rtlCol="0">
            <a:spAutoFit/>
          </a:bodyPr>
          <a:lstStyle/>
          <a:p>
            <a:r>
              <a:rPr lang="zh-CN" altLang="en-US" sz="2800"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遗传的分子基础 </a:t>
            </a:r>
            <a:r>
              <a:rPr lang="en-US" altLang="zh-CN" sz="2800"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 </a:t>
            </a:r>
            <a:r>
              <a:rPr lang="zh-CN" altLang="en-US" sz="2800"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复习前言</a:t>
            </a:r>
          </a:p>
        </p:txBody>
      </p:sp>
      <p:sp>
        <p:nvSpPr>
          <p:cNvPr id="2" name="文本框 1">
            <a:extLst>
              <a:ext uri="{FF2B5EF4-FFF2-40B4-BE49-F238E27FC236}">
                <a16:creationId xmlns:a16="http://schemas.microsoft.com/office/drawing/2014/main" id="{14000094-997E-4557-A2AB-9A325F0F8135}"/>
              </a:ext>
            </a:extLst>
          </p:cNvPr>
          <p:cNvSpPr txBox="1"/>
          <p:nvPr/>
        </p:nvSpPr>
        <p:spPr>
          <a:xfrm>
            <a:off x="1108229" y="939782"/>
            <a:ext cx="10099829" cy="769441"/>
          </a:xfrm>
          <a:prstGeom prst="rect">
            <a:avLst/>
          </a:prstGeom>
          <a:noFill/>
        </p:spPr>
        <p:txBody>
          <a:bodyPr wrap="square" rtlCol="0">
            <a:spAutoFit/>
          </a:bodyPr>
          <a:lstStyle/>
          <a:p>
            <a:r>
              <a:rPr lang="zh-CN" altLang="en-US" sz="2200" b="1" dirty="0">
                <a:latin typeface="Adobe 仿宋 Std R" panose="02020400000000000000" pitchFamily="18" charset="-122"/>
                <a:ea typeface="Adobe 仿宋 Std R" panose="02020400000000000000" pitchFamily="18" charset="-122"/>
              </a:rPr>
              <a:t>*主要对应的教材章节：</a:t>
            </a:r>
            <a:endParaRPr lang="en-US" altLang="zh-CN" sz="2200" b="1" dirty="0">
              <a:latin typeface="Adobe 仿宋 Std R" panose="02020400000000000000" pitchFamily="18" charset="-122"/>
              <a:ea typeface="Adobe 仿宋 Std R" panose="02020400000000000000" pitchFamily="18" charset="-122"/>
            </a:endParaRPr>
          </a:p>
          <a:p>
            <a:pPr algn="r"/>
            <a:r>
              <a:rPr lang="zh-CN" altLang="en-US" sz="2200" b="1" dirty="0">
                <a:latin typeface="Adobe 仿宋 Std R" panose="02020400000000000000" pitchFamily="18" charset="-122"/>
                <a:ea typeface="Adobe 仿宋 Std R" panose="02020400000000000000" pitchFamily="18" charset="-122"/>
              </a:rPr>
              <a:t>人教版</a:t>
            </a:r>
            <a:r>
              <a:rPr lang="en-US" altLang="zh-CN" sz="2200" b="1" dirty="0">
                <a:latin typeface="Adobe 仿宋 Std R" panose="02020400000000000000" pitchFamily="18" charset="-122"/>
                <a:ea typeface="Adobe 仿宋 Std R" panose="02020400000000000000" pitchFamily="18" charset="-122"/>
              </a:rPr>
              <a:t>-</a:t>
            </a:r>
            <a:r>
              <a:rPr lang="zh-CN" altLang="en-US" sz="2200" b="1" dirty="0">
                <a:latin typeface="Adobe 仿宋 Std R" panose="02020400000000000000" pitchFamily="18" charset="-122"/>
                <a:ea typeface="Adobe 仿宋 Std R" panose="02020400000000000000" pitchFamily="18" charset="-122"/>
              </a:rPr>
              <a:t>必修</a:t>
            </a:r>
            <a:r>
              <a:rPr lang="en-US" altLang="zh-CN" sz="2200" b="1" dirty="0">
                <a:latin typeface="Adobe 仿宋 Std R" panose="02020400000000000000" pitchFamily="18" charset="-122"/>
                <a:ea typeface="Adobe 仿宋 Std R" panose="02020400000000000000" pitchFamily="18" charset="-122"/>
              </a:rPr>
              <a:t>2-</a:t>
            </a:r>
            <a:r>
              <a:rPr lang="zh-CN" altLang="en-US" sz="2200" b="1" dirty="0">
                <a:latin typeface="Adobe 仿宋 Std R" panose="02020400000000000000" pitchFamily="18" charset="-122"/>
                <a:ea typeface="Adobe 仿宋 Std R" panose="02020400000000000000" pitchFamily="18" charset="-122"/>
              </a:rPr>
              <a:t>遗传与进化 第</a:t>
            </a:r>
            <a:r>
              <a:rPr lang="en-US" altLang="zh-CN" sz="2200" b="1" dirty="0">
                <a:latin typeface="Adobe 仿宋 Std R" panose="02020400000000000000" pitchFamily="18" charset="-122"/>
                <a:ea typeface="Adobe 仿宋 Std R" panose="02020400000000000000" pitchFamily="18" charset="-122"/>
              </a:rPr>
              <a:t>3</a:t>
            </a:r>
            <a:r>
              <a:rPr lang="zh-CN" altLang="en-US" sz="2200" b="1" dirty="0">
                <a:latin typeface="Adobe 仿宋 Std R" panose="02020400000000000000" pitchFamily="18" charset="-122"/>
                <a:ea typeface="Adobe 仿宋 Std R" panose="02020400000000000000" pitchFamily="18" charset="-122"/>
              </a:rPr>
              <a:t>章</a:t>
            </a:r>
            <a:r>
              <a:rPr lang="en-US" altLang="zh-CN" sz="2200" b="1" dirty="0">
                <a:latin typeface="Adobe 仿宋 Std R" panose="02020400000000000000" pitchFamily="18" charset="-122"/>
                <a:ea typeface="Adobe 仿宋 Std R" panose="02020400000000000000" pitchFamily="18" charset="-122"/>
              </a:rPr>
              <a:t>-</a:t>
            </a:r>
            <a:r>
              <a:rPr lang="zh-CN" altLang="en-US" sz="2200" b="1" dirty="0">
                <a:latin typeface="Adobe 仿宋 Std R" panose="02020400000000000000" pitchFamily="18" charset="-122"/>
                <a:ea typeface="Adobe 仿宋 Std R" panose="02020400000000000000" pitchFamily="18" charset="-122"/>
              </a:rPr>
              <a:t>基因的本质 </a:t>
            </a:r>
            <a:r>
              <a:rPr lang="en-US" altLang="zh-CN" sz="2200" b="1" dirty="0">
                <a:latin typeface="Adobe 仿宋 Std R" panose="02020400000000000000" pitchFamily="18" charset="-122"/>
                <a:ea typeface="Adobe 仿宋 Std R" panose="02020400000000000000" pitchFamily="18" charset="-122"/>
              </a:rPr>
              <a:t>&amp; </a:t>
            </a:r>
            <a:r>
              <a:rPr lang="zh-CN" altLang="en-US" sz="2200" b="1" dirty="0">
                <a:latin typeface="Adobe 仿宋 Std R" panose="02020400000000000000" pitchFamily="18" charset="-122"/>
                <a:ea typeface="Adobe 仿宋 Std R" panose="02020400000000000000" pitchFamily="18" charset="-122"/>
              </a:rPr>
              <a:t>第</a:t>
            </a:r>
            <a:r>
              <a:rPr lang="en-US" altLang="zh-CN" sz="2200" b="1" dirty="0">
                <a:latin typeface="Adobe 仿宋 Std R" panose="02020400000000000000" pitchFamily="18" charset="-122"/>
                <a:ea typeface="Adobe 仿宋 Std R" panose="02020400000000000000" pitchFamily="18" charset="-122"/>
              </a:rPr>
              <a:t>4</a:t>
            </a:r>
            <a:r>
              <a:rPr lang="zh-CN" altLang="en-US" sz="2200" b="1" dirty="0">
                <a:latin typeface="Adobe 仿宋 Std R" panose="02020400000000000000" pitchFamily="18" charset="-122"/>
                <a:ea typeface="Adobe 仿宋 Std R" panose="02020400000000000000" pitchFamily="18" charset="-122"/>
              </a:rPr>
              <a:t>章</a:t>
            </a:r>
            <a:r>
              <a:rPr lang="en-US" altLang="zh-CN" sz="2200" b="1" dirty="0">
                <a:latin typeface="Adobe 仿宋 Std R" panose="02020400000000000000" pitchFamily="18" charset="-122"/>
                <a:ea typeface="Adobe 仿宋 Std R" panose="02020400000000000000" pitchFamily="18" charset="-122"/>
              </a:rPr>
              <a:t>-</a:t>
            </a:r>
            <a:r>
              <a:rPr lang="zh-CN" altLang="en-US" sz="2200" b="1" dirty="0">
                <a:latin typeface="Adobe 仿宋 Std R" panose="02020400000000000000" pitchFamily="18" charset="-122"/>
                <a:ea typeface="Adobe 仿宋 Std R" panose="02020400000000000000" pitchFamily="18" charset="-122"/>
              </a:rPr>
              <a:t>基因的表达</a:t>
            </a:r>
          </a:p>
        </p:txBody>
      </p:sp>
      <p:sp>
        <p:nvSpPr>
          <p:cNvPr id="5" name="文本框 4">
            <a:extLst>
              <a:ext uri="{FF2B5EF4-FFF2-40B4-BE49-F238E27FC236}">
                <a16:creationId xmlns:a16="http://schemas.microsoft.com/office/drawing/2014/main" id="{A641EA99-011B-49CD-AB6C-2F27B69F7576}"/>
              </a:ext>
            </a:extLst>
          </p:cNvPr>
          <p:cNvSpPr txBox="1"/>
          <p:nvPr/>
        </p:nvSpPr>
        <p:spPr>
          <a:xfrm>
            <a:off x="747203" y="1709223"/>
            <a:ext cx="10910656" cy="5033879"/>
          </a:xfrm>
          <a:prstGeom prst="rect">
            <a:avLst/>
          </a:prstGeom>
          <a:noFill/>
        </p:spPr>
        <p:txBody>
          <a:bodyPr wrap="square" rtlCol="0">
            <a:spAutoFit/>
          </a:bodyPr>
          <a:lstStyle/>
          <a:p>
            <a:pPr>
              <a:lnSpc>
                <a:spcPct val="150000"/>
              </a:lnSpc>
            </a:pPr>
            <a:r>
              <a:rPr lang="zh-CN" altLang="en-US" b="1" dirty="0">
                <a:solidFill>
                  <a:srgbClr val="FF6600"/>
                </a:solidFill>
                <a:latin typeface="Adobe 仿宋 Std R" panose="02020400000000000000" pitchFamily="18" charset="-122"/>
                <a:ea typeface="Adobe 仿宋 Std R" panose="02020400000000000000" pitchFamily="18" charset="-122"/>
              </a:rPr>
              <a:t>遗传物质与生命世界</a:t>
            </a:r>
            <a:r>
              <a:rPr lang="en-US" altLang="zh-CN" b="1" dirty="0">
                <a:solidFill>
                  <a:srgbClr val="FF6600"/>
                </a:solidFill>
                <a:latin typeface="Adobe 仿宋 Std R" panose="02020400000000000000" pitchFamily="18" charset="-122"/>
                <a:ea typeface="Adobe 仿宋 Std R" panose="02020400000000000000" pitchFamily="18" charset="-122"/>
              </a:rPr>
              <a:t>----</a:t>
            </a:r>
            <a:r>
              <a:rPr lang="zh-CN" altLang="en-US" b="1" dirty="0">
                <a:solidFill>
                  <a:srgbClr val="FF6600"/>
                </a:solidFill>
                <a:latin typeface="Adobe 仿宋 Std R" panose="02020400000000000000" pitchFamily="18" charset="-122"/>
                <a:ea typeface="Adobe 仿宋 Std R" panose="02020400000000000000" pitchFamily="18" charset="-122"/>
              </a:rPr>
              <a:t>遗传物质可以被看做是生命的“核心物质”。这种大分子结构“简洁”，却造就了无比复杂、纷繁的生命世界。它默默记载着地球上三十多亿年的生命进化历程，从本质上展现了生物的多样性和统一性。</a:t>
            </a:r>
            <a:endParaRPr lang="en-US" altLang="zh-CN" b="1" dirty="0">
              <a:solidFill>
                <a:srgbClr val="FF6600"/>
              </a:solidFill>
              <a:latin typeface="Adobe 仿宋 Std R" panose="02020400000000000000" pitchFamily="18" charset="-122"/>
              <a:ea typeface="Adobe 仿宋 Std R" panose="02020400000000000000" pitchFamily="18" charset="-122"/>
            </a:endParaRPr>
          </a:p>
          <a:p>
            <a:pPr>
              <a:lnSpc>
                <a:spcPct val="150000"/>
              </a:lnSpc>
            </a:pPr>
            <a:r>
              <a:rPr lang="zh-CN" altLang="en-US" b="1" dirty="0">
                <a:solidFill>
                  <a:srgbClr val="00B050"/>
                </a:solidFill>
                <a:latin typeface="Adobe 仿宋 Std R" panose="02020400000000000000" pitchFamily="18" charset="-122"/>
                <a:ea typeface="Adobe 仿宋 Std R" panose="02020400000000000000" pitchFamily="18" charset="-122"/>
              </a:rPr>
              <a:t>遗传物质与生物学</a:t>
            </a:r>
            <a:r>
              <a:rPr lang="en-US" altLang="zh-CN" b="1" dirty="0">
                <a:solidFill>
                  <a:srgbClr val="00B050"/>
                </a:solidFill>
                <a:latin typeface="Adobe 仿宋 Std R" panose="02020400000000000000" pitchFamily="18" charset="-122"/>
                <a:ea typeface="Adobe 仿宋 Std R" panose="02020400000000000000" pitchFamily="18" charset="-122"/>
              </a:rPr>
              <a:t>----20</a:t>
            </a:r>
            <a:r>
              <a:rPr lang="zh-CN" altLang="en-US" b="1" dirty="0">
                <a:solidFill>
                  <a:srgbClr val="00B050"/>
                </a:solidFill>
                <a:latin typeface="Adobe 仿宋 Std R" panose="02020400000000000000" pitchFamily="18" charset="-122"/>
                <a:ea typeface="Adobe 仿宋 Std R" panose="02020400000000000000" pitchFamily="18" charset="-122"/>
              </a:rPr>
              <a:t>世纪中叶，伴随着</a:t>
            </a:r>
            <a:r>
              <a:rPr lang="en-US" altLang="zh-CN" b="1" dirty="0">
                <a:solidFill>
                  <a:srgbClr val="00B050"/>
                </a:solidFill>
                <a:latin typeface="Adobe 仿宋 Std R" panose="02020400000000000000" pitchFamily="18" charset="-122"/>
                <a:ea typeface="Adobe 仿宋 Std R" panose="02020400000000000000" pitchFamily="18" charset="-122"/>
              </a:rPr>
              <a:t>DNA</a:t>
            </a:r>
            <a:r>
              <a:rPr lang="zh-CN" altLang="en-US" b="1" dirty="0">
                <a:solidFill>
                  <a:srgbClr val="00B050"/>
                </a:solidFill>
                <a:latin typeface="Adobe 仿宋 Std R" panose="02020400000000000000" pitchFamily="18" charset="-122"/>
                <a:ea typeface="Adobe 仿宋 Std R" panose="02020400000000000000" pitchFamily="18" charset="-122"/>
              </a:rPr>
              <a:t>分子双螺旋结构模型的建立，标志着分子生物学诞生，开创了生命科学的新时代，在当代生物学任何一个分支学科的研究中，最终都要尝试从分子的水平、从基因的角度去解释生命现象和生命活动规律。</a:t>
            </a:r>
            <a:endParaRPr lang="en-US" altLang="zh-CN" b="1" dirty="0">
              <a:solidFill>
                <a:srgbClr val="00B050"/>
              </a:solidFill>
              <a:latin typeface="Adobe 仿宋 Std R" panose="02020400000000000000" pitchFamily="18" charset="-122"/>
              <a:ea typeface="Adobe 仿宋 Std R" panose="02020400000000000000" pitchFamily="18" charset="-122"/>
            </a:endParaRPr>
          </a:p>
          <a:p>
            <a:pPr>
              <a:lnSpc>
                <a:spcPct val="150000"/>
              </a:lnSpc>
            </a:pPr>
            <a:r>
              <a:rPr lang="zh-CN" altLang="en-US" b="1" dirty="0">
                <a:solidFill>
                  <a:srgbClr val="0070C0"/>
                </a:solidFill>
                <a:latin typeface="Adobe 仿宋 Std R" panose="02020400000000000000" pitchFamily="18" charset="-122"/>
                <a:ea typeface="Adobe 仿宋 Std R" panose="02020400000000000000" pitchFamily="18" charset="-122"/>
              </a:rPr>
              <a:t>遗传物质与健康生活</a:t>
            </a:r>
            <a:r>
              <a:rPr lang="en-US" altLang="zh-CN" b="1" dirty="0">
                <a:solidFill>
                  <a:srgbClr val="0070C0"/>
                </a:solidFill>
                <a:latin typeface="Adobe 仿宋 Std R" panose="02020400000000000000" pitchFamily="18" charset="-122"/>
                <a:ea typeface="Adobe 仿宋 Std R" panose="02020400000000000000" pitchFamily="18" charset="-122"/>
              </a:rPr>
              <a:t>----</a:t>
            </a:r>
            <a:r>
              <a:rPr lang="zh-CN" altLang="en-US" b="1" dirty="0">
                <a:solidFill>
                  <a:srgbClr val="0070C0"/>
                </a:solidFill>
                <a:latin typeface="Adobe 仿宋 Std R" panose="02020400000000000000" pitchFamily="18" charset="-122"/>
                <a:ea typeface="Adobe 仿宋 Std R" panose="02020400000000000000" pitchFamily="18" charset="-122"/>
              </a:rPr>
              <a:t>健康的身体是我们正常生活的基础，而人的生理和心理状态正是遗传物质和生活环境共同作用的结果，你的生活习惯和行为正悄悄通过基因决定着你的健康，影响着你的命运。癌症、传染病、遗传病等疾病的源头也都聚焦在了遗传物质之中。</a:t>
            </a:r>
            <a:endParaRPr lang="en-US" altLang="zh-CN" b="1" dirty="0">
              <a:solidFill>
                <a:srgbClr val="0070C0"/>
              </a:solidFill>
              <a:latin typeface="Adobe 仿宋 Std R" panose="02020400000000000000" pitchFamily="18" charset="-122"/>
              <a:ea typeface="Adobe 仿宋 Std R" panose="02020400000000000000" pitchFamily="18" charset="-122"/>
            </a:endParaRPr>
          </a:p>
          <a:p>
            <a:pPr>
              <a:lnSpc>
                <a:spcPct val="150000"/>
              </a:lnSpc>
            </a:pPr>
            <a:r>
              <a:rPr lang="zh-CN" altLang="en-US" b="1" dirty="0">
                <a:solidFill>
                  <a:srgbClr val="7030A0"/>
                </a:solidFill>
                <a:latin typeface="Adobe 仿宋 Std R" panose="02020400000000000000" pitchFamily="18" charset="-122"/>
                <a:ea typeface="Adobe 仿宋 Std R" panose="02020400000000000000" pitchFamily="18" charset="-122"/>
              </a:rPr>
              <a:t>遗传物质与高考题</a:t>
            </a:r>
            <a:r>
              <a:rPr lang="en-US" altLang="zh-CN" b="1" dirty="0">
                <a:solidFill>
                  <a:srgbClr val="7030A0"/>
                </a:solidFill>
                <a:latin typeface="Adobe 仿宋 Std R" panose="02020400000000000000" pitchFamily="18" charset="-122"/>
                <a:ea typeface="Adobe 仿宋 Std R" panose="02020400000000000000" pitchFamily="18" charset="-122"/>
              </a:rPr>
              <a:t>----</a:t>
            </a:r>
            <a:r>
              <a:rPr lang="zh-CN" altLang="en-US" b="1" dirty="0">
                <a:solidFill>
                  <a:srgbClr val="7030A0"/>
                </a:solidFill>
                <a:latin typeface="Adobe 仿宋 Std R" panose="02020400000000000000" pitchFamily="18" charset="-122"/>
                <a:ea typeface="Adobe 仿宋 Std R" panose="02020400000000000000" pitchFamily="18" charset="-122"/>
              </a:rPr>
              <a:t>在近年的许多高考真题与模拟题中，都展现了这样的一种题目逻辑：对于生命现象、规律的探究从个体性状水平逐级深入到细胞和分子水平，最终通过基因的结构、功能（及其的表达与调控）予以科学的解释。</a:t>
            </a:r>
            <a:endParaRPr lang="en-US" altLang="zh-CN" b="1" dirty="0">
              <a:solidFill>
                <a:srgbClr val="7030A0"/>
              </a:solidFill>
              <a:latin typeface="Adobe 仿宋 Std R" panose="02020400000000000000" pitchFamily="18" charset="-122"/>
              <a:ea typeface="Adobe 仿宋 Std R" panose="02020400000000000000" pitchFamily="18" charset="-122"/>
            </a:endParaRPr>
          </a:p>
        </p:txBody>
      </p:sp>
    </p:spTree>
    <p:extLst>
      <p:ext uri="{BB962C8B-B14F-4D97-AF65-F5344CB8AC3E}">
        <p14:creationId xmlns:p14="http://schemas.microsoft.com/office/powerpoint/2010/main" val="992951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8B808977-C6DB-490D-A6F0-56719154923E}"/>
              </a:ext>
            </a:extLst>
          </p:cNvPr>
          <p:cNvSpPr txBox="1"/>
          <p:nvPr/>
        </p:nvSpPr>
        <p:spPr>
          <a:xfrm>
            <a:off x="966344" y="1263077"/>
            <a:ext cx="8504807" cy="1107996"/>
          </a:xfrm>
          <a:prstGeom prst="rect">
            <a:avLst/>
          </a:prstGeom>
          <a:noFill/>
        </p:spPr>
        <p:txBody>
          <a:bodyPr wrap="square" rtlCol="0">
            <a:spAutoFit/>
          </a:bodyPr>
          <a:lstStyle/>
          <a:p>
            <a:r>
              <a:rPr lang="zh-CN" altLang="en-US" sz="2200" b="1" dirty="0">
                <a:latin typeface="Adobe 仿宋 Std R" panose="02020400000000000000" pitchFamily="18" charset="-122"/>
                <a:ea typeface="Adobe 仿宋 Std R" panose="02020400000000000000" pitchFamily="18" charset="-122"/>
              </a:rPr>
              <a:t>我们应如何从分子水平理解遗传问题，解释生命现象、规律呢？</a:t>
            </a:r>
            <a:endParaRPr lang="en-US" altLang="zh-CN" sz="2200" b="1" dirty="0">
              <a:latin typeface="Adobe 仿宋 Std R" panose="02020400000000000000" pitchFamily="18" charset="-122"/>
              <a:ea typeface="Adobe 仿宋 Std R" panose="02020400000000000000" pitchFamily="18" charset="-122"/>
            </a:endParaRPr>
          </a:p>
          <a:p>
            <a:endParaRPr lang="en-US" altLang="zh-CN" sz="2200" b="1" dirty="0">
              <a:latin typeface="Adobe 仿宋 Std R" panose="02020400000000000000" pitchFamily="18" charset="-122"/>
              <a:ea typeface="Adobe 仿宋 Std R" panose="02020400000000000000" pitchFamily="18" charset="-122"/>
            </a:endParaRPr>
          </a:p>
          <a:p>
            <a:r>
              <a:rPr lang="zh-CN" altLang="en-US" sz="2200" b="1" dirty="0">
                <a:latin typeface="Adobe 仿宋 Std R" panose="02020400000000000000" pitchFamily="18" charset="-122"/>
                <a:ea typeface="Adobe 仿宋 Std R" panose="02020400000000000000" pitchFamily="18" charset="-122"/>
              </a:rPr>
              <a:t>请同学们简单回顾以下相关问题：</a:t>
            </a:r>
          </a:p>
        </p:txBody>
      </p:sp>
      <p:sp>
        <p:nvSpPr>
          <p:cNvPr id="7" name="文本框 6">
            <a:extLst>
              <a:ext uri="{FF2B5EF4-FFF2-40B4-BE49-F238E27FC236}">
                <a16:creationId xmlns:a16="http://schemas.microsoft.com/office/drawing/2014/main" id="{BCB8AB6B-468B-4C91-B9C8-D7FE1F83C900}"/>
              </a:ext>
            </a:extLst>
          </p:cNvPr>
          <p:cNvSpPr txBox="1"/>
          <p:nvPr/>
        </p:nvSpPr>
        <p:spPr>
          <a:xfrm>
            <a:off x="966344" y="2671262"/>
            <a:ext cx="6610096" cy="3280000"/>
          </a:xfrm>
          <a:prstGeom prst="rect">
            <a:avLst/>
          </a:prstGeom>
          <a:noFill/>
        </p:spPr>
        <p:txBody>
          <a:bodyPr wrap="square" rtlCol="0">
            <a:spAutoFit/>
          </a:bodyPr>
          <a:lstStyle/>
          <a:p>
            <a:pPr marL="457200" indent="-457200">
              <a:lnSpc>
                <a:spcPct val="150000"/>
              </a:lnSpc>
              <a:buFontTx/>
              <a:buAutoNum type="arabicPeriod"/>
            </a:pPr>
            <a:r>
              <a:rPr lang="zh-CN" altLang="en-US" sz="2000" b="1" dirty="0">
                <a:latin typeface="华文仿宋" panose="02010600040101010101" pitchFamily="2" charset="-122"/>
                <a:ea typeface="华文仿宋" panose="02010600040101010101" pitchFamily="2" charset="-122"/>
              </a:rPr>
              <a:t>生物性状的物质基础是什么？</a:t>
            </a:r>
            <a:endParaRPr lang="en-US" altLang="zh-CN" sz="2000" b="1" dirty="0">
              <a:latin typeface="华文仿宋" panose="02010600040101010101" pitchFamily="2" charset="-122"/>
              <a:ea typeface="华文仿宋" panose="02010600040101010101" pitchFamily="2" charset="-122"/>
            </a:endParaRPr>
          </a:p>
          <a:p>
            <a:pPr marL="457200" indent="-457200">
              <a:lnSpc>
                <a:spcPct val="150000"/>
              </a:lnSpc>
              <a:buAutoNum type="arabicPeriod"/>
            </a:pPr>
            <a:endParaRPr lang="en-US" altLang="zh-CN" sz="2000" b="1" dirty="0">
              <a:latin typeface="华文仿宋" panose="02010600040101010101" pitchFamily="2" charset="-122"/>
              <a:ea typeface="华文仿宋" panose="02010600040101010101" pitchFamily="2" charset="-122"/>
            </a:endParaRPr>
          </a:p>
          <a:p>
            <a:pPr marL="457200" indent="-457200">
              <a:lnSpc>
                <a:spcPct val="150000"/>
              </a:lnSpc>
              <a:buFontTx/>
              <a:buAutoNum type="arabicPeriod"/>
            </a:pPr>
            <a:r>
              <a:rPr lang="zh-CN" altLang="en-US" sz="2000" b="1" dirty="0">
                <a:latin typeface="华文仿宋" panose="02010600040101010101" pitchFamily="2" charset="-122"/>
                <a:ea typeface="华文仿宋" panose="02010600040101010101" pitchFamily="2" charset="-122"/>
              </a:rPr>
              <a:t>遗传现象是如何与遗传物质联系到一起的？</a:t>
            </a:r>
            <a:endParaRPr lang="en-US" altLang="zh-CN" sz="2000" b="1" dirty="0">
              <a:latin typeface="华文仿宋" panose="02010600040101010101" pitchFamily="2" charset="-122"/>
              <a:ea typeface="华文仿宋" panose="02010600040101010101" pitchFamily="2" charset="-122"/>
            </a:endParaRPr>
          </a:p>
          <a:p>
            <a:pPr marL="457200" indent="-457200">
              <a:lnSpc>
                <a:spcPct val="150000"/>
              </a:lnSpc>
              <a:buAutoNum type="arabicPeriod"/>
            </a:pPr>
            <a:endParaRPr lang="en-US" altLang="zh-CN" sz="2000" b="1" dirty="0">
              <a:latin typeface="华文仿宋" panose="02010600040101010101" pitchFamily="2" charset="-122"/>
              <a:ea typeface="华文仿宋" panose="02010600040101010101" pitchFamily="2" charset="-122"/>
            </a:endParaRPr>
          </a:p>
          <a:p>
            <a:pPr marL="457200" indent="-457200">
              <a:lnSpc>
                <a:spcPct val="150000"/>
              </a:lnSpc>
              <a:buAutoNum type="arabicPeriod"/>
            </a:pPr>
            <a:r>
              <a:rPr lang="zh-CN" altLang="en-US" sz="2000" b="1" dirty="0">
                <a:latin typeface="华文仿宋" panose="02010600040101010101" pitchFamily="2" charset="-122"/>
                <a:ea typeface="华文仿宋" panose="02010600040101010101" pitchFamily="2" charset="-122"/>
              </a:rPr>
              <a:t>人类是如何逐步认识遗传物质的？</a:t>
            </a:r>
            <a:endParaRPr lang="en-US" altLang="zh-CN" sz="2000" b="1" dirty="0">
              <a:latin typeface="华文仿宋" panose="02010600040101010101" pitchFamily="2" charset="-122"/>
              <a:ea typeface="华文仿宋" panose="02010600040101010101" pitchFamily="2" charset="-122"/>
            </a:endParaRPr>
          </a:p>
          <a:p>
            <a:pPr marL="457200" indent="-457200">
              <a:lnSpc>
                <a:spcPct val="150000"/>
              </a:lnSpc>
              <a:buAutoNum type="arabicPeriod"/>
            </a:pPr>
            <a:endParaRPr lang="en-US" altLang="zh-CN" sz="2000" b="1" dirty="0">
              <a:latin typeface="华文仿宋" panose="02010600040101010101" pitchFamily="2" charset="-122"/>
              <a:ea typeface="华文仿宋" panose="02010600040101010101" pitchFamily="2" charset="-122"/>
            </a:endParaRPr>
          </a:p>
          <a:p>
            <a:pPr marL="457200" indent="-457200">
              <a:lnSpc>
                <a:spcPct val="150000"/>
              </a:lnSpc>
              <a:buAutoNum type="arabicPeriod"/>
            </a:pPr>
            <a:r>
              <a:rPr lang="zh-CN" altLang="en-US" sz="2000" b="1" dirty="0">
                <a:latin typeface="华文仿宋" panose="02010600040101010101" pitchFamily="2" charset="-122"/>
                <a:ea typeface="华文仿宋" panose="02010600040101010101" pitchFamily="2" charset="-122"/>
              </a:rPr>
              <a:t>从遗传物质到性状的传递需要哪些过程和条件？</a:t>
            </a:r>
            <a:endParaRPr lang="en-US" altLang="zh-CN" sz="2000" b="1" dirty="0">
              <a:latin typeface="华文仿宋" panose="02010600040101010101" pitchFamily="2" charset="-122"/>
              <a:ea typeface="华文仿宋" panose="02010600040101010101" pitchFamily="2" charset="-122"/>
            </a:endParaRPr>
          </a:p>
        </p:txBody>
      </p:sp>
      <p:sp>
        <p:nvSpPr>
          <p:cNvPr id="4" name="文本框 3">
            <a:extLst>
              <a:ext uri="{FF2B5EF4-FFF2-40B4-BE49-F238E27FC236}">
                <a16:creationId xmlns:a16="http://schemas.microsoft.com/office/drawing/2014/main" id="{30E1333D-7344-479C-B5A3-26EE7809CBFE}"/>
              </a:ext>
            </a:extLst>
          </p:cNvPr>
          <p:cNvSpPr txBox="1"/>
          <p:nvPr/>
        </p:nvSpPr>
        <p:spPr>
          <a:xfrm>
            <a:off x="390618" y="319597"/>
            <a:ext cx="7883369" cy="523220"/>
          </a:xfrm>
          <a:prstGeom prst="rect">
            <a:avLst/>
          </a:prstGeom>
          <a:noFill/>
        </p:spPr>
        <p:txBody>
          <a:bodyPr wrap="square" rtlCol="0">
            <a:spAutoFit/>
          </a:bodyPr>
          <a:lstStyle/>
          <a:p>
            <a:r>
              <a:rPr lang="zh-CN" altLang="en-US" sz="2800"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遗传的分子基础 </a:t>
            </a:r>
            <a:r>
              <a:rPr lang="en-US" altLang="zh-CN" sz="2800"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 </a:t>
            </a:r>
            <a:r>
              <a:rPr lang="zh-CN" altLang="en-US" sz="2800" b="1" dirty="0">
                <a:effectLst>
                  <a:outerShdw blurRad="38100" dist="38100" dir="2700000" algn="tl">
                    <a:srgbClr val="000000">
                      <a:alpha val="43137"/>
                    </a:srgbClr>
                  </a:outerShdw>
                </a:effectLst>
                <a:latin typeface="Adobe 仿宋 Std R" panose="02020400000000000000" pitchFamily="18" charset="-122"/>
                <a:ea typeface="Adobe 仿宋 Std R" panose="02020400000000000000" pitchFamily="18" charset="-122"/>
              </a:rPr>
              <a:t>复习前言</a:t>
            </a:r>
          </a:p>
        </p:txBody>
      </p:sp>
      <p:sp>
        <p:nvSpPr>
          <p:cNvPr id="8" name="文本框 7">
            <a:extLst>
              <a:ext uri="{FF2B5EF4-FFF2-40B4-BE49-F238E27FC236}">
                <a16:creationId xmlns:a16="http://schemas.microsoft.com/office/drawing/2014/main" id="{2146C41D-29FC-4034-BCA9-336BB5CB02AD}"/>
              </a:ext>
            </a:extLst>
          </p:cNvPr>
          <p:cNvSpPr txBox="1"/>
          <p:nvPr/>
        </p:nvSpPr>
        <p:spPr>
          <a:xfrm>
            <a:off x="7242341" y="2671262"/>
            <a:ext cx="4333332" cy="3416320"/>
          </a:xfrm>
          <a:prstGeom prst="rect">
            <a:avLst/>
          </a:prstGeom>
          <a:noFill/>
        </p:spPr>
        <p:txBody>
          <a:bodyPr wrap="square" rtlCol="0">
            <a:spAutoFit/>
          </a:bodyPr>
          <a:lstStyle/>
          <a:p>
            <a:r>
              <a:rPr lang="zh-CN" altLang="en-US" dirty="0">
                <a:latin typeface="Adobe 仿宋 Std R" panose="02020400000000000000" pitchFamily="18" charset="-122"/>
                <a:ea typeface="Adobe 仿宋 Std R" panose="02020400000000000000" pitchFamily="18" charset="-122"/>
              </a:rPr>
              <a:t>孟德尔通过豌豆杂交实验对遗传物质持怎样的观点，他的判断依据是什么？</a:t>
            </a:r>
            <a:endParaRPr lang="en-US" altLang="zh-CN" dirty="0">
              <a:latin typeface="Adobe 仿宋 Std R" panose="02020400000000000000" pitchFamily="18" charset="-122"/>
              <a:ea typeface="Adobe 仿宋 Std R" panose="02020400000000000000" pitchFamily="18" charset="-122"/>
            </a:endParaRPr>
          </a:p>
          <a:p>
            <a:endParaRPr lang="en-US" altLang="zh-CN" dirty="0">
              <a:latin typeface="Adobe 仿宋 Std R" panose="02020400000000000000" pitchFamily="18" charset="-122"/>
              <a:ea typeface="Adobe 仿宋 Std R" panose="02020400000000000000" pitchFamily="18" charset="-122"/>
            </a:endParaRPr>
          </a:p>
          <a:p>
            <a:r>
              <a:rPr lang="en-US" altLang="zh-CN" dirty="0">
                <a:latin typeface="Adobe 仿宋 Std R" panose="02020400000000000000" pitchFamily="18" charset="-122"/>
                <a:ea typeface="Adobe 仿宋 Std R" panose="02020400000000000000" pitchFamily="18" charset="-122"/>
              </a:rPr>
              <a:t>20</a:t>
            </a:r>
            <a:r>
              <a:rPr lang="zh-CN" altLang="en-US" dirty="0">
                <a:latin typeface="Adobe 仿宋 Std R" panose="02020400000000000000" pitchFamily="18" charset="-122"/>
                <a:ea typeface="Adobe 仿宋 Std R" panose="02020400000000000000" pitchFamily="18" charset="-122"/>
              </a:rPr>
              <a:t>世纪初科学家普遍认为遗传物质是蛋白质的理由是什么？遗传物质应具有怎样结构与功能？</a:t>
            </a:r>
            <a:endParaRPr lang="en-US" altLang="zh-CN" dirty="0">
              <a:latin typeface="Adobe 仿宋 Std R" panose="02020400000000000000" pitchFamily="18" charset="-122"/>
              <a:ea typeface="Adobe 仿宋 Std R" panose="02020400000000000000" pitchFamily="18" charset="-122"/>
            </a:endParaRPr>
          </a:p>
          <a:p>
            <a:endParaRPr lang="en-US" altLang="zh-CN" dirty="0">
              <a:latin typeface="Adobe 仿宋 Std R" panose="02020400000000000000" pitchFamily="18" charset="-122"/>
              <a:ea typeface="Adobe 仿宋 Std R" panose="02020400000000000000" pitchFamily="18" charset="-122"/>
            </a:endParaRPr>
          </a:p>
          <a:p>
            <a:r>
              <a:rPr lang="zh-CN" altLang="en-US" dirty="0">
                <a:latin typeface="Adobe 仿宋 Std R" panose="02020400000000000000" pitchFamily="18" charset="-122"/>
                <a:ea typeface="Adobe 仿宋 Std R" panose="02020400000000000000" pitchFamily="18" charset="-122"/>
              </a:rPr>
              <a:t>你如何理解基因控制性状这一生物学观点？获得了某种</a:t>
            </a:r>
            <a:r>
              <a:rPr lang="en-US" altLang="zh-CN" dirty="0">
                <a:latin typeface="Adobe 仿宋 Std R" panose="02020400000000000000" pitchFamily="18" charset="-122"/>
                <a:ea typeface="Adobe 仿宋 Std R" panose="02020400000000000000" pitchFamily="18" charset="-122"/>
              </a:rPr>
              <a:t>DNA</a:t>
            </a:r>
            <a:r>
              <a:rPr lang="zh-CN" altLang="en-US" dirty="0">
                <a:latin typeface="Adobe 仿宋 Std R" panose="02020400000000000000" pitchFamily="18" charset="-122"/>
                <a:ea typeface="Adobe 仿宋 Std R" panose="02020400000000000000" pitchFamily="18" charset="-122"/>
              </a:rPr>
              <a:t>，是否就等同于获得了相应的性状呢？</a:t>
            </a:r>
            <a:endParaRPr lang="en-US" altLang="zh-CN" dirty="0">
              <a:latin typeface="Adobe 仿宋 Std R" panose="02020400000000000000" pitchFamily="18" charset="-122"/>
              <a:ea typeface="Adobe 仿宋 Std R" panose="02020400000000000000" pitchFamily="18" charset="-122"/>
            </a:endParaRPr>
          </a:p>
          <a:p>
            <a:endParaRPr lang="en-US" altLang="zh-CN" dirty="0">
              <a:latin typeface="Adobe 仿宋 Std R" panose="02020400000000000000" pitchFamily="18" charset="-122"/>
              <a:ea typeface="Adobe 仿宋 Std R" panose="02020400000000000000" pitchFamily="18" charset="-122"/>
            </a:endParaRPr>
          </a:p>
          <a:p>
            <a:r>
              <a:rPr lang="en-US" altLang="zh-CN" dirty="0">
                <a:latin typeface="Adobe 仿宋 Std R" panose="02020400000000000000" pitchFamily="18" charset="-122"/>
                <a:ea typeface="Adobe 仿宋 Std R" panose="02020400000000000000" pitchFamily="18" charset="-122"/>
              </a:rPr>
              <a:t>……</a:t>
            </a:r>
            <a:endParaRPr lang="zh-CN" altLang="en-US" dirty="0">
              <a:latin typeface="Adobe 仿宋 Std R" panose="02020400000000000000" pitchFamily="18" charset="-122"/>
              <a:ea typeface="Adobe 仿宋 Std R" panose="02020400000000000000" pitchFamily="18" charset="-122"/>
            </a:endParaRPr>
          </a:p>
        </p:txBody>
      </p:sp>
    </p:spTree>
    <p:extLst>
      <p:ext uri="{BB962C8B-B14F-4D97-AF65-F5344CB8AC3E}">
        <p14:creationId xmlns:p14="http://schemas.microsoft.com/office/powerpoint/2010/main" val="2355403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AB87D0B-998C-473F-9184-78070C5E5476}"/>
              </a:ext>
            </a:extLst>
          </p:cNvPr>
          <p:cNvPicPr>
            <a:picLocks noChangeAspect="1"/>
          </p:cNvPicPr>
          <p:nvPr/>
        </p:nvPicPr>
        <p:blipFill>
          <a:blip r:embed="rId3"/>
          <a:stretch>
            <a:fillRect/>
          </a:stretch>
        </p:blipFill>
        <p:spPr>
          <a:xfrm>
            <a:off x="85817" y="358151"/>
            <a:ext cx="12002610" cy="6437203"/>
          </a:xfrm>
          <a:prstGeom prst="rect">
            <a:avLst/>
          </a:prstGeom>
        </p:spPr>
      </p:pic>
      <p:sp>
        <p:nvSpPr>
          <p:cNvPr id="4" name="文本框 3">
            <a:extLst>
              <a:ext uri="{FF2B5EF4-FFF2-40B4-BE49-F238E27FC236}">
                <a16:creationId xmlns:a16="http://schemas.microsoft.com/office/drawing/2014/main" id="{65AE017F-E765-4864-A7A0-EE6EB3386416}"/>
              </a:ext>
            </a:extLst>
          </p:cNvPr>
          <p:cNvSpPr txBox="1"/>
          <p:nvPr/>
        </p:nvSpPr>
        <p:spPr>
          <a:xfrm>
            <a:off x="-3181" y="-11769"/>
            <a:ext cx="7980322" cy="584775"/>
          </a:xfrm>
          <a:prstGeom prst="rect">
            <a:avLst/>
          </a:prstGeom>
          <a:noFill/>
        </p:spPr>
        <p:txBody>
          <a:bodyPr wrap="square" rtlCol="0">
            <a:spAutoFit/>
          </a:bodyPr>
          <a:lstStyle/>
          <a:p>
            <a:pPr algn="ctr"/>
            <a:r>
              <a:rPr lang="zh-CN" altLang="en-US"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遗传的分子基础</a:t>
            </a:r>
            <a:r>
              <a:rPr lang="en-US" altLang="zh-CN"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a:t>
            </a:r>
            <a:r>
              <a:rPr lang="zh-CN" altLang="en-US"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基因的本质 知识框架</a:t>
            </a:r>
          </a:p>
        </p:txBody>
      </p:sp>
      <p:grpSp>
        <p:nvGrpSpPr>
          <p:cNvPr id="7" name="组合 6">
            <a:extLst>
              <a:ext uri="{FF2B5EF4-FFF2-40B4-BE49-F238E27FC236}">
                <a16:creationId xmlns:a16="http://schemas.microsoft.com/office/drawing/2014/main" id="{8B6C786D-EAC1-4C03-9BB3-D1B1F5D15E9E}"/>
              </a:ext>
            </a:extLst>
          </p:cNvPr>
          <p:cNvGrpSpPr/>
          <p:nvPr/>
        </p:nvGrpSpPr>
        <p:grpSpPr>
          <a:xfrm>
            <a:off x="4756646" y="921427"/>
            <a:ext cx="1775534" cy="579268"/>
            <a:chOff x="3888419" y="2857807"/>
            <a:chExt cx="1775534" cy="579268"/>
          </a:xfrm>
        </p:grpSpPr>
        <p:sp>
          <p:nvSpPr>
            <p:cNvPr id="3" name="椭圆 2">
              <a:extLst>
                <a:ext uri="{FF2B5EF4-FFF2-40B4-BE49-F238E27FC236}">
                  <a16:creationId xmlns:a16="http://schemas.microsoft.com/office/drawing/2014/main" id="{84A3111B-C26E-41FB-8E4A-521293ACC09C}"/>
                </a:ext>
              </a:extLst>
            </p:cNvPr>
            <p:cNvSpPr/>
            <p:nvPr/>
          </p:nvSpPr>
          <p:spPr>
            <a:xfrm>
              <a:off x="3888419" y="2857807"/>
              <a:ext cx="1775534" cy="579268"/>
            </a:xfrm>
            <a:prstGeom prst="ellipse">
              <a:avLst/>
            </a:prstGeom>
            <a:no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14D87725-BCD1-404B-A603-2B65264DFEEE}"/>
                </a:ext>
              </a:extLst>
            </p:cNvPr>
            <p:cNvSpPr txBox="1"/>
            <p:nvPr/>
          </p:nvSpPr>
          <p:spPr>
            <a:xfrm>
              <a:off x="4053249" y="2947810"/>
              <a:ext cx="1509203" cy="400110"/>
            </a:xfrm>
            <a:prstGeom prst="rect">
              <a:avLst/>
            </a:prstGeom>
            <a:noFill/>
            <a:ln>
              <a:noFill/>
              <a:prstDash val="dashDot"/>
            </a:ln>
          </p:spPr>
          <p:txBody>
            <a:bodyPr wrap="square" rtlCol="0">
              <a:spAutoFit/>
            </a:bodyPr>
            <a:lstStyle/>
            <a:p>
              <a:pPr algn="ctr"/>
              <a:r>
                <a:rPr lang="zh-CN" altLang="en-US" sz="2000" b="1" dirty="0">
                  <a:latin typeface="华文仿宋" panose="02010600040101010101" pitchFamily="2" charset="-122"/>
                  <a:ea typeface="华文仿宋" panose="02010600040101010101" pitchFamily="2" charset="-122"/>
                </a:rPr>
                <a:t>遗传物质</a:t>
              </a:r>
            </a:p>
          </p:txBody>
        </p:sp>
      </p:grpSp>
      <p:cxnSp>
        <p:nvCxnSpPr>
          <p:cNvPr id="5" name="直接连接符 4">
            <a:extLst>
              <a:ext uri="{FF2B5EF4-FFF2-40B4-BE49-F238E27FC236}">
                <a16:creationId xmlns:a16="http://schemas.microsoft.com/office/drawing/2014/main" id="{6E187B5B-15A8-43BF-87CB-82AD6FDA8DED}"/>
              </a:ext>
            </a:extLst>
          </p:cNvPr>
          <p:cNvCxnSpPr/>
          <p:nvPr/>
        </p:nvCxnSpPr>
        <p:spPr>
          <a:xfrm>
            <a:off x="5722257" y="1583940"/>
            <a:ext cx="0" cy="5088502"/>
          </a:xfrm>
          <a:prstGeom prst="line">
            <a:avLst/>
          </a:prstGeom>
          <a:ln w="3810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73187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FF90C56-F572-4086-B4F1-E02273B927AD}"/>
              </a:ext>
            </a:extLst>
          </p:cNvPr>
          <p:cNvPicPr>
            <a:picLocks noChangeAspect="1"/>
          </p:cNvPicPr>
          <p:nvPr/>
        </p:nvPicPr>
        <p:blipFill>
          <a:blip r:embed="rId3"/>
          <a:stretch>
            <a:fillRect/>
          </a:stretch>
        </p:blipFill>
        <p:spPr>
          <a:xfrm>
            <a:off x="159798" y="363154"/>
            <a:ext cx="11833934" cy="6396250"/>
          </a:xfrm>
          <a:prstGeom prst="rect">
            <a:avLst/>
          </a:prstGeom>
        </p:spPr>
      </p:pic>
      <p:sp>
        <p:nvSpPr>
          <p:cNvPr id="60" name="文本框 59">
            <a:extLst>
              <a:ext uri="{FF2B5EF4-FFF2-40B4-BE49-F238E27FC236}">
                <a16:creationId xmlns:a16="http://schemas.microsoft.com/office/drawing/2014/main" id="{86109073-8B81-43FF-B8A0-58F30C8A1416}"/>
              </a:ext>
            </a:extLst>
          </p:cNvPr>
          <p:cNvSpPr txBox="1"/>
          <p:nvPr/>
        </p:nvSpPr>
        <p:spPr>
          <a:xfrm>
            <a:off x="-3181" y="-11769"/>
            <a:ext cx="7980322" cy="584775"/>
          </a:xfrm>
          <a:prstGeom prst="rect">
            <a:avLst/>
          </a:prstGeom>
          <a:noFill/>
        </p:spPr>
        <p:txBody>
          <a:bodyPr wrap="square" rtlCol="0">
            <a:spAutoFit/>
          </a:bodyPr>
          <a:lstStyle/>
          <a:p>
            <a:pPr algn="ctr"/>
            <a:r>
              <a:rPr lang="zh-CN" altLang="en-US"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遗传的分子基础</a:t>
            </a:r>
            <a:r>
              <a:rPr lang="en-US" altLang="zh-CN"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a:t>
            </a:r>
            <a:r>
              <a:rPr lang="zh-CN" altLang="en-US"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基因的本质 要点辨析</a:t>
            </a:r>
          </a:p>
        </p:txBody>
      </p:sp>
      <p:cxnSp>
        <p:nvCxnSpPr>
          <p:cNvPr id="56" name="直接连接符 55">
            <a:extLst>
              <a:ext uri="{FF2B5EF4-FFF2-40B4-BE49-F238E27FC236}">
                <a16:creationId xmlns:a16="http://schemas.microsoft.com/office/drawing/2014/main" id="{641CE057-D872-4801-97CE-E13DCB42AF3E}"/>
              </a:ext>
            </a:extLst>
          </p:cNvPr>
          <p:cNvCxnSpPr>
            <a:cxnSpLocks/>
          </p:cNvCxnSpPr>
          <p:nvPr/>
        </p:nvCxnSpPr>
        <p:spPr>
          <a:xfrm>
            <a:off x="3884221" y="769508"/>
            <a:ext cx="0" cy="4098060"/>
          </a:xfrm>
          <a:prstGeom prst="line">
            <a:avLst/>
          </a:prstGeom>
          <a:ln w="3810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93716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CC841BE-3ACA-4290-A729-D1EED5C03A48}"/>
              </a:ext>
            </a:extLst>
          </p:cNvPr>
          <p:cNvPicPr>
            <a:picLocks noChangeAspect="1"/>
          </p:cNvPicPr>
          <p:nvPr/>
        </p:nvPicPr>
        <p:blipFill>
          <a:blip r:embed="rId2"/>
          <a:stretch>
            <a:fillRect/>
          </a:stretch>
        </p:blipFill>
        <p:spPr>
          <a:xfrm>
            <a:off x="122898" y="31626"/>
            <a:ext cx="11977368" cy="6835252"/>
          </a:xfrm>
          <a:prstGeom prst="rect">
            <a:avLst/>
          </a:prstGeom>
        </p:spPr>
      </p:pic>
      <p:sp>
        <p:nvSpPr>
          <p:cNvPr id="9" name="文本框 8">
            <a:extLst>
              <a:ext uri="{FF2B5EF4-FFF2-40B4-BE49-F238E27FC236}">
                <a16:creationId xmlns:a16="http://schemas.microsoft.com/office/drawing/2014/main" id="{3CD827BF-C4FF-4B6F-8BAC-036C95CE1001}"/>
              </a:ext>
            </a:extLst>
          </p:cNvPr>
          <p:cNvSpPr txBox="1"/>
          <p:nvPr/>
        </p:nvSpPr>
        <p:spPr>
          <a:xfrm>
            <a:off x="-3181" y="-11769"/>
            <a:ext cx="7980322" cy="584775"/>
          </a:xfrm>
          <a:prstGeom prst="rect">
            <a:avLst/>
          </a:prstGeom>
          <a:noFill/>
        </p:spPr>
        <p:txBody>
          <a:bodyPr wrap="square" rtlCol="0">
            <a:spAutoFit/>
          </a:bodyPr>
          <a:lstStyle/>
          <a:p>
            <a:pPr algn="ctr"/>
            <a:r>
              <a:rPr lang="zh-CN" altLang="en-US"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遗传的分子基础</a:t>
            </a:r>
            <a:r>
              <a:rPr lang="en-US" altLang="zh-CN"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a:t>
            </a:r>
            <a:r>
              <a:rPr lang="zh-CN" altLang="en-US"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基因的本质 要点辨析</a:t>
            </a:r>
          </a:p>
        </p:txBody>
      </p:sp>
      <p:cxnSp>
        <p:nvCxnSpPr>
          <p:cNvPr id="17" name="直接连接符 16">
            <a:extLst>
              <a:ext uri="{FF2B5EF4-FFF2-40B4-BE49-F238E27FC236}">
                <a16:creationId xmlns:a16="http://schemas.microsoft.com/office/drawing/2014/main" id="{D88A0502-837A-430B-ACD4-C1E4C3C6D560}"/>
              </a:ext>
            </a:extLst>
          </p:cNvPr>
          <p:cNvCxnSpPr>
            <a:cxnSpLocks/>
          </p:cNvCxnSpPr>
          <p:nvPr/>
        </p:nvCxnSpPr>
        <p:spPr>
          <a:xfrm>
            <a:off x="5352426" y="619188"/>
            <a:ext cx="3840" cy="6020869"/>
          </a:xfrm>
          <a:prstGeom prst="line">
            <a:avLst/>
          </a:prstGeom>
          <a:ln w="3810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630037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D4135EA-D0D7-409D-8C73-58F54442FBC4}"/>
              </a:ext>
            </a:extLst>
          </p:cNvPr>
          <p:cNvSpPr txBox="1"/>
          <p:nvPr/>
        </p:nvSpPr>
        <p:spPr>
          <a:xfrm>
            <a:off x="-3181" y="-11769"/>
            <a:ext cx="7980322" cy="584775"/>
          </a:xfrm>
          <a:prstGeom prst="rect">
            <a:avLst/>
          </a:prstGeom>
          <a:noFill/>
        </p:spPr>
        <p:txBody>
          <a:bodyPr wrap="square" rtlCol="0">
            <a:spAutoFit/>
          </a:bodyPr>
          <a:lstStyle/>
          <a:p>
            <a:pPr algn="ctr"/>
            <a:r>
              <a:rPr lang="zh-CN" altLang="en-US"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遗传的分子基础</a:t>
            </a:r>
            <a:r>
              <a:rPr lang="en-US" altLang="zh-CN"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a:t>
            </a:r>
            <a:r>
              <a:rPr lang="zh-CN" altLang="en-US"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基因的本质 例题解析</a:t>
            </a:r>
          </a:p>
        </p:txBody>
      </p:sp>
      <p:sp>
        <p:nvSpPr>
          <p:cNvPr id="2" name="矩形 1">
            <a:extLst>
              <a:ext uri="{FF2B5EF4-FFF2-40B4-BE49-F238E27FC236}">
                <a16:creationId xmlns:a16="http://schemas.microsoft.com/office/drawing/2014/main" id="{8565F60D-0A99-40AA-93A7-5E8650353119}"/>
              </a:ext>
            </a:extLst>
          </p:cNvPr>
          <p:cNvSpPr/>
          <p:nvPr/>
        </p:nvSpPr>
        <p:spPr>
          <a:xfrm>
            <a:off x="994298" y="1024111"/>
            <a:ext cx="9818703" cy="2404889"/>
          </a:xfrm>
          <a:prstGeom prst="rect">
            <a:avLst/>
          </a:prstGeom>
        </p:spPr>
        <p:txBody>
          <a:bodyPr wrap="square">
            <a:spAutoFit/>
          </a:bodyPr>
          <a:lstStyle/>
          <a:p>
            <a:pPr>
              <a:lnSpc>
                <a:spcPct val="150000"/>
              </a:lnSpc>
              <a:spcAft>
                <a:spcPts val="0"/>
              </a:spcAft>
            </a:pPr>
            <a:r>
              <a:rPr lang="en-US"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1. </a:t>
            </a:r>
            <a:r>
              <a:rPr lang="zh-CN"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将果蝇精原细胞（</a:t>
            </a:r>
            <a:r>
              <a:rPr lang="en-US"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2N=8</a:t>
            </a:r>
            <a:r>
              <a:rPr lang="zh-CN"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）的</a:t>
            </a:r>
            <a:r>
              <a:rPr lang="en-US"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DNA</a:t>
            </a:r>
            <a:r>
              <a:rPr lang="zh-CN"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分子用</a:t>
            </a:r>
            <a:r>
              <a:rPr lang="en-US" altLang="zh-CN" sz="1700" baseline="300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15</a:t>
            </a:r>
            <a:r>
              <a:rPr lang="en-US"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N</a:t>
            </a:r>
            <a:r>
              <a:rPr lang="zh-CN"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标记后，置于含</a:t>
            </a:r>
            <a:r>
              <a:rPr lang="en-US" altLang="zh-CN" sz="1700" baseline="300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14</a:t>
            </a:r>
            <a:r>
              <a:rPr lang="en-US"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N</a:t>
            </a:r>
            <a:r>
              <a:rPr lang="zh-CN"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的培养基中培养，经过连续两次分裂后，下列推断正确的是 </a:t>
            </a:r>
            <a:endParaRPr lang="zh-CN" altLang="zh-CN" sz="1700" dirty="0">
              <a:latin typeface="Adobe 仿宋 Std R" panose="02020400000000000000" pitchFamily="18" charset="-122"/>
              <a:ea typeface="Adobe 仿宋 Std R" panose="02020400000000000000" pitchFamily="18" charset="-122"/>
              <a:cs typeface="宋体" panose="02010600030101010101" pitchFamily="2" charset="-122"/>
            </a:endParaRPr>
          </a:p>
          <a:p>
            <a:pPr>
              <a:lnSpc>
                <a:spcPct val="150000"/>
              </a:lnSpc>
              <a:spcAft>
                <a:spcPts val="0"/>
              </a:spcAft>
            </a:pPr>
            <a:r>
              <a:rPr lang="en-US"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A</a:t>
            </a:r>
            <a:r>
              <a:rPr lang="zh-CN"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．若进行有丝分裂，则第二次分裂中期的细胞中有</a:t>
            </a:r>
            <a:r>
              <a:rPr lang="en-US"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8</a:t>
            </a:r>
            <a:r>
              <a:rPr lang="zh-CN"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条染色单体含</a:t>
            </a:r>
            <a:r>
              <a:rPr lang="en-US" altLang="zh-CN" sz="1700" baseline="300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14</a:t>
            </a:r>
            <a:r>
              <a:rPr lang="en-US"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N</a:t>
            </a:r>
            <a:endParaRPr lang="zh-CN" altLang="zh-CN" sz="1700" dirty="0">
              <a:latin typeface="Adobe 仿宋 Std R" panose="02020400000000000000" pitchFamily="18" charset="-122"/>
              <a:ea typeface="Adobe 仿宋 Std R" panose="02020400000000000000" pitchFamily="18" charset="-122"/>
              <a:cs typeface="宋体" panose="02010600030101010101" pitchFamily="2" charset="-122"/>
            </a:endParaRPr>
          </a:p>
          <a:p>
            <a:pPr>
              <a:lnSpc>
                <a:spcPct val="150000"/>
              </a:lnSpc>
              <a:spcAft>
                <a:spcPts val="0"/>
              </a:spcAft>
            </a:pPr>
            <a:r>
              <a:rPr lang="en-US"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B</a:t>
            </a:r>
            <a:r>
              <a:rPr lang="zh-CN"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．若进行有丝分裂，则两次分裂结束后含</a:t>
            </a:r>
            <a:r>
              <a:rPr lang="en-US" altLang="zh-CN" sz="1700" baseline="300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15</a:t>
            </a:r>
            <a:r>
              <a:rPr lang="en-US"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N</a:t>
            </a:r>
            <a:r>
              <a:rPr lang="zh-CN"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的子细胞所占比例为</a:t>
            </a:r>
            <a:r>
              <a:rPr lang="en-US"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1/2</a:t>
            </a:r>
            <a:endParaRPr lang="zh-CN" altLang="zh-CN" sz="1700" dirty="0">
              <a:latin typeface="Adobe 仿宋 Std R" panose="02020400000000000000" pitchFamily="18" charset="-122"/>
              <a:ea typeface="Adobe 仿宋 Std R" panose="02020400000000000000" pitchFamily="18" charset="-122"/>
              <a:cs typeface="宋体" panose="02010600030101010101" pitchFamily="2" charset="-122"/>
            </a:endParaRPr>
          </a:p>
          <a:p>
            <a:pPr>
              <a:lnSpc>
                <a:spcPct val="150000"/>
              </a:lnSpc>
              <a:spcAft>
                <a:spcPts val="0"/>
              </a:spcAft>
            </a:pPr>
            <a:r>
              <a:rPr lang="en-US"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C</a:t>
            </a:r>
            <a:r>
              <a:rPr lang="zh-CN"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．若进行减数分裂，则第二次分裂中期的细胞中有</a:t>
            </a:r>
            <a:r>
              <a:rPr lang="en-US"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4</a:t>
            </a:r>
            <a:r>
              <a:rPr lang="zh-CN"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条染色单体含</a:t>
            </a:r>
            <a:r>
              <a:rPr lang="en-US" altLang="zh-CN" sz="1700" baseline="300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14</a:t>
            </a:r>
            <a:r>
              <a:rPr lang="en-US"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N</a:t>
            </a:r>
            <a:endParaRPr lang="zh-CN" altLang="zh-CN" sz="1700" dirty="0">
              <a:latin typeface="Adobe 仿宋 Std R" panose="02020400000000000000" pitchFamily="18" charset="-122"/>
              <a:ea typeface="Adobe 仿宋 Std R" panose="02020400000000000000" pitchFamily="18" charset="-122"/>
              <a:cs typeface="宋体" panose="02010600030101010101" pitchFamily="2" charset="-122"/>
            </a:endParaRPr>
          </a:p>
          <a:p>
            <a:pPr>
              <a:lnSpc>
                <a:spcPct val="150000"/>
              </a:lnSpc>
              <a:spcAft>
                <a:spcPts val="0"/>
              </a:spcAft>
            </a:pPr>
            <a:r>
              <a:rPr lang="en-US"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D</a:t>
            </a:r>
            <a:r>
              <a:rPr lang="zh-CN"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．若进行减数分裂，则两次分裂结束后所有子细胞的染色体均含有</a:t>
            </a:r>
            <a:r>
              <a:rPr lang="en-US" altLang="zh-CN" sz="1700" baseline="300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15</a:t>
            </a:r>
            <a:r>
              <a:rPr lang="en-US"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N</a:t>
            </a:r>
            <a:endParaRPr lang="zh-CN" altLang="zh-CN" sz="1700" dirty="0">
              <a:effectLst/>
              <a:latin typeface="Adobe 仿宋 Std R" panose="02020400000000000000" pitchFamily="18" charset="-122"/>
              <a:ea typeface="Adobe 仿宋 Std R" panose="02020400000000000000" pitchFamily="18" charset="-122"/>
              <a:cs typeface="宋体" panose="02010600030101010101" pitchFamily="2" charset="-122"/>
            </a:endParaRPr>
          </a:p>
        </p:txBody>
      </p:sp>
      <p:sp>
        <p:nvSpPr>
          <p:cNvPr id="6" name="矩形 5">
            <a:extLst>
              <a:ext uri="{FF2B5EF4-FFF2-40B4-BE49-F238E27FC236}">
                <a16:creationId xmlns:a16="http://schemas.microsoft.com/office/drawing/2014/main" id="{B173B53F-4D70-486F-A802-D433B1DB44E5}"/>
              </a:ext>
            </a:extLst>
          </p:cNvPr>
          <p:cNvSpPr/>
          <p:nvPr/>
        </p:nvSpPr>
        <p:spPr>
          <a:xfrm>
            <a:off x="994297" y="3500495"/>
            <a:ext cx="9818703" cy="2797304"/>
          </a:xfrm>
          <a:prstGeom prst="rect">
            <a:avLst/>
          </a:prstGeom>
        </p:spPr>
        <p:txBody>
          <a:bodyPr wrap="square">
            <a:spAutoFit/>
          </a:bodyPr>
          <a:lstStyle/>
          <a:p>
            <a:pPr>
              <a:lnSpc>
                <a:spcPct val="150000"/>
              </a:lnSpc>
              <a:spcAft>
                <a:spcPts val="0"/>
              </a:spcAft>
            </a:pPr>
            <a:r>
              <a:rPr lang="en-US"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2. </a:t>
            </a:r>
            <a:r>
              <a:rPr lang="zh-CN" altLang="en-US"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用</a:t>
            </a:r>
            <a:r>
              <a:rPr lang="en-US" altLang="zh-CN" sz="1700" baseline="300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32</a:t>
            </a:r>
            <a:r>
              <a:rPr lang="en-US"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P</a:t>
            </a:r>
            <a:r>
              <a:rPr lang="zh-CN" altLang="en-US"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标记的噬菌体侵染未被标记的大肠杆菌，侵染一段时间后搅拌、离心得到上清液和沉淀物，检测上清液中放射性</a:t>
            </a:r>
            <a:r>
              <a:rPr lang="en-US" altLang="zh-CN" sz="1700" baseline="300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32</a:t>
            </a:r>
            <a:r>
              <a:rPr lang="en-US"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P</a:t>
            </a:r>
            <a:r>
              <a:rPr lang="zh-CN" altLang="en-US"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约占初始标记噬菌体放射性的</a:t>
            </a:r>
            <a:r>
              <a:rPr lang="en-US"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30%</a:t>
            </a:r>
            <a:r>
              <a:rPr lang="zh-CN" altLang="en-US"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。在实验时间内，被侵染细菌的存活率接近</a:t>
            </a:r>
            <a:r>
              <a:rPr lang="en-US"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100%</a:t>
            </a:r>
            <a:r>
              <a:rPr lang="zh-CN" altLang="en-US"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。下列相关叙述不正确的是</a:t>
            </a:r>
          </a:p>
          <a:p>
            <a:pPr>
              <a:lnSpc>
                <a:spcPct val="150000"/>
              </a:lnSpc>
              <a:spcAft>
                <a:spcPts val="0"/>
              </a:spcAft>
            </a:pPr>
            <a:r>
              <a:rPr lang="en-US"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A</a:t>
            </a:r>
            <a:r>
              <a:rPr lang="zh-CN" altLang="en-US"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．离心后大肠杆菌主要分布在沉淀物中</a:t>
            </a:r>
          </a:p>
          <a:p>
            <a:pPr>
              <a:lnSpc>
                <a:spcPct val="150000"/>
              </a:lnSpc>
              <a:spcAft>
                <a:spcPts val="0"/>
              </a:spcAft>
            </a:pPr>
            <a:r>
              <a:rPr lang="en-US"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B</a:t>
            </a:r>
            <a:r>
              <a:rPr lang="zh-CN" altLang="en-US"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．沉淀物的放射性来自噬菌体的</a:t>
            </a:r>
            <a:r>
              <a:rPr lang="en-US"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DNA</a:t>
            </a:r>
          </a:p>
          <a:p>
            <a:pPr>
              <a:lnSpc>
                <a:spcPct val="150000"/>
              </a:lnSpc>
              <a:spcAft>
                <a:spcPts val="0"/>
              </a:spcAft>
            </a:pPr>
            <a:r>
              <a:rPr lang="en-US"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C</a:t>
            </a:r>
            <a:r>
              <a:rPr lang="zh-CN" altLang="en-US"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．上清液具有放射性的原因是保温时间过长</a:t>
            </a:r>
          </a:p>
          <a:p>
            <a:pPr>
              <a:lnSpc>
                <a:spcPct val="150000"/>
              </a:lnSpc>
              <a:spcAft>
                <a:spcPts val="0"/>
              </a:spcAft>
            </a:pPr>
            <a:r>
              <a:rPr lang="en-US"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D</a:t>
            </a:r>
            <a:r>
              <a:rPr lang="zh-CN" altLang="en-US"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．本结果尚不能说明噬菌体的遗传物质是</a:t>
            </a:r>
            <a:r>
              <a:rPr lang="en-US" altLang="zh-CN" sz="17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DNA</a:t>
            </a:r>
          </a:p>
        </p:txBody>
      </p:sp>
    </p:spTree>
    <p:extLst>
      <p:ext uri="{BB962C8B-B14F-4D97-AF65-F5344CB8AC3E}">
        <p14:creationId xmlns:p14="http://schemas.microsoft.com/office/powerpoint/2010/main" val="2995999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E39A8CA-1802-4598-8B25-B9B7D7D07DFC}"/>
              </a:ext>
            </a:extLst>
          </p:cNvPr>
          <p:cNvSpPr/>
          <p:nvPr/>
        </p:nvSpPr>
        <p:spPr>
          <a:xfrm>
            <a:off x="866028" y="828596"/>
            <a:ext cx="7998302" cy="2730491"/>
          </a:xfrm>
          <a:prstGeom prst="rect">
            <a:avLst/>
          </a:prstGeom>
        </p:spPr>
        <p:txBody>
          <a:bodyPr wrap="square">
            <a:spAutoFit/>
          </a:bodyPr>
          <a:lstStyle/>
          <a:p>
            <a:pPr>
              <a:lnSpc>
                <a:spcPct val="120000"/>
              </a:lnSpc>
              <a:spcAft>
                <a:spcPts val="0"/>
              </a:spcAft>
            </a:pP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3. 1958</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年，</a:t>
            </a: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Meselson</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和</a:t>
            </a: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Stahl</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用稳定同位素和氯化铯密度梯度离心方法研究大肠杆菌</a:t>
            </a: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DNA</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的复制。首先将大肠杆菌放入以</a:t>
            </a:r>
            <a:r>
              <a:rPr lang="en-US" altLang="zh-CN" sz="1600" baseline="300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15</a:t>
            </a: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NH</a:t>
            </a:r>
            <a:r>
              <a:rPr lang="en-US" altLang="zh-CN" sz="1600" baseline="-250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4</a:t>
            </a: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Cl</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为唯一氮源的培养液中培养多代，然后转入以</a:t>
            </a:r>
            <a:r>
              <a:rPr lang="en-US" altLang="zh-CN" sz="1600" baseline="300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14</a:t>
            </a: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NH</a:t>
            </a:r>
            <a:r>
              <a:rPr lang="en-US" altLang="zh-CN" sz="1600" baseline="-250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4</a:t>
            </a: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Cl </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为唯一氮源的培养液中培养。提取不同代数大肠杆菌的</a:t>
            </a: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DNA</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，进行密度梯度离心，结果如图所示（</a:t>
            </a: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0</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世代时，</a:t>
            </a: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DNA</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条带的平均密度是</a:t>
            </a: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1.724</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a:t>
            </a: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4.1</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世代时，较深的</a:t>
            </a: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DNA</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条带平均密度是</a:t>
            </a: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1.710</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）。下列分析错误的是：</a:t>
            </a:r>
          </a:p>
          <a:p>
            <a:pPr>
              <a:lnSpc>
                <a:spcPct val="120000"/>
              </a:lnSpc>
              <a:spcAft>
                <a:spcPts val="0"/>
              </a:spcAft>
            </a:pP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A</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．该实验证明了</a:t>
            </a: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DNA</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的复制是半保留复制 </a:t>
            </a:r>
          </a:p>
          <a:p>
            <a:pPr>
              <a:lnSpc>
                <a:spcPct val="120000"/>
              </a:lnSpc>
              <a:spcAft>
                <a:spcPts val="0"/>
              </a:spcAft>
            </a:pP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B</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．条带密度越来越小的原因是</a:t>
            </a:r>
            <a:r>
              <a:rPr lang="en-US" altLang="zh-CN" sz="1600" baseline="300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15</a:t>
            </a: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N</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在逐渐衰变</a:t>
            </a:r>
          </a:p>
          <a:p>
            <a:pPr>
              <a:lnSpc>
                <a:spcPct val="120000"/>
              </a:lnSpc>
              <a:spcAft>
                <a:spcPts val="0"/>
              </a:spcAft>
            </a:pP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C</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a:t>
            </a: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1.0</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世代时，</a:t>
            </a: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DNA</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条带的平均密度是</a:t>
            </a: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1.717</a:t>
            </a:r>
          </a:p>
          <a:p>
            <a:pPr>
              <a:lnSpc>
                <a:spcPct val="120000"/>
              </a:lnSpc>
              <a:spcAft>
                <a:spcPts val="0"/>
              </a:spcAft>
            </a:pP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D</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a:t>
            </a: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4.1</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世代时，两个</a:t>
            </a: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DNA</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条带的含量比值大于</a:t>
            </a: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7:1</a:t>
            </a:r>
            <a:endParaRPr lang="zh-CN" altLang="zh-CN" sz="1600" dirty="0">
              <a:effectLst/>
              <a:latin typeface="Adobe 仿宋 Std R" panose="02020400000000000000" pitchFamily="18" charset="-122"/>
              <a:ea typeface="Adobe 仿宋 Std R" panose="02020400000000000000" pitchFamily="18" charset="-122"/>
              <a:cs typeface="宋体" panose="02010600030101010101" pitchFamily="2" charset="-122"/>
            </a:endParaRPr>
          </a:p>
        </p:txBody>
      </p:sp>
      <p:sp>
        <p:nvSpPr>
          <p:cNvPr id="8" name="文本框 7">
            <a:extLst>
              <a:ext uri="{FF2B5EF4-FFF2-40B4-BE49-F238E27FC236}">
                <a16:creationId xmlns:a16="http://schemas.microsoft.com/office/drawing/2014/main" id="{7AC3B142-3A0F-4639-82D5-EB526A725BC9}"/>
              </a:ext>
            </a:extLst>
          </p:cNvPr>
          <p:cNvSpPr txBox="1"/>
          <p:nvPr/>
        </p:nvSpPr>
        <p:spPr>
          <a:xfrm>
            <a:off x="-3181" y="-11769"/>
            <a:ext cx="7980322" cy="584775"/>
          </a:xfrm>
          <a:prstGeom prst="rect">
            <a:avLst/>
          </a:prstGeom>
          <a:noFill/>
        </p:spPr>
        <p:txBody>
          <a:bodyPr wrap="square" rtlCol="0">
            <a:spAutoFit/>
          </a:bodyPr>
          <a:lstStyle/>
          <a:p>
            <a:pPr algn="ctr"/>
            <a:r>
              <a:rPr lang="zh-CN" altLang="en-US"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遗传的分子基础</a:t>
            </a:r>
            <a:r>
              <a:rPr lang="en-US" altLang="zh-CN"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a:t>
            </a:r>
            <a:r>
              <a:rPr lang="zh-CN" altLang="en-US"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基因的本质 例题解析</a:t>
            </a:r>
          </a:p>
        </p:txBody>
      </p:sp>
      <p:pic>
        <p:nvPicPr>
          <p:cNvPr id="12" name="图片 11">
            <a:extLst>
              <a:ext uri="{FF2B5EF4-FFF2-40B4-BE49-F238E27FC236}">
                <a16:creationId xmlns:a16="http://schemas.microsoft.com/office/drawing/2014/main" id="{CD285C3E-62D6-414C-86D8-F7D0EB874636}"/>
              </a:ext>
            </a:extLst>
          </p:cNvPr>
          <p:cNvPicPr>
            <a:picLocks noChangeAspect="1"/>
          </p:cNvPicPr>
          <p:nvPr/>
        </p:nvPicPr>
        <p:blipFill>
          <a:blip r:embed="rId2"/>
          <a:stretch>
            <a:fillRect/>
          </a:stretch>
        </p:blipFill>
        <p:spPr>
          <a:xfrm>
            <a:off x="9342810" y="1012676"/>
            <a:ext cx="2085712" cy="2546411"/>
          </a:xfrm>
          <a:prstGeom prst="rect">
            <a:avLst/>
          </a:prstGeom>
        </p:spPr>
      </p:pic>
      <p:sp>
        <p:nvSpPr>
          <p:cNvPr id="13" name="矩形 12">
            <a:extLst>
              <a:ext uri="{FF2B5EF4-FFF2-40B4-BE49-F238E27FC236}">
                <a16:creationId xmlns:a16="http://schemas.microsoft.com/office/drawing/2014/main" id="{72CF18BB-D1CA-4345-A0D6-06209B6DABEF}"/>
              </a:ext>
            </a:extLst>
          </p:cNvPr>
          <p:cNvSpPr/>
          <p:nvPr/>
        </p:nvSpPr>
        <p:spPr>
          <a:xfrm>
            <a:off x="866028" y="3777186"/>
            <a:ext cx="7998302" cy="2730491"/>
          </a:xfrm>
          <a:prstGeom prst="rect">
            <a:avLst/>
          </a:prstGeom>
        </p:spPr>
        <p:txBody>
          <a:bodyPr wrap="square">
            <a:spAutoFit/>
          </a:bodyPr>
          <a:lstStyle/>
          <a:p>
            <a:pPr>
              <a:lnSpc>
                <a:spcPct val="120000"/>
              </a:lnSpc>
              <a:spcAft>
                <a:spcPts val="0"/>
              </a:spcAft>
            </a:pP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4. 1952</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年“噬菌体小组”的赫尔希和蔡斯研究了噬菌体的蛋白质和</a:t>
            </a: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DNA</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在侵染细菌过程中的功能，实验数据如图所示，下列说法不正确的是：</a:t>
            </a:r>
            <a:endPar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endParaRPr>
          </a:p>
          <a:p>
            <a:pPr>
              <a:lnSpc>
                <a:spcPct val="120000"/>
              </a:lnSpc>
              <a:spcAft>
                <a:spcPts val="0"/>
              </a:spcAft>
            </a:pP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A</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．细胞外的</a:t>
            </a:r>
            <a:r>
              <a:rPr lang="en-US" altLang="zh-CN" sz="1600" baseline="300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32</a:t>
            </a: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P</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含量有</a:t>
            </a: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30%</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，原因是有部分标记的噬菌体还没有侵染细菌或由于侵染时间过长，部分子代噬菌体从细菌中释放出来。</a:t>
            </a:r>
            <a:endPar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endParaRPr>
          </a:p>
          <a:p>
            <a:pPr>
              <a:lnSpc>
                <a:spcPct val="120000"/>
              </a:lnSpc>
              <a:spcAft>
                <a:spcPts val="0"/>
              </a:spcAft>
            </a:pP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B</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．实验结果表明当搅拌时间足够长以后，上清液中的</a:t>
            </a:r>
            <a:r>
              <a:rPr lang="en-US" altLang="zh-CN" sz="1600" baseline="300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35</a:t>
            </a: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S</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和</a:t>
            </a:r>
            <a:r>
              <a:rPr lang="en-US" altLang="zh-CN" sz="1600" baseline="300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32</a:t>
            </a: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P</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分别占初始标记噬菌体放射性的</a:t>
            </a: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80%</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和</a:t>
            </a: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30%</a:t>
            </a:r>
          </a:p>
          <a:p>
            <a:pPr>
              <a:lnSpc>
                <a:spcPct val="120000"/>
              </a:lnSpc>
              <a:spcAft>
                <a:spcPts val="0"/>
              </a:spcAft>
            </a:pP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C</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．图中被侵染细菌的存活率始终保持在</a:t>
            </a: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100%</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，说明细菌没有裂解</a:t>
            </a:r>
            <a:endPar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endParaRPr>
          </a:p>
          <a:p>
            <a:pPr>
              <a:lnSpc>
                <a:spcPct val="120000"/>
              </a:lnSpc>
              <a:spcAft>
                <a:spcPts val="0"/>
              </a:spcAft>
            </a:pP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D</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．噬菌体侵染大肠杆菌的时间要适宜，时间过长，子代噬菌体从大肠杆菌体内释放出来，会使细胞外</a:t>
            </a:r>
            <a:r>
              <a:rPr lang="en-US" altLang="zh-CN" sz="1600" baseline="300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32</a:t>
            </a:r>
            <a:r>
              <a:rPr lang="en-US" altLang="zh-CN"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P</a:t>
            </a:r>
            <a:r>
              <a:rPr lang="zh-CN" altLang="en-US" sz="1600" dirty="0">
                <a:solidFill>
                  <a:srgbClr val="000000"/>
                </a:solidFill>
                <a:latin typeface="Adobe 仿宋 Std R" panose="02020400000000000000" pitchFamily="18" charset="-122"/>
                <a:ea typeface="Adobe 仿宋 Std R" panose="02020400000000000000" pitchFamily="18" charset="-122"/>
                <a:cs typeface="宋体" panose="02010600030101010101" pitchFamily="2" charset="-122"/>
              </a:rPr>
              <a:t>含量增高</a:t>
            </a:r>
            <a:endParaRPr lang="zh-CN" altLang="zh-CN" sz="1600" dirty="0">
              <a:effectLst/>
              <a:latin typeface="Adobe 仿宋 Std R" panose="02020400000000000000" pitchFamily="18" charset="-122"/>
              <a:ea typeface="Adobe 仿宋 Std R" panose="02020400000000000000" pitchFamily="18" charset="-122"/>
              <a:cs typeface="宋体" panose="02010600030101010101" pitchFamily="2" charset="-122"/>
            </a:endParaRPr>
          </a:p>
        </p:txBody>
      </p:sp>
      <p:pic>
        <p:nvPicPr>
          <p:cNvPr id="2" name="图片 1">
            <a:extLst>
              <a:ext uri="{FF2B5EF4-FFF2-40B4-BE49-F238E27FC236}">
                <a16:creationId xmlns:a16="http://schemas.microsoft.com/office/drawing/2014/main" id="{23A416DD-4187-46AD-94C6-D9AE50FF786D}"/>
              </a:ext>
            </a:extLst>
          </p:cNvPr>
          <p:cNvPicPr>
            <a:picLocks noChangeAspect="1"/>
          </p:cNvPicPr>
          <p:nvPr/>
        </p:nvPicPr>
        <p:blipFill>
          <a:blip r:embed="rId3"/>
          <a:stretch>
            <a:fillRect/>
          </a:stretch>
        </p:blipFill>
        <p:spPr>
          <a:xfrm>
            <a:off x="8963007" y="4313103"/>
            <a:ext cx="2845317" cy="2002665"/>
          </a:xfrm>
          <a:prstGeom prst="rect">
            <a:avLst/>
          </a:prstGeom>
        </p:spPr>
      </p:pic>
    </p:spTree>
    <p:extLst>
      <p:ext uri="{BB962C8B-B14F-4D97-AF65-F5344CB8AC3E}">
        <p14:creationId xmlns:p14="http://schemas.microsoft.com/office/powerpoint/2010/main" val="1627186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16DCA74-720F-44E0-83AC-7CB20F44757E}"/>
              </a:ext>
            </a:extLst>
          </p:cNvPr>
          <p:cNvPicPr>
            <a:picLocks noChangeAspect="1"/>
          </p:cNvPicPr>
          <p:nvPr/>
        </p:nvPicPr>
        <p:blipFill>
          <a:blip r:embed="rId3"/>
          <a:stretch>
            <a:fillRect/>
          </a:stretch>
        </p:blipFill>
        <p:spPr>
          <a:xfrm>
            <a:off x="248957" y="452761"/>
            <a:ext cx="11815161" cy="6313646"/>
          </a:xfrm>
          <a:prstGeom prst="rect">
            <a:avLst/>
          </a:prstGeom>
        </p:spPr>
      </p:pic>
      <p:grpSp>
        <p:nvGrpSpPr>
          <p:cNvPr id="10" name="组合 9">
            <a:extLst>
              <a:ext uri="{FF2B5EF4-FFF2-40B4-BE49-F238E27FC236}">
                <a16:creationId xmlns:a16="http://schemas.microsoft.com/office/drawing/2014/main" id="{CB9BF39E-E3D3-4A30-A074-DC0D2FA59566}"/>
              </a:ext>
            </a:extLst>
          </p:cNvPr>
          <p:cNvGrpSpPr/>
          <p:nvPr/>
        </p:nvGrpSpPr>
        <p:grpSpPr>
          <a:xfrm>
            <a:off x="5255965" y="923315"/>
            <a:ext cx="1775534" cy="579268"/>
            <a:chOff x="3888419" y="2857807"/>
            <a:chExt cx="1775534" cy="579268"/>
          </a:xfrm>
        </p:grpSpPr>
        <p:sp>
          <p:nvSpPr>
            <p:cNvPr id="11" name="椭圆 10">
              <a:extLst>
                <a:ext uri="{FF2B5EF4-FFF2-40B4-BE49-F238E27FC236}">
                  <a16:creationId xmlns:a16="http://schemas.microsoft.com/office/drawing/2014/main" id="{D1D7D022-490F-4186-8BA8-B96036B54BC4}"/>
                </a:ext>
              </a:extLst>
            </p:cNvPr>
            <p:cNvSpPr/>
            <p:nvPr/>
          </p:nvSpPr>
          <p:spPr>
            <a:xfrm>
              <a:off x="3888419" y="2857807"/>
              <a:ext cx="1775534" cy="579268"/>
            </a:xfrm>
            <a:prstGeom prst="ellipse">
              <a:avLst/>
            </a:prstGeom>
            <a:no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B0812536-8F4A-4BF4-81AB-B2EB64F3AA89}"/>
                </a:ext>
              </a:extLst>
            </p:cNvPr>
            <p:cNvSpPr txBox="1"/>
            <p:nvPr/>
          </p:nvSpPr>
          <p:spPr>
            <a:xfrm>
              <a:off x="4055458" y="2947386"/>
              <a:ext cx="1509203" cy="400110"/>
            </a:xfrm>
            <a:prstGeom prst="rect">
              <a:avLst/>
            </a:prstGeom>
            <a:noFill/>
          </p:spPr>
          <p:txBody>
            <a:bodyPr wrap="square" rtlCol="0">
              <a:spAutoFit/>
            </a:bodyPr>
            <a:lstStyle/>
            <a:p>
              <a:pPr algn="ctr"/>
              <a:r>
                <a:rPr lang="zh-CN" altLang="en-US" sz="2000" b="1" dirty="0">
                  <a:latin typeface="华文仿宋" panose="02010600040101010101" pitchFamily="2" charset="-122"/>
                  <a:ea typeface="华文仿宋" panose="02010600040101010101" pitchFamily="2" charset="-122"/>
                </a:rPr>
                <a:t>遗传信息</a:t>
              </a:r>
            </a:p>
          </p:txBody>
        </p:sp>
      </p:grpSp>
      <p:sp>
        <p:nvSpPr>
          <p:cNvPr id="34" name="文本框 33">
            <a:extLst>
              <a:ext uri="{FF2B5EF4-FFF2-40B4-BE49-F238E27FC236}">
                <a16:creationId xmlns:a16="http://schemas.microsoft.com/office/drawing/2014/main" id="{3086F00D-05A8-4986-A67E-C3D8CAEBC3C2}"/>
              </a:ext>
            </a:extLst>
          </p:cNvPr>
          <p:cNvSpPr txBox="1"/>
          <p:nvPr/>
        </p:nvSpPr>
        <p:spPr>
          <a:xfrm>
            <a:off x="-3181" y="-11769"/>
            <a:ext cx="7980322" cy="584775"/>
          </a:xfrm>
          <a:prstGeom prst="rect">
            <a:avLst/>
          </a:prstGeom>
          <a:noFill/>
        </p:spPr>
        <p:txBody>
          <a:bodyPr wrap="square" rtlCol="0">
            <a:spAutoFit/>
          </a:bodyPr>
          <a:lstStyle/>
          <a:p>
            <a:pPr algn="ctr"/>
            <a:r>
              <a:rPr lang="zh-CN" altLang="en-US"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遗传的分子基础</a:t>
            </a:r>
            <a:r>
              <a:rPr lang="en-US" altLang="zh-CN"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a:t>
            </a:r>
            <a:r>
              <a:rPr lang="zh-CN" altLang="en-US" sz="32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基因的表达 知识框架</a:t>
            </a:r>
          </a:p>
        </p:txBody>
      </p:sp>
      <p:sp>
        <p:nvSpPr>
          <p:cNvPr id="111" name="矩形: 圆角 110">
            <a:extLst>
              <a:ext uri="{FF2B5EF4-FFF2-40B4-BE49-F238E27FC236}">
                <a16:creationId xmlns:a16="http://schemas.microsoft.com/office/drawing/2014/main" id="{D038C69F-ECE4-4FCD-B6E8-9A8FD435FC4F}"/>
              </a:ext>
            </a:extLst>
          </p:cNvPr>
          <p:cNvSpPr/>
          <p:nvPr/>
        </p:nvSpPr>
        <p:spPr>
          <a:xfrm>
            <a:off x="12263970" y="4220451"/>
            <a:ext cx="610124" cy="661691"/>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17" name="箭头: 下 216">
            <a:extLst>
              <a:ext uri="{FF2B5EF4-FFF2-40B4-BE49-F238E27FC236}">
                <a16:creationId xmlns:a16="http://schemas.microsoft.com/office/drawing/2014/main" id="{A3FD77DF-F199-4622-B9BB-1CCEA42C2819}"/>
              </a:ext>
            </a:extLst>
          </p:cNvPr>
          <p:cNvSpPr/>
          <p:nvPr/>
        </p:nvSpPr>
        <p:spPr>
          <a:xfrm rot="16200000">
            <a:off x="6097168" y="5823949"/>
            <a:ext cx="216850" cy="53618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pic>
        <p:nvPicPr>
          <p:cNvPr id="222" name="图片 221">
            <a:extLst>
              <a:ext uri="{FF2B5EF4-FFF2-40B4-BE49-F238E27FC236}">
                <a16:creationId xmlns:a16="http://schemas.microsoft.com/office/drawing/2014/main" id="{DE5DCAB6-2D3C-4B46-A88C-5A58D81197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9247" y="2692766"/>
            <a:ext cx="3213266" cy="1638135"/>
          </a:xfrm>
          <a:prstGeom prst="rect">
            <a:avLst/>
          </a:prstGeom>
        </p:spPr>
      </p:pic>
      <p:pic>
        <p:nvPicPr>
          <p:cNvPr id="223" name="图片 222">
            <a:extLst>
              <a:ext uri="{FF2B5EF4-FFF2-40B4-BE49-F238E27FC236}">
                <a16:creationId xmlns:a16="http://schemas.microsoft.com/office/drawing/2014/main" id="{5240D416-68AB-4A66-8046-3CEE0AD8C5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341" y="4290852"/>
            <a:ext cx="2131520" cy="1222909"/>
          </a:xfrm>
          <a:prstGeom prst="rect">
            <a:avLst/>
          </a:prstGeom>
        </p:spPr>
      </p:pic>
      <p:pic>
        <p:nvPicPr>
          <p:cNvPr id="224" name="图片 223">
            <a:extLst>
              <a:ext uri="{FF2B5EF4-FFF2-40B4-BE49-F238E27FC236}">
                <a16:creationId xmlns:a16="http://schemas.microsoft.com/office/drawing/2014/main" id="{348E3E54-75D2-46CF-9BFC-E376C936D3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0105" y="4311792"/>
            <a:ext cx="1501363" cy="1171699"/>
          </a:xfrm>
          <a:prstGeom prst="rect">
            <a:avLst/>
          </a:prstGeom>
        </p:spPr>
      </p:pic>
      <p:pic>
        <p:nvPicPr>
          <p:cNvPr id="225" name="图片 224">
            <a:extLst>
              <a:ext uri="{FF2B5EF4-FFF2-40B4-BE49-F238E27FC236}">
                <a16:creationId xmlns:a16="http://schemas.microsoft.com/office/drawing/2014/main" id="{523854F8-A81E-44FF-8335-840A426E0C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0819" y="5542004"/>
            <a:ext cx="1707113" cy="1131594"/>
          </a:xfrm>
          <a:prstGeom prst="rect">
            <a:avLst/>
          </a:prstGeom>
        </p:spPr>
      </p:pic>
      <p:pic>
        <p:nvPicPr>
          <p:cNvPr id="226" name="图片 225">
            <a:extLst>
              <a:ext uri="{FF2B5EF4-FFF2-40B4-BE49-F238E27FC236}">
                <a16:creationId xmlns:a16="http://schemas.microsoft.com/office/drawing/2014/main" id="{3E890575-2D09-4B38-BF3E-3208EED693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7960" y="5459126"/>
            <a:ext cx="1635031" cy="1203773"/>
          </a:xfrm>
          <a:prstGeom prst="rect">
            <a:avLst/>
          </a:prstGeom>
        </p:spPr>
      </p:pic>
      <p:cxnSp>
        <p:nvCxnSpPr>
          <p:cNvPr id="239" name="直接连接符 238">
            <a:extLst>
              <a:ext uri="{FF2B5EF4-FFF2-40B4-BE49-F238E27FC236}">
                <a16:creationId xmlns:a16="http://schemas.microsoft.com/office/drawing/2014/main" id="{589AE55C-CC72-4976-8E12-48A9F6D13D48}"/>
              </a:ext>
            </a:extLst>
          </p:cNvPr>
          <p:cNvCxnSpPr>
            <a:cxnSpLocks/>
          </p:cNvCxnSpPr>
          <p:nvPr/>
        </p:nvCxnSpPr>
        <p:spPr>
          <a:xfrm flipH="1">
            <a:off x="6114938" y="1669128"/>
            <a:ext cx="798" cy="4117417"/>
          </a:xfrm>
          <a:prstGeom prst="line">
            <a:avLst/>
          </a:prstGeom>
          <a:ln w="3810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806656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6338</TotalTime>
  <Words>2615</Words>
  <Application>Microsoft Office PowerPoint</Application>
  <PresentationFormat>宽屏</PresentationFormat>
  <Paragraphs>137</Paragraphs>
  <Slides>16</Slides>
  <Notes>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Adobe 仿宋 Std R</vt:lpstr>
      <vt:lpstr>等线</vt:lpstr>
      <vt:lpstr>等线 Light</vt:lpstr>
      <vt:lpstr>华文仿宋</vt:lpstr>
      <vt:lpstr>楷体</vt:lpstr>
      <vt:lpstr>隶书</vt:lpstr>
      <vt:lpstr>微软雅黑</vt:lpstr>
      <vt:lpstr>Arial</vt:lpstr>
      <vt:lpstr>Office 主题​​</vt:lpstr>
      <vt:lpstr>遗传的分子基础(上)</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GZCdesign</dc:creator>
  <cp:lastModifiedBy>GZCdesign</cp:lastModifiedBy>
  <cp:revision>126</cp:revision>
  <dcterms:created xsi:type="dcterms:W3CDTF">2020-02-10T01:50:47Z</dcterms:created>
  <dcterms:modified xsi:type="dcterms:W3CDTF">2020-03-08T22:24:05Z</dcterms:modified>
</cp:coreProperties>
</file>