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  <p:sldId id="334" r:id="rId5"/>
    <p:sldId id="347" r:id="rId6"/>
    <p:sldId id="332" r:id="rId7"/>
    <p:sldId id="333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270" y="-54"/>
      </p:cViewPr>
      <p:guideLst>
        <p:guide orient="horz" pos="1620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3.xml"/><Relationship Id="rId2" Type="http://schemas.openxmlformats.org/officeDocument/2006/relationships/image" Target="../media/image10.jpeg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zh-CN" altLang="en-US" sz="4445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</a:br>
            <a:r>
              <a:rPr lang="zh-CN" altLang="en-US" sz="4445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选择题专题</a:t>
            </a:r>
            <a:r>
              <a:rPr lang="en-US" altLang="zh-CN" sz="4445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2  </a:t>
            </a:r>
            <a:br>
              <a:rPr lang="en-US" altLang="zh-CN" sz="4445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</a:br>
            <a:r>
              <a:rPr lang="zh-CN" altLang="en-US" sz="4445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物质的量   </a:t>
            </a:r>
            <a:r>
              <a:rPr lang="en-US" altLang="zh-CN" sz="4445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N</a:t>
            </a:r>
            <a:r>
              <a:rPr lang="en-US" altLang="zh-CN" sz="4445" baseline="-25000" dirty="0">
                <a:solidFill>
                  <a:srgbClr val="FF0000"/>
                </a:solidFill>
                <a:uFillTx/>
                <a:latin typeface="+mn-ea"/>
                <a:ea typeface="+mn-ea"/>
                <a:cs typeface="+mn-ea"/>
              </a:rPr>
              <a:t>A</a:t>
            </a:r>
            <a:endParaRPr lang="en-US" altLang="zh-CN" sz="4445" baseline="-25000" dirty="0">
              <a:solidFill>
                <a:srgbClr val="FF0000"/>
              </a:solidFill>
              <a:uFillTx/>
              <a:latin typeface="+mn-ea"/>
              <a:ea typeface="+mn-ea"/>
              <a:cs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十二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年级化学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高学军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64820" y="1198880"/>
            <a:ext cx="840105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 mol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冰醋酸和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 mol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乙醇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在加热和浓硫酸条件下充分反应，生成的水分子为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endParaRPr lang="zh-CN" altLang="en-US" sz="2000" b="1" baseline="-25000"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mol N</a:t>
            </a:r>
            <a:r>
              <a:rPr lang="zh-CN" altLang="en-US" sz="2000" b="1" baseline="-25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与4 mol H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反应生成的NH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分子数为2N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lang="zh-CN" alt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en-US" sz="2000" b="1" baseline="-25000"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endParaRPr lang="zh-CN" alt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3064" y="230505"/>
            <a:ext cx="48091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五、可逆反应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27405" y="639445"/>
            <a:ext cx="712406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阿伏加德罗常数的值为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，下列说法正确的是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标准状况下，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2.24 L 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O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的混合气体中分子数为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0.2 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endParaRPr lang="en-US" b="1" baseline="-2500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mol Na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与足量水反应，转移的电子数为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C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 mol 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甲烷分子中含有的碳氢键数目为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 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D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．密闭容器中，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mol SO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mol O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催化反应后分子总数为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lang="zh-CN" altLang="en-US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115" y="341630"/>
            <a:ext cx="439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412115"/>
            <a:ext cx="7289165" cy="3124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2755" y="469265"/>
            <a:ext cx="690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例</a:t>
            </a:r>
            <a:r>
              <a:rPr lang="en-US" altLang="zh-CN" b="1"/>
              <a:t>2</a:t>
            </a:r>
            <a:endParaRPr lang="en-US" altLang="zh-CN" b="1"/>
          </a:p>
        </p:txBody>
      </p:sp>
      <p:sp>
        <p:nvSpPr>
          <p:cNvPr id="4" name="文本框 3"/>
          <p:cNvSpPr txBox="1"/>
          <p:nvPr/>
        </p:nvSpPr>
        <p:spPr>
          <a:xfrm>
            <a:off x="6393815" y="946150"/>
            <a:ext cx="857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91560" y="3856990"/>
            <a:ext cx="1117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C=</a:t>
            </a:r>
            <a:endParaRPr lang="en-US" altLang="zh-CN" sz="240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192905" y="4081145"/>
            <a:ext cx="34226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 altLang="zh-CN">
              <a:sym typeface="+mn-ea"/>
            </a:endParaRPr>
          </a:p>
          <a:p>
            <a:r>
              <a:rPr sz="2000" b="1">
                <a:solidFill>
                  <a:srgbClr val="FF0000"/>
                </a:solidFill>
                <a:sym typeface="+mn-ea"/>
              </a:rPr>
              <a:t>基本概念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  <a:p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关于22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L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mol和标准状况、气体</a:t>
            </a:r>
            <a:endParaRPr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sz="2000" b="1">
                <a:solidFill>
                  <a:srgbClr val="FF0000"/>
                </a:solidFill>
                <a:sym typeface="+mn-ea"/>
              </a:rPr>
              <a:t>微粒、结构（质子、电子、化学键等）</a:t>
            </a:r>
            <a:endParaRPr sz="2000" b="1">
              <a:solidFill>
                <a:srgbClr val="FF0000"/>
              </a:solidFill>
              <a:sym typeface="+mn-ea"/>
            </a:endParaRPr>
          </a:p>
          <a:p>
            <a:r>
              <a:rPr sz="2000" b="1">
                <a:solidFill>
                  <a:srgbClr val="FF0000"/>
                </a:solidFill>
              </a:rPr>
              <a:t>氧化还原（电子转移）</a:t>
            </a:r>
            <a:endParaRPr sz="2000" b="1">
              <a:solidFill>
                <a:srgbClr val="FF0000"/>
              </a:solidFill>
            </a:endParaRPr>
          </a:p>
          <a:p>
            <a:r>
              <a:rPr sz="2000" b="1">
                <a:solidFill>
                  <a:srgbClr val="FF0000"/>
                </a:solidFill>
              </a:rPr>
              <a:t>盐的水解、弱电解质电离</a:t>
            </a:r>
            <a:endParaRPr sz="2000" b="1">
              <a:solidFill>
                <a:srgbClr val="FF0000"/>
              </a:solidFill>
            </a:endParaRPr>
          </a:p>
          <a:p>
            <a:r>
              <a:rPr sz="2000" b="1">
                <a:solidFill>
                  <a:srgbClr val="FF0000"/>
                </a:solidFill>
              </a:rPr>
              <a:t>可逆反应（不能进行到底</a:t>
            </a:r>
            <a:r>
              <a:rPr sz="2000" b="1">
                <a:solidFill>
                  <a:srgbClr val="FF0000"/>
                </a:solidFill>
              </a:rPr>
              <a:t>）</a:t>
            </a:r>
            <a:endParaRPr sz="2000" b="1">
              <a:solidFill>
                <a:srgbClr val="FF0000"/>
              </a:solidFill>
            </a:endParaRPr>
          </a:p>
          <a:p>
            <a:endParaRPr sz="20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27630" y="517525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ym typeface="+mn-ea"/>
              </a:rPr>
              <a:t>物质的量、阿伏伽德罗常数</a:t>
            </a:r>
            <a:endParaRPr lang="en-US" altLang="zh-CN" sz="2400" b="1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5335" y="428625"/>
            <a:ext cx="1454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小结：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6435" y="403860"/>
            <a:ext cx="3314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学习</a:t>
            </a:r>
            <a:r>
              <a:rPr lang="zh-CN" altLang="en-US" sz="2800"/>
              <a:t>目标：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686435" y="1293495"/>
            <a:ext cx="79400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400"/>
              <a:t>1.能够理解、使用物质的量 </a:t>
            </a:r>
            <a:endParaRPr lang="en-US" altLang="zh-CN" sz="2400"/>
          </a:p>
          <a:p>
            <a:pPr>
              <a:lnSpc>
                <a:spcPct val="200000"/>
              </a:lnSpc>
            </a:pPr>
            <a:r>
              <a:rPr lang="en-US" altLang="zh-CN" sz="2400"/>
              <a:t>2.</a:t>
            </a:r>
            <a:r>
              <a:rPr lang="zh-CN" altLang="en-US" sz="2400"/>
              <a:t>了解选择题中有关</a:t>
            </a:r>
            <a:r>
              <a:rPr lang="en-US" altLang="zh-CN" sz="2400"/>
              <a:t>物质的量、阿伏伽德罗常数常数</a:t>
            </a:r>
            <a:r>
              <a:rPr lang="zh-CN" altLang="en-US" sz="2400"/>
              <a:t>常考的内容，会</a:t>
            </a:r>
            <a:r>
              <a:rPr lang="en-US" altLang="zh-CN" sz="2400"/>
              <a:t>进行解题</a:t>
            </a:r>
            <a:r>
              <a:rPr lang="en-US" altLang="zh-CN"/>
              <a:t> 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27405" y="639445"/>
            <a:ext cx="712406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阿伏加德罗常数的值为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，下列说法正确的是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标准状况下，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2.24 L 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O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的混合气体中分子数为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0.2 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endParaRPr lang="en-US" b="1" baseline="-2500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mol Na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与足量水反应，转移的电子数为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C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 mol 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甲烷分子中含有的碳氢键数目为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 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D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．密闭容器中，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mol SO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mol O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催化反应后分子总数为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lang="zh-CN" altLang="en-US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18795" y="392430"/>
            <a:ext cx="262509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一、</a:t>
            </a:r>
            <a:r>
              <a:rPr lang="zh-C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zh-C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7814" y="392430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标准状况下，气体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331595" y="852805"/>
            <a:ext cx="6706870" cy="27070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50000"/>
              </a:lnSpc>
            </a:pPr>
            <a:r>
              <a:rPr 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室温下，</a:t>
            </a:r>
            <a:r>
              <a:rPr 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22.4 L NO</a:t>
            </a:r>
            <a:r>
              <a:rPr lang="en-US" sz="2000" b="1" baseline="-25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中所含原子总数为</a:t>
            </a:r>
            <a:r>
              <a:rPr 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en-US" sz="2000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标准状况下,22.4 L CHCl</a:t>
            </a:r>
            <a:r>
              <a:rPr lang="en-US" sz="20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中含有的C—Cl键数为3N</a:t>
            </a:r>
            <a:r>
              <a:rPr lang="en-US" sz="20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endParaRPr lang="zh-CN" alt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endParaRPr 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indent="266700">
              <a:lnSpc>
                <a:spcPct val="150000"/>
              </a:lnSpc>
            </a:pPr>
            <a:endParaRPr 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indent="266700">
              <a:lnSpc>
                <a:spcPct val="150000"/>
              </a:lnSpc>
            </a:pPr>
            <a:r>
              <a:rPr 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标准状况下，</a:t>
            </a:r>
            <a:r>
              <a:rPr 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11.2 L NO</a:t>
            </a:r>
            <a:r>
              <a:rPr 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中所含电子总数为</a:t>
            </a:r>
            <a:r>
              <a:rPr 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5 </a:t>
            </a:r>
            <a:r>
              <a:rPr lang="en-US" sz="2000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000" b="1" baseline="-25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endParaRPr lang="zh-CN" alt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/>
            <a:endParaRPr lang="zh-CN" alt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9258" y="3475673"/>
            <a:ext cx="516636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6675"/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常温常压下，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 g O</a:t>
            </a:r>
            <a:r>
              <a:rPr lang="en-US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中含有氧分子数为</a:t>
            </a:r>
            <a:r>
              <a:rPr 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lang="en-US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lang="en-US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66675"/>
            <a:endParaRPr lang="zh-CN" altLang="en-US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66675"/>
            <a:r>
              <a:rPr lang="zh-CN" altLang="en-US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mol甲烷完全燃烧转移的电子数为8N</a:t>
            </a:r>
            <a:r>
              <a:rPr lang="en-US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lang="zh-CN" altLang="en-US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7145" y="2022475"/>
            <a:ext cx="551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2747BE"/>
                </a:solidFill>
              </a:rPr>
              <a:t>溴、三氧化硫、水、己烷、四氯化碳、苯、</a:t>
            </a:r>
            <a:r>
              <a:rPr lang="zh-CN" altLang="en-US" b="1">
                <a:solidFill>
                  <a:srgbClr val="2747BE"/>
                </a:solidFill>
              </a:rPr>
              <a:t>二氧化氮</a:t>
            </a:r>
            <a:endParaRPr lang="zh-CN" altLang="en-US" b="1">
              <a:solidFill>
                <a:srgbClr val="2747B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31595" y="3166110"/>
            <a:ext cx="5292566" cy="14039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6624161" y="3418523"/>
            <a:ext cx="116728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与温度、压强无关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79015" y="392430"/>
            <a:ext cx="86487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1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1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mol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 bldLvl="0" animBg="1"/>
      <p:bldP spid="10" grpId="1" animBg="1"/>
      <p:bldP spid="11" grpId="0"/>
      <p:bldP spid="11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85265" y="595948"/>
            <a:ext cx="7557770" cy="3784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mol 硝基（-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</a:t>
            </a:r>
            <a:r>
              <a:rPr lang="en-US" altLang="zh-CN" sz="2000" b="1" baseline="-2500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）与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个二氧化氮（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分子所含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电子数相等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mol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CaC</a:t>
            </a:r>
            <a:r>
              <a:rPr lang="en-US" altLang="zh-CN" sz="2000" b="1" baseline="-2500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含有的阴离子数目是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46 g分子式为C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O的有机物中含有的C—H键的数目为6N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000" b="1" baseline="-25000"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 mol的CO和N</a:t>
            </a:r>
            <a:r>
              <a:rPr lang="zh-CN" altLang="en-US" sz="2000" b="1" baseline="-2500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混合气体中含有的质子数为14N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 g乙烯和丙烯混合气体中的氢原子数为2N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1335" y="182245"/>
            <a:ext cx="263271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>
                <a:solidFill>
                  <a:srgbClr val="FF0000"/>
                </a:solidFill>
              </a:rPr>
              <a:t>二、</a:t>
            </a:r>
            <a:r>
              <a:rPr lang="zh-CN" altLang="en-US" sz="2100" b="1">
                <a:solidFill>
                  <a:srgbClr val="FF0000"/>
                </a:solidFill>
              </a:rPr>
              <a:t>微粒、结构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9445" y="3881120"/>
            <a:ext cx="275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u="sng"/>
              <a:t>  </a:t>
            </a:r>
            <a:endParaRPr lang="en-US" altLang="zh-CN" u="sng"/>
          </a:p>
        </p:txBody>
      </p:sp>
      <p:sp>
        <p:nvSpPr>
          <p:cNvPr id="3" name="文本框 2"/>
          <p:cNvSpPr txBox="1"/>
          <p:nvPr/>
        </p:nvSpPr>
        <p:spPr>
          <a:xfrm>
            <a:off x="2698750" y="4034155"/>
            <a:ext cx="24193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mol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b="1" baseline="-2500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=  14g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9940" y="4544060"/>
            <a:ext cx="957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14g/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mol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3485" y="3769360"/>
            <a:ext cx="6000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414135" y="1487170"/>
            <a:ext cx="16833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</a:t>
            </a:r>
            <a:r>
              <a:rPr lang="en-US" altLang="zh-CN" b="1" baseline="3000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2+   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b="1" baseline="3000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</a:t>
            </a:r>
            <a:endParaRPr lang="en-US" altLang="zh-CN" b="1" baseline="30000">
              <a:solidFill>
                <a:srgbClr val="FF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59790" y="781050"/>
            <a:ext cx="7488555" cy="36366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1.   0.1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>
                <a:latin typeface="Times New Roman" panose="02020603050405020304" pitchFamily="18" charset="0"/>
                <a:sym typeface="+mn-ea"/>
              </a:rPr>
              <a:t>mol</a:t>
            </a:r>
            <a:r>
              <a:rPr lang="zh-CN" altLang="en-US" b="1">
                <a:latin typeface="Times New Roman" panose="02020603050405020304" pitchFamily="18" charset="0"/>
                <a:sym typeface="+mn-ea"/>
              </a:rPr>
              <a:t>铁在</a:t>
            </a:r>
            <a:r>
              <a:rPr lang="en-US"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0.1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>
                <a:latin typeface="Times New Roman" panose="02020603050405020304" pitchFamily="18" charset="0"/>
                <a:sym typeface="+mn-ea"/>
              </a:rPr>
              <a:t>molCl</a:t>
            </a:r>
            <a:r>
              <a:rPr lang="en-US" b="1" baseline="-25000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b="1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中充分燃烧，有</a:t>
            </a:r>
            <a:r>
              <a:rPr lang="en-US" altLang="zh-CN" b="1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0.2</a:t>
            </a:r>
            <a:r>
              <a:rPr lang="en-US"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b="1" i="1">
                <a:latin typeface="Times New Roman" panose="02020603050405020304" pitchFamily="18" charset="0"/>
                <a:sym typeface="+mn-ea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sym typeface="+mn-ea"/>
              </a:rPr>
              <a:t>A</a:t>
            </a:r>
            <a:r>
              <a:rPr lang="zh-CN" altLang="en-US" b="1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个电子发生转移</a:t>
            </a:r>
            <a:endParaRPr lang="zh-CN" altLang="en-US" b="1">
              <a:solidFill>
                <a:schemeClr val="tx1"/>
              </a:solidFill>
              <a:uFillTx/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b="1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2.  5.6</a:t>
            </a:r>
            <a:r>
              <a:rPr lang="zh-CN" altLang="en-US" b="1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克铁粉与稀</a:t>
            </a:r>
            <a:r>
              <a:rPr lang="zh-CN" altLang="en-US" b="1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硝酸反应失去的电子数一定为</a:t>
            </a:r>
            <a:r>
              <a:rPr lang="en-US" altLang="zh-CN" b="1">
                <a:uFillTx/>
                <a:latin typeface="Times New Roman" panose="02020603050405020304" pitchFamily="18" charset="0"/>
                <a:sym typeface="+mn-ea"/>
              </a:rPr>
              <a:t>0.3</a:t>
            </a:r>
            <a:r>
              <a:rPr lang="en-US"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b="1" i="1">
                <a:latin typeface="Times New Roman" panose="02020603050405020304" pitchFamily="18" charset="0"/>
                <a:sym typeface="+mn-ea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sym typeface="+mn-ea"/>
              </a:rPr>
              <a:t>A</a:t>
            </a:r>
            <a:endParaRPr lang="en-US" b="1" baseline="-2500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b="1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3.  0.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>
                <a:latin typeface="Times New Roman" panose="02020603050405020304" pitchFamily="18" charset="0"/>
                <a:sym typeface="+mn-ea"/>
              </a:rPr>
              <a:t>mol</a:t>
            </a:r>
            <a:r>
              <a:rPr lang="zh-CN" altLang="en-US" b="1">
                <a:latin typeface="Times New Roman" panose="02020603050405020304" pitchFamily="18" charset="0"/>
                <a:sym typeface="+mn-ea"/>
              </a:rPr>
              <a:t>钠与含</a:t>
            </a:r>
            <a:r>
              <a:rPr lang="en-US" altLang="zh-CN" b="1">
                <a:latin typeface="Times New Roman" panose="02020603050405020304" pitchFamily="18" charset="0"/>
                <a:sym typeface="+mn-ea"/>
              </a:rPr>
              <a:t>0.1</a:t>
            </a:r>
            <a:r>
              <a:rPr lang="en-US" b="1">
                <a:latin typeface="Times New Roman" panose="02020603050405020304" pitchFamily="18" charset="0"/>
                <a:sym typeface="+mn-ea"/>
              </a:rPr>
              <a:t>mol HCl</a:t>
            </a:r>
            <a:r>
              <a:rPr lang="zh-CN" altLang="en-US" b="1">
                <a:latin typeface="Times New Roman" panose="02020603050405020304" pitchFamily="18" charset="0"/>
                <a:sym typeface="+mn-ea"/>
              </a:rPr>
              <a:t>的盐酸充分反应，转移的电子数为  </a:t>
            </a:r>
            <a:r>
              <a:rPr lang="en-US" altLang="zh-CN" b="1">
                <a:uFillTx/>
                <a:latin typeface="Times New Roman" panose="02020603050405020304" pitchFamily="18" charset="0"/>
                <a:sym typeface="+mn-ea"/>
              </a:rPr>
              <a:t>0.2</a:t>
            </a:r>
            <a:r>
              <a:rPr lang="en-US" b="1" i="1">
                <a:latin typeface="Times New Roman" panose="02020603050405020304" pitchFamily="18" charset="0"/>
                <a:sym typeface="+mn-ea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sym typeface="+mn-ea"/>
              </a:rPr>
              <a:t>A</a:t>
            </a:r>
            <a:endParaRPr lang="en-US" b="1" baseline="-2500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b="1">
                <a:latin typeface="Times New Roman" panose="02020603050405020304" pitchFamily="18" charset="0"/>
                <a:sym typeface="+mn-ea"/>
              </a:rPr>
              <a:t>4.</a:t>
            </a:r>
            <a:r>
              <a:rPr lang="zh-CN" altLang="en-US" b="1">
                <a:latin typeface="Times New Roman" panose="02020603050405020304" pitchFamily="18" charset="0"/>
                <a:sym typeface="+mn-ea"/>
              </a:rPr>
              <a:t>向</a:t>
            </a:r>
            <a:r>
              <a:rPr lang="en-US" altLang="zh-CN" b="1">
                <a:latin typeface="Times New Roman" panose="02020603050405020304" pitchFamily="18" charset="0"/>
                <a:sym typeface="+mn-ea"/>
              </a:rPr>
              <a:t>FeI</a:t>
            </a:r>
            <a:r>
              <a:rPr lang="en-US" altLang="zh-CN" b="1" baseline="-25000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b="1">
                <a:latin typeface="Times New Roman" panose="02020603050405020304" pitchFamily="18" charset="0"/>
                <a:sym typeface="+mn-ea"/>
              </a:rPr>
              <a:t>溶液中通</a:t>
            </a:r>
            <a:r>
              <a:rPr lang="zh-CN" altLang="en-US" b="1">
                <a:latin typeface="Times New Roman" panose="02020603050405020304" pitchFamily="18" charset="0"/>
                <a:sym typeface="+mn-ea"/>
              </a:rPr>
              <a:t>入适量的</a:t>
            </a:r>
            <a:r>
              <a:rPr lang="en-US" b="1">
                <a:latin typeface="Times New Roman" panose="02020603050405020304" pitchFamily="18" charset="0"/>
                <a:sym typeface="+mn-ea"/>
              </a:rPr>
              <a:t>Cl</a:t>
            </a:r>
            <a:r>
              <a:rPr lang="en-US" b="1" baseline="-25000">
                <a:uFillTx/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b="1" baseline="-25000">
                <a:uFillTx/>
                <a:latin typeface="Times New Roman" panose="02020603050405020304" pitchFamily="18" charset="0"/>
                <a:sym typeface="+mn-ea"/>
              </a:rPr>
              <a:t>，</a:t>
            </a:r>
            <a:r>
              <a:rPr lang="zh-CN" altLang="en-US" b="1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当有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>
                <a:latin typeface="Times New Roman" panose="02020603050405020304" pitchFamily="18" charset="0"/>
                <a:sym typeface="+mn-ea"/>
              </a:rPr>
              <a:t>mol</a:t>
            </a:r>
            <a:r>
              <a:rPr lang="en-US" altLang="zh-CN" b="1">
                <a:latin typeface="Times New Roman" panose="02020603050405020304" pitchFamily="18" charset="0"/>
                <a:sym typeface="+mn-ea"/>
              </a:rPr>
              <a:t>Fe</a:t>
            </a:r>
            <a:r>
              <a:rPr lang="en-US" altLang="zh-CN" b="1" baseline="30000">
                <a:solidFill>
                  <a:schemeClr val="tx1"/>
                </a:solidFill>
                <a:uFillTx/>
                <a:latin typeface="Times New Roman" panose="02020603050405020304" pitchFamily="18" charset="0"/>
                <a:sym typeface="+mn-ea"/>
              </a:rPr>
              <a:t>2+</a:t>
            </a:r>
            <a:r>
              <a:rPr lang="zh-CN" altLang="en-US" b="1">
                <a:latin typeface="Times New Roman" panose="02020603050405020304" pitchFamily="18" charset="0"/>
                <a:sym typeface="+mn-ea"/>
              </a:rPr>
              <a:t>被氧化时，共转移电子的数目是</a:t>
            </a:r>
            <a:r>
              <a:rPr lang="en-US" b="1" i="1">
                <a:latin typeface="Times New Roman" panose="02020603050405020304" pitchFamily="18" charset="0"/>
                <a:sym typeface="+mn-ea"/>
              </a:rPr>
              <a:t>N</a:t>
            </a:r>
            <a:r>
              <a:rPr lang="en-US" b="1" baseline="-25000">
                <a:latin typeface="Times New Roman" panose="02020603050405020304" pitchFamily="18" charset="0"/>
                <a:sym typeface="+mn-ea"/>
              </a:rPr>
              <a:t>A</a:t>
            </a:r>
            <a:endParaRPr lang="en-US" b="1" baseline="-2500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endParaRPr lang="en-US" b="1" baseline="-2500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b="1">
              <a:solidFill>
                <a:schemeClr val="tx1"/>
              </a:solidFill>
              <a:uFillTx/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9615" y="196850"/>
            <a:ext cx="2214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三、氧化还原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51255" y="1015365"/>
            <a:ext cx="732599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50000"/>
              </a:lnSpc>
            </a:pPr>
            <a:r>
              <a:rPr lang="en-US" altLang="zh-CN" b="1">
                <a:latin typeface="Times New Roman" panose="02020603050405020304" pitchFamily="18" charset="0"/>
                <a:sym typeface="+mn-ea"/>
              </a:rPr>
              <a:t>5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常温下,0.1 mol Cl</a:t>
            </a:r>
            <a:r>
              <a:rPr b="1" baseline="-2500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与过量稀NaOH溶液反应,转移的电子总数为0.2N</a:t>
            </a:r>
            <a:r>
              <a:rPr b="1" baseline="-2500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常温下，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27g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铝片投入足量浓硫酸中生成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1.5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b="1" baseline="-2500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b="1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个</a:t>
            </a:r>
            <a:r>
              <a:rPr lang="en-US" altLang="zh-CN" b="1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b="1" baseline="-2500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b="1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分子</a:t>
            </a:r>
            <a:endParaRPr lang="zh-CN" altLang="en-US" b="1"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50000"/>
              </a:lnSpc>
            </a:pPr>
            <a:r>
              <a:rPr lang="en-US" altLang="zh-CN" b="1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</a:t>
            </a:r>
            <a:r>
              <a:rPr lang="zh-CN" altLang="en-US" b="1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含</a:t>
            </a:r>
            <a:r>
              <a:rPr lang="en-US" altLang="zh-CN" b="1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0.6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mol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HCl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的盐酸与足量的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MnO</a:t>
            </a:r>
            <a:r>
              <a:rPr lang="en-US" altLang="zh-CN" b="1" baseline="-2500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共热，转移的电子数为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0.3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b="1" baseline="-2500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6590" y="374650"/>
            <a:ext cx="2214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三、氧化还原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88123" y="84931"/>
            <a:ext cx="2875280" cy="45231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氧化还原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常规问题</a:t>
            </a:r>
            <a:endParaRPr lang="zh-CN" altLang="en-US" sz="2400"/>
          </a:p>
          <a:p>
            <a:pPr>
              <a:lnSpc>
                <a:spcPct val="200000"/>
              </a:lnSpc>
            </a:pPr>
            <a:r>
              <a:rPr lang="en-US" altLang="zh-CN" sz="2400"/>
              <a:t>2.</a:t>
            </a:r>
            <a:r>
              <a:rPr lang="zh-CN" altLang="en-US" sz="2400"/>
              <a:t>过量问题</a:t>
            </a:r>
            <a:endParaRPr lang="zh-CN" altLang="en-US" sz="2400"/>
          </a:p>
          <a:p>
            <a:pPr>
              <a:lnSpc>
                <a:spcPct val="200000"/>
              </a:lnSpc>
            </a:pPr>
            <a:r>
              <a:rPr lang="en-US" altLang="zh-CN" sz="2400"/>
              <a:t>3.</a:t>
            </a:r>
            <a:r>
              <a:rPr lang="zh-CN" altLang="en-US" sz="2400"/>
              <a:t>反应条件</a:t>
            </a:r>
            <a:endParaRPr lang="zh-CN" altLang="en-US" sz="2400"/>
          </a:p>
          <a:p>
            <a:pPr>
              <a:lnSpc>
                <a:spcPct val="200000"/>
              </a:lnSpc>
            </a:pPr>
            <a:r>
              <a:rPr lang="en-US" altLang="zh-CN" sz="2400"/>
              <a:t>4.</a:t>
            </a:r>
            <a:r>
              <a:rPr lang="zh-CN" altLang="en-US" sz="2400"/>
              <a:t>反应顺序</a:t>
            </a:r>
            <a:endParaRPr lang="zh-CN" altLang="en-US" sz="2400"/>
          </a:p>
          <a:p>
            <a:pPr>
              <a:lnSpc>
                <a:spcPct val="200000"/>
              </a:lnSpc>
            </a:pPr>
            <a:r>
              <a:rPr lang="en-US" altLang="zh-CN" sz="2400"/>
              <a:t>5.</a:t>
            </a:r>
            <a:r>
              <a:rPr lang="zh-CN" altLang="en-US" sz="2400"/>
              <a:t>自身氧化还原问题</a:t>
            </a:r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14049" y="610553"/>
            <a:ext cx="352186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350"/>
          </a:p>
        </p:txBody>
      </p:sp>
      <p:sp>
        <p:nvSpPr>
          <p:cNvPr id="3" name="文本框 2"/>
          <p:cNvSpPr txBox="1"/>
          <p:nvPr/>
        </p:nvSpPr>
        <p:spPr>
          <a:xfrm>
            <a:off x="363220" y="814705"/>
            <a:ext cx="867664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 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mL 1 mol·L</a:t>
            </a:r>
            <a:r>
              <a:rPr lang="zh-CN" altLang="en-US" sz="2000" b="1" baseline="30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FeCl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溶液中所含Fe</a:t>
            </a:r>
            <a:r>
              <a:rPr lang="zh-CN" altLang="en-US" sz="2000" b="1" baseline="30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3+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的数目为0.1N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lang="zh-CN" alt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  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L 0.1 mol·L</a:t>
            </a:r>
            <a:r>
              <a:rPr lang="zh-CN" altLang="en-US" sz="2000" b="1" baseline="30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的乙酸溶液中含H</a:t>
            </a:r>
            <a:r>
              <a:rPr lang="zh-CN" altLang="en-US" sz="2000" b="1" baseline="30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的数量为0.1N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lang="zh-CN" altLang="en-US" sz="2000" b="1" baseline="-25000"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  </a:t>
            </a: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pH=1的H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SO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溶液中,含有H</a:t>
            </a:r>
            <a:r>
              <a:rPr lang="zh-CN" altLang="en-US" sz="2000" b="1" baseline="30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的个数为0.</a:t>
            </a: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000" b="1" baseline="-25000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endParaRPr lang="zh-CN" alt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231140"/>
            <a:ext cx="4962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四、盐的水解、弱电解质的电离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WPS 演示</Application>
  <PresentationFormat>全屏显示(16:9)</PresentationFormat>
  <Paragraphs>125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Arial Unicode MS</vt:lpstr>
      <vt:lpstr>黑体</vt:lpstr>
      <vt:lpstr>1_Office 主题​​</vt:lpstr>
      <vt:lpstr> 选择题专题2   物质的量   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mac</cp:lastModifiedBy>
  <cp:revision>65</cp:revision>
  <dcterms:created xsi:type="dcterms:W3CDTF">2020-02-01T11:21:00Z</dcterms:created>
  <dcterms:modified xsi:type="dcterms:W3CDTF">2020-03-11T07:22:42Z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