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333" r:id="rId3"/>
    <p:sldId id="347" r:id="rId4"/>
    <p:sldId id="340" r:id="rId5"/>
    <p:sldId id="319" r:id="rId6"/>
    <p:sldId id="344" r:id="rId7"/>
    <p:sldId id="337" r:id="rId8"/>
    <p:sldId id="346" r:id="rId9"/>
    <p:sldId id="345" r:id="rId10"/>
    <p:sldId id="349" r:id="rId11"/>
    <p:sldId id="348" r:id="rId12"/>
    <p:sldId id="342" r:id="rId13"/>
    <p:sldId id="338" r:id="rId14"/>
    <p:sldId id="335" r:id="rId15"/>
    <p:sldId id="301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2" y="54"/>
      </p:cViewPr>
      <p:guideLst>
        <p:guide orient="horz" pos="1490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2020/3/6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9" y="545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81" y="1919454"/>
            <a:ext cx="5411905" cy="728319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高考英语适应性考试完形填空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4" y="3635786"/>
            <a:ext cx="3601586" cy="55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375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99" y="1194409"/>
            <a:ext cx="440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70" y="3721404"/>
            <a:ext cx="5525090" cy="55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东北师范大学附属中学朝阳学校   柴晓丽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6437" y="352632"/>
            <a:ext cx="361238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四、试题分析：熟词新义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782320" y="1786731"/>
          <a:ext cx="5026660" cy="304800"/>
        </p:xfrm>
        <a:graphic>
          <a:graphicData uri="http://schemas.openxmlformats.org/drawingml/2006/table">
            <a:tbl>
              <a:tblPr/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2540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20</a:t>
                      </a:r>
                      <a:r>
                        <a:rPr lang="zh-CN" sz="1800" b="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宋体"/>
                        </a:rPr>
                        <a:t>．</a:t>
                      </a:r>
                      <a:r>
                        <a:rPr lang="en-US" sz="1800" b="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zh-CN" sz="1800" b="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宋体"/>
                        </a:rPr>
                        <a:t>．</a:t>
                      </a:r>
                      <a:r>
                        <a:rPr lang="en-US" sz="1800" b="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g</a:t>
                      </a:r>
                      <a:r>
                        <a:rPr lang="en-US" sz="1800" b="0" kern="100" spc="-5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en-US" sz="1800" b="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in</a:t>
                      </a:r>
                      <a:endParaRPr lang="zh-CN" sz="1400" b="0" kern="100" dirty="0">
                        <a:solidFill>
                          <a:srgbClr val="FF0000"/>
                        </a:solidFill>
                        <a:latin typeface="+mn-lt"/>
                        <a:ea typeface="宋体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938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-1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宋体"/>
                        </a:rPr>
                        <a:t>．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US" sz="1800" kern="100" spc="-5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ve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+mn-lt"/>
                        <a:ea typeface="宋体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35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spc="5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宋体"/>
                        </a:rPr>
                        <a:t>．</a:t>
                      </a:r>
                      <a:r>
                        <a:rPr lang="en-US" sz="1800" kern="100" spc="-5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acce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pt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+mn-lt"/>
                        <a:ea typeface="宋体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255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D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宋体"/>
                        </a:rPr>
                        <a:t>．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ma</a:t>
                      </a:r>
                      <a:r>
                        <a:rPr lang="en-US" sz="1800" kern="100" spc="-5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r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k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+mn-lt"/>
                        <a:ea typeface="宋体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06403" y="1215509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They  </a:t>
            </a:r>
            <a:r>
              <a:rPr lang="en-US" u="sng" dirty="0"/>
              <a:t>     20      </a:t>
            </a:r>
            <a:r>
              <a:rPr lang="en-US" dirty="0"/>
              <a:t>  it every four years.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2000" y="2454275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他们每四年举办一次。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本题考查动词辨析，</a:t>
                      </a:r>
                      <a:r>
                        <a:rPr lang="en-US" altLang="zh-CN" dirty="0"/>
                        <a:t>have </a:t>
                      </a:r>
                      <a:r>
                        <a:rPr lang="zh-CN" altLang="en-US" dirty="0"/>
                        <a:t>本意是有，这里是</a:t>
                      </a:r>
                      <a:r>
                        <a:rPr lang="en-US" altLang="zh-CN" dirty="0"/>
                        <a:t>to</a:t>
                      </a:r>
                      <a:r>
                        <a:rPr lang="en-US" altLang="zh-CN" baseline="0" dirty="0"/>
                        <a:t> organize or hold an event</a:t>
                      </a:r>
                      <a:r>
                        <a:rPr lang="zh-CN" altLang="en-US" baseline="0" dirty="0"/>
                        <a:t>，例如：</a:t>
                      </a:r>
                      <a:r>
                        <a:rPr lang="en-US" altLang="zh-CN" baseline="0" dirty="0"/>
                        <a:t>Let's have a party. </a:t>
                      </a:r>
                      <a:r>
                        <a:rPr lang="zh-CN" altLang="en-US" baseline="0" dirty="0"/>
                        <a:t>我们来一次聚会吧。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内容占位符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pic>
        <p:nvPicPr>
          <p:cNvPr id="37892" name="Picture 4" descr="http://i.jianbihua.cc/uploads/allimg/150212/15-1502120Z450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082675"/>
            <a:ext cx="1698625" cy="169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1212" y="447882"/>
            <a:ext cx="363143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四、试题分析：生活常识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4" y="1104900"/>
            <a:ext cx="77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tied them to his feet and </a:t>
            </a:r>
            <a:r>
              <a:rPr lang="en-US" dirty="0" err="1"/>
              <a:t>practised</a:t>
            </a:r>
            <a:r>
              <a:rPr lang="en-US" dirty="0"/>
              <a:t> skiing  </a:t>
            </a:r>
            <a:r>
              <a:rPr lang="en-US" u="sng" dirty="0"/>
              <a:t>      23        </a:t>
            </a:r>
            <a:r>
              <a:rPr lang="en-US" dirty="0"/>
              <a:t>  two sticks in his hands.</a:t>
            </a:r>
          </a:p>
          <a:p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A. pushing	B. pulling	C. holding	D. waving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2897"/>
              </p:ext>
            </p:extLst>
          </p:nvPr>
        </p:nvGraphicFramePr>
        <p:xfrm>
          <a:off x="523874" y="2200274"/>
          <a:ext cx="6238876" cy="162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974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02">
                <a:tc>
                  <a:txBody>
                    <a:bodyPr/>
                    <a:lstStyle/>
                    <a:p>
                      <a:r>
                        <a:rPr lang="zh-CN" altLang="en-US" dirty="0"/>
                        <a:t>他把滑雪板绑到脚上，练习滑雪，手里拿着两根棍子。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注意动词的方向，另外，根据滑雪常识，可知滑雪时手里拿着两个雪杖。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866" name="Picture 2" descr="http://www.shouyihuo.com/uploads/allimg/160511/4_160511110721_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32625" y="2466975"/>
            <a:ext cx="1800000" cy="1800000"/>
          </a:xfrm>
          <a:prstGeom prst="rect">
            <a:avLst/>
          </a:prstGeom>
          <a:noFill/>
        </p:spPr>
      </p:pic>
      <p:pic>
        <p:nvPicPr>
          <p:cNvPr id="8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6912" y="362157"/>
            <a:ext cx="408863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四、试题分析：上下文情境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099" y="1019176"/>
            <a:ext cx="841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 </a:t>
            </a:r>
            <a:r>
              <a:rPr lang="en-US" u="sng" dirty="0"/>
              <a:t>      25      </a:t>
            </a:r>
            <a:r>
              <a:rPr lang="en-US" dirty="0"/>
              <a:t>  to fly down the hills like the people on TV, but he couldn’t.</a:t>
            </a:r>
          </a:p>
          <a:p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A. needed	B. prepared	C. pretended	D. attempted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1945"/>
              </p:ext>
            </p:extLst>
          </p:nvPr>
        </p:nvGraphicFramePr>
        <p:xfrm>
          <a:off x="447673" y="2092325"/>
          <a:ext cx="6848476" cy="184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022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478">
                <a:tc>
                  <a:txBody>
                    <a:bodyPr/>
                    <a:lstStyle/>
                    <a:p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他尝试着像电视上的人一样飞快地滑下山，但是他不能。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根据逗号后面他做不到，可以</a:t>
                      </a:r>
                      <a:r>
                        <a:rPr lang="zh-CN" altLang="en-US" baseline="0" dirty="0"/>
                        <a:t>推断出来他是尝试着去做，只是没有成功。</a:t>
                      </a:r>
                      <a:r>
                        <a:rPr lang="en-US" altLang="zh-CN" baseline="0" dirty="0"/>
                        <a:t>attempt: to make an effort or try to do </a:t>
                      </a:r>
                      <a:r>
                        <a:rPr lang="en-US" altLang="zh-CN" baseline="0" dirty="0" err="1"/>
                        <a:t>sth</a:t>
                      </a:r>
                      <a:r>
                        <a:rPr lang="en-US" altLang="zh-CN" baseline="0" dirty="0"/>
                        <a:t>, esp. </a:t>
                      </a:r>
                      <a:r>
                        <a:rPr lang="en-US" altLang="zh-CN" baseline="0" dirty="0" err="1"/>
                        <a:t>sth</a:t>
                      </a:r>
                      <a:r>
                        <a:rPr lang="en-US" altLang="zh-CN" baseline="0" dirty="0"/>
                        <a:t>. difficult </a:t>
                      </a:r>
                      <a:r>
                        <a:rPr lang="zh-CN" altLang="en-US" baseline="0" dirty="0"/>
                        <a:t>努力，尝试，试图，通常都以失败告终。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 descr="https://p0.ssl.qhimgs4.com/t017e930ac7e374d6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49" y="2083024"/>
            <a:ext cx="1631725" cy="1631725"/>
          </a:xfrm>
          <a:prstGeom prst="rect">
            <a:avLst/>
          </a:prstGeom>
          <a:noFill/>
        </p:spPr>
      </p:pic>
      <p:pic>
        <p:nvPicPr>
          <p:cNvPr id="8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4411" y="333582"/>
            <a:ext cx="5907913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四、试题分析：关注双线（故事线和情感线）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13699"/>
              </p:ext>
            </p:extLst>
          </p:nvPr>
        </p:nvGraphicFramePr>
        <p:xfrm>
          <a:off x="647696" y="2790824"/>
          <a:ext cx="7267578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62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23">
                <a:tc>
                  <a:txBody>
                    <a:bodyPr/>
                    <a:lstStyle/>
                    <a:p>
                      <a:r>
                        <a:rPr lang="zh-CN" altLang="en-US" dirty="0"/>
                        <a:t>每天晚上，在沙漠中间，</a:t>
                      </a:r>
                      <a:r>
                        <a:rPr lang="en-US" altLang="zh-CN" dirty="0" err="1"/>
                        <a:t>Afel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zh-CN" altLang="en-US" baseline="0" dirty="0"/>
                        <a:t>都会练习着从沙丘上滑下来，把黄色的沙漠想象成白色的滑雪场</a:t>
                      </a:r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梦想着当他成为冠军时，黄色的沙子及褐色的泥土会像金牌一样的美好。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根据下文语境，当他成为冠军时，领回来的金牌和此时此刻练习的沙子一样金光闪闪，可知作者是在想像。另外，作者从最初对于雪感兴趣，到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岁时的激动，到克服各种困难，坚持练习，最后梦想着自己能够成为滑雪冠军，在感情上层层推进。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225" y="981075"/>
            <a:ext cx="763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every night, out in the middle of the desert, </a:t>
            </a:r>
            <a:r>
              <a:rPr lang="en-US" dirty="0" err="1"/>
              <a:t>Afel</a:t>
            </a:r>
            <a:r>
              <a:rPr lang="en-US" dirty="0"/>
              <a:t> now </a:t>
            </a:r>
            <a:r>
              <a:rPr lang="en-US" dirty="0" err="1"/>
              <a:t>practises</a:t>
            </a:r>
            <a:r>
              <a:rPr lang="en-US" dirty="0"/>
              <a:t> skiing down sand hills. He  </a:t>
            </a:r>
            <a:r>
              <a:rPr lang="en-US" u="sng" dirty="0"/>
              <a:t> 	29 	</a:t>
            </a:r>
            <a:r>
              <a:rPr lang="en-US" dirty="0"/>
              <a:t>  that the yellow sand and brown earth are as gold as the medal he will bring home with him, when he is the  </a:t>
            </a:r>
            <a:r>
              <a:rPr lang="en-US" u="sng" dirty="0"/>
              <a:t> 	30 	</a:t>
            </a:r>
            <a:r>
              <a:rPr lang="en-US" dirty="0"/>
              <a:t>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0242" name="AutoShape 2" descr="https://www.jianbihua.com/sites/default/files/styles/photo640x425/public/images/2018-12/%E5%8D%83%E5%8D%83%E7%AE%80%E7%AC%94%E7%94%BB_20181221163059_186844.jpg?itok=knRXeQ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AutoShape 4" descr="https://www.jianbihua.com/sites/default/files/styles/photo640x425/public/images/2018-12/%E5%8D%83%E5%8D%83%E7%AE%80%E7%AC%94%E7%94%BB_20181221163059_186844.jpg?itok=knRXeQ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6" name="AutoShape 6" descr="https://www.jianbihua.com/sites/default/files/styles/photo640x425/public/images/2018-12/%E5%8D%83%E5%8D%83%E7%AE%80%E7%AC%94%E7%94%BB_20181221163059_186844.jpg?itok=knRXeQ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8" name="AutoShape 8" descr="https://www.jianbihua.com/sites/default/files/styles/photo640x425/public/images/2018-12/%E5%8D%83%E5%8D%83%E7%AE%80%E7%AC%94%E7%94%BB_20181221163059_186844.jpg?itok=knRXeQ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0" name="AutoShape 10" descr="https://www.jianbihua.com/sites/default/files/styles/photo640x425/public/images/2018-12/%E5%8D%83%E5%8D%83%E7%AE%80%E7%AC%94%E7%94%BB_20181221163059_186844.jpg?itok=knRXeQ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内容占位符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4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91009"/>
              </p:ext>
            </p:extLst>
          </p:nvPr>
        </p:nvGraphicFramePr>
        <p:xfrm>
          <a:off x="801369" y="2266950"/>
          <a:ext cx="6771005" cy="304800"/>
        </p:xfrm>
        <a:graphic>
          <a:graphicData uri="http://schemas.openxmlformats.org/drawingml/2006/table">
            <a:tbl>
              <a:tblPr/>
              <a:tblGrid>
                <a:gridCol w="179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25400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29.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dreams</a:t>
                      </a:r>
                      <a:endParaRPr lang="zh-CN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938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predicts</a:t>
                      </a:r>
                      <a:endParaRPr lang="zh-CN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35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assumes</a:t>
                      </a:r>
                      <a:endParaRPr lang="zh-CN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2555" algn="just">
                        <a:lnSpc>
                          <a:spcPts val="186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realizes</a:t>
                      </a:r>
                      <a:endParaRPr lang="zh-CN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7062" y="324057"/>
            <a:ext cx="229793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五、备考建议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21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夯实课标词汇</a:t>
            </a:r>
            <a:r>
              <a:rPr lang="en-US" sz="21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3000</a:t>
            </a:r>
            <a:r>
              <a:rPr sz="21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，一定要下功夫训练，反复练，拓展练，语境中练，注意一词多义和词类活用。</a:t>
            </a:r>
          </a:p>
          <a:p>
            <a:pPr lvl="0"/>
            <a:r>
              <a:rPr sz="21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紧扣文本，进行文本分析，梳理故事主线和情感线，把握上下文逻辑。</a:t>
            </a:r>
          </a:p>
          <a:p>
            <a:endParaRPr lang="zh-CN" altLang="en-US" dirty="0"/>
          </a:p>
        </p:txBody>
      </p:sp>
      <p:sp>
        <p:nvSpPr>
          <p:cNvPr id="6146" name="AutoShape 2" descr="https://p2.ssl.qhimgs1.com/sdr/400__/t017548d97ffb02a2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8" name="Picture 4" descr="http://i2.sanwen.net/doc/1607/1536152I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308" y="2305050"/>
            <a:ext cx="1976791" cy="1862138"/>
          </a:xfrm>
          <a:prstGeom prst="rect">
            <a:avLst/>
          </a:prstGeom>
          <a:noFill/>
        </p:spPr>
      </p:pic>
      <p:pic>
        <p:nvPicPr>
          <p:cNvPr id="6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7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216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7" y="2360620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82" y="3508022"/>
            <a:ext cx="420525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7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9" y="324057"/>
            <a:ext cx="1885949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altLang="en-US" dirty="0"/>
              <a:t>学习目标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巩固完形填空解题策略，学会在关注故事线和情感线的基础上解题。</a:t>
            </a:r>
          </a:p>
          <a:p>
            <a:r>
              <a:rPr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熟练运用所学词汇，利用上下文语境所提供的线索进行选择。</a:t>
            </a:r>
            <a:endParaRPr lang="en-US" sz="2000" noProof="0" dirty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  <a:cs typeface="+mn-ea"/>
            </a:endParaRPr>
          </a:p>
          <a:p>
            <a:r>
              <a:rPr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培养积极的人生态度，</a:t>
            </a:r>
            <a:r>
              <a:rPr lang="zh-CN" altLang="en-US"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不惧艰难，</a:t>
            </a:r>
            <a:r>
              <a:rPr lang="zh-CN" altLang="en-US" sz="2000" noProof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勇敢地去追求</a:t>
            </a:r>
            <a:r>
              <a:rPr lang="zh-CN" altLang="en-US"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自己的梦想</a:t>
            </a:r>
            <a:r>
              <a:rPr sz="20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itchFamily="2" charset="-122"/>
                <a:cs typeface="+mn-ea"/>
              </a:rPr>
              <a:t>。</a:t>
            </a:r>
          </a:p>
          <a:p>
            <a:endParaRPr dirty="0"/>
          </a:p>
          <a:p>
            <a:endParaRPr lang="en-US" altLang="en-US" dirty="0"/>
          </a:p>
          <a:p>
            <a:endParaRPr lang="zh-CN" altLang="en-US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6" y="92796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1413" y="36296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/>
              <a:t>目   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045" y="96520"/>
            <a:ext cx="8857615" cy="488569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                                       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教学准备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2020</a:t>
            </a:r>
            <a:r>
              <a:rPr sz="2000" dirty="0">
                <a:latin typeface="宋体" pitchFamily="2" charset="-122"/>
                <a:ea typeface="宋体" pitchFamily="2" charset="-122"/>
              </a:rPr>
              <a:t>年适应性考试完形填空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试题。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教学过程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1.</a:t>
            </a:r>
            <a:r>
              <a:rPr sz="2000" dirty="0">
                <a:latin typeface="宋体" pitchFamily="2" charset="-122"/>
                <a:ea typeface="宋体" pitchFamily="2" charset="-122"/>
              </a:rPr>
              <a:t>完形填空文体特点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 ；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          2.</a:t>
            </a:r>
            <a:r>
              <a:rPr sz="2000" dirty="0">
                <a:latin typeface="宋体" pitchFamily="2" charset="-122"/>
                <a:ea typeface="宋体" pitchFamily="2" charset="-122"/>
              </a:rPr>
              <a:t>完形填空命题特点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；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          3.</a:t>
            </a:r>
            <a:r>
              <a:rPr sz="2000" dirty="0">
                <a:latin typeface="宋体" pitchFamily="2" charset="-122"/>
                <a:ea typeface="宋体" pitchFamily="2" charset="-122"/>
              </a:rPr>
              <a:t>语篇主线分析；</a:t>
            </a:r>
            <a:endParaRPr lang="en-US" sz="2000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	     4.</a:t>
            </a:r>
            <a:r>
              <a:rPr sz="2000" dirty="0">
                <a:latin typeface="宋体" pitchFamily="2" charset="-122"/>
                <a:ea typeface="宋体" pitchFamily="2" charset="-122"/>
              </a:rPr>
              <a:t>试题梳理。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  <a:p>
            <a:endParaRPr lang="en-US" altLang="zh-CN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57185" y="1100637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  <a:sym typeface="+mn-ea"/>
              </a:rPr>
              <a:t>1)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  <a:sym typeface="+mn-ea"/>
              </a:rPr>
              <a:t>. 文体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宋体" pitchFamily="2" charset="-122"/>
              <a:ea typeface="宋体" pitchFamily="2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  <a:sym typeface="+mn-ea"/>
              </a:rPr>
              <a:t>     记叙文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  <a:sym typeface="+mn-ea"/>
              </a:rPr>
              <a:t>2)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  <a:sym typeface="+mn-ea"/>
              </a:rPr>
              <a:t>. 文体特点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宋体" pitchFamily="2" charset="-122"/>
              <a:ea typeface="宋体" pitchFamily="2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隶书" panose="02010509060101010101" pitchFamily="49" charset="-122"/>
                <a:cs typeface="Comic Sans MS" panose="030F0702030302020204" pitchFamily="66" charset="0"/>
                <a:sym typeface="+mn-ea"/>
              </a:rPr>
              <a:t>      </a:t>
            </a:r>
            <a:endParaRPr kumimoji="0" lang="zh-CN" altLang="en-US" sz="1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隶书" panose="02010509060101010101" pitchFamily="49" charset="-122"/>
              <a:cs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25954" name="Rectangle 5"/>
          <p:cNvSpPr/>
          <p:nvPr/>
        </p:nvSpPr>
        <p:spPr>
          <a:xfrm>
            <a:off x="1363345" y="2367825"/>
            <a:ext cx="4824730" cy="1398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情节的发展变化</a:t>
            </a:r>
          </a:p>
          <a:p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（事件存在状态、变化过程）</a:t>
            </a:r>
          </a:p>
          <a:p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omic Sans MS" panose="030F0702030302020204" pitchFamily="66" charset="0"/>
            </a:endParaRPr>
          </a:p>
          <a:p>
            <a:pPr algn="l">
              <a:buClrTx/>
              <a:buSzTx/>
              <a:buNone/>
            </a:pP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情感的发展变化</a:t>
            </a:r>
          </a:p>
          <a:p>
            <a:pPr algn="l">
              <a:buClrTx/>
              <a:buSzTx/>
              <a:buNone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（人物内心世界、情感态度）</a:t>
            </a:r>
          </a:p>
        </p:txBody>
      </p:sp>
      <p:sp>
        <p:nvSpPr>
          <p:cNvPr id="125955" name="AutoShape 6"/>
          <p:cNvSpPr/>
          <p:nvPr/>
        </p:nvSpPr>
        <p:spPr>
          <a:xfrm>
            <a:off x="4768487" y="2512604"/>
            <a:ext cx="524510" cy="1177925"/>
          </a:xfrm>
          <a:prstGeom prst="rightBrace">
            <a:avLst>
              <a:gd name="adj1" fmla="val 4158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369197" y="2566716"/>
            <a:ext cx="2473754" cy="9079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dirty="0"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zh-CN" altLang="en-US" sz="17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表达主旨</a:t>
            </a:r>
          </a:p>
          <a:p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omic Sans MS" panose="030F0702030302020204" pitchFamily="66" charset="0"/>
              </a:rPr>
              <a:t>   （抒发情绪或感悟）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2881471" y="474160"/>
            <a:ext cx="3595529" cy="415498"/>
          </a:xfrm>
          <a:prstGeom prst="rect">
            <a:avLst/>
          </a:prstGeo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 一</a:t>
            </a:r>
            <a:r>
              <a:rPr lang="en-US" altLang="zh-CN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.</a:t>
            </a:r>
            <a:r>
              <a:rPr lang="zh-CN" altLang="en-US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完形填空文体特点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09874" y="262255"/>
            <a:ext cx="2981325" cy="415498"/>
          </a:xfrm>
          <a:prstGeom prst="rect">
            <a:avLst/>
          </a:prstGeo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二</a:t>
            </a:r>
            <a:r>
              <a:rPr lang="en-US" altLang="zh-CN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. </a:t>
            </a:r>
            <a:r>
              <a:rPr lang="zh-CN" altLang="en-US" sz="2100" b="1" spc="200" noProof="1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语篇</a:t>
            </a:r>
            <a:r>
              <a:rPr lang="zh-CN" altLang="en-US" sz="2100" b="1" spc="20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命题特点</a:t>
            </a:r>
            <a:endParaRPr lang="zh-CN" altLang="en-US" sz="2100" b="1" spc="200" noProof="1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47775" y="2387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体裁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名词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形容词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副词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记叙文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6350" y="3352800"/>
            <a:ext cx="64103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备注：所考查词汇均为课标词汇，没有超出范围的，其中</a:t>
            </a:r>
            <a:r>
              <a:rPr lang="en-US" sz="1600" dirty="0"/>
              <a:t>solution, inquire, celebrity, complain </a:t>
            </a:r>
            <a:r>
              <a:rPr lang="zh-CN" altLang="en-US" sz="1600" dirty="0"/>
              <a:t>为课标新增加词汇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graphicFrame>
        <p:nvGraphicFramePr>
          <p:cNvPr id="10" name="内容占位符 4"/>
          <p:cNvGraphicFramePr>
            <a:graphicFrameLocks/>
          </p:cNvGraphicFramePr>
          <p:nvPr/>
        </p:nvGraphicFramePr>
        <p:xfrm>
          <a:off x="1209675" y="1038225"/>
          <a:ext cx="6477000" cy="112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主题语境</a:t>
                      </a:r>
                      <a:r>
                        <a:rPr lang="zh-CN" altLang="en-US" dirty="0"/>
                        <a:t>：这是一个关于梦想的故事。</a:t>
                      </a:r>
                      <a:r>
                        <a:rPr lang="en-US" altLang="zh-CN" dirty="0" err="1"/>
                        <a:t>Afel</a:t>
                      </a:r>
                      <a:r>
                        <a:rPr lang="zh-CN" altLang="en-US" dirty="0"/>
                        <a:t>生长在一个没有雪的国度，却从小爱上了只能在画册和电视上看到的白雪，甚至做起了参加冬奥会、赢得滑雪金牌的梦。人们都不看好他的梦想，他却在一点一点地努力。每夜，当他踏着自己做的滑雪板滑下高高的沙丘时，他总幻想自己正在飞越皑皑雪野，而沙丘的金黄就像是金牌的颜色</a:t>
                      </a:r>
                      <a:r>
                        <a:rPr lang="en-US" altLang="zh-CN" dirty="0"/>
                        <a:t>……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862" y="466932"/>
            <a:ext cx="290753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三、语篇主线分析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57982"/>
              </p:ext>
            </p:extLst>
          </p:nvPr>
        </p:nvGraphicFramePr>
        <p:xfrm>
          <a:off x="428624" y="1244600"/>
          <a:ext cx="6410325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when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What </a:t>
                      </a:r>
                      <a:r>
                        <a:rPr lang="zh-CN" altLang="en-US" dirty="0"/>
                        <a:t>故事线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Feeling </a:t>
                      </a:r>
                      <a:r>
                        <a:rPr lang="zh-CN" altLang="en-US" dirty="0"/>
                        <a:t>情感线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small boy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saw snow in</a:t>
                      </a:r>
                      <a:r>
                        <a:rPr lang="en-US" altLang="zh-CN" baseline="0" dirty="0"/>
                        <a:t> a picture book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showed</a:t>
                      </a:r>
                      <a:r>
                        <a:rPr lang="en-US" altLang="zh-CN" baseline="0" dirty="0"/>
                        <a:t> great interest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12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watch</a:t>
                      </a:r>
                      <a:r>
                        <a:rPr lang="en-US" altLang="zh-CN" baseline="0" dirty="0"/>
                        <a:t> a TV </a:t>
                      </a:r>
                      <a:r>
                        <a:rPr lang="en-US" altLang="zh-CN" baseline="0" dirty="0" err="1"/>
                        <a:t>programme</a:t>
                      </a:r>
                      <a:r>
                        <a:rPr lang="en-US" altLang="zh-CN" baseline="0" dirty="0"/>
                        <a:t> full of snow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people flying like birds;</a:t>
                      </a:r>
                    </a:p>
                    <a:p>
                      <a:r>
                        <a:rPr lang="en-US" altLang="zh-CN" dirty="0"/>
                        <a:t>excitedly ;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decided to be a skier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many difficulties:</a:t>
                      </a:r>
                    </a:p>
                    <a:p>
                      <a:r>
                        <a:rPr lang="en-US" altLang="zh-CN" dirty="0"/>
                        <a:t>no snow;</a:t>
                      </a:r>
                    </a:p>
                    <a:p>
                      <a:r>
                        <a:rPr lang="en-US" altLang="zh-CN" dirty="0"/>
                        <a:t>made skis</a:t>
                      </a:r>
                      <a:r>
                        <a:rPr lang="en-US" altLang="zh-CN" baseline="0" dirty="0"/>
                        <a:t> and </a:t>
                      </a:r>
                      <a:r>
                        <a:rPr lang="en-US" altLang="zh-CN" dirty="0" err="1"/>
                        <a:t>practised</a:t>
                      </a:r>
                      <a:r>
                        <a:rPr lang="en-US" altLang="zh-CN" dirty="0"/>
                        <a:t>;</a:t>
                      </a:r>
                    </a:p>
                    <a:p>
                      <a:r>
                        <a:rPr lang="en-US" altLang="zh-CN" dirty="0"/>
                        <a:t>attempted flying but failed;</a:t>
                      </a:r>
                    </a:p>
                    <a:p>
                      <a:r>
                        <a:rPr lang="en-US" altLang="zh-CN" baseline="0" dirty="0"/>
                        <a:t>no 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Ignore</a:t>
                      </a:r>
                      <a:r>
                        <a:rPr lang="zh-CN" altLang="en-US" dirty="0"/>
                        <a:t>；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never mind,</a:t>
                      </a:r>
                      <a:r>
                        <a:rPr lang="en-US" altLang="zh-CN" baseline="0" dirty="0"/>
                        <a:t> start;</a:t>
                      </a:r>
                    </a:p>
                    <a:p>
                      <a:r>
                        <a:rPr lang="en-US" altLang="zh-CN" baseline="0" dirty="0"/>
                        <a:t>didn’t care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every night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practised</a:t>
                      </a:r>
                      <a:r>
                        <a:rPr lang="en-US" altLang="zh-CN" dirty="0"/>
                        <a:t> 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skiing down sand hills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dreamed,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dirty="0"/>
                        <a:t>champion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7615" y="1800225"/>
            <a:ext cx="2060808" cy="2716213"/>
          </a:xfrm>
          <a:ln/>
        </p:spPr>
      </p:pic>
      <p:sp>
        <p:nvSpPr>
          <p:cNvPr id="8" name="文本框 11"/>
          <p:cNvSpPr txBox="1"/>
          <p:nvPr/>
        </p:nvSpPr>
        <p:spPr>
          <a:xfrm>
            <a:off x="7697469" y="2660808"/>
            <a:ext cx="595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线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12"/>
          <p:cNvSpPr txBox="1"/>
          <p:nvPr/>
        </p:nvSpPr>
        <p:spPr>
          <a:xfrm>
            <a:off x="7228836" y="119951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  本</a:t>
            </a:r>
            <a:endParaRPr lang="zh-CN" altLang="en-US" sz="360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1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91" y="463722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"/>
          <p:cNvSpPr txBox="1"/>
          <p:nvPr/>
        </p:nvSpPr>
        <p:spPr>
          <a:xfrm>
            <a:off x="4050030" y="463722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1612" y="295482"/>
            <a:ext cx="5336413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四、试题分析：上下文情境及原词再现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z="1800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6275" y="862310"/>
            <a:ext cx="8172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dirty="0"/>
              <a:t>The  </a:t>
            </a:r>
            <a:r>
              <a:rPr lang="en-US" dirty="0" err="1"/>
              <a:t>programme</a:t>
            </a:r>
            <a:r>
              <a:rPr lang="en-US" dirty="0"/>
              <a:t>  was  full  of  snow.</a:t>
            </a:r>
            <a:r>
              <a:rPr lang="zh-CN" altLang="en-US" dirty="0"/>
              <a:t> </a:t>
            </a:r>
            <a:r>
              <a:rPr lang="en-US" dirty="0"/>
              <a:t>And  not  only snow—there  were  people</a:t>
            </a:r>
            <a:r>
              <a:rPr lang="en-US" u="sng" dirty="0"/>
              <a:t>15      </a:t>
            </a:r>
            <a:r>
              <a:rPr lang="en-US" dirty="0"/>
              <a:t> across the snow. They looked like fantastic birds.</a:t>
            </a:r>
          </a:p>
          <a:p>
            <a:r>
              <a:rPr lang="en-US" dirty="0"/>
              <a:t>He  </a:t>
            </a:r>
            <a:r>
              <a:rPr lang="en-US" u="sng" dirty="0"/>
              <a:t>    attempted 25   </a:t>
            </a:r>
            <a:r>
              <a:rPr lang="en-US" dirty="0"/>
              <a:t>  to fly down the hills like the people on TV, but he couldn’t.</a:t>
            </a:r>
          </a:p>
          <a:p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alking	</a:t>
            </a:r>
            <a:r>
              <a:rPr lang="en-US" dirty="0" err="1">
                <a:solidFill>
                  <a:srgbClr val="FF0000"/>
                </a:solidFill>
              </a:rPr>
              <a:t>B.riding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 err="1">
                <a:solidFill>
                  <a:srgbClr val="FF0000"/>
                </a:solidFill>
              </a:rPr>
              <a:t>C.running</a:t>
            </a:r>
            <a:r>
              <a:rPr lang="en-US" dirty="0">
                <a:solidFill>
                  <a:srgbClr val="FF0000"/>
                </a:solidFill>
              </a:rPr>
              <a:t>	D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flying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52500" y="2463800"/>
          <a:ext cx="6096000" cy="151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899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751">
                <a:tc>
                  <a:txBody>
                    <a:bodyPr/>
                    <a:lstStyle/>
                    <a:p>
                      <a:r>
                        <a:rPr lang="zh-CN" altLang="en-US" dirty="0"/>
                        <a:t>节目中到处都是雪，不仅仅有雪，还有人在雪上飞，就像美丽的鸟儿一样。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根据下文就像鸟儿一样，可以判断该题是</a:t>
                      </a:r>
                      <a:r>
                        <a:rPr lang="en-US" altLang="zh-CN" dirty="0"/>
                        <a:t>fly</a:t>
                      </a:r>
                      <a:r>
                        <a:rPr lang="zh-CN" altLang="en-US" dirty="0"/>
                        <a:t>；另外在</a:t>
                      </a:r>
                      <a:r>
                        <a:rPr lang="en-US" altLang="zh-CN" dirty="0"/>
                        <a:t>25</a:t>
                      </a:r>
                      <a:r>
                        <a:rPr lang="zh-CN" altLang="en-US" dirty="0"/>
                        <a:t>空提到，他试图像电视上的人一样往山下飞行，但是他做不到。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7" name="Picture 3" descr="https://p0.ssl.qhimgs4.com/t017e930ac7e374d6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099" y="2273524"/>
            <a:ext cx="1631725" cy="1631725"/>
          </a:xfrm>
          <a:prstGeom prst="rect">
            <a:avLst/>
          </a:prstGeom>
          <a:noFill/>
        </p:spPr>
      </p:pic>
      <p:pic>
        <p:nvPicPr>
          <p:cNvPr id="9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0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0687" y="295482"/>
            <a:ext cx="4326763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四、试题分析：关注情感线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524" y="1181100"/>
            <a:ext cx="7562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on their feet, they had  </a:t>
            </a:r>
            <a:r>
              <a:rPr lang="en-US" u="sng" dirty="0"/>
              <a:t>      16 </a:t>
            </a:r>
            <a:r>
              <a:rPr lang="en-US" altLang="zh-CN" u="sng" dirty="0"/>
              <a:t>strange</a:t>
            </a:r>
            <a:r>
              <a:rPr lang="en-US" u="sng" dirty="0"/>
              <a:t>      </a:t>
            </a:r>
            <a:r>
              <a:rPr lang="en-US" dirty="0"/>
              <a:t> shoes.</a:t>
            </a:r>
            <a:endParaRPr lang="zh-CN" altLang="en-US" dirty="0"/>
          </a:p>
          <a:p>
            <a:r>
              <a:rPr lang="en-US" dirty="0"/>
              <a:t>“What are those?” he asked his uncle  </a:t>
            </a:r>
            <a:r>
              <a:rPr lang="en-US" u="sng" dirty="0"/>
              <a:t>      17      </a:t>
            </a:r>
            <a:r>
              <a:rPr lang="en-US" dirty="0"/>
              <a:t>. “Skis,” replied his uncle. “And those people are called skiers.” At that moment, he </a:t>
            </a:r>
            <a:r>
              <a:rPr lang="en-US" u="sng" dirty="0"/>
              <a:t>      18      </a:t>
            </a:r>
            <a:r>
              <a:rPr lang="en-US" dirty="0"/>
              <a:t>  to be a skier.</a:t>
            </a:r>
          </a:p>
          <a:p>
            <a:r>
              <a:rPr lang="en-US" dirty="0">
                <a:solidFill>
                  <a:srgbClr val="FF0000"/>
                </a:solidFill>
              </a:rPr>
              <a:t>17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A. politely  	 B. hopefully  	C. excitedly  	D. nervously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A. promised 	 B. claimed  	C. agreed	D. decided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28338"/>
              </p:ext>
            </p:extLst>
          </p:nvPr>
        </p:nvGraphicFramePr>
        <p:xfrm>
          <a:off x="447675" y="2982595"/>
          <a:ext cx="7010400" cy="149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Afel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看到雪中飞人穿着奇怪的鞋，于是问叔叔那是什么。叔叔回答道，是滑雪板，而那些飞人叫滑雪者。这时，他决定要成文一名滑雪者。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结合文章情感线，从上文</a:t>
                      </a:r>
                      <a:r>
                        <a:rPr lang="en-US" altLang="zh-CN" dirty="0" err="1"/>
                        <a:t>Afel</a:t>
                      </a:r>
                      <a:r>
                        <a:rPr lang="zh-CN" altLang="en-US" dirty="0"/>
                        <a:t>还是小男孩的时候，就对雪产生了极大的兴趣</a:t>
                      </a:r>
                      <a:r>
                        <a:rPr lang="en-US" altLang="zh-CN" dirty="0"/>
                        <a:t>showed</a:t>
                      </a:r>
                      <a:r>
                        <a:rPr lang="en-US" altLang="zh-CN" baseline="0" dirty="0"/>
                        <a:t> great interest</a:t>
                      </a:r>
                      <a:r>
                        <a:rPr lang="zh-CN" altLang="en-US" baseline="0" dirty="0"/>
                        <a:t>，</a:t>
                      </a:r>
                      <a:r>
                        <a:rPr lang="en-US" altLang="zh-CN" baseline="0" dirty="0"/>
                        <a:t>12</a:t>
                      </a:r>
                      <a:r>
                        <a:rPr lang="zh-CN" altLang="en-US" baseline="0" dirty="0"/>
                        <a:t>岁再次在电视上看到雪，以及雪中飞人可以 推断出是非常</a:t>
                      </a:r>
                      <a:r>
                        <a:rPr lang="zh-CN" altLang="en-US" baseline="0" dirty="0">
                          <a:solidFill>
                            <a:srgbClr val="FF0000"/>
                          </a:solidFill>
                        </a:rPr>
                        <a:t>激动</a:t>
                      </a:r>
                      <a:r>
                        <a:rPr lang="zh-CN" altLang="en-US" baseline="0" dirty="0"/>
                        <a:t>，并立刻</a:t>
                      </a:r>
                      <a:r>
                        <a:rPr lang="zh-CN" altLang="en-US" baseline="0" dirty="0">
                          <a:solidFill>
                            <a:srgbClr val="FF0000"/>
                          </a:solidFill>
                        </a:rPr>
                        <a:t>决定</a:t>
                      </a:r>
                      <a:r>
                        <a:rPr lang="zh-CN" altLang="en-US" baseline="0" dirty="0"/>
                        <a:t>要成为一名滑雪者。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12" descr="https://img.jianbihua.com/sites/default/files/styles/photo640x425/public/images/2018-05/%E5%8F%8C%E9%B1%BC%E5%BA%A73.jpg?itok=NNkLc0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91" y="3124201"/>
            <a:ext cx="1485898" cy="990599"/>
          </a:xfrm>
          <a:prstGeom prst="rect">
            <a:avLst/>
          </a:prstGeom>
          <a:noFill/>
        </p:spPr>
      </p:pic>
      <p:pic>
        <p:nvPicPr>
          <p:cNvPr id="7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8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63722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1"/>
          <p:cNvSpPr txBox="1"/>
          <p:nvPr/>
        </p:nvSpPr>
        <p:spPr>
          <a:xfrm>
            <a:off x="4059555" y="463722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2137" y="324057"/>
            <a:ext cx="3764788" cy="48608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algn="ctr"/>
            <a:r>
              <a:t>四、试题分析：上下文情境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266825"/>
            <a:ext cx="717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dirty="0"/>
              <a:t>“The Winter Olympics,” said his uncle. It’s like the normal Olympics, but for  </a:t>
            </a:r>
            <a:r>
              <a:rPr lang="en-US" u="sng" dirty="0"/>
              <a:t>      19      </a:t>
            </a:r>
            <a:r>
              <a:rPr lang="en-US" dirty="0"/>
              <a:t>  where you need snow—ski jumping, bobsleigh(</a:t>
            </a:r>
            <a:r>
              <a:rPr lang="zh-CN" altLang="en-US" dirty="0"/>
              <a:t>长橇</a:t>
            </a:r>
            <a:r>
              <a:rPr lang="en-US" dirty="0"/>
              <a:t>), those sorts of things. </a:t>
            </a:r>
          </a:p>
          <a:p>
            <a:r>
              <a:rPr lang="en-US" dirty="0">
                <a:solidFill>
                  <a:srgbClr val="FF0000"/>
                </a:solidFill>
              </a:rPr>
              <a:t>19</a:t>
            </a:r>
            <a:r>
              <a:rPr lang="zh-CN" altLang="en-US" dirty="0">
                <a:solidFill>
                  <a:srgbClr val="FF0000"/>
                </a:solidFill>
              </a:rPr>
              <a:t>．</a:t>
            </a: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rojects	  B. </a:t>
            </a:r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ields	C. 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ports		D. courses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8204"/>
              </p:ext>
            </p:extLst>
          </p:nvPr>
        </p:nvGraphicFramePr>
        <p:xfrm>
          <a:off x="952500" y="273050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原文概述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解题技巧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冬奥会就像普通奥运会一样，但是是针对有雪的一些运动</a:t>
                      </a:r>
                      <a:r>
                        <a:rPr lang="en-US" altLang="zh-CN" dirty="0"/>
                        <a:t>——</a:t>
                      </a:r>
                      <a:r>
                        <a:rPr lang="zh-CN" altLang="en-US" sz="13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跳台滑雪，长撬，那些类似的事物。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引导的定语从句内容判断，</a:t>
                      </a:r>
                      <a:r>
                        <a:rPr lang="zh-CN" altLang="en-US" b="0" dirty="0"/>
                        <a:t>跳台滑雪，</a:t>
                      </a:r>
                      <a:r>
                        <a:rPr lang="zh-CN" altLang="en-US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滑大雪橇比赛都属于运动项目</a:t>
                      </a:r>
                      <a:r>
                        <a:rPr lang="zh-CN" altLang="en-US" dirty="0"/>
                        <a:t>可以推断出来是针对这样一些运动举办的冬奥会。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 descr="https://p0.ssl.qhimgs4.com/t017e930ac7e374d6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099" y="2273524"/>
            <a:ext cx="1631725" cy="1631725"/>
          </a:xfrm>
          <a:prstGeom prst="rect">
            <a:avLst/>
          </a:prstGeom>
          <a:noFill/>
        </p:spPr>
      </p:pic>
      <p:pic>
        <p:nvPicPr>
          <p:cNvPr id="8" name="内容占位符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1256</Words>
  <Application>Microsoft Office PowerPoint</Application>
  <PresentationFormat>全屏显示(16:9)</PresentationFormat>
  <Paragraphs>152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华文新魏</vt:lpstr>
      <vt:lpstr>楷体</vt:lpstr>
      <vt:lpstr>宋体</vt:lpstr>
      <vt:lpstr>微软雅黑</vt:lpstr>
      <vt:lpstr>Arial</vt:lpstr>
      <vt:lpstr>Comic Sans MS</vt:lpstr>
      <vt:lpstr>Office 主题​​</vt:lpstr>
      <vt:lpstr>高考英语适应性考试完形填空</vt:lpstr>
      <vt:lpstr>学习目标</vt:lpstr>
      <vt:lpstr>目   录</vt:lpstr>
      <vt:lpstr>PowerPoint 演示文稿</vt:lpstr>
      <vt:lpstr>PowerPoint 演示文稿</vt:lpstr>
      <vt:lpstr>三、语篇主线分析</vt:lpstr>
      <vt:lpstr>四、试题分析：上下文情境及原词再现</vt:lpstr>
      <vt:lpstr>四、试题分析：关注情感线</vt:lpstr>
      <vt:lpstr>四、试题分析：上下文情境</vt:lpstr>
      <vt:lpstr>四、试题分析：熟词新义</vt:lpstr>
      <vt:lpstr>四、试题分析：生活常识</vt:lpstr>
      <vt:lpstr>四、试题分析：上下文情境</vt:lpstr>
      <vt:lpstr>四、试题分析：关注双线（故事线和情感线）</vt:lpstr>
      <vt:lpstr>五、备考建议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8613426192491</cp:lastModifiedBy>
  <cp:revision>210</cp:revision>
  <dcterms:created xsi:type="dcterms:W3CDTF">2019-06-28T01:33:00Z</dcterms:created>
  <dcterms:modified xsi:type="dcterms:W3CDTF">2020-03-06T01:11:37Z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