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Layouts/slideLayout24.xml" ContentType="application/vnd.openxmlformats-officedocument.presentationml.slideLayout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Layouts/slideLayout29.xml" ContentType="application/vnd.openxmlformats-officedocument.presentationml.slideLayout+xml"/>
  <Override PartName="/ppt/tags/tag170.xml" ContentType="application/vnd.openxmlformats-officedocument.presentationml.tag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heme/theme2.xml" ContentType="application/vnd.openxmlformats-officedocument.them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21.xml" ContentType="application/vnd.openxmlformats-officedocument.presentationml.slideLayout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heme/theme3.xml" ContentType="application/vnd.openxmlformats-officedocument.theme+xml"/>
  <Override PartName="/ppt/tags/tag218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22.xml" ContentType="application/vnd.openxmlformats-officedocument.presentationml.slideLayout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210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27.xml" ContentType="application/vnd.openxmlformats-officedocument.presentationml.slideLayout+xml"/>
  <Override PartName="/ppt/tags/tag208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23.xml" ContentType="application/vnd.openxmlformats-officedocument.presentationml.slideLayout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slideLayouts/slideLayout30.xml" ContentType="application/vnd.openxmlformats-officedocument.presentationml.slideLayout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slideLayouts/slideLayout20.xml" ContentType="application/vnd.openxmlformats-officedocument.presentationml.slideLayout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Layouts/slideLayout25.xml" ContentType="application/vnd.openxmlformats-officedocument.presentationml.slideLayout+xml"/>
  <Override PartName="/ppt/tags/tag206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18"/>
  </p:notesMasterIdLst>
  <p:sldIdLst>
    <p:sldId id="265" r:id="rId3"/>
    <p:sldId id="291" r:id="rId4"/>
    <p:sldId id="292" r:id="rId5"/>
    <p:sldId id="293" r:id="rId6"/>
    <p:sldId id="294" r:id="rId7"/>
    <p:sldId id="295" r:id="rId8"/>
    <p:sldId id="296" r:id="rId9"/>
    <p:sldId id="299" r:id="rId10"/>
    <p:sldId id="300" r:id="rId11"/>
    <p:sldId id="297" r:id="rId12"/>
    <p:sldId id="301" r:id="rId13"/>
    <p:sldId id="298" r:id="rId14"/>
    <p:sldId id="302" r:id="rId15"/>
    <p:sldId id="303" r:id="rId16"/>
    <p:sldId id="271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FFFF9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516" y="-90"/>
      </p:cViewPr>
      <p:guideLst>
        <p:guide orient="horz" pos="16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3825679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6.xml"/><Relationship Id="rId4" Type="http://schemas.openxmlformats.org/officeDocument/2006/relationships/tags" Target="../tags/tag16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3.xml"/><Relationship Id="rId4" Type="http://schemas.openxmlformats.org/officeDocument/2006/relationships/tags" Target="../tags/tag20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7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1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9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1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9" y="714470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1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5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2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50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7" y="227886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7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1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1" y="1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4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2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4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6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5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5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3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7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5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5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8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rm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5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9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3" y="714470"/>
            <a:ext cx="8139178" cy="4042179"/>
          </a:xfrm>
        </p:spPr>
        <p:txBody>
          <a:bodyPr vert="horz" wrap="square" lIns="90168" tIns="46989" rIns="90168" bIns="46989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502412" y="1941211"/>
            <a:ext cx="8139178" cy="674375"/>
          </a:xfrm>
        </p:spPr>
        <p:txBody>
          <a:bodyPr lIns="76200" tIns="28575" rIns="19050" bIns="28575" anchor="t" anchorCtr="0">
            <a:noAutofit/>
          </a:bodyPr>
          <a:lstStyle>
            <a:lvl1pPr algn="ctr">
              <a:defRPr sz="4100" b="0" spc="4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02412" y="2674620"/>
            <a:ext cx="8139178" cy="713238"/>
          </a:xfrm>
        </p:spPr>
        <p:txBody>
          <a:bodyPr lIns="76200" tIns="28575" rIns="57150" bIns="28575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15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76200" tIns="28575" rIns="57150" bIns="28575" rtlCol="0" anchor="ctr" anchorCtr="0">
            <a:noAutofit/>
          </a:bodyPr>
          <a:lstStyle>
            <a:lvl1pPr marL="0" marR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972000"/>
            <a:ext cx="8139178" cy="3781016"/>
          </a:xfrm>
        </p:spPr>
        <p:txBody>
          <a:bodyPr vert="horz" lIns="76200" tIns="0" rIns="61913" bIns="0"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2856548"/>
            <a:ext cx="8139178" cy="468634"/>
          </a:xfrm>
        </p:spPr>
        <p:txBody>
          <a:bodyPr lIns="76200" tIns="28575" rIns="47625" bIns="28575" anchor="t" anchorCtr="0">
            <a:noAutofit/>
          </a:bodyPr>
          <a:lstStyle>
            <a:lvl1pPr>
              <a:defRPr sz="2700" b="0" u="none" strike="noStrike" kern="1200" cap="none" spc="225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2444" y="3383757"/>
            <a:ext cx="8139178" cy="808489"/>
          </a:xfrm>
        </p:spPr>
        <p:txBody>
          <a:bodyPr lIns="76200" tIns="28575" rIns="57150" bIns="28575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76200" tIns="28575" rIns="57150" bIns="28575" rtlCol="0" anchor="ctr" anchorCtr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7" y="972000"/>
            <a:ext cx="3962432" cy="3780000"/>
          </a:xfrm>
        </p:spPr>
        <p:txBody>
          <a:bodyPr vert="horz" lIns="76200" tIns="0" rIns="61913" bIns="0"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972000"/>
            <a:ext cx="3962432" cy="378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76200" tIns="28575" rIns="57150" bIns="28575" rtlCol="0" anchor="ctr" anchorCtr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02447" y="972001"/>
            <a:ext cx="3962432" cy="285752"/>
          </a:xfrm>
        </p:spPr>
        <p:txBody>
          <a:bodyPr lIns="76200" tIns="28575" rIns="57150" bIns="28575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15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341782"/>
            <a:ext cx="3962400" cy="3414176"/>
          </a:xfrm>
        </p:spPr>
        <p:txBody>
          <a:bodyPr vert="horz" lIns="76200" tIns="0" rIns="61913" bIns="0"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2" y="972001"/>
            <a:ext cx="3962432" cy="285752"/>
          </a:xfrm>
        </p:spPr>
        <p:txBody>
          <a:bodyPr vert="horz" lIns="76200" tIns="28575" rIns="57150" bIns="28575" rtlCol="0" anchor="t" anchorCtr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2" y="1341782"/>
            <a:ext cx="3962432" cy="3414176"/>
          </a:xfrm>
        </p:spPr>
        <p:txBody>
          <a:bodyPr vert="horz" lIns="76200" tIns="0" rIns="61913" bIns="0"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76200" tIns="28575" rIns="57150" bIns="28575" rtlCol="0" anchor="ctr" anchorCtr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02447" y="972000"/>
            <a:ext cx="3962432" cy="3780000"/>
          </a:xfrm>
        </p:spPr>
        <p:txBody>
          <a:bodyPr vert="horz" lIns="76200" tIns="0" rIns="61913" bIns="0" rtlCol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679194" y="972000"/>
            <a:ext cx="3962432" cy="3780000"/>
          </a:xfrm>
        </p:spPr>
        <p:txBody>
          <a:bodyPr vert="horz"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714382"/>
            <a:ext cx="713238" cy="4041680"/>
          </a:xfrm>
        </p:spPr>
        <p:txBody>
          <a:bodyPr vert="eaVert" lIns="76200" tIns="28575" rIns="57150" bIns="28575" rtlCol="0" anchor="ctr" anchorCtr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714376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714381"/>
            <a:ext cx="8139178" cy="37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2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1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02412" y="1941211"/>
            <a:ext cx="8139178" cy="674375"/>
          </a:xfrm>
        </p:spPr>
        <p:txBody>
          <a:bodyPr vert="horz" lIns="76200" tIns="28575" rIns="19050" bIns="28575" rtlCol="0" anchor="t" anchorCtr="0">
            <a:noAutofit/>
          </a:bodyPr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4100" b="0" i="0" u="none" strike="noStrike" kern="1200" cap="none" spc="45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wrap="square" lIns="90168" tIns="46989" rIns="90168" bIns="46989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70"/>
            <a:ext cx="3962432" cy="4042179"/>
          </a:xfrm>
        </p:spPr>
        <p:txBody>
          <a:bodyPr wrap="square" lIns="90168" tIns="46989" rIns="90168" bIns="46989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68" tIns="46989" rIns="90168" bIns="46989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5"/>
            <a:ext cx="3962400" cy="3701521"/>
          </a:xfrm>
        </p:spPr>
        <p:txBody>
          <a:bodyPr vert="horz" wrap="square" lIns="90168" tIns="46989" rIns="90168" bIns="46989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4" y="714469"/>
            <a:ext cx="3962432" cy="285788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4" y="1055025"/>
            <a:ext cx="3962432" cy="3701521"/>
          </a:xfrm>
        </p:spPr>
        <p:txBody>
          <a:bodyPr vert="horz" wrap="square" lIns="90168" tIns="46989" rIns="90168" bIns="46989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4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3" y="332464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9" y="332467"/>
            <a:ext cx="8139178" cy="331514"/>
          </a:xfrm>
        </p:spPr>
        <p:txBody>
          <a:bodyPr vert="horz" wrap="square" lIns="90168" tIns="46989" rIns="90168" bIns="46989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lIns="90168" tIns="46989" rIns="90168" bIns="46989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70"/>
            <a:ext cx="3962432" cy="4042179"/>
          </a:xfrm>
        </p:spPr>
        <p:txBody>
          <a:bodyPr vert="horz" wrap="square" lIns="90168" tIns="46989" rIns="90168" bIns="46989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2020/3/5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70"/>
            <a:ext cx="713238" cy="4042179"/>
          </a:xfrm>
        </p:spPr>
        <p:txBody>
          <a:bodyPr vert="eaVert" wrap="square" lIns="90168" tIns="46989" rIns="90168" bIns="46989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5" y="714464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7" Type="http://schemas.openxmlformats.org/officeDocument/2006/relationships/tags" Target="../tags/tag155.xml"/><Relationship Id="rId2" Type="http://schemas.openxmlformats.org/officeDocument/2006/relationships/slideLayout" Target="../slideLayouts/slideLayout21.xml"/><Relationship Id="rId16" Type="http://schemas.openxmlformats.org/officeDocument/2006/relationships/tags" Target="../tags/tag154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ags" Target="../tags/tag15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ags" Target="../tags/tag1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3" y="332464"/>
            <a:ext cx="8139178" cy="331514"/>
          </a:xfrm>
          <a:prstGeom prst="rect">
            <a:avLst/>
          </a:prstGeom>
        </p:spPr>
        <p:txBody>
          <a:bodyPr vert="horz" wrap="square" lIns="90168" tIns="46989" rIns="90168" bIns="46989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3" y="721139"/>
            <a:ext cx="8139178" cy="4042179"/>
          </a:xfrm>
          <a:prstGeom prst="rect">
            <a:avLst/>
          </a:prstGeom>
        </p:spPr>
        <p:txBody>
          <a:bodyPr vert="horz" wrap="square" lIns="90168" tIns="46989" rIns="90168" bIns="46989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4"/>
            <a:ext cx="2025000" cy="237629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4"/>
            <a:ext cx="2970000" cy="237629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4"/>
            <a:ext cx="2025000" cy="237629"/>
          </a:xfrm>
          <a:prstGeom prst="rect">
            <a:avLst/>
          </a:prstGeom>
        </p:spPr>
        <p:txBody>
          <a:bodyPr vert="horz" wrap="square" lIns="91438" tIns="45719" rIns="91438" bIns="45719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6500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76200" tIns="28575" rIns="57150" bIns="28575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76200" tIns="0" rIns="61913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hangingPunct="1"/>
            <a:fld id="{760FBDFE-C587-4B4C-A407-44438C67B59E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685800" hangingPunct="1"/>
              <a:t>2020/3/5</a:t>
            </a:fld>
            <a:endParaRPr lang="zh-CN" altLang="en-US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hangingPunct="1"/>
            <a:endParaRPr lang="zh-CN" alt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hangingPunct="1"/>
            <a:fld id="{49AE70B2-8BF9-45C0-BB95-33D1B9D3A854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685800" hangingPunct="1"/>
              <a:t>‹#›</a:t>
            </a:fld>
            <a:endParaRPr lang="zh-CN" alt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hangingPunct="1"/>
            <a:endParaRPr lang="zh-CN" altLang="en-US" sz="1400" kern="12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15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1200" u="none" strike="noStrike" kern="1200" cap="none" spc="113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2" y="1918981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语法填空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976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高三英语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181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  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赵 叶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北京市适应性训练</a:t>
            </a:r>
            <a:r>
              <a:rPr lang="en-US" altLang="zh-CN" dirty="0" smtClean="0"/>
              <a:t>-</a:t>
            </a:r>
            <a:r>
              <a:rPr lang="zh-CN" altLang="en-US" dirty="0" smtClean="0"/>
              <a:t>语法填空</a:t>
            </a:r>
            <a:r>
              <a:rPr lang="en-US" altLang="zh-CN" dirty="0" smtClean="0"/>
              <a:t>B</a:t>
            </a:r>
            <a:r>
              <a:rPr lang="zh-CN" altLang="en-US" dirty="0" smtClean="0"/>
              <a:t>篇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5043" y="896183"/>
            <a:ext cx="46780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b="1" dirty="0" smtClean="0"/>
              <a:t>B</a:t>
            </a:r>
            <a:endParaRPr lang="zh-CN" altLang="zh-CN" sz="1400" dirty="0" smtClean="0"/>
          </a:p>
          <a:p>
            <a:r>
              <a:rPr lang="en-GB" altLang="zh-CN" dirty="0" smtClean="0"/>
              <a:t>      Some university students carried out a campaign </a:t>
            </a:r>
            <a:r>
              <a:rPr lang="en-GB" altLang="zh-CN" u="sng" dirty="0" smtClean="0"/>
              <a:t>   4   </a:t>
            </a:r>
            <a:r>
              <a:rPr lang="en-GB" altLang="zh-CN" dirty="0" smtClean="0"/>
              <a:t> they celebrated their whole day without cell phones. This move was to improve their relationships with their near and dear ones and to keep them away from the virtual (</a:t>
            </a:r>
            <a:r>
              <a:rPr lang="zh-CN" altLang="zh-CN" dirty="0" smtClean="0"/>
              <a:t>虚拟的</a:t>
            </a:r>
            <a:r>
              <a:rPr lang="en-GB" altLang="zh-CN" dirty="0" smtClean="0"/>
              <a:t>) life. </a:t>
            </a:r>
            <a:r>
              <a:rPr lang="en-GB" altLang="zh-CN" u="sng" dirty="0" smtClean="0"/>
              <a:t>   5   </a:t>
            </a:r>
            <a:r>
              <a:rPr lang="en-GB" altLang="zh-CN" dirty="0" smtClean="0"/>
              <a:t>(study) indicate that a majority of young people used their phones during lessons, over family meals or even at the cinema. The problem of phone addiction (</a:t>
            </a:r>
            <a:r>
              <a:rPr lang="zh-CN" altLang="zh-CN" dirty="0" smtClean="0"/>
              <a:t>成瘾</a:t>
            </a:r>
            <a:r>
              <a:rPr lang="en-GB" altLang="zh-CN" dirty="0" smtClean="0"/>
              <a:t>) has been observed since a few years ago, with experts and psychologists </a:t>
            </a:r>
            <a:r>
              <a:rPr lang="en-GB" altLang="zh-CN" u="sng" dirty="0" smtClean="0"/>
              <a:t>   6   </a:t>
            </a:r>
            <a:r>
              <a:rPr lang="en-GB" altLang="zh-CN" dirty="0" smtClean="0"/>
              <a:t> (try) to increase awareness about this problem.</a:t>
            </a:r>
            <a:endParaRPr lang="zh-CN" altLang="en-US" sz="1400" dirty="0"/>
          </a:p>
        </p:txBody>
      </p:sp>
      <p:sp>
        <p:nvSpPr>
          <p:cNvPr id="4" name="矩形 3"/>
          <p:cNvSpPr/>
          <p:nvPr/>
        </p:nvSpPr>
        <p:spPr>
          <a:xfrm>
            <a:off x="4929808" y="821635"/>
            <a:ext cx="3949149" cy="10601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4. where  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考查定语从句。从句中不缺少主语、宾语，先行词是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a campaign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，相当于虚拟的地点，所以用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where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，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where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在从句中作地点状语。</a:t>
            </a:r>
          </a:p>
        </p:txBody>
      </p:sp>
      <p:sp>
        <p:nvSpPr>
          <p:cNvPr id="5" name="矩形 4"/>
          <p:cNvSpPr/>
          <p:nvPr/>
        </p:nvSpPr>
        <p:spPr>
          <a:xfrm>
            <a:off x="4943061" y="1895060"/>
            <a:ext cx="3935896" cy="12722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5. Studies 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考查名词。此处用作主语，前面没有修饰词，谓语动词是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indicate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，所以用复数形式。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【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误解分析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】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有学生填写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studying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，虽然动名词可以作主语，但是，谓语是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indicate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4929810" y="3167269"/>
            <a:ext cx="3949146" cy="17757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6. trying 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考查非谓语动词。 “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with+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复合宾语”结构，即“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with+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名词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+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非谓语动词”，在此结构中表示主动时用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doing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，表示被动时用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done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，表示将要做的事情用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to do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。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【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误解分析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】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可能会有考生写成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tried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、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to try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或者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try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。没有理解“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with+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复合宾语”结构。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北京市适应性训练</a:t>
            </a:r>
            <a:r>
              <a:rPr lang="en-US" altLang="zh-CN" dirty="0" smtClean="0"/>
              <a:t>-</a:t>
            </a:r>
            <a:r>
              <a:rPr lang="zh-CN" altLang="en-US" dirty="0" smtClean="0"/>
              <a:t>语法填空</a:t>
            </a:r>
            <a:r>
              <a:rPr lang="en-US" altLang="zh-CN" dirty="0" smtClean="0"/>
              <a:t>C</a:t>
            </a:r>
            <a:r>
              <a:rPr lang="zh-CN" altLang="en-US" dirty="0" smtClean="0"/>
              <a:t>篇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7078" y="940904"/>
            <a:ext cx="43334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b="1" dirty="0" smtClean="0"/>
              <a:t>C</a:t>
            </a:r>
            <a:endParaRPr lang="zh-CN" altLang="zh-CN" sz="1400" dirty="0" smtClean="0"/>
          </a:p>
          <a:p>
            <a:r>
              <a:rPr lang="en-GB" altLang="zh-CN" dirty="0" smtClean="0"/>
              <a:t>     The </a:t>
            </a:r>
            <a:r>
              <a:rPr lang="en-GB" altLang="zh-CN" dirty="0" smtClean="0"/>
              <a:t>tiger shark </a:t>
            </a:r>
            <a:r>
              <a:rPr lang="en-GB" altLang="zh-CN" u="sng" dirty="0" smtClean="0"/>
              <a:t>   7   </a:t>
            </a:r>
            <a:r>
              <a:rPr lang="en-GB" altLang="zh-CN" dirty="0" smtClean="0"/>
              <a:t> (consider) to be one of the most dangerous sharks in the world. Why are tiger sharks so dangerous? First, they like to live </a:t>
            </a:r>
            <a:r>
              <a:rPr lang="en-GB" altLang="zh-CN" u="sng" dirty="0" smtClean="0"/>
              <a:t>   8   </a:t>
            </a:r>
            <a:r>
              <a:rPr lang="en-GB" altLang="zh-CN" dirty="0" smtClean="0"/>
              <a:t> waters where humans usually swim, so the chances of an encounter (</a:t>
            </a:r>
            <a:r>
              <a:rPr lang="zh-CN" altLang="zh-CN" dirty="0" smtClean="0"/>
              <a:t>遭遇</a:t>
            </a:r>
            <a:r>
              <a:rPr lang="en-GB" altLang="zh-CN" dirty="0" smtClean="0"/>
              <a:t>) are much greater. Second, tiger sharks are so strong and aggressive that they can </a:t>
            </a:r>
            <a:r>
              <a:rPr lang="en-GB" altLang="zh-CN" u="sng" dirty="0" smtClean="0"/>
              <a:t>   9   </a:t>
            </a:r>
            <a:r>
              <a:rPr lang="en-GB" altLang="zh-CN" dirty="0" smtClean="0"/>
              <a:t> (easy) hit a person. And third, tiger sharks have teeth perfectly </a:t>
            </a:r>
            <a:r>
              <a:rPr lang="en-GB" altLang="zh-CN" u="sng" dirty="0" smtClean="0"/>
              <a:t>   10   </a:t>
            </a:r>
            <a:r>
              <a:rPr lang="en-GB" altLang="zh-CN" dirty="0" smtClean="0"/>
              <a:t> (design) for cutting their food, so it is certain that the damage will be disastrous</a:t>
            </a:r>
            <a:r>
              <a:rPr lang="en-GB" altLang="zh-CN" dirty="0" smtClean="0"/>
              <a:t>.</a:t>
            </a:r>
            <a:endParaRPr lang="zh-CN" altLang="zh-CN" dirty="0"/>
          </a:p>
        </p:txBody>
      </p:sp>
      <p:sp>
        <p:nvSpPr>
          <p:cNvPr id="7" name="圆角矩形 6"/>
          <p:cNvSpPr/>
          <p:nvPr/>
        </p:nvSpPr>
        <p:spPr>
          <a:xfrm>
            <a:off x="5353878" y="1338470"/>
            <a:ext cx="2955235" cy="3445565"/>
          </a:xfrm>
          <a:prstGeom prst="roundRect">
            <a:avLst/>
          </a:prstGeom>
          <a:solidFill>
            <a:srgbClr val="FFFF99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zh-CN" altLang="en-US" dirty="0" smtClean="0"/>
              <a:t>      </a:t>
            </a:r>
            <a:r>
              <a:rPr lang="zh-CN" altLang="en-US" sz="2000" dirty="0" smtClean="0">
                <a:solidFill>
                  <a:schemeClr val="tx1"/>
                </a:solidFill>
              </a:rPr>
              <a:t>本文是</a:t>
            </a:r>
            <a:r>
              <a:rPr lang="zh-CN" altLang="en-US" sz="2000" dirty="0" smtClean="0">
                <a:solidFill>
                  <a:schemeClr val="tx1"/>
                </a:solidFill>
              </a:rPr>
              <a:t>一</a:t>
            </a:r>
            <a:r>
              <a:rPr lang="zh-CN" altLang="en-US" sz="2000" dirty="0" smtClean="0">
                <a:solidFill>
                  <a:schemeClr val="tx1"/>
                </a:solidFill>
              </a:rPr>
              <a:t>篇议</a:t>
            </a:r>
            <a:r>
              <a:rPr lang="zh-CN" altLang="en-US" sz="2000" dirty="0" smtClean="0">
                <a:solidFill>
                  <a:schemeClr val="tx1"/>
                </a:solidFill>
              </a:rPr>
              <a:t>论文，主题语境是人与自然。虎鲸被认为是最危险的动物之一，从三个方面具体介绍了其危险之处，以便让人们了解如何防范。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北京市适应性训练</a:t>
            </a:r>
            <a:r>
              <a:rPr lang="en-US" altLang="zh-CN" dirty="0" smtClean="0"/>
              <a:t>-</a:t>
            </a:r>
            <a:r>
              <a:rPr lang="zh-CN" altLang="en-US" dirty="0" smtClean="0"/>
              <a:t>语法填空</a:t>
            </a:r>
            <a:r>
              <a:rPr lang="en-US" altLang="zh-CN" dirty="0" smtClean="0"/>
              <a:t>C</a:t>
            </a:r>
            <a:r>
              <a:rPr lang="zh-CN" altLang="en-US" dirty="0" smtClean="0"/>
              <a:t>篇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8540" y="715617"/>
            <a:ext cx="39226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b="1" dirty="0" smtClean="0"/>
              <a:t>C</a:t>
            </a:r>
            <a:endParaRPr lang="zh-CN" altLang="zh-CN" sz="1400" dirty="0" smtClean="0"/>
          </a:p>
          <a:p>
            <a:r>
              <a:rPr lang="en-GB" altLang="zh-CN" dirty="0" smtClean="0"/>
              <a:t>     The tiger shark </a:t>
            </a:r>
            <a:r>
              <a:rPr lang="en-GB" altLang="zh-CN" u="sng" dirty="0" smtClean="0"/>
              <a:t>   7   </a:t>
            </a:r>
            <a:r>
              <a:rPr lang="en-GB" altLang="zh-CN" dirty="0" smtClean="0"/>
              <a:t> (consider) to be one of the most dangerous sharks in the world. Why are tiger sharks so dangerous? First, they like to live </a:t>
            </a:r>
            <a:r>
              <a:rPr lang="en-GB" altLang="zh-CN" u="sng" dirty="0" smtClean="0"/>
              <a:t>   8   </a:t>
            </a:r>
            <a:r>
              <a:rPr lang="en-GB" altLang="zh-CN" dirty="0" smtClean="0"/>
              <a:t> waters where humans usually swim, so the chances of an encounter (</a:t>
            </a:r>
            <a:r>
              <a:rPr lang="zh-CN" altLang="zh-CN" dirty="0" smtClean="0"/>
              <a:t>遭遇</a:t>
            </a:r>
            <a:r>
              <a:rPr lang="en-GB" altLang="zh-CN" dirty="0" smtClean="0"/>
              <a:t>) are much greater. Second, tiger sharks are so strong and aggressive that they can </a:t>
            </a:r>
            <a:r>
              <a:rPr lang="en-GB" altLang="zh-CN" u="sng" dirty="0" smtClean="0"/>
              <a:t>   9   </a:t>
            </a:r>
            <a:r>
              <a:rPr lang="en-GB" altLang="zh-CN" dirty="0" smtClean="0"/>
              <a:t> (easy) hit a person. And third, tiger sharks have teeth perfectly </a:t>
            </a:r>
            <a:r>
              <a:rPr lang="en-GB" altLang="zh-CN" u="sng" dirty="0" smtClean="0"/>
              <a:t>   10   </a:t>
            </a:r>
            <a:r>
              <a:rPr lang="en-GB" altLang="zh-CN" dirty="0" smtClean="0"/>
              <a:t> (design) for cutting their food, so it is certain that the damage will be disastrous.</a:t>
            </a:r>
            <a:endParaRPr lang="zh-CN" altLang="zh-CN" dirty="0"/>
          </a:p>
        </p:txBody>
      </p:sp>
      <p:sp>
        <p:nvSpPr>
          <p:cNvPr id="4" name="矩形 3"/>
          <p:cNvSpPr/>
          <p:nvPr/>
        </p:nvSpPr>
        <p:spPr>
          <a:xfrm>
            <a:off x="4267199" y="848140"/>
            <a:ext cx="4625010" cy="569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7. is considered 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考查语态。主语是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shark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，作谓语，构成被动关系，所以用被动语态。</a:t>
            </a:r>
          </a:p>
        </p:txBody>
      </p:sp>
      <p:sp>
        <p:nvSpPr>
          <p:cNvPr id="5" name="矩形 4"/>
          <p:cNvSpPr/>
          <p:nvPr/>
        </p:nvSpPr>
        <p:spPr>
          <a:xfrm>
            <a:off x="4273824" y="1424609"/>
            <a:ext cx="4618385" cy="119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8. in  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考查介词。句意为“他们喜欢生活在人们经常游泳的水域”。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【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误解分析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】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介词对考生来说是个难点，此处只要理解句子的意思，根据生活常识可以解答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。平时在阅读时要多加关注介词的搭配。</a:t>
            </a:r>
            <a:endParaRPr lang="zh-CN" altLang="en-US" sz="16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67200" y="2612335"/>
            <a:ext cx="4611757" cy="13235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9. easily  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考查副词。修饰动词、形容词、副词、介词短语等用副词。形容词变副词的构成有（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）直接加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en-US" altLang="zh-CN" sz="1600" dirty="0" err="1" smtClean="0">
                <a:solidFill>
                  <a:schemeClr val="tx1"/>
                </a:solidFill>
                <a:latin typeface="+mn-ea"/>
              </a:rPr>
              <a:t>ly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，如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completely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；（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）去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e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加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en-US" altLang="zh-CN" sz="1600" dirty="0" err="1" smtClean="0">
                <a:solidFill>
                  <a:schemeClr val="tx1"/>
                </a:solidFill>
                <a:latin typeface="+mn-ea"/>
              </a:rPr>
              <a:t>ly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，如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truly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；（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3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）变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y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为</a:t>
            </a:r>
            <a:r>
              <a:rPr lang="en-US" altLang="zh-CN" sz="1600" dirty="0" err="1" smtClean="0">
                <a:solidFill>
                  <a:schemeClr val="tx1"/>
                </a:solidFill>
                <a:latin typeface="+mn-ea"/>
              </a:rPr>
              <a:t>i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加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en-US" altLang="zh-CN" sz="1600" dirty="0" err="1" smtClean="0">
                <a:solidFill>
                  <a:schemeClr val="tx1"/>
                </a:solidFill>
                <a:latin typeface="+mn-ea"/>
              </a:rPr>
              <a:t>ly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，如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luckily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；（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4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）去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e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加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y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，如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possibly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；（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5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）直接加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y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，如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fully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4273826" y="3922643"/>
            <a:ext cx="4611757" cy="9939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10. designed 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考查非谓语动词。该句谓语是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have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，所以此处应该用非谓语动词，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design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与其所修时的名词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teeth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构成逻辑上的被动关系，所以用过去分词。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1"/>
            <a:ext cx="552885" cy="5197694"/>
          </a:xfrm>
          <a:prstGeom prst="rect">
            <a:avLst/>
          </a:prstGeom>
          <a:solidFill>
            <a:srgbClr val="FFFF00"/>
          </a:solidFill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700" b="1" dirty="0"/>
              <a:t>有提示词</a:t>
            </a:r>
            <a:endParaRPr lang="en-US" altLang="zh-CN" sz="2700" b="1" dirty="0"/>
          </a:p>
          <a:p>
            <a:endParaRPr lang="en-US" altLang="zh-CN" sz="2700" dirty="0"/>
          </a:p>
          <a:p>
            <a:endParaRPr lang="en-US" altLang="zh-CN" sz="2700" dirty="0"/>
          </a:p>
          <a:p>
            <a:endParaRPr lang="en-US" altLang="zh-CN" sz="2700" dirty="0"/>
          </a:p>
          <a:p>
            <a:r>
              <a:rPr lang="zh-CN" altLang="en-US" sz="2700" b="1" dirty="0"/>
              <a:t>无提示词</a:t>
            </a:r>
          </a:p>
          <a:p>
            <a:endParaRPr lang="zh-CN" altLang="en-US" sz="2700" dirty="0"/>
          </a:p>
        </p:txBody>
      </p:sp>
      <p:sp>
        <p:nvSpPr>
          <p:cNvPr id="6" name="文本框 5"/>
          <p:cNvSpPr txBox="1"/>
          <p:nvPr/>
        </p:nvSpPr>
        <p:spPr>
          <a:xfrm>
            <a:off x="755576" y="0"/>
            <a:ext cx="1130121" cy="2720093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300" b="1" dirty="0">
                <a:solidFill>
                  <a:srgbClr val="0000FF"/>
                </a:solidFill>
              </a:rPr>
              <a:t>动词</a:t>
            </a:r>
            <a:endParaRPr lang="en-US" altLang="zh-CN" sz="2300" b="1" dirty="0">
              <a:solidFill>
                <a:srgbClr val="0000FF"/>
              </a:solidFill>
            </a:endParaRPr>
          </a:p>
          <a:p>
            <a:endParaRPr lang="en-US" altLang="zh-CN" sz="2300" dirty="0"/>
          </a:p>
          <a:p>
            <a:r>
              <a:rPr lang="zh-CN" altLang="en-US" sz="2300" b="1" dirty="0">
                <a:solidFill>
                  <a:srgbClr val="0000FF"/>
                </a:solidFill>
              </a:rPr>
              <a:t>名词</a:t>
            </a:r>
            <a:endParaRPr lang="en-US" altLang="zh-CN" sz="2300" b="1" dirty="0">
              <a:solidFill>
                <a:srgbClr val="0000FF"/>
              </a:solidFill>
            </a:endParaRPr>
          </a:p>
          <a:p>
            <a:endParaRPr lang="en-US" altLang="zh-CN" sz="2300" dirty="0"/>
          </a:p>
          <a:p>
            <a:r>
              <a:rPr lang="zh-CN" altLang="en-US" sz="2300" b="1" dirty="0">
                <a:solidFill>
                  <a:srgbClr val="0000FF"/>
                </a:solidFill>
              </a:rPr>
              <a:t>代词</a:t>
            </a:r>
            <a:endParaRPr lang="en-US" altLang="zh-CN" sz="2700" b="1" dirty="0">
              <a:solidFill>
                <a:srgbClr val="0000FF"/>
              </a:solidFill>
            </a:endParaRPr>
          </a:p>
          <a:p>
            <a:endParaRPr lang="en-US" altLang="zh-CN" sz="2700" dirty="0"/>
          </a:p>
          <a:p>
            <a:r>
              <a:rPr lang="zh-CN" altLang="en-US" sz="2300" b="1" dirty="0">
                <a:solidFill>
                  <a:srgbClr val="0000FF"/>
                </a:solidFill>
              </a:rPr>
              <a:t>形容词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63688" y="0"/>
            <a:ext cx="1762796" cy="457935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400" dirty="0"/>
              <a:t>有</a:t>
            </a:r>
            <a:r>
              <a:rPr lang="zh-CN" altLang="en-US" sz="2400" dirty="0" smtClean="0"/>
              <a:t>无谓语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3796049" y="6789"/>
            <a:ext cx="1825580" cy="457935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400" dirty="0"/>
              <a:t>有无连词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24129" y="1"/>
            <a:ext cx="1086898" cy="827267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400" dirty="0"/>
              <a:t>有无主语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157434" y="6789"/>
            <a:ext cx="1777284" cy="457935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400" dirty="0"/>
              <a:t>时态语态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473301" y="598317"/>
            <a:ext cx="1670699" cy="457935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400" dirty="0"/>
              <a:t>非谓语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088519" y="643944"/>
            <a:ext cx="1853391" cy="396379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000" b="1" dirty="0">
                <a:solidFill>
                  <a:srgbClr val="FF00FF"/>
                </a:solidFill>
              </a:rPr>
              <a:t>非谓语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07998" y="628243"/>
            <a:ext cx="1811672" cy="396379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000" b="1" dirty="0">
                <a:solidFill>
                  <a:srgbClr val="FF00FF"/>
                </a:solidFill>
              </a:rPr>
              <a:t>时态语态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932086" y="1012604"/>
            <a:ext cx="3432002" cy="457935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400" b="1" dirty="0">
                <a:solidFill>
                  <a:srgbClr val="FF00FF"/>
                </a:solidFill>
              </a:rPr>
              <a:t>单复数</a:t>
            </a:r>
            <a:r>
              <a:rPr lang="zh-CN" altLang="en-US" sz="2400" dirty="0"/>
              <a:t>、词性转换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932085" y="1640082"/>
            <a:ext cx="5448227" cy="457935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400" dirty="0"/>
              <a:t>物主代词、宾格、</a:t>
            </a:r>
            <a:r>
              <a:rPr lang="zh-CN" altLang="en-US" sz="2400" b="1" dirty="0">
                <a:solidFill>
                  <a:srgbClr val="FF00FF"/>
                </a:solidFill>
              </a:rPr>
              <a:t>反身代词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133658" y="2174628"/>
            <a:ext cx="4783292" cy="457935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400" b="1" dirty="0">
                <a:solidFill>
                  <a:srgbClr val="FF00FF"/>
                </a:solidFill>
              </a:rPr>
              <a:t>变副词</a:t>
            </a:r>
            <a:r>
              <a:rPr lang="zh-CN" altLang="en-US" sz="2400" dirty="0"/>
              <a:t>、比较级、最高级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1562" y="2927509"/>
            <a:ext cx="934566" cy="2550815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300" b="1" dirty="0">
                <a:solidFill>
                  <a:srgbClr val="FF0000"/>
                </a:solidFill>
              </a:rPr>
              <a:t>句间关系</a:t>
            </a:r>
            <a:endParaRPr lang="en-US" altLang="zh-CN" sz="2300" b="1" dirty="0">
              <a:solidFill>
                <a:srgbClr val="FF0000"/>
              </a:solidFill>
            </a:endParaRPr>
          </a:p>
          <a:p>
            <a:endParaRPr lang="en-US" altLang="zh-CN" sz="2300" dirty="0"/>
          </a:p>
          <a:p>
            <a:endParaRPr lang="en-US" altLang="zh-CN" sz="2300" dirty="0"/>
          </a:p>
          <a:p>
            <a:r>
              <a:rPr lang="zh-CN" altLang="en-US" sz="2300" b="1" dirty="0">
                <a:solidFill>
                  <a:srgbClr val="FF0000"/>
                </a:solidFill>
              </a:rPr>
              <a:t>词间关系</a:t>
            </a:r>
            <a:endParaRPr lang="en-US" altLang="zh-CN" sz="2300" b="1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691681" y="2679762"/>
            <a:ext cx="1080119" cy="1565930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</a:rPr>
              <a:t>并列连词</a:t>
            </a:r>
            <a:endParaRPr lang="en-US" altLang="zh-CN" sz="2400" b="1" dirty="0">
              <a:solidFill>
                <a:srgbClr val="00B050"/>
              </a:solidFill>
            </a:endParaRPr>
          </a:p>
          <a:p>
            <a:r>
              <a:rPr lang="zh-CN" altLang="en-US" sz="2400" b="1" dirty="0">
                <a:solidFill>
                  <a:srgbClr val="002060"/>
                </a:solidFill>
              </a:rPr>
              <a:t>从属连词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059832" y="2681757"/>
            <a:ext cx="6084168" cy="502142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en-US" altLang="zh-CN" sz="2700" dirty="0"/>
              <a:t>and, but, so , or…</a:t>
            </a:r>
            <a:endParaRPr lang="zh-CN" altLang="en-US" sz="2700" dirty="0"/>
          </a:p>
        </p:txBody>
      </p:sp>
      <p:sp>
        <p:nvSpPr>
          <p:cNvPr id="20" name="文本框 19"/>
          <p:cNvSpPr txBox="1"/>
          <p:nvPr/>
        </p:nvSpPr>
        <p:spPr>
          <a:xfrm>
            <a:off x="2771800" y="3167811"/>
            <a:ext cx="6372200" cy="1150432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300" dirty="0"/>
              <a:t>名从  </a:t>
            </a:r>
            <a:r>
              <a:rPr lang="en-US" altLang="zh-CN" sz="2000" b="1" dirty="0">
                <a:solidFill>
                  <a:srgbClr val="FF00FF"/>
                </a:solidFill>
              </a:rPr>
              <a:t>what,</a:t>
            </a:r>
            <a:r>
              <a:rPr lang="zh-CN" altLang="en-US" sz="2000" b="1" dirty="0">
                <a:solidFill>
                  <a:srgbClr val="FF00FF"/>
                </a:solidFill>
              </a:rPr>
              <a:t> </a:t>
            </a:r>
            <a:r>
              <a:rPr lang="en-US" altLang="zh-CN" sz="2000" b="1" dirty="0">
                <a:solidFill>
                  <a:srgbClr val="FF00FF"/>
                </a:solidFill>
              </a:rPr>
              <a:t>that,whether</a:t>
            </a:r>
            <a:r>
              <a:rPr lang="en-US" altLang="zh-CN" sz="2300" dirty="0"/>
              <a:t>, if,  </a:t>
            </a:r>
            <a:r>
              <a:rPr lang="zh-CN" altLang="en-US" sz="1900" dirty="0"/>
              <a:t>及特殊疑问词</a:t>
            </a:r>
            <a:r>
              <a:rPr lang="en-US" altLang="zh-CN" sz="1900" dirty="0"/>
              <a:t> </a:t>
            </a:r>
            <a:endParaRPr lang="en-US" altLang="zh-CN" sz="2300" dirty="0"/>
          </a:p>
          <a:p>
            <a:r>
              <a:rPr lang="zh-CN" altLang="en-US" sz="2300" dirty="0"/>
              <a:t>定从   </a:t>
            </a:r>
            <a:r>
              <a:rPr lang="zh-CN" altLang="en-US" sz="2000" b="1" dirty="0">
                <a:solidFill>
                  <a:srgbClr val="FF00FF"/>
                </a:solidFill>
              </a:rPr>
              <a:t>关系代词</a:t>
            </a:r>
            <a:r>
              <a:rPr lang="zh-CN" altLang="en-US" sz="2300" b="1" dirty="0">
                <a:solidFill>
                  <a:srgbClr val="FF00FF"/>
                </a:solidFill>
              </a:rPr>
              <a:t> </a:t>
            </a:r>
            <a:r>
              <a:rPr lang="en-US" altLang="zh-CN" sz="2000" dirty="0"/>
              <a:t>6</a:t>
            </a:r>
            <a:r>
              <a:rPr lang="zh-CN" altLang="en-US" sz="2000" dirty="0"/>
              <a:t>个 和关系副词</a:t>
            </a:r>
            <a:r>
              <a:rPr lang="en-US" altLang="zh-CN" sz="2000" dirty="0"/>
              <a:t>3</a:t>
            </a:r>
            <a:r>
              <a:rPr lang="zh-CN" altLang="en-US" sz="2000" dirty="0"/>
              <a:t>个</a:t>
            </a:r>
            <a:endParaRPr lang="zh-CN" altLang="en-US" sz="2300" dirty="0"/>
          </a:p>
          <a:p>
            <a:r>
              <a:rPr lang="zh-CN" altLang="en-US" sz="2300" dirty="0"/>
              <a:t>状从   </a:t>
            </a:r>
            <a:r>
              <a:rPr lang="en-US" altLang="zh-CN" sz="2000" b="1" dirty="0">
                <a:solidFill>
                  <a:srgbClr val="FF00FF"/>
                </a:solidFill>
              </a:rPr>
              <a:t>before, after, if, because, unless, until</a:t>
            </a:r>
            <a:r>
              <a:rPr lang="en-US" altLang="zh-CN" sz="2000" dirty="0"/>
              <a:t>…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47665" y="4299943"/>
            <a:ext cx="690167" cy="704156"/>
          </a:xfrm>
          <a:prstGeom prst="rect">
            <a:avLst/>
          </a:prstGeom>
          <a:noFill/>
        </p:spPr>
        <p:txBody>
          <a:bodyPr wrap="none" lIns="87746" tIns="43873" rIns="87746" bIns="43873" rtlCol="0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</a:rPr>
              <a:t>冠词</a:t>
            </a:r>
            <a:endParaRPr lang="en-US" altLang="zh-CN" sz="2000" b="1" dirty="0">
              <a:solidFill>
                <a:srgbClr val="0000FF"/>
              </a:solidFill>
            </a:endParaRPr>
          </a:p>
          <a:p>
            <a:r>
              <a:rPr lang="zh-CN" altLang="en-US" sz="2000" b="1" dirty="0">
                <a:solidFill>
                  <a:srgbClr val="0000FF"/>
                </a:solidFill>
              </a:rPr>
              <a:t>介词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684928" y="4327556"/>
            <a:ext cx="6632620" cy="504101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en-US" altLang="zh-CN" sz="2700" dirty="0"/>
              <a:t> </a:t>
            </a:r>
            <a:r>
              <a:rPr lang="en-US" altLang="zh-CN" sz="2000" dirty="0"/>
              <a:t>a, an, the (</a:t>
            </a:r>
            <a:r>
              <a:rPr lang="zh-CN" altLang="en-US" sz="1900" dirty="0"/>
              <a:t>最高级，第二次再提，序数词，专有名词</a:t>
            </a:r>
            <a:r>
              <a:rPr lang="en-US" altLang="zh-CN" sz="1900" dirty="0" smtClean="0"/>
              <a:t>…..</a:t>
            </a:r>
            <a:r>
              <a:rPr lang="zh-CN" altLang="en-US" sz="1900" dirty="0" smtClean="0"/>
              <a:t>）</a:t>
            </a:r>
            <a:endParaRPr lang="zh-CN" altLang="en-US" sz="2700" dirty="0"/>
          </a:p>
        </p:txBody>
      </p:sp>
      <p:sp>
        <p:nvSpPr>
          <p:cNvPr id="23" name="文本框 22"/>
          <p:cNvSpPr txBox="1"/>
          <p:nvPr/>
        </p:nvSpPr>
        <p:spPr>
          <a:xfrm>
            <a:off x="2786740" y="4697404"/>
            <a:ext cx="4593572" cy="457935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400" dirty="0"/>
              <a:t>介词含义，</a:t>
            </a:r>
            <a:r>
              <a:rPr lang="zh-CN" altLang="en-US" sz="2400" b="1" dirty="0">
                <a:solidFill>
                  <a:srgbClr val="FF00FF"/>
                </a:solidFill>
              </a:rPr>
              <a:t>固定搭配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357744" y="336040"/>
            <a:ext cx="389055" cy="443067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300" dirty="0">
                <a:solidFill>
                  <a:srgbClr val="FF0000"/>
                </a:solidFill>
              </a:rPr>
              <a:t>无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293594" y="-46636"/>
            <a:ext cx="366495" cy="443067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300" dirty="0">
                <a:solidFill>
                  <a:srgbClr val="FF0000"/>
                </a:solidFill>
              </a:rPr>
              <a:t>有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177686" y="355652"/>
            <a:ext cx="376707" cy="443067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300" dirty="0">
                <a:solidFill>
                  <a:srgbClr val="FF0000"/>
                </a:solidFill>
              </a:rPr>
              <a:t>无</a:t>
            </a:r>
          </a:p>
        </p:txBody>
      </p:sp>
      <p:sp>
        <p:nvSpPr>
          <p:cNvPr id="27" name="文本框 26"/>
          <p:cNvSpPr txBox="1"/>
          <p:nvPr/>
        </p:nvSpPr>
        <p:spPr>
          <a:xfrm flipH="1">
            <a:off x="5292081" y="1"/>
            <a:ext cx="542220" cy="443067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300" dirty="0">
                <a:solidFill>
                  <a:srgbClr val="FF0000"/>
                </a:solidFill>
              </a:rPr>
              <a:t>有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846934" y="-63760"/>
            <a:ext cx="366495" cy="443067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300" dirty="0">
                <a:solidFill>
                  <a:srgbClr val="FF0000"/>
                </a:solidFill>
              </a:rPr>
              <a:t>有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933360" y="598318"/>
            <a:ext cx="302722" cy="443067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r>
              <a:rPr lang="zh-CN" altLang="en-US" sz="2300" dirty="0">
                <a:solidFill>
                  <a:srgbClr val="FF0000"/>
                </a:solidFill>
              </a:rPr>
              <a:t>无</a:t>
            </a:r>
          </a:p>
        </p:txBody>
      </p:sp>
      <p:sp>
        <p:nvSpPr>
          <p:cNvPr id="30" name="左大括号 29"/>
          <p:cNvSpPr/>
          <p:nvPr/>
        </p:nvSpPr>
        <p:spPr>
          <a:xfrm>
            <a:off x="476068" y="413059"/>
            <a:ext cx="308487" cy="1845655"/>
          </a:xfrm>
          <a:prstGeom prst="leftBrace">
            <a:avLst>
              <a:gd name="adj1" fmla="val 53440"/>
              <a:gd name="adj2" fmla="val 50000"/>
            </a:avLst>
          </a:prstGeom>
          <a:noFill/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7746" tIns="43873" rIns="87746" bIns="43873" rtlCol="0" anchor="ctr"/>
          <a:lstStyle/>
          <a:p>
            <a:pPr algn="ctr"/>
            <a:endParaRPr lang="zh-CN" altLang="en-US" sz="5800" dirty="0"/>
          </a:p>
        </p:txBody>
      </p:sp>
      <p:sp>
        <p:nvSpPr>
          <p:cNvPr id="31" name="右箭头 30"/>
          <p:cNvSpPr/>
          <p:nvPr/>
        </p:nvSpPr>
        <p:spPr>
          <a:xfrm>
            <a:off x="1524033" y="442311"/>
            <a:ext cx="468939" cy="41738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37"/>
          <p:cNvGrpSpPr/>
          <p:nvPr/>
        </p:nvGrpSpPr>
        <p:grpSpPr>
          <a:xfrm>
            <a:off x="3062581" y="232870"/>
            <a:ext cx="646537" cy="448110"/>
            <a:chOff x="4083440" y="310492"/>
            <a:chExt cx="862049" cy="597481"/>
          </a:xfrm>
          <a:solidFill>
            <a:srgbClr val="FF00FF"/>
          </a:solidFill>
        </p:grpSpPr>
        <p:sp>
          <p:nvSpPr>
            <p:cNvPr id="32" name="右箭头 31"/>
            <p:cNvSpPr/>
            <p:nvPr/>
          </p:nvSpPr>
          <p:spPr>
            <a:xfrm>
              <a:off x="4278786" y="310492"/>
              <a:ext cx="666703" cy="66375"/>
            </a:xfrm>
            <a:prstGeom prst="rightArrow">
              <a:avLst>
                <a:gd name="adj1" fmla="val 100000"/>
                <a:gd name="adj2" fmla="val 50000"/>
              </a:avLst>
            </a:prstGeom>
            <a:grp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右箭头 32"/>
            <p:cNvSpPr/>
            <p:nvPr/>
          </p:nvSpPr>
          <p:spPr>
            <a:xfrm rot="7040856" flipV="1">
              <a:off x="3842868" y="601747"/>
              <a:ext cx="546798" cy="65654"/>
            </a:xfrm>
            <a:prstGeom prst="rightArrow">
              <a:avLst>
                <a:gd name="adj1" fmla="val 100000"/>
                <a:gd name="adj2" fmla="val 50000"/>
              </a:avLst>
            </a:prstGeom>
            <a:grp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34" name="右箭头 33"/>
          <p:cNvSpPr/>
          <p:nvPr/>
        </p:nvSpPr>
        <p:spPr>
          <a:xfrm>
            <a:off x="5292081" y="303499"/>
            <a:ext cx="468939" cy="41738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rtlCol="0" anchor="ctr"/>
          <a:lstStyle/>
          <a:p>
            <a:pPr algn="ctr"/>
            <a:endParaRPr lang="zh-CN" altLang="en-US"/>
          </a:p>
        </p:txBody>
      </p:sp>
      <p:sp>
        <p:nvSpPr>
          <p:cNvPr id="36" name="右箭头 35"/>
          <p:cNvSpPr/>
          <p:nvPr/>
        </p:nvSpPr>
        <p:spPr>
          <a:xfrm rot="5400000">
            <a:off x="4075852" y="416580"/>
            <a:ext cx="318206" cy="34289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7746" tIns="43873" rIns="87746" bIns="4387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" name="组合 38"/>
          <p:cNvGrpSpPr/>
          <p:nvPr/>
        </p:nvGrpSpPr>
        <p:grpSpPr>
          <a:xfrm>
            <a:off x="6726148" y="228478"/>
            <a:ext cx="468939" cy="509206"/>
            <a:chOff x="8968196" y="304635"/>
            <a:chExt cx="625252" cy="678941"/>
          </a:xfrm>
          <a:solidFill>
            <a:srgbClr val="FF00FF"/>
          </a:solidFill>
        </p:grpSpPr>
        <p:sp>
          <p:nvSpPr>
            <p:cNvPr id="35" name="右箭头 34"/>
            <p:cNvSpPr/>
            <p:nvPr/>
          </p:nvSpPr>
          <p:spPr>
            <a:xfrm>
              <a:off x="8968196" y="340168"/>
              <a:ext cx="625252" cy="55651"/>
            </a:xfrm>
            <a:prstGeom prst="rightArrow">
              <a:avLst>
                <a:gd name="adj1" fmla="val 100000"/>
                <a:gd name="adj2" fmla="val 50000"/>
              </a:avLst>
            </a:prstGeom>
            <a:grp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右箭头 36"/>
            <p:cNvSpPr/>
            <p:nvPr/>
          </p:nvSpPr>
          <p:spPr>
            <a:xfrm rot="3337394">
              <a:off x="8789498" y="609337"/>
              <a:ext cx="678941" cy="69538"/>
            </a:xfrm>
            <a:prstGeom prst="rightArrow">
              <a:avLst>
                <a:gd name="adj1" fmla="val 100000"/>
                <a:gd name="adj2" fmla="val 50000"/>
              </a:avLst>
            </a:prstGeom>
            <a:grp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0" name="左大括号 39"/>
          <p:cNvSpPr/>
          <p:nvPr/>
        </p:nvSpPr>
        <p:spPr>
          <a:xfrm>
            <a:off x="467544" y="3327834"/>
            <a:ext cx="216024" cy="1234267"/>
          </a:xfrm>
          <a:prstGeom prst="leftBrace">
            <a:avLst>
              <a:gd name="adj1" fmla="val 51713"/>
              <a:gd name="adj2" fmla="val 50000"/>
            </a:avLst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7746" tIns="43873" rIns="87746" bIns="43873" rtlCol="0" anchor="ctr"/>
          <a:lstStyle/>
          <a:p>
            <a:pPr algn="ctr"/>
            <a:endParaRPr lang="zh-CN" altLang="en-US" sz="5800" dirty="0"/>
          </a:p>
        </p:txBody>
      </p:sp>
      <p:sp>
        <p:nvSpPr>
          <p:cNvPr id="41" name="左大括号 40"/>
          <p:cNvSpPr/>
          <p:nvPr/>
        </p:nvSpPr>
        <p:spPr>
          <a:xfrm>
            <a:off x="1475656" y="2949793"/>
            <a:ext cx="216024" cy="778705"/>
          </a:xfrm>
          <a:prstGeom prst="leftBrace">
            <a:avLst>
              <a:gd name="adj1" fmla="val 53192"/>
              <a:gd name="adj2" fmla="val 50000"/>
            </a:avLst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87746" tIns="43873" rIns="87746" bIns="4387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800" dirty="0"/>
          </a:p>
        </p:txBody>
      </p:sp>
      <p:sp>
        <p:nvSpPr>
          <p:cNvPr id="42" name="右箭头 41"/>
          <p:cNvSpPr/>
          <p:nvPr/>
        </p:nvSpPr>
        <p:spPr>
          <a:xfrm>
            <a:off x="2555777" y="2949793"/>
            <a:ext cx="468939" cy="41738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rtlCol="0" anchor="ctr"/>
          <a:lstStyle/>
          <a:p>
            <a:pPr algn="ctr"/>
            <a:endParaRPr lang="zh-CN" altLang="en-US"/>
          </a:p>
        </p:txBody>
      </p:sp>
      <p:sp>
        <p:nvSpPr>
          <p:cNvPr id="43" name="右箭头 42"/>
          <p:cNvSpPr/>
          <p:nvPr/>
        </p:nvSpPr>
        <p:spPr>
          <a:xfrm>
            <a:off x="1499301" y="1169053"/>
            <a:ext cx="468939" cy="41738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rtlCol="0" anchor="ctr"/>
          <a:lstStyle/>
          <a:p>
            <a:pPr algn="ctr"/>
            <a:endParaRPr lang="zh-CN" altLang="en-US"/>
          </a:p>
        </p:txBody>
      </p:sp>
      <p:sp>
        <p:nvSpPr>
          <p:cNvPr id="44" name="右箭头 43"/>
          <p:cNvSpPr/>
          <p:nvPr/>
        </p:nvSpPr>
        <p:spPr>
          <a:xfrm>
            <a:off x="1524033" y="1794552"/>
            <a:ext cx="468939" cy="41738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rtlCol="0" anchor="ctr"/>
          <a:lstStyle/>
          <a:p>
            <a:pPr algn="ctr"/>
            <a:endParaRPr lang="zh-CN" altLang="en-US"/>
          </a:p>
        </p:txBody>
      </p:sp>
      <p:sp>
        <p:nvSpPr>
          <p:cNvPr id="45" name="右箭头 44"/>
          <p:cNvSpPr/>
          <p:nvPr/>
        </p:nvSpPr>
        <p:spPr>
          <a:xfrm>
            <a:off x="1726477" y="2365582"/>
            <a:ext cx="468939" cy="41738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rtlCol="0" anchor="ctr"/>
          <a:lstStyle/>
          <a:p>
            <a:pPr algn="ctr"/>
            <a:endParaRPr lang="zh-CN" altLang="en-US"/>
          </a:p>
        </p:txBody>
      </p:sp>
      <p:sp>
        <p:nvSpPr>
          <p:cNvPr id="46" name="左大括号 45"/>
          <p:cNvSpPr/>
          <p:nvPr/>
        </p:nvSpPr>
        <p:spPr>
          <a:xfrm>
            <a:off x="2604735" y="3327834"/>
            <a:ext cx="167064" cy="778705"/>
          </a:xfrm>
          <a:prstGeom prst="leftBrace">
            <a:avLst>
              <a:gd name="adj1" fmla="val 63544"/>
              <a:gd name="adj2" fmla="val 50000"/>
            </a:avLst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87746" tIns="43873" rIns="87746" bIns="4387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800" dirty="0"/>
          </a:p>
        </p:txBody>
      </p:sp>
      <p:sp>
        <p:nvSpPr>
          <p:cNvPr id="47" name="左大括号 46"/>
          <p:cNvSpPr/>
          <p:nvPr/>
        </p:nvSpPr>
        <p:spPr>
          <a:xfrm>
            <a:off x="1475656" y="4353949"/>
            <a:ext cx="216024" cy="613875"/>
          </a:xfrm>
          <a:prstGeom prst="leftBrace">
            <a:avLst>
              <a:gd name="adj1" fmla="val 27657"/>
              <a:gd name="adj2" fmla="val 50000"/>
            </a:avLst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87746" tIns="43873" rIns="87746" bIns="4387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5800" dirty="0"/>
          </a:p>
        </p:txBody>
      </p:sp>
      <p:sp>
        <p:nvSpPr>
          <p:cNvPr id="48" name="右箭头 47"/>
          <p:cNvSpPr/>
          <p:nvPr/>
        </p:nvSpPr>
        <p:spPr>
          <a:xfrm>
            <a:off x="2339753" y="4515967"/>
            <a:ext cx="468939" cy="41738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rtlCol="0" anchor="ctr"/>
          <a:lstStyle/>
          <a:p>
            <a:pPr algn="ctr"/>
            <a:endParaRPr lang="zh-CN" altLang="en-US"/>
          </a:p>
        </p:txBody>
      </p:sp>
      <p:sp>
        <p:nvSpPr>
          <p:cNvPr id="49" name="右箭头 48"/>
          <p:cNvSpPr/>
          <p:nvPr/>
        </p:nvSpPr>
        <p:spPr>
          <a:xfrm>
            <a:off x="2339753" y="4785996"/>
            <a:ext cx="468939" cy="41738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46" tIns="43873" rIns="87746" bIns="43873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5655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4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5" y="0"/>
            <a:ext cx="5112568" cy="561218"/>
          </a:xfrm>
          <a:prstGeom prst="rect">
            <a:avLst/>
          </a:prstGeom>
          <a:noFill/>
        </p:spPr>
        <p:txBody>
          <a:bodyPr wrap="square" lIns="87746" tIns="43873" rIns="87746" bIns="43873" rtlCol="0">
            <a:spAutoFit/>
          </a:bodyPr>
          <a:lstStyle/>
          <a:p>
            <a:pPr algn="ctr"/>
            <a:r>
              <a:rPr lang="zh-CN" altLang="en-US" sz="3100" dirty="0" smtClean="0">
                <a:latin typeface="楷体" pitchFamily="49" charset="-122"/>
                <a:ea typeface="楷体" pitchFamily="49" charset="-122"/>
              </a:rPr>
              <a:t>考点分布对比</a:t>
            </a:r>
            <a:endParaRPr lang="zh-CN" altLang="en-US" sz="3100" dirty="0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81079" y="518000"/>
          <a:ext cx="8761386" cy="3921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073"/>
                <a:gridCol w="1111203"/>
                <a:gridCol w="876139"/>
                <a:gridCol w="1004351"/>
                <a:gridCol w="1089188"/>
                <a:gridCol w="738241"/>
                <a:gridCol w="891460"/>
                <a:gridCol w="1002894"/>
                <a:gridCol w="710382"/>
                <a:gridCol w="696455"/>
              </a:tblGrid>
              <a:tr h="536613">
                <a:tc>
                  <a:txBody>
                    <a:bodyPr/>
                    <a:lstStyle/>
                    <a:p>
                      <a:endParaRPr lang="zh-CN" altLang="en-US" sz="1500" dirty="0"/>
                    </a:p>
                  </a:txBody>
                  <a:tcPr marT="34290" marB="3429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500" dirty="0" smtClean="0"/>
                        <a:t>时态语态</a:t>
                      </a:r>
                      <a:endParaRPr lang="zh-CN" alt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500" dirty="0" smtClean="0"/>
                        <a:t>非谓</a:t>
                      </a:r>
                      <a:endParaRPr lang="zh-CN" alt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500" dirty="0" smtClean="0"/>
                        <a:t>从句</a:t>
                      </a:r>
                      <a:endParaRPr lang="zh-CN" alt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500" dirty="0" smtClean="0"/>
                        <a:t>形容词</a:t>
                      </a:r>
                      <a:endParaRPr lang="zh-CN" alt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500" dirty="0" smtClean="0"/>
                        <a:t>副词</a:t>
                      </a:r>
                      <a:endParaRPr lang="zh-CN" alt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500" dirty="0" smtClean="0"/>
                        <a:t>名词</a:t>
                      </a:r>
                      <a:endParaRPr lang="zh-CN" alt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500" dirty="0" smtClean="0"/>
                        <a:t>介词</a:t>
                      </a:r>
                      <a:endParaRPr lang="zh-CN" alt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dirty="0" smtClean="0"/>
                        <a:t>代词</a:t>
                      </a:r>
                    </a:p>
                    <a:p>
                      <a:endParaRPr lang="zh-CN" alt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zh-CN" altLang="en-US" sz="1500" dirty="0" smtClean="0"/>
                        <a:t>冠词</a:t>
                      </a:r>
                      <a:endParaRPr lang="zh-CN" altLang="en-US" sz="1500" dirty="0"/>
                    </a:p>
                  </a:txBody>
                  <a:tcPr marT="34290" marB="34290"/>
                </a:tc>
              </a:tr>
              <a:tr h="770631">
                <a:tc>
                  <a:txBody>
                    <a:bodyPr/>
                    <a:lstStyle/>
                    <a:p>
                      <a:r>
                        <a:rPr lang="zh-CN" altLang="en-US" sz="1500" b="1" dirty="0" smtClean="0">
                          <a:solidFill>
                            <a:schemeClr val="bg1"/>
                          </a:solidFill>
                        </a:rPr>
                        <a:t>朝阳</a:t>
                      </a:r>
                      <a:endParaRPr lang="zh-CN" alt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3</a:t>
                      </a:r>
                      <a:r>
                        <a:rPr lang="zh-CN" altLang="en-US" sz="1500" dirty="0" smtClean="0"/>
                        <a:t>过，现被，现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2to do</a:t>
                      </a:r>
                      <a:r>
                        <a:rPr lang="zh-CN" altLang="en-US" sz="1500" dirty="0" smtClean="0"/>
                        <a:t>，</a:t>
                      </a:r>
                      <a:r>
                        <a:rPr lang="en-US" altLang="zh-CN" sz="1500" dirty="0" smtClean="0"/>
                        <a:t>doing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2</a:t>
                      </a:r>
                      <a:r>
                        <a:rPr lang="zh-CN" altLang="en-US" sz="1500" dirty="0" smtClean="0"/>
                        <a:t>定，名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1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1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1 on/ over/ about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</a:tr>
              <a:tr h="536613">
                <a:tc>
                  <a:txBody>
                    <a:bodyPr/>
                    <a:lstStyle/>
                    <a:p>
                      <a:r>
                        <a:rPr lang="zh-CN" altLang="en-US" sz="1500" b="1" dirty="0" smtClean="0">
                          <a:solidFill>
                            <a:schemeClr val="bg1"/>
                          </a:solidFill>
                        </a:rPr>
                        <a:t>海淀</a:t>
                      </a:r>
                      <a:endParaRPr lang="zh-CN" alt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3</a:t>
                      </a:r>
                      <a:r>
                        <a:rPr lang="zh-CN" altLang="en-US" sz="1500" dirty="0" smtClean="0"/>
                        <a:t>过进，现在，现完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2doing</a:t>
                      </a:r>
                      <a:r>
                        <a:rPr lang="zh-CN" altLang="en-US" sz="1500" dirty="0" smtClean="0"/>
                        <a:t>，</a:t>
                      </a:r>
                      <a:r>
                        <a:rPr lang="en-US" altLang="zh-CN" sz="1500" dirty="0" smtClean="0"/>
                        <a:t>to do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2</a:t>
                      </a:r>
                      <a:r>
                        <a:rPr lang="zh-CN" altLang="en-US" sz="1500" dirty="0" smtClean="0"/>
                        <a:t>状，定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1</a:t>
                      </a:r>
                    </a:p>
                    <a:p>
                      <a:r>
                        <a:rPr lang="en-US" altLang="zh-CN" sz="1500" dirty="0" smtClean="0"/>
                        <a:t>natural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1</a:t>
                      </a:r>
                      <a:r>
                        <a:rPr lang="zh-CN" altLang="en-US" sz="1500" dirty="0" smtClean="0"/>
                        <a:t>复数</a:t>
                      </a:r>
                      <a:r>
                        <a:rPr lang="en-US" altLang="zh-CN" sz="1500" dirty="0" smtClean="0"/>
                        <a:t>troubles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1 with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536613">
                <a:tc>
                  <a:txBody>
                    <a:bodyPr/>
                    <a:lstStyle/>
                    <a:p>
                      <a:r>
                        <a:rPr lang="zh-CN" altLang="en-US" sz="1500" b="1" dirty="0" smtClean="0">
                          <a:solidFill>
                            <a:schemeClr val="bg1"/>
                          </a:solidFill>
                        </a:rPr>
                        <a:t>东城</a:t>
                      </a:r>
                      <a:endParaRPr lang="zh-CN" alt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3</a:t>
                      </a:r>
                      <a:r>
                        <a:rPr lang="zh-CN" altLang="en-US" sz="1500" dirty="0" smtClean="0"/>
                        <a:t>过完，过被，现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2to do</a:t>
                      </a:r>
                      <a:r>
                        <a:rPr lang="zh-CN" altLang="en-US" sz="1500" dirty="0" smtClean="0"/>
                        <a:t>，</a:t>
                      </a:r>
                      <a:r>
                        <a:rPr lang="en-US" altLang="zh-CN" sz="1500" dirty="0" smtClean="0"/>
                        <a:t>done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2</a:t>
                      </a:r>
                      <a:r>
                        <a:rPr lang="zh-CN" altLang="en-US" sz="1500" dirty="0" smtClean="0"/>
                        <a:t>定，名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1</a:t>
                      </a:r>
                    </a:p>
                    <a:p>
                      <a:r>
                        <a:rPr lang="en-US" altLang="zh-CN" sz="1500" dirty="0" smtClean="0"/>
                        <a:t>cultural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/>
                        <a:t>1</a:t>
                      </a:r>
                      <a:r>
                        <a:rPr lang="zh-CN" altLang="en-US" sz="1500" dirty="0" smtClean="0"/>
                        <a:t>复数</a:t>
                      </a:r>
                      <a:r>
                        <a:rPr lang="en-US" altLang="zh-CN" sz="1500" dirty="0" smtClean="0"/>
                        <a:t>animals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1 behind/</a:t>
                      </a:r>
                    </a:p>
                    <a:p>
                      <a:r>
                        <a:rPr lang="en-US" altLang="zh-CN" sz="1500" dirty="0" smtClean="0"/>
                        <a:t>after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</a:tr>
              <a:tr h="536613">
                <a:tc>
                  <a:txBody>
                    <a:bodyPr/>
                    <a:lstStyle/>
                    <a:p>
                      <a:r>
                        <a:rPr lang="zh-CN" altLang="en-US" sz="1500" b="1" dirty="0" smtClean="0">
                          <a:solidFill>
                            <a:schemeClr val="bg1"/>
                          </a:solidFill>
                        </a:rPr>
                        <a:t>西城</a:t>
                      </a:r>
                      <a:endParaRPr lang="zh-CN" alt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3</a:t>
                      </a:r>
                      <a:r>
                        <a:rPr lang="zh-CN" altLang="en-US" sz="1500" dirty="0" smtClean="0"/>
                        <a:t>现，现完，过被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2to do</a:t>
                      </a:r>
                      <a:r>
                        <a:rPr lang="zh-CN" altLang="en-US" sz="1500" dirty="0" smtClean="0"/>
                        <a:t>，</a:t>
                      </a:r>
                      <a:r>
                        <a:rPr lang="en-US" altLang="zh-CN" sz="1500" dirty="0" smtClean="0"/>
                        <a:t>doing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1</a:t>
                      </a:r>
                      <a:r>
                        <a:rPr lang="zh-CN" altLang="en-US" sz="1500" dirty="0" smtClean="0"/>
                        <a:t>定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dirty="0" smtClean="0"/>
                        <a:t>1-ly</a:t>
                      </a:r>
                      <a:endParaRPr lang="zh-CN" altLang="en-US" sz="1500" dirty="0" smtClean="0"/>
                    </a:p>
                    <a:p>
                      <a:endParaRPr lang="zh-CN" altLang="en-US" sz="15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1</a:t>
                      </a:r>
                      <a:r>
                        <a:rPr lang="zh-CN" altLang="en-US" sz="1500" dirty="0" smtClean="0"/>
                        <a:t>复数</a:t>
                      </a:r>
                      <a:r>
                        <a:rPr lang="en-US" altLang="zh-CN" sz="1500" dirty="0" smtClean="0"/>
                        <a:t>ways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1 for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1 the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1004648">
                <a:tc>
                  <a:txBody>
                    <a:bodyPr/>
                    <a:lstStyle/>
                    <a:p>
                      <a:pPr marL="0" marR="0" indent="0" algn="l" defTabSz="7143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dirty="0" smtClean="0">
                          <a:solidFill>
                            <a:schemeClr val="bg1"/>
                          </a:solidFill>
                        </a:rPr>
                        <a:t>适用性训练</a:t>
                      </a:r>
                    </a:p>
                    <a:p>
                      <a:endParaRPr lang="zh-CN" alt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2 </a:t>
                      </a:r>
                      <a:r>
                        <a:rPr lang="zh-CN" altLang="en-US" sz="1500" dirty="0" smtClean="0"/>
                        <a:t>过，现被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2 doing</a:t>
                      </a:r>
                      <a:r>
                        <a:rPr lang="zh-CN" altLang="en-US" sz="1500" dirty="0" smtClean="0"/>
                        <a:t>，</a:t>
                      </a:r>
                      <a:r>
                        <a:rPr lang="en-US" altLang="zh-CN" sz="1500" dirty="0" smtClean="0"/>
                        <a:t>done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1 </a:t>
                      </a:r>
                      <a:r>
                        <a:rPr lang="zh-CN" altLang="en-US" sz="1500" dirty="0" smtClean="0"/>
                        <a:t>定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1 successful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1 easily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1</a:t>
                      </a:r>
                    </a:p>
                    <a:p>
                      <a:r>
                        <a:rPr lang="en-US" altLang="zh-CN" sz="1500" dirty="0" smtClean="0"/>
                        <a:t> Studies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1</a:t>
                      </a:r>
                    </a:p>
                    <a:p>
                      <a:r>
                        <a:rPr lang="en-US" altLang="zh-CN" sz="1500" dirty="0" smtClean="0"/>
                        <a:t>in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1</a:t>
                      </a:r>
                    </a:p>
                    <a:p>
                      <a:r>
                        <a:rPr lang="en-US" altLang="zh-CN" sz="1500" dirty="0" smtClean="0"/>
                        <a:t>my</a:t>
                      </a:r>
                      <a:endParaRPr lang="zh-CN" altLang="en-US" sz="1500" dirty="0"/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500" dirty="0"/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6" y="2360295"/>
            <a:ext cx="4658995" cy="92202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5078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428021" y="1218119"/>
            <a:ext cx="21437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3000" b="1" spc="226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教学内容</a:t>
            </a:r>
          </a:p>
        </p:txBody>
      </p:sp>
      <p:sp>
        <p:nvSpPr>
          <p:cNvPr id="3" name="TextBox 15"/>
          <p:cNvSpPr txBox="1"/>
          <p:nvPr/>
        </p:nvSpPr>
        <p:spPr>
          <a:xfrm>
            <a:off x="3666959" y="2263692"/>
            <a:ext cx="2620645" cy="1596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sym typeface="+mn-ea"/>
              </a:rPr>
              <a:t>北京</a:t>
            </a:r>
            <a:r>
              <a:rPr lang="zh-CN" altLang="en-US" sz="2400" dirty="0" smtClean="0">
                <a:solidFill>
                  <a:schemeClr val="tx1"/>
                </a:solidFill>
                <a:sym typeface="+mn-ea"/>
              </a:rPr>
              <a:t>市适应性训练</a:t>
            </a:r>
            <a:r>
              <a:rPr lang="en-US" altLang="zh-CN" sz="2400" dirty="0" smtClean="0">
                <a:solidFill>
                  <a:schemeClr val="tx1"/>
                </a:solidFill>
                <a:sym typeface="+mn-ea"/>
              </a:rPr>
              <a:t>-</a:t>
            </a:r>
            <a:r>
              <a:rPr lang="zh-CN" altLang="en-US" sz="2400" dirty="0" smtClean="0">
                <a:solidFill>
                  <a:schemeClr val="tx1"/>
                </a:solidFill>
                <a:sym typeface="+mn-ea"/>
              </a:rPr>
              <a:t>语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法填</a:t>
            </a:r>
            <a:r>
              <a:rPr lang="zh-CN" altLang="en-US" sz="2400" dirty="0" smtClean="0">
                <a:solidFill>
                  <a:schemeClr val="tx1"/>
                </a:solidFill>
                <a:sym typeface="+mn-ea"/>
              </a:rPr>
              <a:t>空</a:t>
            </a:r>
            <a:endParaRPr lang="zh-CN" alt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806377" y="1006269"/>
            <a:ext cx="1553762" cy="1570775"/>
            <a:chOff x="2918306" y="1498847"/>
            <a:chExt cx="1553762" cy="157077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3339961" y="1961069"/>
              <a:ext cx="710451" cy="669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altLang="zh-CN" sz="375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0 1</a:t>
              </a:r>
              <a:endParaRPr lang="zh-CN" altLang="en-US" sz="375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583141" y="1223109"/>
            <a:ext cx="21437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3000" b="1" spc="226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教学目标</a:t>
            </a:r>
          </a:p>
        </p:txBody>
      </p:sp>
      <p:sp>
        <p:nvSpPr>
          <p:cNvPr id="4" name="TextBox 15"/>
          <p:cNvSpPr txBox="1"/>
          <p:nvPr/>
        </p:nvSpPr>
        <p:spPr>
          <a:xfrm>
            <a:off x="3834765" y="1966595"/>
            <a:ext cx="3634740" cy="2215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sym typeface="+mn-ea"/>
              </a:rPr>
              <a:t>1. 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明确语法填空的考点</a:t>
            </a:r>
            <a:endParaRPr lang="zh-CN" alt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2. 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掌握解题方法</a:t>
            </a:r>
            <a:endParaRPr lang="zh-CN" alt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3. 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突破易错点</a:t>
            </a:r>
            <a:endParaRPr lang="zh-CN" alt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939727" y="1034844"/>
            <a:ext cx="1553762" cy="1570775"/>
            <a:chOff x="2918306" y="1498847"/>
            <a:chExt cx="1553762" cy="157077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3310305" y="1961069"/>
              <a:ext cx="769763" cy="669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altLang="zh-CN" sz="375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0 2</a:t>
              </a:r>
              <a:endParaRPr lang="zh-CN" altLang="en-US" sz="375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059391" y="1145004"/>
            <a:ext cx="21437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3000" b="1" spc="226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教学准备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135307" y="944674"/>
            <a:ext cx="1553762" cy="1570775"/>
            <a:chOff x="2918306" y="1498847"/>
            <a:chExt cx="1553762" cy="157077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303893" y="1961069"/>
              <a:ext cx="782587" cy="669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altLang="zh-CN" sz="375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0 3</a:t>
              </a:r>
              <a:endParaRPr lang="zh-CN" altLang="en-US" sz="375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" name="TextBox 15"/>
          <p:cNvSpPr txBox="1"/>
          <p:nvPr/>
        </p:nvSpPr>
        <p:spPr>
          <a:xfrm>
            <a:off x="4059555" y="2076450"/>
            <a:ext cx="4311015" cy="2215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sym typeface="+mn-ea"/>
              </a:rPr>
              <a:t>1. </a:t>
            </a:r>
            <a:r>
              <a:rPr lang="zh-CN" sz="2400" dirty="0">
                <a:solidFill>
                  <a:schemeClr val="tx1"/>
                </a:solidFill>
                <a:sym typeface="+mn-ea"/>
              </a:rPr>
              <a:t>总</a:t>
            </a:r>
            <a:r>
              <a:rPr lang="zh-CN" sz="2400" dirty="0" smtClean="0">
                <a:solidFill>
                  <a:schemeClr val="tx1"/>
                </a:solidFill>
                <a:sym typeface="+mn-ea"/>
              </a:rPr>
              <a:t>结</a:t>
            </a:r>
            <a:r>
              <a:rPr lang="zh-CN" altLang="en-US" sz="2400" dirty="0" smtClean="0">
                <a:solidFill>
                  <a:schemeClr val="tx1"/>
                </a:solidFill>
                <a:sym typeface="+mn-ea"/>
              </a:rPr>
              <a:t>北京市适应性训练语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法填空的考</a:t>
            </a:r>
            <a:r>
              <a:rPr lang="zh-CN" altLang="en-US" sz="2400" dirty="0" smtClean="0">
                <a:solidFill>
                  <a:schemeClr val="tx1"/>
                </a:solidFill>
                <a:sym typeface="+mn-ea"/>
              </a:rPr>
              <a:t>点</a:t>
            </a:r>
            <a:endParaRPr lang="zh-CN" alt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altLang="zh-CN" sz="2400" dirty="0" smtClean="0">
                <a:solidFill>
                  <a:schemeClr val="tx1"/>
                </a:solidFill>
                <a:sym typeface="+mn-ea"/>
              </a:rPr>
              <a:t>.</a:t>
            </a:r>
            <a:r>
              <a:rPr lang="zh-CN" altLang="en-US" sz="2400" dirty="0" smtClean="0">
                <a:solidFill>
                  <a:schemeClr val="tx1"/>
                </a:solidFill>
                <a:sym typeface="+mn-ea"/>
              </a:rPr>
              <a:t>总结</a:t>
            </a:r>
            <a:r>
              <a:rPr lang="zh-CN" altLang="zh-CN" sz="2400" dirty="0" smtClean="0">
                <a:solidFill>
                  <a:schemeClr val="tx1"/>
                </a:solidFill>
                <a:sym typeface="+mn-ea"/>
              </a:rPr>
              <a:t>学生</a:t>
            </a:r>
            <a:r>
              <a:rPr lang="zh-CN" altLang="en-US" sz="2400" dirty="0" smtClean="0">
                <a:solidFill>
                  <a:schemeClr val="tx1"/>
                </a:solidFill>
                <a:sym typeface="+mn-ea"/>
              </a:rPr>
              <a:t>易错点</a:t>
            </a:r>
            <a:endParaRPr lang="zh-CN" alt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3</a:t>
            </a:r>
            <a:r>
              <a:rPr lang="en-US" altLang="zh-CN" sz="2400" dirty="0" smtClean="0">
                <a:solidFill>
                  <a:schemeClr val="tx1"/>
                </a:solidFill>
                <a:sym typeface="+mn-ea"/>
              </a:rPr>
              <a:t>.</a:t>
            </a:r>
            <a:r>
              <a:rPr lang="zh-CN" altLang="en-US" sz="2400" dirty="0" smtClean="0">
                <a:solidFill>
                  <a:schemeClr val="tx1"/>
                </a:solidFill>
                <a:sym typeface="+mn-ea"/>
              </a:rPr>
              <a:t>总结解题方法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513926" y="744953"/>
            <a:ext cx="2143726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3000" b="1" spc="226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教学过程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815902" y="911019"/>
            <a:ext cx="1553762" cy="1570775"/>
            <a:chOff x="2918306" y="1498847"/>
            <a:chExt cx="1553762" cy="157077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315139" y="1961069"/>
              <a:ext cx="760095" cy="668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altLang="zh-CN" sz="375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0 4</a:t>
              </a:r>
              <a:endParaRPr lang="zh-CN" altLang="en-US" sz="375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" name="TextBox 15"/>
          <p:cNvSpPr txBox="1"/>
          <p:nvPr/>
        </p:nvSpPr>
        <p:spPr>
          <a:xfrm>
            <a:off x="3514090" y="1640205"/>
            <a:ext cx="4976767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sym typeface="+mn-ea"/>
              </a:rPr>
              <a:t>1. </a:t>
            </a:r>
            <a:r>
              <a:rPr lang="zh-CN" altLang="en-US" sz="2400" dirty="0" smtClean="0">
                <a:solidFill>
                  <a:schemeClr val="tx1"/>
                </a:solidFill>
                <a:sym typeface="+mn-ea"/>
              </a:rPr>
              <a:t>分析北京市适应性训练语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法填空的考</a:t>
            </a:r>
            <a:r>
              <a:rPr lang="zh-CN" altLang="en-US" sz="2400" dirty="0" smtClean="0">
                <a:solidFill>
                  <a:schemeClr val="tx1"/>
                </a:solidFill>
                <a:sym typeface="+mn-ea"/>
              </a:rPr>
              <a:t>点</a:t>
            </a:r>
            <a:endParaRPr lang="zh-CN" altLang="en-US" sz="2400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2. </a:t>
            </a:r>
            <a:r>
              <a:rPr lang="en-US" altLang="zh-CN" sz="2400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sym typeface="+mn-ea"/>
              </a:rPr>
              <a:t>语法</a:t>
            </a:r>
            <a:r>
              <a:rPr lang="zh-CN" altLang="en-US" sz="2400" dirty="0" smtClean="0">
                <a:solidFill>
                  <a:schemeClr val="tx1"/>
                </a:solidFill>
                <a:sym typeface="+mn-ea"/>
              </a:rPr>
              <a:t>填空解题方法</a:t>
            </a:r>
            <a:endParaRPr lang="zh-CN" altLang="en-US" sz="2400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/>
                </a:solidFill>
                <a:sym typeface="+mn-ea"/>
              </a:rPr>
              <a:t>3.</a:t>
            </a:r>
            <a:r>
              <a:rPr lang="zh-CN" altLang="en-US" sz="2400" dirty="0" smtClean="0">
                <a:solidFill>
                  <a:schemeClr val="tx1"/>
                </a:solidFill>
                <a:sym typeface="+mn-ea"/>
              </a:rPr>
              <a:t> 小结语法填空考点分布</a:t>
            </a:r>
            <a:endParaRPr lang="zh-CN" altLang="en-US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1" y="111443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7916" y="4579621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79622"/>
            <a:ext cx="2042160" cy="3452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685800" hangingPunct="1"/>
            <a:r>
              <a:rPr lang="zh-CN" altLang="en-US" kern="1200"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高三英语复习系列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" y="4905900"/>
            <a:ext cx="314661" cy="237600"/>
          </a:xfrm>
        </p:spPr>
        <p:txBody>
          <a:bodyPr>
            <a:noAutofit/>
          </a:bodyPr>
          <a:lstStyle/>
          <a:p>
            <a:r>
              <a:rPr lang="en-US" altLang="zh-CN" sz="1200" dirty="0">
                <a:solidFill>
                  <a:prstClr val="black">
                    <a:tint val="7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200" dirty="0">
              <a:solidFill>
                <a:prstClr val="black">
                  <a:tint val="7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407907" y="1434066"/>
            <a:ext cx="47673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300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试题分</a:t>
            </a:r>
            <a:r>
              <a:rPr lang="zh-CN" altLang="en-US" sz="3000" b="1" spc="22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析</a:t>
            </a:r>
            <a:endParaRPr lang="en-US" altLang="zh-CN" sz="3000" b="1" spc="226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15902" y="911019"/>
            <a:ext cx="1553762" cy="1570775"/>
            <a:chOff x="2918306" y="1498847"/>
            <a:chExt cx="1553762" cy="157077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302290" y="1961069"/>
              <a:ext cx="785793" cy="669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altLang="zh-CN" sz="375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</a:t>
              </a:r>
              <a:r>
                <a:rPr lang="en-US" altLang="zh-CN" sz="3750" kern="0" dirty="0" smtClean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5</a:t>
              </a:r>
              <a:endParaRPr lang="zh-CN" altLang="en-US" sz="375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95970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北京市适应性训练</a:t>
            </a:r>
            <a:r>
              <a:rPr lang="en-US" altLang="zh-CN" dirty="0" smtClean="0"/>
              <a:t>-</a:t>
            </a:r>
            <a:r>
              <a:rPr lang="zh-CN" altLang="en-US" dirty="0" smtClean="0"/>
              <a:t>语法填空</a:t>
            </a:r>
            <a:r>
              <a:rPr lang="en-US" altLang="zh-CN" dirty="0" smtClean="0"/>
              <a:t>A</a:t>
            </a:r>
            <a:r>
              <a:rPr lang="zh-CN" altLang="en-US" dirty="0" smtClean="0"/>
              <a:t>篇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7078" y="940904"/>
            <a:ext cx="433346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2000" b="1" dirty="0" smtClean="0"/>
              <a:t>A</a:t>
            </a:r>
          </a:p>
          <a:p>
            <a:r>
              <a:rPr lang="en-GB" altLang="zh-CN" dirty="0" smtClean="0"/>
              <a:t>     Mrs. Bailey was important in the educational journey that carried me through school and into my profession. Until I joined her class, I hadn’t believed in my ability as a writer. She </a:t>
            </a:r>
            <a:r>
              <a:rPr lang="en-GB" altLang="zh-CN" u="sng" dirty="0" smtClean="0"/>
              <a:t>   1              </a:t>
            </a:r>
            <a:r>
              <a:rPr lang="en-GB" altLang="zh-CN" dirty="0" smtClean="0"/>
              <a:t> (persuade) me to join the poetry society and</a:t>
            </a:r>
            <a:r>
              <a:rPr lang="en-GB" altLang="zh-CN" b="1" dirty="0" smtClean="0"/>
              <a:t> </a:t>
            </a:r>
            <a:r>
              <a:rPr lang="en-GB" altLang="zh-CN" dirty="0" smtClean="0"/>
              <a:t>lit in me a fire for literature. She recognised </a:t>
            </a:r>
            <a:r>
              <a:rPr lang="en-GB" altLang="zh-CN" u="sng" dirty="0" smtClean="0"/>
              <a:t>   2         </a:t>
            </a:r>
            <a:r>
              <a:rPr lang="en-GB" altLang="zh-CN" dirty="0" smtClean="0"/>
              <a:t> (I) potential and showed me that I could write with creativity and enthusiasm. Because of the confidence she inspired in me, I’ve carved out a </a:t>
            </a:r>
            <a:r>
              <a:rPr lang="en-GB" altLang="zh-CN" u="sng" dirty="0" smtClean="0"/>
              <a:t>   3   </a:t>
            </a:r>
            <a:r>
              <a:rPr lang="en-GB" altLang="zh-CN" dirty="0" smtClean="0"/>
              <a:t> (success) profession as a journalist</a:t>
            </a:r>
            <a:r>
              <a:rPr lang="en-GB" altLang="zh-CN" dirty="0" smtClean="0"/>
              <a:t>.</a:t>
            </a:r>
            <a:endParaRPr lang="zh-CN" altLang="en-US" sz="1400" dirty="0"/>
          </a:p>
        </p:txBody>
      </p:sp>
      <p:sp>
        <p:nvSpPr>
          <p:cNvPr id="7" name="圆角矩形 6"/>
          <p:cNvSpPr/>
          <p:nvPr/>
        </p:nvSpPr>
        <p:spPr>
          <a:xfrm>
            <a:off x="5353878" y="1338470"/>
            <a:ext cx="2955235" cy="3445565"/>
          </a:xfrm>
          <a:prstGeom prst="roundRect">
            <a:avLst/>
          </a:prstGeom>
          <a:solidFill>
            <a:srgbClr val="FFFF99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zh-CN" altLang="en-US" dirty="0" smtClean="0"/>
              <a:t>      </a:t>
            </a:r>
            <a:r>
              <a:rPr lang="zh-CN" altLang="en-US" sz="2000" dirty="0" smtClean="0">
                <a:solidFill>
                  <a:schemeClr val="tx1"/>
                </a:solidFill>
              </a:rPr>
              <a:t>本文是一篇</a:t>
            </a:r>
            <a:r>
              <a:rPr lang="zh-CN" altLang="zh-CN" sz="2000" dirty="0" smtClean="0">
                <a:solidFill>
                  <a:schemeClr val="tx1"/>
                </a:solidFill>
              </a:rPr>
              <a:t>记</a:t>
            </a:r>
            <a:r>
              <a:rPr lang="zh-CN" altLang="zh-CN" sz="2000" dirty="0" smtClean="0">
                <a:solidFill>
                  <a:schemeClr val="tx1"/>
                </a:solidFill>
              </a:rPr>
              <a:t>叙文，主题语境是人与自我。介绍了作者在老师的鼓励下，加入了诗社，提高了文学素养，最后成功成为一名记者。</a:t>
            </a:r>
          </a:p>
          <a:p>
            <a:pPr algn="ctr">
              <a:lnSpc>
                <a:spcPts val="3300"/>
              </a:lnSpc>
            </a:pP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北京市适应性训练</a:t>
            </a:r>
            <a:r>
              <a:rPr lang="en-US" altLang="zh-CN" dirty="0" smtClean="0"/>
              <a:t>-</a:t>
            </a:r>
            <a:r>
              <a:rPr lang="zh-CN" altLang="en-US" dirty="0" smtClean="0"/>
              <a:t>语法填空</a:t>
            </a:r>
            <a:r>
              <a:rPr lang="en-US" altLang="zh-CN" dirty="0" smtClean="0"/>
              <a:t>A</a:t>
            </a:r>
            <a:r>
              <a:rPr lang="zh-CN" altLang="en-US" dirty="0" smtClean="0"/>
              <a:t>篇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8539" y="940904"/>
            <a:ext cx="433346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2000" b="1" dirty="0" smtClean="0"/>
              <a:t>A</a:t>
            </a:r>
          </a:p>
          <a:p>
            <a:r>
              <a:rPr lang="en-GB" altLang="zh-CN" dirty="0" smtClean="0"/>
              <a:t>     Mrs. Bailey was important in the educational journey that carried me through school and into my profession. Until I joined her class, I hadn’t believed in my ability as a writer. She </a:t>
            </a:r>
            <a:r>
              <a:rPr lang="en-GB" altLang="zh-CN" u="sng" dirty="0" smtClean="0"/>
              <a:t>   1              </a:t>
            </a:r>
            <a:r>
              <a:rPr lang="en-GB" altLang="zh-CN" dirty="0" smtClean="0"/>
              <a:t> (persuade) me to join the poetry society and</a:t>
            </a:r>
            <a:r>
              <a:rPr lang="en-GB" altLang="zh-CN" b="1" dirty="0" smtClean="0"/>
              <a:t> </a:t>
            </a:r>
            <a:r>
              <a:rPr lang="en-GB" altLang="zh-CN" dirty="0" smtClean="0"/>
              <a:t>lit in me a fire for literature. She recognised </a:t>
            </a:r>
            <a:r>
              <a:rPr lang="en-GB" altLang="zh-CN" u="sng" dirty="0" smtClean="0"/>
              <a:t>   2         </a:t>
            </a:r>
            <a:r>
              <a:rPr lang="en-GB" altLang="zh-CN" dirty="0" smtClean="0"/>
              <a:t> (I) potential and showed me that I could write with creativity and enthusiasm. Because of the confidence she inspired in me, I’ve carved out a </a:t>
            </a:r>
            <a:r>
              <a:rPr lang="en-GB" altLang="zh-CN" u="sng" dirty="0" smtClean="0"/>
              <a:t>   3   </a:t>
            </a:r>
            <a:r>
              <a:rPr lang="en-GB" altLang="zh-CN" dirty="0" smtClean="0"/>
              <a:t> (success) profession as a journalist</a:t>
            </a:r>
            <a:r>
              <a:rPr lang="en-GB" altLang="zh-CN" dirty="0" smtClean="0"/>
              <a:t>.</a:t>
            </a:r>
            <a:endParaRPr lang="zh-CN" altLang="en-US" sz="1400" dirty="0"/>
          </a:p>
        </p:txBody>
      </p:sp>
      <p:sp>
        <p:nvSpPr>
          <p:cNvPr id="4" name="矩形 3"/>
          <p:cNvSpPr/>
          <p:nvPr/>
        </p:nvSpPr>
        <p:spPr>
          <a:xfrm>
            <a:off x="4638262" y="1166192"/>
            <a:ext cx="4267200" cy="10601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1. 【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答案与解析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】persuaded 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考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查时态。本篇主题时态是一般过去时，此处与下文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and lit 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是并列关系，所以也用一般过去时态。</a:t>
            </a:r>
          </a:p>
        </p:txBody>
      </p:sp>
      <p:sp>
        <p:nvSpPr>
          <p:cNvPr id="5" name="矩形 4"/>
          <p:cNvSpPr/>
          <p:nvPr/>
        </p:nvSpPr>
        <p:spPr>
          <a:xfrm>
            <a:off x="4658139" y="2339009"/>
            <a:ext cx="4234070" cy="10137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2. my  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考查代词。用形容词性物主代词，修饰名词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potential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，一起构成动词</a:t>
            </a:r>
            <a:r>
              <a:rPr lang="en-US" altLang="zh-CN" sz="1600" dirty="0" err="1" smtClean="0">
                <a:solidFill>
                  <a:schemeClr val="tx1"/>
                </a:solidFill>
                <a:latin typeface="+mn-ea"/>
              </a:rPr>
              <a:t>recognised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的宾语。</a:t>
            </a:r>
          </a:p>
        </p:txBody>
      </p:sp>
      <p:sp>
        <p:nvSpPr>
          <p:cNvPr id="6" name="矩形 5"/>
          <p:cNvSpPr/>
          <p:nvPr/>
        </p:nvSpPr>
        <p:spPr>
          <a:xfrm>
            <a:off x="4658140" y="3513483"/>
            <a:ext cx="4194312" cy="10452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3. successful 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考查形容词。 修饰名词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</a:rPr>
              <a:t>profession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</a:rPr>
              <a:t>，用形容词形式。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北京市适应性训练</a:t>
            </a:r>
            <a:r>
              <a:rPr lang="en-US" altLang="zh-CN" dirty="0" smtClean="0"/>
              <a:t>-</a:t>
            </a:r>
            <a:r>
              <a:rPr lang="zh-CN" altLang="en-US" dirty="0" smtClean="0"/>
              <a:t>语法填空</a:t>
            </a:r>
            <a:r>
              <a:rPr lang="en-US" altLang="zh-CN" dirty="0" smtClean="0"/>
              <a:t>B</a:t>
            </a:r>
            <a:r>
              <a:rPr lang="zh-CN" altLang="en-US" dirty="0" smtClean="0"/>
              <a:t>篇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7078" y="940904"/>
            <a:ext cx="46382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b="1" dirty="0" smtClean="0"/>
              <a:t>B</a:t>
            </a:r>
            <a:endParaRPr lang="zh-CN" altLang="zh-CN" sz="1400" dirty="0" smtClean="0"/>
          </a:p>
          <a:p>
            <a:r>
              <a:rPr lang="en-GB" altLang="zh-CN" dirty="0" smtClean="0"/>
              <a:t>      Some </a:t>
            </a:r>
            <a:r>
              <a:rPr lang="en-GB" altLang="zh-CN" dirty="0" smtClean="0"/>
              <a:t>university students carried out a campaign </a:t>
            </a:r>
            <a:r>
              <a:rPr lang="en-GB" altLang="zh-CN" u="sng" dirty="0" smtClean="0"/>
              <a:t>   4   </a:t>
            </a:r>
            <a:r>
              <a:rPr lang="en-GB" altLang="zh-CN" dirty="0" smtClean="0"/>
              <a:t> they celebrated their whole day without cell phones. This move was to improve their relationships with their near and dear ones and to keep them away from the virtual (</a:t>
            </a:r>
            <a:r>
              <a:rPr lang="zh-CN" altLang="zh-CN" dirty="0" smtClean="0"/>
              <a:t>虚拟的</a:t>
            </a:r>
            <a:r>
              <a:rPr lang="en-GB" altLang="zh-CN" dirty="0" smtClean="0"/>
              <a:t>) life. </a:t>
            </a:r>
            <a:r>
              <a:rPr lang="en-GB" altLang="zh-CN" u="sng" dirty="0" smtClean="0"/>
              <a:t>   5   </a:t>
            </a:r>
            <a:r>
              <a:rPr lang="en-GB" altLang="zh-CN" dirty="0" smtClean="0"/>
              <a:t>(study) indicate that a majority of young people used their phones during lessons, over family meals or even at the cinema. The problem of phone addiction (</a:t>
            </a:r>
            <a:r>
              <a:rPr lang="zh-CN" altLang="zh-CN" dirty="0" smtClean="0"/>
              <a:t>成瘾</a:t>
            </a:r>
            <a:r>
              <a:rPr lang="en-GB" altLang="zh-CN" dirty="0" smtClean="0"/>
              <a:t>) has been observed since a few years ago, with experts and psychologists </a:t>
            </a:r>
            <a:r>
              <a:rPr lang="en-GB" altLang="zh-CN" u="sng" dirty="0" smtClean="0"/>
              <a:t>   6   </a:t>
            </a:r>
            <a:r>
              <a:rPr lang="en-GB" altLang="zh-CN" dirty="0" smtClean="0"/>
              <a:t> (try) to increase awareness about this problem.</a:t>
            </a:r>
            <a:endParaRPr lang="zh-CN" altLang="zh-CN" sz="1400" dirty="0"/>
          </a:p>
        </p:txBody>
      </p:sp>
      <p:sp>
        <p:nvSpPr>
          <p:cNvPr id="7" name="圆角矩形 6"/>
          <p:cNvSpPr/>
          <p:nvPr/>
        </p:nvSpPr>
        <p:spPr>
          <a:xfrm>
            <a:off x="5353878" y="1338470"/>
            <a:ext cx="2955235" cy="3445565"/>
          </a:xfrm>
          <a:prstGeom prst="roundRect">
            <a:avLst/>
          </a:prstGeom>
          <a:solidFill>
            <a:srgbClr val="FFFF99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zh-CN" altLang="en-US" dirty="0" smtClean="0"/>
              <a:t>      </a:t>
            </a:r>
            <a:r>
              <a:rPr lang="zh-CN" altLang="en-US" sz="2000" dirty="0" smtClean="0">
                <a:solidFill>
                  <a:schemeClr val="tx1"/>
                </a:solidFill>
              </a:rPr>
              <a:t>本文是</a:t>
            </a:r>
            <a:r>
              <a:rPr lang="zh-CN" altLang="en-US" sz="2000" dirty="0" smtClean="0">
                <a:solidFill>
                  <a:schemeClr val="tx1"/>
                </a:solidFill>
              </a:rPr>
              <a:t>一</a:t>
            </a:r>
            <a:r>
              <a:rPr lang="zh-CN" altLang="en-US" sz="2000" dirty="0" smtClean="0">
                <a:solidFill>
                  <a:schemeClr val="tx1"/>
                </a:solidFill>
              </a:rPr>
              <a:t>篇说</a:t>
            </a:r>
            <a:r>
              <a:rPr lang="zh-CN" altLang="en-US" sz="2000" dirty="0" smtClean="0">
                <a:solidFill>
                  <a:schemeClr val="tx1"/>
                </a:solidFill>
              </a:rPr>
              <a:t>明文，主题语境是人与社会。介绍了大学生发起一项运动，庆祝不使用手机的日子，这样的运动改善了与亲朋好友的关系。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2086</Words>
  <Application>Microsoft Office PowerPoint</Application>
  <PresentationFormat>全屏显示(16:9)</PresentationFormat>
  <Paragraphs>166</Paragraphs>
  <Slides>15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1_Office 主题​​</vt:lpstr>
      <vt:lpstr>Office 主题​​</vt:lpstr>
      <vt:lpstr>语法填空</vt:lpstr>
      <vt:lpstr>幻灯片 2</vt:lpstr>
      <vt:lpstr>幻灯片 3</vt:lpstr>
      <vt:lpstr>幻灯片 4</vt:lpstr>
      <vt:lpstr>幻灯片 5</vt:lpstr>
      <vt:lpstr>幻灯片 6</vt:lpstr>
      <vt:lpstr>北京市适应性训练-语法填空A篇</vt:lpstr>
      <vt:lpstr>北京市适应性训练-语法填空A篇</vt:lpstr>
      <vt:lpstr>北京市适应性训练-语法填空B篇</vt:lpstr>
      <vt:lpstr>北京市适应性训练-语法填空B篇</vt:lpstr>
      <vt:lpstr>北京市适应性训练-语法填空C篇</vt:lpstr>
      <vt:lpstr>北京市适应性训练-语法填空C篇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50</cp:revision>
  <dcterms:created xsi:type="dcterms:W3CDTF">2020-02-01T11:21:00Z</dcterms:created>
  <dcterms:modified xsi:type="dcterms:W3CDTF">2020-03-05T02:44:00Z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