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1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314" r:id="rId3"/>
    <p:sldId id="310" r:id="rId4"/>
    <p:sldId id="304" r:id="rId5"/>
    <p:sldId id="297" r:id="rId6"/>
    <p:sldId id="301" r:id="rId7"/>
    <p:sldId id="294" r:id="rId8"/>
    <p:sldId id="307" r:id="rId9"/>
    <p:sldId id="306" r:id="rId10"/>
    <p:sldId id="296" r:id="rId11"/>
    <p:sldId id="311" r:id="rId12"/>
    <p:sldId id="295" r:id="rId13"/>
    <p:sldId id="313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45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516" y="276"/>
      </p:cViewPr>
      <p:guideLst>
        <p:guide orient="horz" pos="15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9153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7" Type="http://schemas.openxmlformats.org/officeDocument/2006/relationships/image" Target="../media/image8.pn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5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wmf"/><Relationship Id="rId2" Type="http://schemas.openxmlformats.org/officeDocument/2006/relationships/tags" Target="../tags/tag16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7" Type="http://schemas.openxmlformats.org/officeDocument/2006/relationships/image" Target="../media/image17.wmf"/><Relationship Id="rId2" Type="http://schemas.openxmlformats.org/officeDocument/2006/relationships/tags" Target="../tags/tag16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wmf"/><Relationship Id="rId2" Type="http://schemas.openxmlformats.org/officeDocument/2006/relationships/tags" Target="../tags/tag16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  <p:custDataLst>
              <p:tags r:id="rId3"/>
            </p:custDataLst>
          </p:nvPr>
        </p:nvSpPr>
        <p:spPr>
          <a:xfrm>
            <a:off x="3496945" y="1918970"/>
            <a:ext cx="5412105" cy="109347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获得洁净水（蒸馏水）的多种方法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066619" y="119412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化学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00399" y="3276655"/>
            <a:ext cx="48362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外经贸附中   李冉</a:t>
            </a:r>
          </a:p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401320"/>
            <a:ext cx="8139430" cy="1208405"/>
          </a:xfrm>
        </p:spPr>
        <p:txBody>
          <a:bodyPr>
            <a:noAutofit/>
          </a:bodyPr>
          <a:lstStyle/>
          <a:p>
            <a:r>
              <a:rPr lang="zh-CN" altLang="en-US" sz="2800" b="1" kern="0" spc="0">
                <a:ln>
                  <a:noFill/>
                </a:ln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蒸馏：</a:t>
            </a:r>
            <a:r>
              <a:rPr sz="20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利用液态混合物中各组分沸点的不同，加热使其某一组分变成蒸气，经过冷凝后再变成液体，从而跟其他组分分开。</a:t>
            </a:r>
            <a:endParaRPr lang="en-US" altLang="zh-CN" sz="20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8198" name="组合 8197"/>
          <p:cNvGrpSpPr/>
          <p:nvPr/>
        </p:nvGrpSpPr>
        <p:grpSpPr>
          <a:xfrm>
            <a:off x="2406015" y="1609725"/>
            <a:ext cx="4495165" cy="2788920"/>
            <a:chOff x="295" y="1451"/>
            <a:chExt cx="3901" cy="2478"/>
          </a:xfrm>
        </p:grpSpPr>
        <p:pic>
          <p:nvPicPr>
            <p:cNvPr id="8199" name="内容占位符 8198" descr="pic_94308"/>
            <p:cNvPicPr>
              <a:picLocks noGrp="1" noChangeAspect="1"/>
            </p:cNvPicPr>
            <p:nvPr>
              <p:ph idx="1"/>
            </p:nvPr>
          </p:nvPicPr>
          <p:blipFill>
            <a:blip r:embed="rId3"/>
            <a:stretch>
              <a:fillRect/>
            </a:stretch>
          </p:blipFill>
          <p:spPr>
            <a:xfrm>
              <a:off x="295" y="1451"/>
              <a:ext cx="3901" cy="2478"/>
            </a:xfrm>
          </p:spPr>
        </p:pic>
        <p:sp>
          <p:nvSpPr>
            <p:cNvPr id="8200" name="椭圆 8199"/>
            <p:cNvSpPr/>
            <p:nvPr/>
          </p:nvSpPr>
          <p:spPr>
            <a:xfrm>
              <a:off x="839" y="3022"/>
              <a:ext cx="363" cy="136"/>
            </a:xfrm>
            <a:prstGeom prst="ellipse">
              <a:avLst/>
            </a:prstGeom>
            <a:solidFill>
              <a:srgbClr val="FF33CC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algn="ctr"/>
              <a:endParaRPr sz="3200" dirty="0">
                <a:solidFill>
                  <a:srgbClr val="FF33CC"/>
                </a:solidFill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5361" descr="dessal-coupe"/>
          <p:cNvPicPr>
            <a:picLocks noChangeAspect="1"/>
          </p:cNvPicPr>
          <p:nvPr/>
        </p:nvPicPr>
        <p:blipFill>
          <a:blip r:embed="rId4"/>
          <a:srcRect l="2713" t="2307" r="2623" b="2307"/>
          <a:stretch>
            <a:fillRect/>
          </a:stretch>
        </p:blipFill>
        <p:spPr>
          <a:xfrm>
            <a:off x="4890770" y="2556510"/>
            <a:ext cx="3418840" cy="2003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文本框 15362"/>
          <p:cNvSpPr txBox="1"/>
          <p:nvPr/>
        </p:nvSpPr>
        <p:spPr>
          <a:xfrm>
            <a:off x="1661240" y="830739"/>
            <a:ext cx="2214880" cy="39878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以太阳能作为能源</a:t>
            </a:r>
          </a:p>
        </p:txBody>
      </p:sp>
      <p:pic>
        <p:nvPicPr>
          <p:cNvPr id="15364" name="图片 15363" descr="distil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5715" y="2334895"/>
            <a:ext cx="2878455" cy="220535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对象 1"/>
          <p:cNvGraphicFramePr/>
          <p:nvPr/>
        </p:nvGraphicFramePr>
        <p:xfrm>
          <a:off x="4890770" y="614045"/>
          <a:ext cx="2911475" cy="194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6" imgW="5699760" imgH="3802380" progId="Paint.Picture">
                  <p:embed/>
                </p:oleObj>
              </mc:Choice>
              <mc:Fallback>
                <p:oleObj r:id="rId6" imgW="5699760" imgH="3802380" progId="Paint.Picture">
                  <p:embed/>
                  <p:pic>
                    <p:nvPicPr>
                      <p:cNvPr id="0" name="图片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90770" y="614045"/>
                        <a:ext cx="2911475" cy="1942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70" y="563880"/>
            <a:ext cx="2210435" cy="15563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5930" y="527685"/>
            <a:ext cx="2191385" cy="1629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9245" y="2228215"/>
            <a:ext cx="3656330" cy="26644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945" y="2333625"/>
            <a:ext cx="2113915" cy="15792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44820" y="4524375"/>
            <a:ext cx="2941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警告：注意安全，谨防烫伤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1306" t="6524" r="7569" b="22222"/>
          <a:stretch>
            <a:fillRect/>
          </a:stretch>
        </p:blipFill>
        <p:spPr>
          <a:xfrm>
            <a:off x="6196965" y="1337945"/>
            <a:ext cx="2681605" cy="20612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44820" y="4524375"/>
            <a:ext cx="2941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警告：注意安全，谨防烫伤</a:t>
            </a:r>
          </a:p>
        </p:txBody>
      </p:sp>
      <p:sp>
        <p:nvSpPr>
          <p:cNvPr id="100" name="文本框 99"/>
          <p:cNvSpPr txBox="1"/>
          <p:nvPr>
            <p:custDataLst>
              <p:tags r:id="rId2"/>
            </p:custDataLst>
          </p:nvPr>
        </p:nvSpPr>
        <p:spPr>
          <a:xfrm>
            <a:off x="458470" y="1337945"/>
            <a:ext cx="59797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1.</a:t>
            </a:r>
            <a:r>
              <a:rPr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  <a:r>
              <a:rPr lang="zh-CN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自制蒸馏器获得蒸馏水，</a:t>
            </a:r>
            <a:r>
              <a:rPr lang="zh-CN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  <a:sym typeface="+mn-ea"/>
              </a:rPr>
              <a:t>并</a:t>
            </a:r>
            <a:r>
              <a:rPr lang="zh-CN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成品拍照。</a:t>
            </a:r>
          </a:p>
          <a:p>
            <a:endParaRPr sz="2400">
              <a:latin typeface="Times New Roman" panose="02020603050405020304" pitchFamily="18" charset="0"/>
              <a:ea typeface="华文中宋" panose="02010600040101010101" charset="-122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完</a:t>
            </a:r>
            <a:r>
              <a:rPr lang="zh-CN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成“形成性评价题”中的</a:t>
            </a:r>
            <a:r>
              <a:rPr lang="zh-CN" altLang="en-US"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题目</a:t>
            </a:r>
          </a:p>
          <a:p>
            <a:r>
              <a:rPr sz="2400">
                <a:latin typeface="Times New Roman" panose="02020603050405020304" pitchFamily="18" charset="0"/>
                <a:ea typeface="华文中宋" panose="02010600040101010101" charset="-122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1496066798,1312463364&amp;fm=26&amp;gp=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90" y="2110105"/>
            <a:ext cx="3497580" cy="2161540"/>
          </a:xfrm>
          <a:prstGeom prst="rect">
            <a:avLst/>
          </a:prstGeom>
        </p:spPr>
      </p:pic>
      <p:pic>
        <p:nvPicPr>
          <p:cNvPr id="5" name="图片 4" descr="u=1170470292,269422818&amp;fm=26&amp;gp=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445" y="398145"/>
            <a:ext cx="3533775" cy="235394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496560" y="4358640"/>
            <a:ext cx="294132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警告：专业项目，请勿模仿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u=1537522797,2452911760&amp;fm=26&amp;gp=0[1]"/>
          <p:cNvPicPr>
            <a:picLocks noChangeAspect="1"/>
          </p:cNvPicPr>
          <p:nvPr/>
        </p:nvPicPr>
        <p:blipFill>
          <a:blip r:embed="rId3"/>
          <a:srcRect l="17364" t="8627" r="14235" b="1422"/>
          <a:stretch>
            <a:fillRect/>
          </a:stretch>
        </p:blipFill>
        <p:spPr>
          <a:xfrm>
            <a:off x="528320" y="1711960"/>
            <a:ext cx="3629025" cy="3187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225" y="208915"/>
            <a:ext cx="4779010" cy="27393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465549"/>
            <a:ext cx="8139178" cy="4042179"/>
          </a:xfrm>
        </p:spPr>
        <p:txBody>
          <a:bodyPr>
            <a:noAutofit/>
          </a:bodyPr>
          <a:lstStyle/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即将找到水源：成群的昆虫，特别注意成群的蚂蚁和蜜蜂鸟类，很多鸟类都聚集在水源附近。生长茂盛的多种植物，大片草地只有在有水的地方，才有可能出现成片的草地动物足迹。在石灰岩与熔岩地带常常可以发现一些流量比较大的泉水；岩石裂缝以及其外表有很多鸟粪，也说明附近拥有水源谷底 沿着陡峭的斜坡开挖就可以找到水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>
                  <a:alpha val="100000"/>
                </a:srgbClr>
              </a:clrFrom>
              <a:clrTo>
                <a:srgbClr val="F8F8F8">
                  <a:alpha val="100000"/>
                  <a:alpha val="0"/>
                </a:srgbClr>
              </a:clrTo>
            </a:clrChange>
            <a:lum bright="18000" contrast="12000"/>
          </a:blip>
          <a:srcRect l="19117" t="18467"/>
          <a:stretch>
            <a:fillRect/>
          </a:stretch>
        </p:blipFill>
        <p:spPr>
          <a:xfrm>
            <a:off x="7008495" y="3361690"/>
            <a:ext cx="1448435" cy="14605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95275" y="607060"/>
            <a:ext cx="850582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+mn-cs"/>
              </a:rPr>
              <a:t>天然水（如河水、井水、雨水、溪水等）能否直接作为饮用水？</a:t>
            </a:r>
          </a:p>
        </p:txBody>
      </p:sp>
      <p:graphicFrame>
        <p:nvGraphicFramePr>
          <p:cNvPr id="91140" name="Object 2"/>
          <p:cNvGraphicFramePr/>
          <p:nvPr/>
        </p:nvGraphicFramePr>
        <p:xfrm>
          <a:off x="1842135" y="1375410"/>
          <a:ext cx="5579110" cy="335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r:id="rId5" imgW="4145280" imgH="2883535" progId="Photoshop.Image.10">
                  <p:embed/>
                </p:oleObj>
              </mc:Choice>
              <mc:Fallback>
                <p:oleObj r:id="rId5" imgW="4145280" imgH="2883535" progId="Photoshop.Image.10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2135" y="1375410"/>
                        <a:ext cx="5579110" cy="33515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图片 51201" descr="过滤液体"/>
          <p:cNvPicPr>
            <a:picLocks noChangeAspect="1"/>
          </p:cNvPicPr>
          <p:nvPr/>
        </p:nvPicPr>
        <p:blipFill>
          <a:blip r:embed="rId3">
            <a:lum bright="6000" contrast="12000"/>
          </a:blip>
          <a:srcRect b="12177"/>
          <a:stretch>
            <a:fillRect/>
          </a:stretch>
        </p:blipFill>
        <p:spPr>
          <a:xfrm>
            <a:off x="1143000" y="1347470"/>
            <a:ext cx="2593975" cy="36887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4" name="文本框 51203"/>
          <p:cNvSpPr txBox="1"/>
          <p:nvPr/>
        </p:nvSpPr>
        <p:spPr>
          <a:xfrm>
            <a:off x="1086485" y="474980"/>
            <a:ext cx="65144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过滤</a:t>
            </a:r>
            <a:r>
              <a:rPr lang="en-US" altLang="zh-CN" sz="2800" b="1" dirty="0">
                <a:solidFill>
                  <a:srgbClr val="FF0000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0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分离液体与不溶性固体的操作</a:t>
            </a:r>
            <a:endParaRPr lang="zh-CN" altLang="en-US" sz="2000" b="1" dirty="0">
              <a:solidFill>
                <a:srgbClr val="FF0000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51221" name="图片 51220" descr="自制净水装置"/>
          <p:cNvPicPr>
            <a:picLocks noChangeAspect="1"/>
          </p:cNvPicPr>
          <p:nvPr/>
        </p:nvPicPr>
        <p:blipFill>
          <a:blip r:embed="rId4">
            <a:lum bright="-6000" contrast="24000"/>
          </a:blip>
          <a:srcRect t="2605" r="1231"/>
          <a:stretch>
            <a:fillRect/>
          </a:stretch>
        </p:blipFill>
        <p:spPr>
          <a:xfrm>
            <a:off x="4927997" y="2730659"/>
            <a:ext cx="2672953" cy="200382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3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49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lum bright="-12000" contrast="36000"/>
          </a:blip>
          <a:stretch>
            <a:fillRect/>
          </a:stretch>
        </p:blipFill>
        <p:spPr>
          <a:xfrm>
            <a:off x="906145" y="1081405"/>
            <a:ext cx="3242310" cy="35350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203325" y="503555"/>
            <a:ext cx="196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自制简易净水器</a:t>
            </a:r>
          </a:p>
        </p:txBody>
      </p:sp>
      <p:graphicFrame>
        <p:nvGraphicFramePr>
          <p:cNvPr id="12" name="对象 11"/>
          <p:cNvGraphicFramePr/>
          <p:nvPr/>
        </p:nvGraphicFramePr>
        <p:xfrm>
          <a:off x="5508625" y="1267460"/>
          <a:ext cx="2668905" cy="2470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6" imgW="2667000" imgH="2468880" progId="Paint.Picture">
                  <p:embed/>
                </p:oleObj>
              </mc:Choice>
              <mc:Fallback>
                <p:oleObj r:id="rId6" imgW="2667000" imgH="2468880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7">
                        <a:lum bright="-12000" contrast="36000"/>
                      </a:blip>
                      <a:stretch>
                        <a:fillRect/>
                      </a:stretch>
                    </p:blipFill>
                    <p:spPr>
                      <a:xfrm>
                        <a:off x="5508625" y="1267460"/>
                        <a:ext cx="2668905" cy="2470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836920" y="3995420"/>
            <a:ext cx="868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沉淀沟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-18000" contrast="36000"/>
          </a:blip>
          <a:srcRect l="7010" t="16657" r="4062" b="1720"/>
          <a:stretch>
            <a:fillRect/>
          </a:stretch>
        </p:blipFill>
        <p:spPr>
          <a:xfrm>
            <a:off x="1724025" y="1019175"/>
            <a:ext cx="2279650" cy="25609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58010" y="3837305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倾斜树干收集雨水</a:t>
            </a:r>
          </a:p>
        </p:txBody>
      </p:sp>
      <p:graphicFrame>
        <p:nvGraphicFramePr>
          <p:cNvPr id="10" name="对象 9"/>
          <p:cNvGraphicFramePr/>
          <p:nvPr/>
        </p:nvGraphicFramePr>
        <p:xfrm>
          <a:off x="5332730" y="805815"/>
          <a:ext cx="2259965" cy="3110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5" imgW="2026920" imgH="2644140" progId="Paint.Picture">
                  <p:embed/>
                </p:oleObj>
              </mc:Choice>
              <mc:Fallback>
                <p:oleObj r:id="rId5" imgW="2026920" imgH="2644140" progId="Paint.Picture">
                  <p:embed/>
                  <p:pic>
                    <p:nvPicPr>
                      <p:cNvPr id="0" name="图片 10"/>
                      <p:cNvPicPr/>
                      <p:nvPr/>
                    </p:nvPicPr>
                    <p:blipFill>
                      <a:blip r:embed="rId6">
                        <a:lum bright="-12000" contrast="36000"/>
                      </a:blip>
                      <a:stretch>
                        <a:fillRect/>
                      </a:stretch>
                    </p:blipFill>
                    <p:spPr>
                      <a:xfrm>
                        <a:off x="5332730" y="805815"/>
                        <a:ext cx="2259965" cy="3110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5850255" y="379730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人工过滤器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/>
          <p:nvPr/>
        </p:nvGraphicFramePr>
        <p:xfrm>
          <a:off x="1313180" y="1336040"/>
          <a:ext cx="2760345" cy="1967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4" imgW="2758440" imgH="1965960" progId="Paint.Picture">
                  <p:embed/>
                </p:oleObj>
              </mc:Choice>
              <mc:Fallback>
                <p:oleObj r:id="rId4" imgW="2758440" imgH="1965960" progId="Paint.Picture">
                  <p:embed/>
                  <p:pic>
                    <p:nvPicPr>
                      <p:cNvPr id="0" name="图片 7"/>
                      <p:cNvPicPr/>
                      <p:nvPr/>
                    </p:nvPicPr>
                    <p:blipFill>
                      <a:blip r:embed="rId5">
                        <a:lum bright="-12000" contrast="24000"/>
                      </a:blip>
                      <a:stretch>
                        <a:fillRect/>
                      </a:stretch>
                    </p:blipFill>
                    <p:spPr>
                      <a:xfrm>
                        <a:off x="1313180" y="1336040"/>
                        <a:ext cx="2760345" cy="1967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内容占位符 8"/>
          <p:cNvGraphicFramePr>
            <a:graphicFrameLocks noGrp="1" noChangeAspect="1"/>
          </p:cNvGraphicFramePr>
          <p:nvPr>
            <p:ph idx="1"/>
          </p:nvPr>
        </p:nvGraphicFramePr>
        <p:xfrm>
          <a:off x="5490210" y="568960"/>
          <a:ext cx="2156460" cy="329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r:id="rId6" imgW="2156460" imgH="3291840" progId="Paint.Picture">
                  <p:embed/>
                </p:oleObj>
              </mc:Choice>
              <mc:Fallback>
                <p:oleObj r:id="rId6" imgW="2156460" imgH="329184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7">
                        <a:lum bright="-6000" contrast="18000"/>
                      </a:blip>
                      <a:stretch>
                        <a:fillRect/>
                      </a:stretch>
                    </p:blipFill>
                    <p:spPr>
                      <a:xfrm>
                        <a:off x="5490210" y="568960"/>
                        <a:ext cx="2156460" cy="3291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319780" y="3965575"/>
            <a:ext cx="1452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>
                <a:latin typeface="楷体" panose="02010609060101010101" charset="-122"/>
                <a:ea typeface="楷体" panose="02010609060101010101" charset="-122"/>
              </a:rPr>
              <a:t>植物蒸发器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08955" y="439039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警告：可能引起中毒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  <p:tag name="KSO_WM_SPECIAL_SOURCE" val="bdnul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9515426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5233036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22523317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511890796"/>
  <p:tag name="KSO_WM_UNIT_PLACING_PICTURE_USER_VIEWPORT" val="{&quot;height&quot;:4392,&quot;width&quot;:4188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35322126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230</Words>
  <Application>Microsoft Office PowerPoint</Application>
  <PresentationFormat>全屏显示(16:9)</PresentationFormat>
  <Paragraphs>26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1_Office 主题​​</vt:lpstr>
      <vt:lpstr>Photoshop.Image.10</vt:lpstr>
      <vt:lpstr>Bitmap Image</vt:lpstr>
      <vt:lpstr>获得洁净水（蒸馏水）的多种方法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25</cp:revision>
  <dcterms:created xsi:type="dcterms:W3CDTF">2020-02-01T11:21:00Z</dcterms:created>
  <dcterms:modified xsi:type="dcterms:W3CDTF">2020-03-10T01:51:58Z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