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74" r:id="rId2"/>
    <p:sldId id="305" r:id="rId3"/>
    <p:sldId id="326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06" r:id="rId14"/>
    <p:sldId id="354" r:id="rId15"/>
    <p:sldId id="355" r:id="rId16"/>
    <p:sldId id="356" r:id="rId17"/>
    <p:sldId id="357" r:id="rId18"/>
    <p:sldId id="358" r:id="rId19"/>
    <p:sldId id="361" r:id="rId20"/>
    <p:sldId id="359" r:id="rId21"/>
    <p:sldId id="360" r:id="rId22"/>
    <p:sldId id="362" r:id="rId23"/>
    <p:sldId id="339" r:id="rId24"/>
    <p:sldId id="363" r:id="rId25"/>
    <p:sldId id="275" r:id="rId26"/>
  </p:sldIdLst>
  <p:sldSz cx="9144000" cy="5143500" type="screen16x9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9" autoAdjust="0"/>
    <p:restoredTop sz="94660"/>
  </p:normalViewPr>
  <p:slideViewPr>
    <p:cSldViewPr>
      <p:cViewPr varScale="1">
        <p:scale>
          <a:sx n="82" d="100"/>
          <a:sy n="82" d="100"/>
        </p:scale>
        <p:origin x="438" y="60"/>
      </p:cViewPr>
      <p:guideLst>
        <p:guide orient="horz" pos="162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C9C0-B49A-4A86-876C-F5DA9F4DC03D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43E4-DBD4-43FD-B0C5-99B53337B7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07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82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F43E4-DBD4-43FD-B0C5-99B53337B752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16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F43E4-DBD4-43FD-B0C5-99B53337B752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17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2" y="2397515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2" y="1257302"/>
            <a:ext cx="7772400" cy="1153715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1101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5" y="205978"/>
            <a:ext cx="1471595" cy="450891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05978"/>
            <a:ext cx="6686569" cy="450891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1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2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1" y="4762964"/>
            <a:ext cx="2025001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9" y="3497937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9" y="385421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3" y="4800600"/>
            <a:ext cx="3200400" cy="212850"/>
          </a:xfrm>
        </p:spPr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4800600"/>
            <a:ext cx="3733801" cy="2128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2" y="2357436"/>
            <a:ext cx="77724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2357437"/>
            <a:ext cx="7772400" cy="1021556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12322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058052"/>
            <a:ext cx="82296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790160"/>
            <a:ext cx="5904000" cy="135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1" y="171450"/>
            <a:ext cx="5900752" cy="632210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857238"/>
            <a:ext cx="5900750" cy="3857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857238"/>
            <a:ext cx="2257408" cy="3857652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6400800" cy="51435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3" y="857251"/>
            <a:ext cx="7223248" cy="2985129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1" y="4057651"/>
            <a:ext cx="5657888" cy="603647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45-DB38-44E3-AE20-56286E95035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08500"/>
            <a:ext cx="9144000" cy="135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147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4800600"/>
            <a:ext cx="3200400" cy="21285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7D8EC45-DB38-44E3-AE20-56286E95035A}" type="datetimeFigureOut">
              <a:rPr lang="zh-CN" altLang="en-US" smtClean="0"/>
              <a:pPr/>
              <a:t>2020/3/12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1" y="4800600"/>
            <a:ext cx="3733801" cy="21285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4800600"/>
            <a:ext cx="914400" cy="212598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E299561A-E460-485F-A25A-91B541B651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1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4" y="3635375"/>
            <a:ext cx="3601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6" y="3699511"/>
            <a:ext cx="5045076" cy="57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北京市朝阳外国语学校 朱来青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标题 14"/>
          <p:cNvSpPr txBox="1">
            <a:spLocks/>
          </p:cNvSpPr>
          <p:nvPr/>
        </p:nvSpPr>
        <p:spPr>
          <a:xfrm>
            <a:off x="3491880" y="2211710"/>
            <a:ext cx="5647057" cy="72834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《</a:t>
            </a:r>
            <a:r>
              <a:rPr kumimoji="0" lang="zh-CN" altLang="en-US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论语</a:t>
            </a:r>
            <a:r>
              <a:rPr kumimoji="0" lang="en-US" altLang="zh-CN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》</a:t>
            </a:r>
            <a:r>
              <a:rPr kumimoji="0" lang="zh-CN" altLang="en-US" sz="405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中的孔子</a:t>
            </a:r>
            <a:endParaRPr kumimoji="0" lang="zh-CN" altLang="en-US" sz="4050" b="1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汉仪旗黑-85S" panose="00020600040101010101" pitchFamily="18" charset="-122"/>
              <a:cs typeface="+mj-cs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3923928" y="1194125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高中名著阅读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1520" y="1231468"/>
            <a:ext cx="856895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叔孙武叔语大夫于朝曰：“子贡贤于仲尼。”子服景伯以告子贡。子贡曰：“譬之宫墙，赐之墙也及肩，窥见室家之好。夫子之墙数仞，不得其门而入，不见宗庙之美，百官之富。得其门者或寡矣。夫子之云，不亦宜乎！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19.23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子曰：“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……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赐不受命，而货殖焉，亿则屡中。”（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11.19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子贡一出，存鲁，乱齐，破吴，强晋而霸越。子贡一使，使势相破，十年之中，五国各有变。（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《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仲尼弟子列传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》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1115616" y="411510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有弟子比孔子还厉害？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1520" y="1203598"/>
            <a:ext cx="85689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叔孙武叔语大夫于朝曰：“子贡贤于仲尼。”子服景伯以告子贡。子贡曰：“譬之宫墙，赐之墙也及肩，窥见室家之好。夫子之墙数仞，不得其门而入，不见宗庙之美，百官之富。得其门者或寡矣。夫子之云，不亦宜乎！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19.23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indent="280988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叔孙武叔毁仲尼，子贡曰：“无以为也。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仲尼不可毁也。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他人之贤者，丘陵也，犹可逾也；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仲尼，日月也，无得而逾焉。人虽欲自绝，其何伤于日月乎？多见其不知量也。”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19.24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 indent="280988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陈子禽谓子贡曰：“子为恭也，仲尼岂贤于子乎？”子贡曰：“君子一言以为知，一言以为不知，言不可不慎也。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夫子之不可及也，犹天之不可阶而升也。夫子之得邦家者，所谓立之斯立，道之斯行，绥之斯来，动之斯和。其生也荣，其死也哀。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如之何其可及也？”（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19.25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lvl="0" indent="280988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411510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有弟子比孔子还厉害？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1520" y="1101935"/>
            <a:ext cx="856895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1</a:t>
            </a:r>
            <a:r>
              <a:rPr lang="zh-CN" altLang="zh-CN" sz="2000" dirty="0" smtClean="0"/>
              <a:t>）在我的印象中，孔子就是个</a:t>
            </a:r>
            <a:r>
              <a:rPr lang="zh-CN" altLang="zh-CN" sz="2000" dirty="0" smtClean="0">
                <a:solidFill>
                  <a:srgbClr val="FF0000"/>
                </a:solidFill>
              </a:rPr>
              <a:t>迂腐死板的酸老头</a:t>
            </a:r>
            <a:r>
              <a:rPr lang="zh-CN" altLang="zh-CN" sz="2000" dirty="0" smtClean="0"/>
              <a:t>，为他拍电视剧，剧情岂不是</a:t>
            </a:r>
            <a:r>
              <a:rPr lang="zh-CN" altLang="zh-CN" sz="2000" dirty="0" smtClean="0">
                <a:solidFill>
                  <a:srgbClr val="FF0000"/>
                </a:solidFill>
              </a:rPr>
              <a:t>太无趣</a:t>
            </a:r>
            <a:r>
              <a:rPr lang="zh-CN" altLang="zh-CN" sz="2000" dirty="0" smtClean="0"/>
              <a:t>了？</a:t>
            </a:r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2</a:t>
            </a:r>
            <a:r>
              <a:rPr lang="zh-CN" altLang="zh-CN" sz="2000" dirty="0" smtClean="0"/>
              <a:t>）孔子距今已经</a:t>
            </a:r>
            <a:r>
              <a:rPr lang="en-US" altLang="zh-CN" sz="2000" dirty="0" smtClean="0"/>
              <a:t>2500</a:t>
            </a:r>
            <a:r>
              <a:rPr lang="zh-CN" altLang="zh-CN" sz="2000" dirty="0" smtClean="0"/>
              <a:t>年了，</a:t>
            </a:r>
            <a:r>
              <a:rPr lang="zh-CN" altLang="zh-CN" sz="2000" dirty="0" smtClean="0">
                <a:solidFill>
                  <a:srgbClr val="FF0000"/>
                </a:solidFill>
              </a:rPr>
              <a:t>他的思想难道不会过时吗？</a:t>
            </a:r>
            <a:r>
              <a:rPr lang="zh-CN" altLang="zh-CN" sz="2000" dirty="0" smtClean="0"/>
              <a:t>现在还宣传孔子，意义何在呢？</a:t>
            </a:r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）在中国文化史上，孔子几经沉浮，一会是高高在上的伟大圣哲，一会是人人喊打的过街之鼠，到底哪一个才是孔子的真面目呢？</a:t>
            </a:r>
            <a:r>
              <a:rPr lang="zh-CN" altLang="zh-CN" sz="2000" dirty="0" smtClean="0">
                <a:solidFill>
                  <a:srgbClr val="FF0000"/>
                </a:solidFill>
              </a:rPr>
              <a:t>今天我们应如何看待孔子呢？</a:t>
            </a:r>
            <a:endParaRPr lang="zh-CN" altLang="zh-CN" sz="20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267494"/>
            <a:ext cx="6955750" cy="76944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rPr>
              <a:t>不读</a:t>
            </a:r>
            <a:r>
              <a:rPr lang="en-US" altLang="zh-CN" sz="4400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rPr>
              <a:t>《</a:t>
            </a:r>
            <a:r>
              <a:rPr lang="zh-CN" altLang="en-US" sz="4400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rPr>
              <a:t>论语</a:t>
            </a:r>
            <a:r>
              <a:rPr lang="en-US" altLang="zh-CN" sz="4400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rPr>
              <a:t>》</a:t>
            </a:r>
            <a:r>
              <a:rPr lang="zh-CN" altLang="en-US" sz="4400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rPr>
              <a:t>，岂不可惜？</a:t>
            </a:r>
            <a:endParaRPr lang="zh-CN" altLang="en-US" sz="4400" dirty="0">
              <a:solidFill>
                <a:schemeClr val="tx1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411510"/>
            <a:ext cx="770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华文隶书" pitchFamily="2" charset="-122"/>
                <a:ea typeface="华文隶书" pitchFamily="2" charset="-122"/>
              </a:rPr>
              <a:t>1.</a:t>
            </a:r>
            <a:r>
              <a:rPr lang="zh-CN" altLang="en-US" sz="4000" dirty="0" smtClean="0">
                <a:latin typeface="华文隶书" pitchFamily="2" charset="-122"/>
                <a:ea typeface="华文隶书" pitchFamily="2" charset="-122"/>
              </a:rPr>
              <a:t>修身洁行、充满仁爱的道德风尚</a:t>
            </a:r>
            <a:endParaRPr lang="zh-CN" altLang="en-US" sz="40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520" y="1760498"/>
            <a:ext cx="9028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dirty="0" smtClean="0"/>
              <a:t>君子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251520" y="3612961"/>
            <a:ext cx="54373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800" dirty="0" smtClean="0"/>
              <a:t>仁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-612576" y="2355726"/>
            <a:ext cx="24482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3333FF"/>
                </a:solidFill>
              </a:rPr>
              <a:t>（</a:t>
            </a:r>
            <a:r>
              <a:rPr lang="en-US" altLang="zh-CN" sz="1400" b="1" dirty="0" smtClean="0">
                <a:solidFill>
                  <a:srgbClr val="3333FF"/>
                </a:solidFill>
              </a:rPr>
              <a:t>108</a:t>
            </a:r>
            <a:r>
              <a:rPr lang="zh-CN" altLang="en-US" sz="1400" b="1" dirty="0" smtClean="0">
                <a:solidFill>
                  <a:srgbClr val="3333FF"/>
                </a:solidFill>
              </a:rPr>
              <a:t>次）</a:t>
            </a:r>
            <a:endParaRPr lang="zh-CN" altLang="en-US" sz="1400" b="1" dirty="0">
              <a:solidFill>
                <a:srgbClr val="3333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684584" y="4136181"/>
            <a:ext cx="24482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3333FF"/>
                </a:solidFill>
              </a:rPr>
              <a:t>（</a:t>
            </a:r>
            <a:r>
              <a:rPr lang="en-US" altLang="zh-CN" sz="1400" b="1" dirty="0" smtClean="0">
                <a:solidFill>
                  <a:srgbClr val="3333FF"/>
                </a:solidFill>
              </a:rPr>
              <a:t>110</a:t>
            </a:r>
            <a:r>
              <a:rPr lang="zh-CN" altLang="en-US" sz="1400" b="1" dirty="0" smtClean="0">
                <a:solidFill>
                  <a:srgbClr val="3333FF"/>
                </a:solidFill>
              </a:rPr>
              <a:t>次）</a:t>
            </a:r>
            <a:endParaRPr lang="zh-CN" altLang="en-US" sz="1400" b="1" dirty="0">
              <a:solidFill>
                <a:srgbClr val="3333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51720" y="1275606"/>
            <a:ext cx="684076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子曰：“</a:t>
            </a:r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君子而不仁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者有矣夫，未有小人而仁者也。”（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14.6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子路曰：“君子尚勇乎？”子曰：“君子义以为上，</a:t>
            </a:r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君子有勇而无义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为乱，小人有勇而无义为盗。”（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17.23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1563638"/>
            <a:ext cx="69762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2000" dirty="0" smtClean="0"/>
              <a:t>从位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1331640" y="2387664"/>
            <a:ext cx="69762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2000" dirty="0" smtClean="0"/>
              <a:t>从德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1997968" y="2440508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子路问君子。子曰：“</a:t>
            </a:r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修己以敬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。”曰：如斯而已乎？”曰：“</a:t>
            </a:r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修己以安人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。”曰：“如斯而已乎？”曰：“</a:t>
            </a:r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修己以安天下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修己以安百姓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，免舜其尤病诸？”（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14.42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</a:t>
            </a:r>
          </a:p>
        </p:txBody>
      </p:sp>
      <p:sp>
        <p:nvSpPr>
          <p:cNvPr id="13" name="矩形 12"/>
          <p:cNvSpPr/>
          <p:nvPr/>
        </p:nvSpPr>
        <p:spPr>
          <a:xfrm>
            <a:off x="2267744" y="2139702"/>
            <a:ext cx="172354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2000" dirty="0" smtClean="0"/>
              <a:t>有位者能有德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2267744" y="2715766"/>
            <a:ext cx="172354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sz="2000" dirty="0" smtClean="0"/>
              <a:t>有德者能有位</a:t>
            </a:r>
            <a:endParaRPr lang="zh-CN" altLang="en-US" sz="2000" dirty="0"/>
          </a:p>
        </p:txBody>
      </p:sp>
      <p:sp>
        <p:nvSpPr>
          <p:cNvPr id="15" name="矩形 14"/>
          <p:cNvSpPr/>
          <p:nvPr/>
        </p:nvSpPr>
        <p:spPr>
          <a:xfrm>
            <a:off x="1763688" y="3221563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solidFill>
                  <a:srgbClr val="3333FF"/>
                </a:solidFill>
              </a:rPr>
              <a:t>心系百姓</a:t>
            </a:r>
            <a:r>
              <a:rPr lang="zh-CN" altLang="en-US" sz="2400" dirty="0" smtClean="0">
                <a:solidFill>
                  <a:srgbClr val="3333FF"/>
                </a:solidFill>
              </a:rPr>
              <a:t>、</a:t>
            </a:r>
            <a:r>
              <a:rPr lang="zh-CN" altLang="zh-CN" sz="2400" dirty="0" smtClean="0">
                <a:solidFill>
                  <a:srgbClr val="3333FF"/>
                </a:solidFill>
              </a:rPr>
              <a:t>忧虑天下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187624" y="3736652"/>
            <a:ext cx="7560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子贡曰：“如有博施于民而能济众，何如？可谓仁乎？”子曰：“何事于仁，必也圣乎！尧、舜其犹病诸！夫仁者，</a:t>
            </a:r>
            <a:r>
              <a:rPr lang="zh-CN" altLang="en-US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宋体" pitchFamily="2" charset="-122"/>
              </a:rPr>
              <a:t>己欲立而立人，己欲达而达人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。能近取譬，可谓仁之方也已。”（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6.30 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itchFamily="49" charset="-122"/>
                <a:ea typeface="楷体" pitchFamily="49" charset="-122"/>
                <a:cs typeface="宋体" pitchFamily="2" charset="-122"/>
              </a:rPr>
              <a:t>）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6" grpId="1" animBg="1"/>
      <p:bldP spid="7" grpId="0"/>
      <p:bldP spid="8" grpId="0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215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411510"/>
            <a:ext cx="770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华文隶书" pitchFamily="2" charset="-122"/>
                <a:ea typeface="华文隶书" pitchFamily="2" charset="-122"/>
              </a:rPr>
              <a:t>2.</a:t>
            </a:r>
            <a:r>
              <a:rPr lang="zh-CN" altLang="en-US" sz="4000" dirty="0" smtClean="0">
                <a:latin typeface="华文隶书" pitchFamily="2" charset="-122"/>
                <a:ea typeface="华文隶书" pitchFamily="2" charset="-122"/>
              </a:rPr>
              <a:t>心系苍生、胸怀天下的责任担当</a:t>
            </a:r>
            <a:endParaRPr lang="zh-CN" altLang="en-US" sz="40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1275606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大道之行也，天下为公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，选贤与能，讲信修睦。故人不独亲其亲，不独子其子。使老有所终，壮有所用，幼有所长，矜寡孤独废疾者，皆有所养。男有分，女有归。货恶其弃于地也，不必藏于己。力恶其不出于身也，不必为己。是故谋闭而不兴，盗窃乱贼而不作，故外户而不闭。是谓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大同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。（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礼记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2000" b="1" dirty="0" smtClean="0">
                <a:latin typeface="楷体" pitchFamily="49" charset="-122"/>
                <a:ea typeface="楷体" pitchFamily="49" charset="-122"/>
              </a:rPr>
              <a:t>子曰：“天生德于予，桓魋其如予何？”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TW" sz="2000" b="1" dirty="0" smtClean="0">
                <a:latin typeface="楷体" pitchFamily="49" charset="-122"/>
                <a:ea typeface="楷体" pitchFamily="49" charset="-122"/>
              </a:rPr>
              <a:t> 7.23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TW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子畏于匡，曰：“文王既没，文不在兹乎？天之将丧斯文也，后死者不得与于斯文也；天之未丧斯文也，匡人其如予何！”（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 9.5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zh-TW" altLang="en-US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zh-CN" altLang="en-US" sz="20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59832" y="4270325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历史使命感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uiExpand="1" build="p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411510"/>
            <a:ext cx="770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华文隶书" pitchFamily="2" charset="-122"/>
                <a:ea typeface="华文隶书" pitchFamily="2" charset="-122"/>
              </a:rPr>
              <a:t>3.</a:t>
            </a:r>
            <a:r>
              <a:rPr lang="zh-CN" altLang="en-US" sz="4000" dirty="0" smtClean="0">
                <a:latin typeface="华文隶书" pitchFamily="2" charset="-122"/>
                <a:ea typeface="华文隶书" pitchFamily="2" charset="-122"/>
              </a:rPr>
              <a:t>洞察人生、至情至性的人生智慧</a:t>
            </a:r>
            <a:endParaRPr lang="zh-CN" altLang="en-US" sz="40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1275606"/>
            <a:ext cx="81369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zh-CN" sz="2400" dirty="0" smtClean="0"/>
              <a:t>做事原则</a:t>
            </a:r>
            <a:endParaRPr lang="en-US" altLang="zh-CN" sz="24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zh-CN" sz="2400" dirty="0" smtClean="0"/>
              <a:t>天命观念</a:t>
            </a:r>
            <a:endParaRPr lang="en-US" altLang="zh-CN" sz="24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zh-CN" sz="2400" dirty="0" smtClean="0"/>
              <a:t>哲学思想</a:t>
            </a:r>
            <a:endParaRPr lang="en-US" altLang="zh-CN" sz="24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zh-CN" sz="2400" dirty="0" smtClean="0"/>
              <a:t>识人之智</a:t>
            </a:r>
            <a:endParaRPr lang="en-US" altLang="zh-CN" sz="24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zh-CN" sz="2400" dirty="0" smtClean="0"/>
              <a:t>交友之道</a:t>
            </a:r>
            <a:endParaRPr lang="en-US" altLang="zh-CN" sz="24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zh-CN" sz="2400" dirty="0" smtClean="0"/>
              <a:t>处世哲学</a:t>
            </a:r>
            <a:endParaRPr lang="en-US" altLang="zh-CN" sz="24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zh-CN" sz="2400" dirty="0" smtClean="0"/>
              <a:t>……</a:t>
            </a:r>
            <a:endParaRPr lang="zh-CN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411510"/>
            <a:ext cx="770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华文隶书" pitchFamily="2" charset="-122"/>
                <a:ea typeface="华文隶书" pitchFamily="2" charset="-122"/>
              </a:rPr>
              <a:t>4.</a:t>
            </a:r>
            <a:r>
              <a:rPr lang="zh-CN" altLang="en-US" sz="4000" dirty="0" smtClean="0">
                <a:latin typeface="华文隶书" pitchFamily="2" charset="-122"/>
                <a:ea typeface="华文隶书" pitchFamily="2" charset="-122"/>
              </a:rPr>
              <a:t>孜孜好学，黾勉勤奋的学习精神</a:t>
            </a:r>
            <a:endParaRPr lang="zh-CN" altLang="en-US" sz="40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1209109"/>
            <a:ext cx="8136904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子曰：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朝闻道，夕死可矣。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4.8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子曰：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学如不及，犹恐失之。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8.17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卫公孙朝问于子贡曰：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仲尼焉学？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子贡曰：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文武之道，未坠于地，在人。贤者识其大者，不贤者识其小者，莫不有文武之道焉，</a:t>
            </a:r>
            <a:r>
              <a:rPr lang="zh-CN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夫子焉不学？而亦何常师之有？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19.22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子入太庙，每事问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。（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3.15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子曰：“三人行，必有我师焉，择其善者而从之，其不善者而改之。”（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7.22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子曰：学而不思则罔，思而不学则殆。（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2.15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叶公问孔子于子路，子路不对。子曰：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女奚不曰：</a:t>
            </a:r>
            <a:r>
              <a:rPr lang="zh-CN" altLang="zh-CN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其为人也，发愤忘食，乐以忘忧，不知老之将至</a:t>
            </a:r>
            <a:r>
              <a:rPr lang="zh-CN" altLang="zh-CN" b="1" dirty="0" smtClean="0">
                <a:latin typeface="楷体" pitchFamily="49" charset="-122"/>
                <a:ea typeface="楷体" pitchFamily="49" charset="-122"/>
              </a:rPr>
              <a:t>云尔。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 7.19 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zh-CN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zh-CN" altLang="zh-CN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411510"/>
            <a:ext cx="770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华文隶书" pitchFamily="2" charset="-122"/>
                <a:ea typeface="华文隶书" pitchFamily="2" charset="-122"/>
              </a:rPr>
              <a:t>5.</a:t>
            </a:r>
            <a:r>
              <a:rPr lang="zh-CN" altLang="en-US" sz="4000" dirty="0" smtClean="0">
                <a:latin typeface="华文隶书" pitchFamily="2" charset="-122"/>
                <a:ea typeface="华文隶书" pitchFamily="2" charset="-122"/>
              </a:rPr>
              <a:t>诲人不倦、有教无类的教育理念</a:t>
            </a:r>
            <a:endParaRPr lang="zh-CN" altLang="en-US" sz="40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1509628"/>
            <a:ext cx="2232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800" dirty="0" smtClean="0"/>
              <a:t>因材施教</a:t>
            </a:r>
            <a:endParaRPr lang="en-US" altLang="zh-CN" sz="28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800" dirty="0" smtClean="0"/>
              <a:t>德育为先</a:t>
            </a:r>
            <a:endParaRPr lang="en-US" altLang="zh-CN" sz="28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800" dirty="0" smtClean="0"/>
              <a:t>有教无类</a:t>
            </a:r>
            <a:endParaRPr lang="en-US" altLang="zh-CN" sz="28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800" dirty="0" smtClean="0"/>
              <a:t>诲人不倦</a:t>
            </a:r>
            <a:endParaRPr lang="en-US" altLang="zh-CN" sz="2800" dirty="0" smtClean="0"/>
          </a:p>
          <a:p>
            <a:pPr>
              <a:spcAft>
                <a:spcPts val="1200"/>
              </a:spcAft>
            </a:pPr>
            <a:endParaRPr lang="zh-CN" altLang="zh-CN" sz="2800" dirty="0" smtClean="0"/>
          </a:p>
        </p:txBody>
      </p:sp>
      <p:sp>
        <p:nvSpPr>
          <p:cNvPr id="5" name="矩形 4"/>
          <p:cNvSpPr/>
          <p:nvPr/>
        </p:nvSpPr>
        <p:spPr>
          <a:xfrm>
            <a:off x="3059832" y="1555502"/>
            <a:ext cx="2232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800" dirty="0" smtClean="0"/>
              <a:t>注重启发</a:t>
            </a:r>
            <a:endParaRPr lang="en-US" altLang="zh-CN" sz="28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800" dirty="0" smtClean="0"/>
              <a:t>教学相长</a:t>
            </a:r>
            <a:endParaRPr lang="en-US" altLang="zh-CN" sz="28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800" dirty="0" smtClean="0"/>
              <a:t>坚持原则</a:t>
            </a:r>
            <a:endParaRPr lang="en-US" altLang="zh-CN" sz="28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zh-CN" sz="2800" dirty="0" smtClean="0"/>
              <a:t>……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zh-CN" altLang="zh-C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1131590"/>
            <a:ext cx="8568952" cy="326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1</a:t>
            </a:r>
            <a:r>
              <a:rPr lang="zh-CN" altLang="zh-CN" sz="2000" dirty="0" smtClean="0"/>
              <a:t>）在我的印象中，孔子就是个</a:t>
            </a:r>
            <a:r>
              <a:rPr lang="zh-CN" altLang="zh-CN" sz="2000" dirty="0" smtClean="0">
                <a:solidFill>
                  <a:srgbClr val="FF0000"/>
                </a:solidFill>
              </a:rPr>
              <a:t>迂腐死板的酸老头</a:t>
            </a:r>
            <a:r>
              <a:rPr lang="zh-CN" altLang="zh-CN" sz="2000" dirty="0" smtClean="0"/>
              <a:t>，为他拍电视剧，剧情岂不是太无趣了？</a:t>
            </a:r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2</a:t>
            </a:r>
            <a:r>
              <a:rPr lang="zh-CN" altLang="zh-CN" sz="2000" dirty="0" smtClean="0"/>
              <a:t>）孔子距今已经</a:t>
            </a:r>
            <a:r>
              <a:rPr lang="en-US" altLang="zh-CN" sz="2000" dirty="0" smtClean="0"/>
              <a:t>2500</a:t>
            </a:r>
            <a:r>
              <a:rPr lang="zh-CN" altLang="zh-CN" sz="2000" dirty="0" smtClean="0"/>
              <a:t>年了，</a:t>
            </a:r>
            <a:r>
              <a:rPr lang="zh-CN" altLang="zh-CN" sz="2000" dirty="0" smtClean="0">
                <a:solidFill>
                  <a:srgbClr val="FF0000"/>
                </a:solidFill>
              </a:rPr>
              <a:t>他的思想难道不会过时吗？</a:t>
            </a:r>
            <a:r>
              <a:rPr lang="zh-CN" altLang="zh-CN" sz="2000" dirty="0" smtClean="0"/>
              <a:t>现在还宣传孔子，意义何在呢？</a:t>
            </a:r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）在中国文化史上，孔子几经沉浮，一会是高高在上的伟大圣哲，一会是人人喊打的过街之鼠，到底哪一个才是孔子的真面目呢？</a:t>
            </a:r>
            <a:r>
              <a:rPr lang="zh-CN" altLang="zh-CN" sz="2000" dirty="0" smtClean="0">
                <a:solidFill>
                  <a:srgbClr val="FF0000"/>
                </a:solidFill>
              </a:rPr>
              <a:t>今天我们应如何看待孔子呢？</a:t>
            </a:r>
            <a:endParaRPr lang="zh-CN" altLang="zh-CN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5496" y="1555253"/>
            <a:ext cx="1872208" cy="9444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400" b="1" dirty="0" smtClean="0"/>
              <a:t>罢黜百家</a:t>
            </a:r>
            <a:endParaRPr lang="en-US" altLang="zh-CN" sz="2400" b="1" dirty="0" smtClean="0"/>
          </a:p>
          <a:p>
            <a:pPr algn="ctr">
              <a:lnSpc>
                <a:spcPct val="150000"/>
              </a:lnSpc>
            </a:pPr>
            <a:r>
              <a:rPr lang="zh-CN" altLang="zh-CN" sz="2400" b="1" dirty="0" smtClean="0"/>
              <a:t>独尊儒术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5496" y="3211437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/>
              <a:t>打倒孔家店</a:t>
            </a:r>
            <a:endParaRPr lang="zh-CN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2123728" y="1282571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褒成宣尼公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文宣王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至圣文宣王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大成至圣文宣王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至圣先师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万世师表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788024" y="1275606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裕圣王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诒圣王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昌圣王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启圣王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843808" y="1851670"/>
            <a:ext cx="1313180" cy="76944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rPr>
              <a:t>素王</a:t>
            </a:r>
            <a:endParaRPr lang="zh-CN" altLang="en-US" sz="4400" dirty="0">
              <a:solidFill>
                <a:schemeClr val="tx1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88024" y="2844095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宗圣（曾子）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复圣（颜回）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亚圣（孟子）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述圣（子思）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7020272" y="1290122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奉祀君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文宣公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衍圣公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……</a:t>
            </a:r>
            <a:endParaRPr lang="zh-CN" altLang="en-US" sz="2400" dirty="0" smtClean="0"/>
          </a:p>
        </p:txBody>
      </p:sp>
      <p:sp>
        <p:nvSpPr>
          <p:cNvPr id="10" name="矩形 9"/>
          <p:cNvSpPr/>
          <p:nvPr/>
        </p:nvSpPr>
        <p:spPr>
          <a:xfrm>
            <a:off x="1916117" y="195486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几经沉浮的孔子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1978989"/>
            <a:ext cx="8604448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①每条信息控制在</a:t>
            </a:r>
            <a:r>
              <a:rPr lang="en-US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140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字以内；</a:t>
            </a:r>
          </a:p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②言简意赅、寓意深刻； </a:t>
            </a:r>
          </a:p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③有感而发，较为碎片化，多是晒心情、谈哲理； </a:t>
            </a:r>
          </a:p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④有</a:t>
            </a:r>
            <a:r>
              <a:rPr lang="en-US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3000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多粉丝，其中有</a:t>
            </a:r>
            <a:r>
              <a:rPr lang="en-US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72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人是加</a:t>
            </a:r>
            <a:r>
              <a:rPr lang="en-US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认证的； 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411510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微博鼻祖</a:t>
            </a:r>
            <a:r>
              <a:rPr lang="en-US" altLang="zh-CN" sz="4400" dirty="0" smtClean="0">
                <a:latin typeface="华文隶书" pitchFamily="2" charset="-122"/>
                <a:ea typeface="华文隶书" pitchFamily="2" charset="-122"/>
              </a:rPr>
              <a:t>——</a:t>
            </a:r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孔子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76256" y="2686149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《</a:t>
            </a:r>
            <a:r>
              <a:rPr lang="zh-CN" altLang="en-US" sz="2400" dirty="0" smtClean="0"/>
              <a:t>论语</a:t>
            </a:r>
            <a:r>
              <a:rPr lang="en-US" altLang="zh-CN" sz="2400" dirty="0" smtClean="0"/>
              <a:t>》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876256" y="3579862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孔子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876256" y="1779662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微博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6" grpId="0"/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5496" y="1555253"/>
            <a:ext cx="1872208" cy="9444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400" b="1" dirty="0" smtClean="0"/>
              <a:t>罢黜百家</a:t>
            </a:r>
            <a:endParaRPr lang="en-US" altLang="zh-CN" sz="2400" b="1" dirty="0" smtClean="0"/>
          </a:p>
          <a:p>
            <a:pPr algn="ctr">
              <a:lnSpc>
                <a:spcPct val="150000"/>
              </a:lnSpc>
            </a:pPr>
            <a:r>
              <a:rPr lang="zh-CN" altLang="zh-CN" sz="2400" b="1" dirty="0" smtClean="0"/>
              <a:t>独尊儒术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5496" y="3211437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/>
              <a:t>打倒孔家店</a:t>
            </a:r>
            <a:endParaRPr lang="zh-CN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2123728" y="1282571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褒成宣尼公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文宣王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至圣文宣王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大成至圣文宣王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至圣先师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万世师表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4788024" y="1275606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裕圣王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诒圣王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昌圣王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启圣王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843808" y="1851670"/>
            <a:ext cx="1313180" cy="76944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chemeClr val="tx1"/>
                </a:solidFill>
                <a:latin typeface="华文隶书" pitchFamily="2" charset="-122"/>
                <a:ea typeface="华文隶书" pitchFamily="2" charset="-122"/>
              </a:rPr>
              <a:t>素王</a:t>
            </a:r>
            <a:endParaRPr lang="zh-CN" altLang="en-US" sz="4400" dirty="0">
              <a:solidFill>
                <a:schemeClr val="tx1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88024" y="2844095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宗圣（曾子）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复圣（颜回）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亚圣（孟子）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述圣（子思）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7020272" y="1290122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奉祀君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文宣公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/>
              <a:t>衍圣公</a:t>
            </a:r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……</a:t>
            </a:r>
            <a:endParaRPr lang="zh-CN" altLang="en-US" sz="2400" dirty="0" smtClean="0"/>
          </a:p>
        </p:txBody>
      </p:sp>
      <p:sp>
        <p:nvSpPr>
          <p:cNvPr id="10" name="矩形 9"/>
          <p:cNvSpPr/>
          <p:nvPr/>
        </p:nvSpPr>
        <p:spPr>
          <a:xfrm>
            <a:off x="1916117" y="195486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几经沉浮的孔子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96" y="1275606"/>
            <a:ext cx="9108504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dirty="0" smtClean="0"/>
              <a:t>“行”于文化之巅的，未必是真夫子；</a:t>
            </a:r>
            <a:endParaRPr lang="en-US" altLang="zh-CN" sz="2800" dirty="0" smtClean="0"/>
          </a:p>
          <a:p>
            <a:pPr algn="ctr">
              <a:lnSpc>
                <a:spcPct val="200000"/>
              </a:lnSpc>
            </a:pPr>
            <a:r>
              <a:rPr lang="zh-CN" altLang="en-US" sz="2800" dirty="0" smtClean="0"/>
              <a:t>“废”于千丈之底的，亦未必是真夫子。</a:t>
            </a:r>
            <a:endParaRPr lang="en-US" altLang="zh-CN" sz="2800" dirty="0" smtClean="0"/>
          </a:p>
          <a:p>
            <a:pPr algn="ctr">
              <a:lnSpc>
                <a:spcPct val="200000"/>
              </a:lnSpc>
            </a:pPr>
            <a:r>
              <a:rPr lang="zh-CN" altLang="en-US" sz="2800" dirty="0" smtClean="0"/>
              <a:t>左右夫子之道兴衰的，</a:t>
            </a:r>
            <a:endParaRPr lang="en-US" altLang="zh-CN" sz="2800" dirty="0" smtClean="0"/>
          </a:p>
          <a:p>
            <a:pPr algn="ctr">
              <a:lnSpc>
                <a:spcPct val="200000"/>
              </a:lnSpc>
            </a:pPr>
            <a:r>
              <a:rPr lang="zh-CN" altLang="en-US" sz="2800" dirty="0" smtClean="0"/>
              <a:t>不是命运，而是不同时代的特定诉求。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5496" y="1555253"/>
            <a:ext cx="1872208" cy="9444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400" b="1" dirty="0" smtClean="0"/>
              <a:t>罢黜百家</a:t>
            </a:r>
            <a:endParaRPr lang="en-US" altLang="zh-CN" sz="2400" b="1" dirty="0" smtClean="0"/>
          </a:p>
          <a:p>
            <a:pPr algn="ctr">
              <a:lnSpc>
                <a:spcPct val="150000"/>
              </a:lnSpc>
            </a:pPr>
            <a:r>
              <a:rPr lang="zh-CN" altLang="zh-CN" sz="2400" b="1" dirty="0" smtClean="0"/>
              <a:t>独尊儒术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5496" y="3211437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/>
              <a:t>打倒孔家店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1916117" y="195486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几经沉浮的孔子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86000" y="1347614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zh-CN" b="1" dirty="0" smtClean="0">
                <a:solidFill>
                  <a:srgbClr val="3333FF"/>
                </a:solidFill>
              </a:rPr>
              <a:t>法家</a:t>
            </a:r>
            <a:endParaRPr lang="en-US" altLang="zh-CN" b="1" dirty="0" smtClean="0">
              <a:solidFill>
                <a:srgbClr val="3333FF"/>
              </a:solidFill>
            </a:endParaRPr>
          </a:p>
          <a:p>
            <a:r>
              <a:rPr lang="zh-CN" altLang="zh-CN" b="1" dirty="0" smtClean="0"/>
              <a:t>不别亲疏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不殊贵贱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一断于法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则亲亲尊尊之恩绝矣。</a:t>
            </a:r>
            <a:r>
              <a:rPr lang="zh-CN" altLang="zh-CN" b="1" dirty="0" smtClean="0">
                <a:solidFill>
                  <a:srgbClr val="C00000"/>
                </a:solidFill>
              </a:rPr>
              <a:t>可以行一时之计</a:t>
            </a:r>
            <a:r>
              <a:rPr lang="en-US" altLang="zh-CN" b="1" dirty="0" smtClean="0">
                <a:solidFill>
                  <a:srgbClr val="C00000"/>
                </a:solidFill>
              </a:rPr>
              <a:t>, </a:t>
            </a:r>
            <a:r>
              <a:rPr lang="zh-CN" altLang="zh-CN" b="1" dirty="0" smtClean="0">
                <a:solidFill>
                  <a:srgbClr val="C00000"/>
                </a:solidFill>
              </a:rPr>
              <a:t>而不可长用也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3333FF"/>
                </a:solidFill>
              </a:rPr>
              <a:t>道家</a:t>
            </a:r>
            <a:endParaRPr lang="en-US" altLang="zh-CN" b="1" dirty="0" smtClean="0">
              <a:solidFill>
                <a:srgbClr val="3333FF"/>
              </a:solidFill>
            </a:endParaRPr>
          </a:p>
          <a:p>
            <a:r>
              <a:rPr lang="zh-CN" altLang="zh-CN" b="1" dirty="0" smtClean="0"/>
              <a:t>对内无为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地方就会出现一些有为的野心家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觊觎中央政权。而对外无为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使得匈奴咄咄逼人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不遵守和亲约定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屡屡攻掠边郡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3333FF"/>
                </a:solidFill>
              </a:rPr>
              <a:t>儒家</a:t>
            </a:r>
            <a:endParaRPr lang="en-US" altLang="zh-CN" b="1" dirty="0" smtClean="0">
              <a:solidFill>
                <a:srgbClr val="3333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zh-CN" b="1" dirty="0" smtClean="0"/>
              <a:t>包容性和开放性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lvl="1">
              <a:buFont typeface="Wingdings" pitchFamily="2" charset="2"/>
              <a:buChar char="Ø"/>
            </a:pPr>
            <a:r>
              <a:rPr lang="zh-CN" altLang="en-US" b="1" dirty="0" smtClean="0"/>
              <a:t>移孝作忠，培养忠臣、顺民。</a:t>
            </a:r>
            <a:endParaRPr lang="en-US" altLang="zh-CN" b="1" dirty="0" smtClean="0"/>
          </a:p>
          <a:p>
            <a:pPr lvl="1">
              <a:buFont typeface="Wingdings" pitchFamily="2" charset="2"/>
              <a:buChar char="Ø"/>
            </a:pPr>
            <a:r>
              <a:rPr lang="zh-CN" altLang="en-US" b="1" dirty="0" smtClean="0"/>
              <a:t>伦理道德，谦谦君子；</a:t>
            </a:r>
            <a:endParaRPr lang="en-US" altLang="zh-CN" b="1" dirty="0" smtClean="0"/>
          </a:p>
          <a:p>
            <a:pPr lvl="1">
              <a:buFont typeface="Wingdings" pitchFamily="2" charset="2"/>
              <a:buChar char="Ø"/>
            </a:pPr>
            <a:r>
              <a:rPr lang="zh-CN" altLang="en-US" b="1" dirty="0" smtClean="0"/>
              <a:t>仁爱之教，温良敦厚的社会伦理基础</a:t>
            </a:r>
            <a:endParaRPr lang="en-US" altLang="zh-CN" b="1" dirty="0" smtClean="0"/>
          </a:p>
          <a:p>
            <a:pPr lvl="1">
              <a:buFont typeface="Wingdings" pitchFamily="2" charset="2"/>
              <a:buChar char="Ø"/>
            </a:pPr>
            <a:r>
              <a:rPr lang="zh-CN" altLang="zh-CN" b="1" dirty="0" smtClean="0"/>
              <a:t>等级观念</a:t>
            </a:r>
            <a:r>
              <a:rPr lang="zh-CN" altLang="en-US" b="1" dirty="0" smtClean="0"/>
              <a:t>，维护社会稳定。</a:t>
            </a:r>
            <a:endParaRPr lang="en-US" altLang="zh-CN" b="1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CN" b="1" dirty="0" smtClean="0"/>
              <a:t>……</a:t>
            </a:r>
          </a:p>
          <a:p>
            <a:pPr>
              <a:buFont typeface="Wingdings" pitchFamily="2" charset="2"/>
              <a:buChar char="Ø"/>
            </a:pPr>
            <a:endParaRPr lang="en-US" altLang="zh-CN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b="1" dirty="0" smtClean="0"/>
          </a:p>
          <a:p>
            <a:pPr>
              <a:buFont typeface="Wingdings" pitchFamily="2" charset="2"/>
              <a:buChar char="Ø"/>
            </a:pP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5496" y="3819113"/>
            <a:ext cx="81369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400" dirty="0" smtClean="0"/>
              <a:t>保守</a:t>
            </a:r>
            <a:endParaRPr lang="en-US" altLang="zh-CN" sz="24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400" dirty="0" smtClean="0"/>
              <a:t>歪曲和误解</a:t>
            </a:r>
            <a:endParaRPr lang="zh-CN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uiExpand="1" build="p"/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5496" y="1555253"/>
            <a:ext cx="1872208" cy="9444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2400" b="1" dirty="0" smtClean="0"/>
              <a:t>罢黜百家</a:t>
            </a:r>
            <a:endParaRPr lang="en-US" altLang="zh-CN" sz="2400" b="1" dirty="0" smtClean="0"/>
          </a:p>
          <a:p>
            <a:pPr algn="ctr">
              <a:lnSpc>
                <a:spcPct val="150000"/>
              </a:lnSpc>
            </a:pPr>
            <a:r>
              <a:rPr lang="zh-CN" altLang="zh-CN" sz="2400" b="1" dirty="0" smtClean="0"/>
              <a:t>独尊儒术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5496" y="3211437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/>
              <a:t>打倒孔家店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1916117" y="195486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几经沉浮的孔子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86000" y="1347614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zh-CN" b="1" dirty="0" smtClean="0">
                <a:solidFill>
                  <a:srgbClr val="3333FF"/>
                </a:solidFill>
              </a:rPr>
              <a:t>法家</a:t>
            </a:r>
            <a:endParaRPr lang="en-US" altLang="zh-CN" b="1" dirty="0" smtClean="0">
              <a:solidFill>
                <a:srgbClr val="3333FF"/>
              </a:solidFill>
            </a:endParaRPr>
          </a:p>
          <a:p>
            <a:r>
              <a:rPr lang="zh-CN" altLang="zh-CN" b="1" dirty="0" smtClean="0"/>
              <a:t>不别亲疏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不殊贵贱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一断于法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则亲亲尊尊之恩绝矣。</a:t>
            </a:r>
            <a:r>
              <a:rPr lang="zh-CN" altLang="zh-CN" b="1" dirty="0" smtClean="0">
                <a:solidFill>
                  <a:srgbClr val="C00000"/>
                </a:solidFill>
              </a:rPr>
              <a:t>可以行一时之计</a:t>
            </a:r>
            <a:r>
              <a:rPr lang="en-US" altLang="zh-CN" b="1" dirty="0" smtClean="0">
                <a:solidFill>
                  <a:srgbClr val="C00000"/>
                </a:solidFill>
              </a:rPr>
              <a:t>, </a:t>
            </a:r>
            <a:r>
              <a:rPr lang="zh-CN" altLang="zh-CN" b="1" dirty="0" smtClean="0">
                <a:solidFill>
                  <a:srgbClr val="C00000"/>
                </a:solidFill>
              </a:rPr>
              <a:t>而不可长用也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3333FF"/>
                </a:solidFill>
              </a:rPr>
              <a:t>道家</a:t>
            </a:r>
            <a:endParaRPr lang="en-US" altLang="zh-CN" b="1" dirty="0" smtClean="0">
              <a:solidFill>
                <a:srgbClr val="3333FF"/>
              </a:solidFill>
            </a:endParaRPr>
          </a:p>
          <a:p>
            <a:r>
              <a:rPr lang="zh-CN" altLang="zh-CN" b="1" dirty="0" smtClean="0"/>
              <a:t>对内无为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地方就会出现一些有为的野心家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觊觎中央政权。而对外无为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使得匈奴咄咄逼人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不遵守和亲约定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屡屡攻掠边郡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rgbClr val="3333FF"/>
                </a:solidFill>
              </a:rPr>
              <a:t>儒家</a:t>
            </a:r>
            <a:endParaRPr lang="en-US" altLang="zh-CN" b="1" dirty="0" smtClean="0">
              <a:solidFill>
                <a:srgbClr val="3333FF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zh-CN" b="1" dirty="0" smtClean="0"/>
              <a:t>包容性和开放性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lvl="1">
              <a:buFont typeface="Wingdings" pitchFamily="2" charset="2"/>
              <a:buChar char="Ø"/>
            </a:pPr>
            <a:r>
              <a:rPr lang="zh-CN" altLang="en-US" b="1" dirty="0" smtClean="0"/>
              <a:t>移孝作忠，培养忠臣、顺民。</a:t>
            </a:r>
            <a:endParaRPr lang="en-US" altLang="zh-CN" b="1" dirty="0" smtClean="0"/>
          </a:p>
          <a:p>
            <a:pPr lvl="1">
              <a:buFont typeface="Wingdings" pitchFamily="2" charset="2"/>
              <a:buChar char="Ø"/>
            </a:pPr>
            <a:r>
              <a:rPr lang="zh-CN" altLang="en-US" b="1" dirty="0" smtClean="0"/>
              <a:t>伦理道德，谦谦君子；</a:t>
            </a:r>
            <a:endParaRPr lang="en-US" altLang="zh-CN" b="1" dirty="0" smtClean="0"/>
          </a:p>
          <a:p>
            <a:pPr lvl="1">
              <a:buFont typeface="Wingdings" pitchFamily="2" charset="2"/>
              <a:buChar char="Ø"/>
            </a:pPr>
            <a:r>
              <a:rPr lang="zh-CN" altLang="en-US" b="1" dirty="0" smtClean="0"/>
              <a:t>仁爱之教，温良敦厚的社会伦理基础</a:t>
            </a:r>
            <a:endParaRPr lang="en-US" altLang="zh-CN" b="1" dirty="0" smtClean="0"/>
          </a:p>
          <a:p>
            <a:pPr lvl="1">
              <a:buFont typeface="Wingdings" pitchFamily="2" charset="2"/>
              <a:buChar char="Ø"/>
            </a:pPr>
            <a:r>
              <a:rPr lang="zh-CN" altLang="zh-CN" b="1" dirty="0" smtClean="0"/>
              <a:t>等级观念</a:t>
            </a:r>
            <a:r>
              <a:rPr lang="zh-CN" altLang="en-US" b="1" dirty="0" smtClean="0"/>
              <a:t>，维护社会稳定。</a:t>
            </a:r>
            <a:endParaRPr lang="en-US" altLang="zh-CN" b="1" dirty="0" smtClean="0"/>
          </a:p>
          <a:p>
            <a:pPr lvl="1">
              <a:buFont typeface="Wingdings" pitchFamily="2" charset="2"/>
              <a:buChar char="Ø"/>
            </a:pPr>
            <a:r>
              <a:rPr lang="en-US" altLang="zh-CN" b="1" dirty="0" smtClean="0"/>
              <a:t>……</a:t>
            </a:r>
          </a:p>
          <a:p>
            <a:pPr>
              <a:buFont typeface="Wingdings" pitchFamily="2" charset="2"/>
              <a:buChar char="Ø"/>
            </a:pPr>
            <a:endParaRPr lang="en-US" altLang="zh-CN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b="1" dirty="0" smtClean="0"/>
          </a:p>
          <a:p>
            <a:pPr>
              <a:buFont typeface="Wingdings" pitchFamily="2" charset="2"/>
              <a:buChar char="Ø"/>
            </a:pP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5496" y="3819113"/>
            <a:ext cx="81369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400" dirty="0" smtClean="0"/>
              <a:t>保守</a:t>
            </a:r>
            <a:endParaRPr lang="en-US" altLang="zh-CN" sz="2400" dirty="0" smtClean="0"/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zh-CN" altLang="en-US" sz="2400" dirty="0" smtClean="0"/>
              <a:t>歪曲和误解</a:t>
            </a:r>
            <a:endParaRPr lang="zh-CN" altLang="zh-CN" sz="2400" dirty="0" smtClean="0"/>
          </a:p>
        </p:txBody>
      </p:sp>
      <p:sp>
        <p:nvSpPr>
          <p:cNvPr id="10" name="矩形 9"/>
          <p:cNvSpPr/>
          <p:nvPr/>
        </p:nvSpPr>
        <p:spPr>
          <a:xfrm>
            <a:off x="539552" y="1131590"/>
            <a:ext cx="8064896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人生而为伟大的人物，实为大不幸事：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他们生前备受苦痛，及其死后，又硬被别人作弄，变成与其自身毫不相关的方式。</a:t>
            </a:r>
            <a:endParaRPr lang="en-US" altLang="zh-CN" sz="2800" dirty="0" smtClean="0"/>
          </a:p>
          <a:p>
            <a:pPr algn="r">
              <a:lnSpc>
                <a:spcPct val="150000"/>
              </a:lnSpc>
            </a:pPr>
            <a:r>
              <a:rPr lang="en-US" altLang="zh-CN" sz="2800" dirty="0" smtClean="0"/>
              <a:t>——</a:t>
            </a:r>
            <a:r>
              <a:rPr lang="zh-CN" altLang="en-US" sz="2800" dirty="0" smtClean="0"/>
              <a:t>法朗士（</a:t>
            </a:r>
            <a:r>
              <a:rPr lang="en-US" altLang="zh-CN" sz="2800" dirty="0" err="1" smtClean="0"/>
              <a:t>Anatole</a:t>
            </a:r>
            <a:r>
              <a:rPr lang="en-US" altLang="zh-CN" sz="2800" dirty="0" smtClean="0"/>
              <a:t> France</a:t>
            </a:r>
            <a:r>
              <a:rPr lang="zh-CN" altLang="en-US" sz="2800" dirty="0" smtClean="0"/>
              <a:t>）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539552" y="3721545"/>
            <a:ext cx="8064896" cy="659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/>
              <a:t>取其精华，去其糟粕！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286000" y="843558"/>
            <a:ext cx="4572000" cy="3402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2800" dirty="0" smtClean="0"/>
              <a:t>走近鲜活可爱的孔子</a:t>
            </a:r>
            <a:endParaRPr lang="en-US" altLang="zh-CN" sz="2800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2800" dirty="0" smtClean="0"/>
              <a:t>学习睿智高深的孔子</a:t>
            </a:r>
            <a:endParaRPr lang="en-US" altLang="zh-CN" sz="2800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2800" dirty="0" smtClean="0"/>
              <a:t>明辨几经沉浮的孔子</a:t>
            </a:r>
            <a:endParaRPr lang="en-US" altLang="zh-CN" sz="2800" dirty="0" smtClean="0"/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2800" dirty="0" smtClean="0"/>
              <a:t>读出全面真实的孔子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67544" y="124366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没有伟大的人物出现的民族，是世界上最可怜的生物之群；有了伟大的人物，而不知拥护，爱戴，崇仰的国家，是没有希望的奴隶之邦。（郁达夫）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尽信书，固不如无书；而不尽信书，则又如无书。不尽信书，斯为中道。（钱钟书）</a:t>
            </a:r>
            <a:endParaRPr lang="en-US" altLang="zh-CN" sz="24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博学之，审问之，慎思之，明辨之，笃行之。（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礼记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62366" y="195486"/>
            <a:ext cx="43396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 smtClean="0">
                <a:latin typeface="华文隶书" pitchFamily="2" charset="-122"/>
                <a:ea typeface="华文隶书" pitchFamily="2" charset="-122"/>
              </a:rPr>
              <a:t>爱之而勿畏之</a:t>
            </a:r>
            <a:endParaRPr lang="zh-CN" altLang="en-US" sz="54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1" y="793833"/>
            <a:ext cx="1234441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8" y="2360295"/>
            <a:ext cx="4658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1" y="3507742"/>
            <a:ext cx="4205412" cy="51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111698"/>
            <a:ext cx="8604448" cy="3323987"/>
          </a:xfrm>
          <a:prstGeom prst="rect">
            <a:avLst/>
          </a:prstGeom>
          <a:solidFill>
            <a:schemeClr val="bg1">
              <a:lumMod val="95000"/>
              <a:alpha val="8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1</a:t>
            </a:r>
            <a:r>
              <a:rPr lang="zh-CN" altLang="zh-CN" sz="2000" dirty="0" smtClean="0"/>
              <a:t>）在我的印象中，孔子就是个</a:t>
            </a:r>
            <a:r>
              <a:rPr lang="zh-CN" altLang="zh-CN" sz="2000" dirty="0" smtClean="0">
                <a:solidFill>
                  <a:srgbClr val="FF0000"/>
                </a:solidFill>
              </a:rPr>
              <a:t>迂腐死板的酸老头</a:t>
            </a:r>
            <a:r>
              <a:rPr lang="zh-CN" altLang="zh-CN" sz="2000" dirty="0" smtClean="0"/>
              <a:t>，为他拍电视剧，剧情岂不是</a:t>
            </a:r>
            <a:r>
              <a:rPr lang="zh-CN" altLang="zh-CN" sz="2000" dirty="0" smtClean="0">
                <a:solidFill>
                  <a:srgbClr val="FF0000"/>
                </a:solidFill>
              </a:rPr>
              <a:t>太无趣</a:t>
            </a:r>
            <a:r>
              <a:rPr lang="zh-CN" altLang="zh-CN" sz="2000" dirty="0" smtClean="0"/>
              <a:t>了？</a:t>
            </a:r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2</a:t>
            </a:r>
            <a:r>
              <a:rPr lang="zh-CN" altLang="zh-CN" sz="2000" dirty="0" smtClean="0"/>
              <a:t>）孔子距今已经</a:t>
            </a:r>
            <a:r>
              <a:rPr lang="en-US" altLang="zh-CN" sz="2000" dirty="0" smtClean="0"/>
              <a:t>2500</a:t>
            </a:r>
            <a:r>
              <a:rPr lang="zh-CN" altLang="zh-CN" sz="2000" dirty="0" smtClean="0"/>
              <a:t>年了，他的思想难道不会过时吗？现在还宣传孔子，意义何在呢？</a:t>
            </a:r>
          </a:p>
          <a:p>
            <a:pPr>
              <a:lnSpc>
                <a:spcPct val="150000"/>
              </a:lnSpc>
            </a:pPr>
            <a:r>
              <a:rPr lang="zh-CN" altLang="zh-CN" sz="2000" dirty="0" smtClean="0"/>
              <a:t>（</a:t>
            </a:r>
            <a:r>
              <a:rPr lang="en-US" altLang="zh-CN" sz="2000" dirty="0" smtClean="0"/>
              <a:t>3</a:t>
            </a:r>
            <a:r>
              <a:rPr lang="zh-CN" altLang="zh-CN" sz="2000" dirty="0" smtClean="0"/>
              <a:t>）在中国文化史上，孔子几经沉浮，一会是高高在上的伟大圣哲，一会是人人喊打的过街之鼠，到底哪一个才是孔子的真面目呢？今天我们应如何看待孔子呢？</a:t>
            </a:r>
            <a:endParaRPr lang="zh-CN" alt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1275606"/>
            <a:ext cx="8604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食不厌精，脍不厌细。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411510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“食色”孔子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1707654"/>
            <a:ext cx="86044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食不厌精，脍不厌细。食饐而餲，鱼馁而肉败，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不食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。色恶，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不食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。臭恶，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不食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。失饪，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不食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。不时，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不食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。割不正，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不食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。不得其酱，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不食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。肉虽多，不使胜食气。唯酒无量，不及乱。沽酒市脯，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不食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。不撤姜食。不多食。（</a:t>
            </a:r>
            <a:r>
              <a:rPr lang="en-US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10.8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76256" y="1173981"/>
            <a:ext cx="187220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“吃货”</a:t>
            </a:r>
            <a:endParaRPr lang="zh-CN" altLang="en-US" sz="24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3651870"/>
            <a:ext cx="8604448" cy="94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子见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南子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，子路不说。夫子矢之曰：“予所否者，天厌之，天厌之！”（</a:t>
            </a:r>
            <a:r>
              <a:rPr lang="en-US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6.28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6" grpId="0"/>
      <p:bldP spid="9" grpId="0" build="p"/>
      <p:bldP spid="7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1203598"/>
            <a:ext cx="8604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生而首上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圩顶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，故因名曰丘云。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411510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“自黑”的孔子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2283718"/>
            <a:ext cx="8604448" cy="94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东门有人，其颡似尧，其项类皋陶，其肩类子产，然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自要以下不及禹三寸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，累累若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丧家之狗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0232" y="1059582"/>
            <a:ext cx="158417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颜值低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971600" y="1563638"/>
            <a:ext cx="24482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3333FF"/>
                </a:solidFill>
              </a:rPr>
              <a:t>（中低而四傍高）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60232" y="1491630"/>
            <a:ext cx="158417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身材差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6660232" y="1923678"/>
            <a:ext cx="158417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400" dirty="0" smtClean="0"/>
              <a:t>没气质</a:t>
            </a:r>
            <a:endParaRPr lang="zh-CN" altLang="en-US" sz="24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2048" y="1811600"/>
            <a:ext cx="8604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唇露齿，眼露睛，鼻露孔，耳露窿，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奇丑无比。</a:t>
            </a:r>
            <a:endParaRPr lang="en-US" altLang="zh-CN" sz="20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5536" y="325176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孔子欣然笑曰：“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形状，末也。</a:t>
            </a:r>
            <a:r>
              <a:rPr lang="zh-CN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而谓似丧家之狗，然哉！然哉！”</a:t>
            </a:r>
            <a:endParaRPr lang="zh-CN" altLang="en-US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19672" y="3714586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srgbClr val="3333FF"/>
                </a:solidFill>
              </a:rPr>
              <a:t>好看的皮囊千篇一律，有趣的灵魂万里挑一</a:t>
            </a:r>
            <a:r>
              <a:rPr lang="zh-CN" altLang="en-US" dirty="0" smtClean="0">
                <a:solidFill>
                  <a:srgbClr val="3333FF"/>
                </a:solidFill>
              </a:rPr>
              <a:t>。</a:t>
            </a:r>
            <a:endParaRPr lang="zh-CN" altLang="en-US" dirty="0">
              <a:solidFill>
                <a:srgbClr val="3333FF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555776" y="3651870"/>
            <a:ext cx="1512168" cy="0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6" grpId="0"/>
      <p:bldP spid="9" grpId="0" build="p"/>
      <p:bldP spid="7" grpId="0" animBg="1"/>
      <p:bldP spid="8" grpId="0"/>
      <p:bldP spid="10" grpId="0" animBg="1"/>
      <p:bldP spid="11" grpId="0" animBg="1"/>
      <p:bldP spid="12" grpId="0" build="p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1491630"/>
            <a:ext cx="86044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吾以言取人，失之宰予；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以貌取人，失之子羽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。（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仲尼弟子列传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411510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“忏悔”的孔子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2067694"/>
            <a:ext cx="86044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zh-CN" altLang="zh-CN" sz="2000" dirty="0" smtClean="0"/>
              <a:t>澹台灭明，字子羽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）状貌甚恶，欲事孔子，孔子以为材薄。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既已受业，退而修行，行不由径，非公事不见卿大夫。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南游至江，从弟子三百人，设取予去就，名施乎诸侯。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3673936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80988" fontAlgn="base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zh-CN" altLang="en-US" sz="20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子游为武城宰。子曰：“女得人焉尔乎？”曰：“有澹台明灭者，行不由径，非公事，未尝至于偃之室也。”（</a:t>
            </a:r>
            <a:r>
              <a:rPr lang="en-US" altLang="zh-CN" sz="20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6.14 </a:t>
            </a:r>
            <a:r>
              <a:rPr lang="zh-CN" altLang="en-US" sz="20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99592" y="1923678"/>
            <a:ext cx="2448272" cy="0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707904" y="1923678"/>
            <a:ext cx="2160240" cy="0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6" grpId="0"/>
      <p:bldP spid="9" grpId="0" uiExpand="1" build="p"/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1166430"/>
            <a:ext cx="86044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宰予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昼寝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。子曰：“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朽木不可雕也，粪土之墙不可圬也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。于予与何诛？”子曰：“始吾于人也，听其言而信其行；今吾于人也，听其言而观其行。于予与改是。”（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5.10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704" y="411510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孔子也会骂学生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4561" t="39962" r="2310" b="26827"/>
          <a:stretch>
            <a:fillRect/>
          </a:stretch>
        </p:blipFill>
        <p:spPr bwMode="auto">
          <a:xfrm>
            <a:off x="4788024" y="2283718"/>
            <a:ext cx="3931488" cy="24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1475656" y="2139702"/>
            <a:ext cx="7200800" cy="0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1178044"/>
            <a:ext cx="860444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宰我问：“三年之丧，期已久矣。君子三年不为礼，礼必坏；三年不为乐，乐必崩。旧谷既没，新谷既升，钻燧改火，期可已矣。”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子曰：“食夫稻，衣夫锦，于女安乎？”</a:t>
            </a:r>
            <a:r>
              <a:rPr lang="zh-CN" altLang="en-US" sz="2400" b="1" dirty="0" smtClean="0">
                <a:solidFill>
                  <a:srgbClr val="3333FF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曰：“安。”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“女安，则为之！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夫君子之居丧，食旨不甘，闻乐不乐，居处不安，故不为也。今女安，则为之！”宰我出，子曰：“予之不仁也。子生三年，然后免于父母之怀。夫三年之丧，天下之通丧也。予也有三年之爱于其父母乎？”（</a:t>
            </a:r>
            <a:r>
              <a:rPr lang="en-US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17.21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411510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孔子竟然被弟子“刁难”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3170007"/>
            <a:ext cx="8604448" cy="48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志士仁人，无求生以害仁，有杀身以成仁。”（</a:t>
            </a:r>
            <a:r>
              <a:rPr lang="en-US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15.9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2048" y="3644446"/>
            <a:ext cx="8604448" cy="94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宰我问曰：“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仁者，虽告之曰：‘井有仁焉。’其从之也？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”子曰：“何为其然也。君子可逝也，不可陷也；可欺也，不可罔也。”（</a:t>
            </a:r>
            <a:r>
              <a:rPr lang="en-US" altLang="zh-CN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6.26</a:t>
            </a:r>
            <a:r>
              <a:rPr lang="zh-CN" altLang="en-US" sz="2000" b="1" dirty="0" smtClean="0">
                <a:solidFill>
                  <a:srgbClr val="30303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000" b="1" dirty="0" smtClean="0">
              <a:solidFill>
                <a:srgbClr val="303030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6" grpId="0"/>
      <p:bldP spid="9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1349355"/>
            <a:ext cx="8676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cs typeface="宋体" pitchFamily="2" charset="-122"/>
              </a:rPr>
              <a:t>   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528" y="1870685"/>
            <a:ext cx="8568952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80988" fontAlgn="base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冉求曰：“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非不说子之道，力不足也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。”子曰：“力不足者，中道而废。今女画。”（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6.12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lvl="0" indent="280988" fontAlgn="base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</a:pPr>
            <a:endParaRPr lang="en-US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411510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latin typeface="华文隶书" pitchFamily="2" charset="-122"/>
                <a:ea typeface="华文隶书" pitchFamily="2" charset="-122"/>
              </a:rPr>
              <a:t>竟然有弟子要“退学”</a:t>
            </a:r>
            <a:endParaRPr lang="zh-CN" altLang="en-US" sz="44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1095</TotalTime>
  <Words>2907</Words>
  <Application>Microsoft Office PowerPoint</Application>
  <PresentationFormat>全屏显示(16:9)</PresentationFormat>
  <Paragraphs>217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汉仪旗黑-85S</vt:lpstr>
      <vt:lpstr>黑体</vt:lpstr>
      <vt:lpstr>华文隶书</vt:lpstr>
      <vt:lpstr>楷体</vt:lpstr>
      <vt:lpstr>宋体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暗香扑面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zhanghao</dc:creator>
  <cp:lastModifiedBy>Administrator</cp:lastModifiedBy>
  <cp:revision>89</cp:revision>
  <dcterms:created xsi:type="dcterms:W3CDTF">2020-02-01T16:43:00Z</dcterms:created>
  <dcterms:modified xsi:type="dcterms:W3CDTF">2020-03-11T18:45:11Z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