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5" r:id="rId2"/>
    <p:sldId id="283" r:id="rId3"/>
    <p:sldId id="427" r:id="rId4"/>
    <p:sldId id="433" r:id="rId5"/>
    <p:sldId id="448" r:id="rId6"/>
    <p:sldId id="416" r:id="rId7"/>
    <p:sldId id="417" r:id="rId8"/>
    <p:sldId id="436" r:id="rId9"/>
    <p:sldId id="430" r:id="rId10"/>
    <p:sldId id="378" r:id="rId11"/>
    <p:sldId id="307" r:id="rId12"/>
    <p:sldId id="451" r:id="rId13"/>
    <p:sldId id="450" r:id="rId14"/>
    <p:sldId id="449" r:id="rId15"/>
    <p:sldId id="453" r:id="rId16"/>
    <p:sldId id="454" r:id="rId17"/>
    <p:sldId id="271" r:id="rId1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83" d="100"/>
          <a:sy n="83" d="100"/>
        </p:scale>
        <p:origin x="81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4.jpeg"/><Relationship Id="rId7" Type="http://schemas.openxmlformats.org/officeDocument/2006/relationships/image" Target="../media/image1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PPT&#21644;&#35270;&#39057;/%5b&#27941;&#26216;&#25773;&#25253;%5d&#25645;&#24314;&#20449;&#24687;&#20849;&#20139;&#24179;&#21488;%20&#20140;&#27941;&#20864;&#24320;&#23637;&#22823;&#27668;&#27745;&#26579;&#32852;&#38450;&#32852;&#25511;.wmv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07351" y="1719978"/>
            <a:ext cx="5812380" cy="1904668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   综合探究</a:t>
            </a:r>
            <a: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b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践行社会责任  促进社会进步</a:t>
            </a:r>
            <a:b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2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推动</a:t>
            </a:r>
            <a:r>
              <a:rPr lang="zh-CN" altLang="en-US" sz="3200" b="1" spc="3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绿色生产</a:t>
            </a:r>
            <a:r>
              <a:rPr lang="zh-CN" altLang="en-US" sz="32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与</a:t>
            </a:r>
            <a:r>
              <a:rPr lang="zh-CN" altLang="en-US" sz="3200" b="1" spc="3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绿色消费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CED395B-C10F-4F19-B90A-69AEDF8EFA0C}"/>
              </a:ext>
            </a:extLst>
          </p:cNvPr>
          <p:cNvSpPr txBox="1"/>
          <p:nvPr/>
        </p:nvSpPr>
        <p:spPr>
          <a:xfrm>
            <a:off x="3207351" y="3699565"/>
            <a:ext cx="5667708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清华大学附属中学朝阳学校   赵晋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457059" y="2911729"/>
            <a:ext cx="1407504" cy="1350000"/>
            <a:chOff x="1611276" y="4149800"/>
            <a:chExt cx="1876672" cy="1800000"/>
          </a:xfrm>
        </p:grpSpPr>
        <p:sp>
          <p:nvSpPr>
            <p:cNvPr id="17" name="椭圆 16"/>
            <p:cNvSpPr/>
            <p:nvPr/>
          </p:nvSpPr>
          <p:spPr>
            <a:xfrm>
              <a:off x="1611276" y="4149800"/>
              <a:ext cx="1800000" cy="18000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" name="矩形 17"/>
            <p:cNvSpPr/>
            <p:nvPr/>
          </p:nvSpPr>
          <p:spPr>
            <a:xfrm>
              <a:off x="1697001" y="4705351"/>
              <a:ext cx="1790947" cy="759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50" b="1" dirty="0">
                  <a:solidFill>
                    <a:schemeClr val="accent3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节能环保领域</a:t>
              </a:r>
              <a:endParaRPr lang="en-US" altLang="zh-CN" sz="1350" b="1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350" b="1" dirty="0">
                  <a:solidFill>
                    <a:schemeClr val="accent3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发展明显加速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990424" y="2573995"/>
            <a:ext cx="1648572" cy="1620000"/>
            <a:chOff x="8609239" y="3503700"/>
            <a:chExt cx="2063190" cy="1980000"/>
          </a:xfrm>
        </p:grpSpPr>
        <p:sp>
          <p:nvSpPr>
            <p:cNvPr id="25" name="椭圆 24"/>
            <p:cNvSpPr/>
            <p:nvPr/>
          </p:nvSpPr>
          <p:spPr>
            <a:xfrm>
              <a:off x="8609239" y="3503700"/>
              <a:ext cx="1980000" cy="19800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" name="矩形 25"/>
            <p:cNvSpPr/>
            <p:nvPr/>
          </p:nvSpPr>
          <p:spPr>
            <a:xfrm>
              <a:off x="8654522" y="4136008"/>
              <a:ext cx="2017907" cy="391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50" b="1" dirty="0">
                  <a:solidFill>
                    <a:schemeClr val="accent3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绿色产业发展加快</a:t>
              </a: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2643187" y="1397888"/>
            <a:ext cx="5865019" cy="888113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矩形 1"/>
          <p:cNvSpPr/>
          <p:nvPr/>
        </p:nvSpPr>
        <p:spPr>
          <a:xfrm>
            <a:off x="1784971" y="350044"/>
            <a:ext cx="6708948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绿色发展深入推进，生态文明建设催生新机遇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00216" y="892969"/>
            <a:ext cx="2878357" cy="1593056"/>
            <a:chOff x="2250125" y="1371907"/>
            <a:chExt cx="3654243" cy="1907807"/>
          </a:xfrm>
        </p:grpSpPr>
        <p:pic>
          <p:nvPicPr>
            <p:cNvPr id="4" name="图片 3" descr="timg (43)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062" r="24219" b="20318"/>
            <a:stretch>
              <a:fillRect/>
            </a:stretch>
          </p:blipFill>
          <p:spPr>
            <a:xfrm flipH="1">
              <a:off x="3230888" y="1371907"/>
              <a:ext cx="2673480" cy="1907807"/>
            </a:xfrm>
            <a:prstGeom prst="rect">
              <a:avLst/>
            </a:prstGeom>
          </p:spPr>
        </p:pic>
        <p:pic>
          <p:nvPicPr>
            <p:cNvPr id="3" name="图片 2" descr="timg (47)_副本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0F0F0"/>
                </a:clrFrom>
                <a:clrTo>
                  <a:srgbClr val="E0F0F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50125" y="2039212"/>
              <a:ext cx="2360609" cy="939210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3240859" y="1540763"/>
            <a:ext cx="5267348" cy="622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b="1" dirty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坚持“绿水青山就是金山银山”理念，加快实现经济与资源环境协调可持续发展，促进人与自然的和谐共生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92956" y="3757612"/>
            <a:ext cx="7558088" cy="576263"/>
            <a:chOff x="593725" y="5248275"/>
            <a:chExt cx="9012255" cy="768350"/>
          </a:xfrm>
        </p:grpSpPr>
        <p:pic>
          <p:nvPicPr>
            <p:cNvPr id="15" name="图片 14" descr="timg - 2019-08-04T193008.162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3725" y="5248275"/>
              <a:ext cx="4511675" cy="768350"/>
            </a:xfrm>
            <a:prstGeom prst="rect">
              <a:avLst/>
            </a:prstGeom>
          </p:spPr>
        </p:pic>
        <p:pic>
          <p:nvPicPr>
            <p:cNvPr id="16" name="图片 15" descr="timg - 2019-08-04T193008.162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94305" y="5248275"/>
              <a:ext cx="4511675" cy="768350"/>
            </a:xfrm>
            <a:prstGeom prst="rect">
              <a:avLst/>
            </a:prstGeom>
          </p:spPr>
        </p:pic>
      </p:grpSp>
      <p:grpSp>
        <p:nvGrpSpPr>
          <p:cNvPr id="29" name="组合 27"/>
          <p:cNvGrpSpPr/>
          <p:nvPr/>
        </p:nvGrpSpPr>
        <p:grpSpPr>
          <a:xfrm>
            <a:off x="1050788" y="3078489"/>
            <a:ext cx="3451272" cy="206246"/>
            <a:chOff x="476997" y="5689801"/>
            <a:chExt cx="3844230" cy="210891"/>
          </a:xfrm>
        </p:grpSpPr>
        <p:cxnSp>
          <p:nvCxnSpPr>
            <p:cNvPr id="30" name="直接连接符 29"/>
            <p:cNvCxnSpPr/>
            <p:nvPr/>
          </p:nvCxnSpPr>
          <p:spPr bwMode="auto">
            <a:xfrm rot="10800000">
              <a:off x="4123703" y="5689803"/>
              <a:ext cx="197524" cy="21088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直接连接符 30"/>
            <p:cNvCxnSpPr>
              <a:cxnSpLocks/>
            </p:cNvCxnSpPr>
            <p:nvPr/>
          </p:nvCxnSpPr>
          <p:spPr bwMode="auto">
            <a:xfrm>
              <a:off x="476997" y="5689801"/>
              <a:ext cx="366905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矩形 31"/>
          <p:cNvSpPr/>
          <p:nvPr/>
        </p:nvSpPr>
        <p:spPr>
          <a:xfrm>
            <a:off x="1132256" y="3203576"/>
            <a:ext cx="324860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3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环境监测及治理服务投资增长</a:t>
            </a:r>
            <a:r>
              <a:rPr lang="en-US" sz="1500" b="1" dirty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39.7%</a:t>
            </a:r>
            <a:endParaRPr lang="zh-CN" altLang="en-US" sz="1350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07155" y="2699620"/>
            <a:ext cx="30251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生态保护和环境治理业投资增长</a:t>
            </a:r>
            <a:r>
              <a:rPr lang="en-US" sz="1500" b="1" dirty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43%</a:t>
            </a:r>
            <a:endParaRPr lang="zh-CN" altLang="en-US" sz="1500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06076" y="2853502"/>
            <a:ext cx="803250" cy="433673"/>
            <a:chOff x="614405" y="4988568"/>
            <a:chExt cx="1071001" cy="578231"/>
          </a:xfrm>
        </p:grpSpPr>
        <p:sp>
          <p:nvSpPr>
            <p:cNvPr id="35" name="椭圆形标注 34"/>
            <p:cNvSpPr/>
            <p:nvPr/>
          </p:nvSpPr>
          <p:spPr>
            <a:xfrm>
              <a:off x="614405" y="4988568"/>
              <a:ext cx="1005043" cy="578231"/>
            </a:xfrm>
            <a:prstGeom prst="wedgeEllipseCallout">
              <a:avLst>
                <a:gd name="adj1" fmla="val 30495"/>
                <a:gd name="adj2" fmla="val -39242"/>
              </a:avLst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矩形 36"/>
            <p:cNvSpPr/>
            <p:nvPr/>
          </p:nvSpPr>
          <p:spPr>
            <a:xfrm>
              <a:off x="635546" y="5093017"/>
              <a:ext cx="10498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2018</a:t>
              </a:r>
              <a:r>
                <a:rPr lang="zh-CN" altLang="en-US" sz="13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年</a:t>
              </a:r>
              <a:endParaRPr lang="zh-CN" altLang="en-US" sz="13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2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704049" y="916734"/>
            <a:ext cx="7825588" cy="3116468"/>
            <a:chOff x="1481657" y="1572270"/>
            <a:chExt cx="10434117" cy="4155291"/>
          </a:xfrm>
        </p:grpSpPr>
        <p:sp>
          <p:nvSpPr>
            <p:cNvPr id="12" name="圆角矩形 11"/>
            <p:cNvSpPr/>
            <p:nvPr/>
          </p:nvSpPr>
          <p:spPr>
            <a:xfrm>
              <a:off x="1481657" y="2314545"/>
              <a:ext cx="10434117" cy="341301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714499" y="1572270"/>
              <a:ext cx="8932335" cy="770850"/>
              <a:chOff x="1838324" y="1591320"/>
              <a:chExt cx="8932335" cy="640566"/>
            </a:xfrm>
          </p:grpSpPr>
          <p:pic>
            <p:nvPicPr>
              <p:cNvPr id="5" name="图片 4" descr="bdfd64a95e5e465e8648df7b0912fd64_副本.jp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60262"/>
              <a:stretch>
                <a:fillRect/>
              </a:stretch>
            </p:blipFill>
            <p:spPr>
              <a:xfrm>
                <a:off x="1838324" y="1591320"/>
                <a:ext cx="4725733" cy="640566"/>
              </a:xfrm>
              <a:prstGeom prst="rect">
                <a:avLst/>
              </a:prstGeom>
            </p:spPr>
          </p:pic>
          <p:pic>
            <p:nvPicPr>
              <p:cNvPr id="22" name="图片 21" descr="bdfd64a95e5e465e8648df7b0912fd64_副本.jp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60262"/>
              <a:stretch>
                <a:fillRect/>
              </a:stretch>
            </p:blipFill>
            <p:spPr>
              <a:xfrm>
                <a:off x="6329883" y="1591320"/>
                <a:ext cx="4440776" cy="640566"/>
              </a:xfrm>
              <a:prstGeom prst="rect">
                <a:avLst/>
              </a:prstGeom>
            </p:spPr>
          </p:pic>
        </p:grpSp>
      </p:grpSp>
      <p:sp>
        <p:nvSpPr>
          <p:cNvPr id="2" name="矩形 1"/>
          <p:cNvSpPr/>
          <p:nvPr/>
        </p:nvSpPr>
        <p:spPr>
          <a:xfrm>
            <a:off x="1621632" y="357188"/>
            <a:ext cx="6236494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至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2019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年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7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月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——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污染防治成效继续显现</a:t>
            </a:r>
          </a:p>
        </p:txBody>
      </p:sp>
      <p:pic>
        <p:nvPicPr>
          <p:cNvPr id="16" name="图片 15" descr="timg (47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71" y="2971833"/>
            <a:ext cx="1592121" cy="1065515"/>
          </a:xfrm>
          <a:prstGeom prst="rect">
            <a:avLst/>
          </a:prstGeom>
        </p:spPr>
      </p:pic>
      <p:pic>
        <p:nvPicPr>
          <p:cNvPr id="25" name="图片 24" descr="timg (49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69325" b="73750"/>
          <a:stretch>
            <a:fillRect/>
          </a:stretch>
        </p:blipFill>
        <p:spPr>
          <a:xfrm>
            <a:off x="834763" y="1574382"/>
            <a:ext cx="1074536" cy="92405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28882" y="1563898"/>
            <a:ext cx="2975224" cy="10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全国</a:t>
            </a:r>
            <a:r>
              <a:rPr lang="en-US" altLang="zh-CN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337</a:t>
            </a: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个地级市以上城市空气质量优良天数比例为</a:t>
            </a:r>
            <a:r>
              <a:rPr lang="en-US" altLang="zh-CN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76.9%</a:t>
            </a:r>
            <a:endParaRPr lang="zh-CN" altLang="en-US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3" name="图片 32" descr="timg-(7)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7767" y="4037348"/>
            <a:ext cx="824139" cy="656833"/>
          </a:xfrm>
          <a:prstGeom prst="rect">
            <a:avLst/>
          </a:prstGeom>
          <a:effectLst/>
        </p:spPr>
      </p:pic>
      <p:pic>
        <p:nvPicPr>
          <p:cNvPr id="34" name="图片 33" descr="u=2850014419,2558749862&amp;fm=26&amp;gp=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220" y="2171667"/>
            <a:ext cx="2226928" cy="1065515"/>
          </a:xfrm>
          <a:prstGeom prst="rect">
            <a:avLst/>
          </a:prstGeom>
        </p:spPr>
      </p:pic>
      <p:pic>
        <p:nvPicPr>
          <p:cNvPr id="35" name="图片 34" descr="timg-(11)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625" y="2634306"/>
            <a:ext cx="1615869" cy="105437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676342" y="2985642"/>
            <a:ext cx="1821281" cy="72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清洁能源消费量比重提高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87533" y="1776851"/>
            <a:ext cx="1652417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万元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GDP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能耗下降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7778BB40-05F5-482A-A778-A0209AF82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05" y="961047"/>
            <a:ext cx="8886587" cy="25430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倡导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简约适度、绿色低碳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的生活方式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sz="2800" b="1" dirty="0">
                <a:solidFill>
                  <a:srgbClr val="BF9B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反对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奢侈浪费和不合理消费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sz="2800" b="1" dirty="0">
                <a:solidFill>
                  <a:srgbClr val="BF9B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节约型机关、绿色家庭、绿色学校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绿色社区</a:t>
            </a:r>
            <a:r>
              <a:rPr lang="zh-CN" altLang="en-US" sz="2800" b="1" spc="-113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矩形 22">
            <a:extLst>
              <a:ext uri="{FF2B5EF4-FFF2-40B4-BE49-F238E27FC236}">
                <a16:creationId xmlns:a16="http://schemas.microsoft.com/office/drawing/2014/main" id="{112B1682-BDEE-4238-90DB-61F7D25E1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721" y="3611938"/>
            <a:ext cx="1239297" cy="35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16479">
              <a:defRPr/>
            </a:pPr>
            <a:endParaRPr lang="zh-CN" altLang="en-US" sz="1688" b="1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24" name="矩形 7">
            <a:extLst>
              <a:ext uri="{FF2B5EF4-FFF2-40B4-BE49-F238E27FC236}">
                <a16:creationId xmlns:a16="http://schemas.microsoft.com/office/drawing/2014/main" id="{83BF8324-D5EE-4623-9BA8-067B333DF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34" y="-20156"/>
            <a:ext cx="8698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四、理论评析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9414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7778BB40-05F5-482A-A778-A0209AF82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9" y="618325"/>
            <a:ext cx="8923084" cy="41549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spc="-113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绿色消费：</a:t>
            </a:r>
            <a:r>
              <a:rPr lang="zh-CN" altLang="en-US" sz="2400" b="1" spc="-113" dirty="0">
                <a:latin typeface="宋体" panose="02010600030101010101" pitchFamily="2" charset="-122"/>
                <a:ea typeface="宋体" panose="02010600030101010101" pitchFamily="2" charset="-122"/>
              </a:rPr>
              <a:t>以</a:t>
            </a:r>
            <a:r>
              <a:rPr lang="zh-CN" altLang="en-US" sz="2400" b="1" spc="-113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节约资源</a:t>
            </a:r>
            <a:r>
              <a:rPr lang="zh-CN" altLang="en-US" sz="2400" b="1" spc="-113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spc="-113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保护环境</a:t>
            </a:r>
            <a:r>
              <a:rPr lang="zh-CN" altLang="en-US" sz="2400" b="1" spc="-113" dirty="0">
                <a:latin typeface="宋体" panose="02010600030101010101" pitchFamily="2" charset="-122"/>
                <a:ea typeface="宋体" panose="02010600030101010101" pitchFamily="2" charset="-122"/>
              </a:rPr>
              <a:t>为特征的消费行为，主要表现为</a:t>
            </a:r>
            <a:endParaRPr lang="en-US" altLang="zh-CN" sz="2400" b="1" spc="-113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spc="-113" dirty="0"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2400" b="1" spc="-113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崇尚</a:t>
            </a:r>
            <a:r>
              <a:rPr lang="zh-CN" altLang="en-US" sz="2400" b="1" spc="-113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勤俭节约</a:t>
            </a:r>
            <a:r>
              <a:rPr lang="zh-CN" altLang="en-US" sz="2400" b="1" spc="-113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spc="-113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</a:t>
            </a:r>
            <a:r>
              <a:rPr lang="zh-CN" altLang="en-US" sz="2400" b="1" spc="-113" dirty="0">
                <a:latin typeface="宋体" panose="02010600030101010101" pitchFamily="2" charset="-122"/>
                <a:ea typeface="宋体" panose="02010600030101010101" pitchFamily="2" charset="-122"/>
              </a:rPr>
              <a:t>损失浪费，</a:t>
            </a:r>
            <a:endParaRPr lang="en-US" altLang="zh-CN" sz="2400" b="1" spc="-113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spc="-113" dirty="0"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2400" b="1" spc="-113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2400" b="1" spc="-113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</a:t>
            </a:r>
            <a:r>
              <a:rPr lang="zh-CN" altLang="en-US" sz="2400" b="1" spc="-113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spc="-113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环保</a:t>
            </a:r>
            <a:r>
              <a:rPr lang="zh-CN" altLang="en-US" sz="2400" b="1" spc="-113" dirty="0">
                <a:latin typeface="宋体" panose="02010600030101010101" pitchFamily="2" charset="-122"/>
                <a:ea typeface="宋体" panose="02010600030101010101" pitchFamily="2" charset="-122"/>
              </a:rPr>
              <a:t>的产品和服务，</a:t>
            </a:r>
            <a:endParaRPr lang="en-US" altLang="zh-CN" sz="2400" b="1" spc="-113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spc="-113" dirty="0"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2400" b="1" spc="-113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</a:t>
            </a:r>
            <a:r>
              <a:rPr lang="zh-CN" altLang="en-US" sz="2400" b="1" spc="-113" dirty="0">
                <a:latin typeface="宋体" panose="02010600030101010101" pitchFamily="2" charset="-122"/>
                <a:ea typeface="宋体" panose="02010600030101010101" pitchFamily="2" charset="-122"/>
              </a:rPr>
              <a:t>消费过程中的资源消耗和污染排放。</a:t>
            </a:r>
            <a:endParaRPr lang="en-US" altLang="zh-CN" sz="2400" b="1" spc="-113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sz="2400" b="1" spc="-113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b="1" spc="-113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为什么要促进绿色消费？</a:t>
            </a:r>
          </a:p>
          <a:p>
            <a:pPr>
              <a:defRPr/>
            </a:pPr>
            <a:r>
              <a:rPr lang="zh-CN" altLang="en-US" sz="2400" b="1" spc="-113" dirty="0">
                <a:latin typeface="宋体" panose="02010600030101010101" pitchFamily="2" charset="-122"/>
                <a:ea typeface="宋体" panose="02010600030101010101" pitchFamily="2" charset="-122"/>
              </a:rPr>
              <a:t>    ①</a:t>
            </a:r>
            <a:r>
              <a:rPr lang="zh-CN" altLang="en-US" sz="2400" b="1" spc="-113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传承</a:t>
            </a:r>
            <a:r>
              <a:rPr lang="zh-CN" altLang="en-US" sz="2400" b="1" spc="-113" dirty="0">
                <a:latin typeface="宋体" panose="02010600030101010101" pitchFamily="2" charset="-122"/>
                <a:ea typeface="宋体" panose="02010600030101010101" pitchFamily="2" charset="-122"/>
              </a:rPr>
              <a:t>中华民族勤俭节约传统美德，</a:t>
            </a:r>
            <a:r>
              <a:rPr lang="zh-CN" altLang="en-US" sz="2400" b="1" spc="-113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弘扬</a:t>
            </a:r>
            <a:r>
              <a:rPr lang="zh-CN" altLang="en-US" sz="2400" b="1" spc="-113" dirty="0">
                <a:latin typeface="宋体" panose="02010600030101010101" pitchFamily="2" charset="-122"/>
                <a:ea typeface="宋体" panose="02010600030101010101" pitchFamily="2" charset="-122"/>
              </a:rPr>
              <a:t>社会主义核心价值观；</a:t>
            </a:r>
            <a:endParaRPr lang="en-US" altLang="zh-CN" sz="2400" b="1" spc="-113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zh-CN" altLang="en-US" sz="2400" b="1" spc="-113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spc="-113" dirty="0">
                <a:latin typeface="宋体" panose="02010600030101010101" pitchFamily="2" charset="-122"/>
                <a:ea typeface="宋体" panose="02010600030101010101" pitchFamily="2" charset="-122"/>
              </a:rPr>
              <a:t>    ②</a:t>
            </a:r>
            <a:r>
              <a:rPr lang="zh-CN" altLang="en-US" sz="2400" b="1" spc="-113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顺应</a:t>
            </a:r>
            <a:r>
              <a:rPr lang="zh-CN" altLang="en-US" sz="2400" b="1" spc="-113" dirty="0">
                <a:latin typeface="宋体" panose="02010600030101010101" pitchFamily="2" charset="-122"/>
                <a:ea typeface="宋体" panose="02010600030101010101" pitchFamily="2" charset="-122"/>
              </a:rPr>
              <a:t>消费升级趋势，</a:t>
            </a:r>
            <a:r>
              <a:rPr lang="zh-CN" altLang="en-US" sz="2400" b="1" spc="-113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</a:t>
            </a:r>
            <a:r>
              <a:rPr lang="zh-CN" altLang="en-US" sz="2400" b="1" spc="-113" dirty="0">
                <a:latin typeface="宋体" panose="02010600030101010101" pitchFamily="2" charset="-122"/>
                <a:ea typeface="宋体" panose="02010600030101010101" pitchFamily="2" charset="-122"/>
              </a:rPr>
              <a:t>供给侧改革，</a:t>
            </a:r>
            <a:r>
              <a:rPr lang="zh-CN" altLang="en-US" sz="2400" b="1" spc="-113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培育</a:t>
            </a:r>
            <a:r>
              <a:rPr lang="zh-CN" altLang="en-US" sz="2400" b="1" spc="-113" dirty="0">
                <a:latin typeface="宋体" panose="02010600030101010101" pitchFamily="2" charset="-122"/>
                <a:ea typeface="宋体" panose="02010600030101010101" pitchFamily="2" charset="-122"/>
              </a:rPr>
              <a:t>新的经济增长点；</a:t>
            </a:r>
            <a:endParaRPr lang="en-US" altLang="zh-CN" sz="2400" b="1" spc="-113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zh-CN" altLang="en-US" sz="2400" b="1" spc="-113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spc="-113" dirty="0">
                <a:latin typeface="宋体" panose="02010600030101010101" pitchFamily="2" charset="-122"/>
                <a:ea typeface="宋体" panose="02010600030101010101" pitchFamily="2" charset="-122"/>
              </a:rPr>
              <a:t>    ③</a:t>
            </a:r>
            <a:r>
              <a:rPr lang="zh-CN" altLang="en-US" sz="2400" b="1" spc="-113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缓解</a:t>
            </a:r>
            <a:r>
              <a:rPr lang="zh-CN" altLang="en-US" sz="2400" b="1" spc="-113" dirty="0">
                <a:latin typeface="宋体" panose="02010600030101010101" pitchFamily="2" charset="-122"/>
                <a:ea typeface="宋体" panose="02010600030101010101" pitchFamily="2" charset="-122"/>
              </a:rPr>
              <a:t>资源环境压力，</a:t>
            </a:r>
            <a:r>
              <a:rPr lang="zh-CN" altLang="en-US" sz="2400" b="1" spc="-113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sz="2400" b="1" spc="-113" dirty="0">
                <a:latin typeface="宋体" panose="02010600030101010101" pitchFamily="2" charset="-122"/>
                <a:ea typeface="宋体" panose="02010600030101010101" pitchFamily="2" charset="-122"/>
              </a:rPr>
              <a:t>生态文明。</a:t>
            </a:r>
            <a:endParaRPr lang="en-US" altLang="zh-CN" sz="1875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矩形 22">
            <a:extLst>
              <a:ext uri="{FF2B5EF4-FFF2-40B4-BE49-F238E27FC236}">
                <a16:creationId xmlns:a16="http://schemas.microsoft.com/office/drawing/2014/main" id="{112B1682-BDEE-4238-90DB-61F7D25E1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721" y="3611938"/>
            <a:ext cx="1239297" cy="35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16479">
              <a:defRPr/>
            </a:pPr>
            <a:endParaRPr lang="zh-CN" altLang="en-US" sz="1688" b="1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24" name="矩形 7">
            <a:extLst>
              <a:ext uri="{FF2B5EF4-FFF2-40B4-BE49-F238E27FC236}">
                <a16:creationId xmlns:a16="http://schemas.microsoft.com/office/drawing/2014/main" id="{83BF8324-D5EE-4623-9BA8-067B333DF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34" y="-20156"/>
            <a:ext cx="8698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四、理论评析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8333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7778BB40-05F5-482A-A778-A0209AF82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11" y="470268"/>
            <a:ext cx="8905797" cy="4184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sz="2800" b="1" spc="-56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spc="-56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生活方式变化</a:t>
            </a:r>
            <a:r>
              <a:rPr lang="zh-CN" altLang="en-US" sz="2800" b="1" spc="-56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推动着人们</a:t>
            </a:r>
            <a:r>
              <a:rPr lang="zh-CN" altLang="en-US" sz="2800" b="1" spc="-56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消费观念的更新</a:t>
            </a:r>
            <a:r>
              <a:rPr lang="en-US" altLang="zh-CN" sz="2800" b="1" spc="-56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b="1" spc="-56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2800" b="1" spc="-56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  <a:defRPr/>
            </a:pPr>
            <a:r>
              <a:rPr lang="en-US" altLang="zh-CN" sz="2800" b="1" spc="-56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b="1" spc="-56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也带来不同</a:t>
            </a:r>
            <a:r>
              <a:rPr lang="zh-CN" altLang="en-US" sz="2800" b="1" spc="-56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消费观念的碰撞</a:t>
            </a:r>
            <a:r>
              <a:rPr lang="zh-CN" altLang="en-US" sz="2800" b="1" spc="-56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6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理智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的消费者，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践行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消费原则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   量入为出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,   </a:t>
            </a:r>
            <a:r>
              <a:rPr lang="zh-CN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楷体_GB2312" pitchFamily="49" charset="-122"/>
              </a:rPr>
              <a:t>适度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消费；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   避免盲从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,   </a:t>
            </a:r>
            <a:r>
              <a:rPr lang="zh-CN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楷体_GB2312" pitchFamily="49" charset="-122"/>
              </a:rPr>
              <a:t>理性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消费；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   保护环境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,   </a:t>
            </a:r>
            <a:r>
              <a:rPr lang="zh-CN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楷体_GB2312" pitchFamily="49" charset="-122"/>
              </a:rPr>
              <a:t>绿色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消费；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   勤俭节约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,   </a:t>
            </a:r>
            <a:r>
              <a:rPr lang="zh-CN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楷体_GB2312" pitchFamily="49" charset="-122"/>
              </a:rPr>
              <a:t>艰苦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奋斗；</a:t>
            </a:r>
            <a:endParaRPr lang="en-US" altLang="zh-CN" sz="1875" b="1" dirty="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28" name="矩形 22">
            <a:extLst>
              <a:ext uri="{FF2B5EF4-FFF2-40B4-BE49-F238E27FC236}">
                <a16:creationId xmlns:a16="http://schemas.microsoft.com/office/drawing/2014/main" id="{112B1682-BDEE-4238-90DB-61F7D25E1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721" y="3611938"/>
            <a:ext cx="1239297" cy="35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16479">
              <a:defRPr/>
            </a:pPr>
            <a:endParaRPr lang="zh-CN" altLang="en-US" sz="1688" b="1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24" name="矩形 7">
            <a:extLst>
              <a:ext uri="{FF2B5EF4-FFF2-40B4-BE49-F238E27FC236}">
                <a16:creationId xmlns:a16="http://schemas.microsoft.com/office/drawing/2014/main" id="{83BF8324-D5EE-4623-9BA8-067B333DF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34" y="-20156"/>
            <a:ext cx="8698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四、理论评析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678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7778BB40-05F5-482A-A778-A0209AF82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77" y="470268"/>
            <a:ext cx="8936532" cy="45981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sz="2800" b="1" spc="-56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b="1" spc="-56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楷体_GB2312" pitchFamily="49" charset="-122"/>
              </a:rPr>
              <a:t>绿色发展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国策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保障，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法治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护航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1979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年，通过第一部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环境保护法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1983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年，将保护环境确立为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基本国策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1994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年，审议通过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世纪议程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，成为世界上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第一个制定实施本国可持续发展战略的国家。</a:t>
            </a:r>
          </a:p>
          <a:p>
            <a:pPr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2000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年，将保护生态环境全面纳入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国民经济与社会发展规划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2013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年以来，中国全面加快推进生态文明建设，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提出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关于加快推进生态文明建设的意见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已经形成了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资源节约和环境保护法律体系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包括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多部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法律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40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多部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行政法规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80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多件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部门规章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2016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发展权：中国的理念、实践与贡献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白皮书</a:t>
            </a:r>
            <a:endParaRPr lang="en-US" altLang="zh-CN" sz="1875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2">
            <a:extLst>
              <a:ext uri="{FF2B5EF4-FFF2-40B4-BE49-F238E27FC236}">
                <a16:creationId xmlns:a16="http://schemas.microsoft.com/office/drawing/2014/main" id="{112B1682-BDEE-4238-90DB-61F7D25E1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721" y="3611938"/>
            <a:ext cx="1239297" cy="35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16479">
              <a:defRPr/>
            </a:pPr>
            <a:endParaRPr lang="zh-CN" altLang="en-US" sz="1688" b="1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24" name="矩形 7">
            <a:extLst>
              <a:ext uri="{FF2B5EF4-FFF2-40B4-BE49-F238E27FC236}">
                <a16:creationId xmlns:a16="http://schemas.microsoft.com/office/drawing/2014/main" id="{83BF8324-D5EE-4623-9BA8-067B333DF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34" y="-20156"/>
            <a:ext cx="8698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四、理论评析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3967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7778BB40-05F5-482A-A778-A0209AF82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77" y="465619"/>
            <a:ext cx="8813587" cy="954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spc="-56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b="1" spc="-56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楷体_GB2312" pitchFamily="49" charset="-122"/>
              </a:rPr>
              <a:t>绿色发展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国策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保障，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法治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护航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ctr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中华人民共和国环境保护法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</p:txBody>
      </p:sp>
      <p:sp>
        <p:nvSpPr>
          <p:cNvPr id="28" name="矩形 22">
            <a:extLst>
              <a:ext uri="{FF2B5EF4-FFF2-40B4-BE49-F238E27FC236}">
                <a16:creationId xmlns:a16="http://schemas.microsoft.com/office/drawing/2014/main" id="{112B1682-BDEE-4238-90DB-61F7D25E1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721" y="3611938"/>
            <a:ext cx="1239297" cy="35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16479">
              <a:defRPr/>
            </a:pPr>
            <a:endParaRPr lang="zh-CN" altLang="en-US" sz="1688" b="1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24" name="矩形 7">
            <a:extLst>
              <a:ext uri="{FF2B5EF4-FFF2-40B4-BE49-F238E27FC236}">
                <a16:creationId xmlns:a16="http://schemas.microsoft.com/office/drawing/2014/main" id="{83BF8324-D5EE-4623-9BA8-067B333DF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34" y="-20156"/>
            <a:ext cx="8698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四、理论评析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3F60324-5875-4949-B7E6-F9AB06171B0C}"/>
              </a:ext>
            </a:extLst>
          </p:cNvPr>
          <p:cNvSpPr txBox="1"/>
          <p:nvPr/>
        </p:nvSpPr>
        <p:spPr>
          <a:xfrm>
            <a:off x="222834" y="1546029"/>
            <a:ext cx="2350323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土地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管理法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矿产资源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法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水土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保持法</a:t>
            </a: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水法</a:t>
            </a:r>
            <a:endParaRPr lang="zh-CN" altLang="en-US" sz="2400" dirty="0"/>
          </a:p>
          <a:p>
            <a:pPr>
              <a:defRPr/>
            </a:pP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森林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法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草原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法</a:t>
            </a: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煤炭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法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气象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法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海域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使用管理法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683E074-003C-4C2D-A69F-8626889ADABD}"/>
              </a:ext>
            </a:extLst>
          </p:cNvPr>
          <p:cNvSpPr txBox="1"/>
          <p:nvPr/>
        </p:nvSpPr>
        <p:spPr>
          <a:xfrm>
            <a:off x="5333322" y="1545128"/>
            <a:ext cx="3587842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环境保护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法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环境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法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环境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噪声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污染防治法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土壤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污染防治法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防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沙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治沙法 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污染防治法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大气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污染防治法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放射性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污染防治法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固体废物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污染环境防治法</a:t>
            </a:r>
            <a:endParaRPr lang="zh-CN" altLang="en-US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A5EBFF6-F853-49C9-B8EA-9FBB1596AB29}"/>
              </a:ext>
            </a:extLst>
          </p:cNvPr>
          <p:cNvSpPr txBox="1"/>
          <p:nvPr/>
        </p:nvSpPr>
        <p:spPr>
          <a:xfrm>
            <a:off x="2753930" y="1545128"/>
            <a:ext cx="2350323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农业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法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渔业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法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节约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能源法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可再生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能源法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野生动物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保护法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清洁生产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促进法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循环经济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促进法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城乡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规划法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海洋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环境保护法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6141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3">
            <a:extLst>
              <a:ext uri="{FF2B5EF4-FFF2-40B4-BE49-F238E27FC236}">
                <a16:creationId xmlns:a16="http://schemas.microsoft.com/office/drawing/2014/main" id="{6886D17D-BCDD-41E5-887C-B328A9D90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17" y="410668"/>
            <a:ext cx="8775166" cy="311104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经济与社会</a:t>
            </a:r>
            <a:endParaRPr lang="en-US" altLang="zh-CN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第二单元  综合探究</a:t>
            </a:r>
            <a:b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 践行社会责任  促进社会进步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主题二：推动</a:t>
            </a:r>
            <a:r>
              <a:rPr lang="zh-CN" altLang="en-US" sz="36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绿色生产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altLang="en-US" sz="36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绿色消费</a:t>
            </a:r>
            <a:endParaRPr lang="en-US" altLang="zh-CN" sz="3600" b="1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68F4F5E-1E9B-4CEA-86BB-BF25158BE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95" y="539294"/>
            <a:ext cx="8869044" cy="4540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辨别</a:t>
            </a:r>
            <a:r>
              <a:rPr lang="zh-CN" altLang="en-US" sz="2800" b="1" spc="-38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28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</a:t>
            </a:r>
            <a:r>
              <a:rPr lang="zh-CN" altLang="en-US" sz="2800" b="1" spc="-38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绿色生产</a:t>
            </a:r>
            <a:r>
              <a:rPr lang="zh-CN" altLang="en-US" sz="2800" b="1" spc="-38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spc="-38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绿色消费</a:t>
            </a:r>
            <a:r>
              <a:rPr lang="zh-CN" altLang="en-US" sz="28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</a:t>
            </a:r>
            <a:r>
              <a:rPr lang="en-US" altLang="zh-CN" sz="2800" b="1" spc="-38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en-US" sz="2800" b="1" spc="-38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可行性</a:t>
            </a:r>
            <a:r>
              <a:rPr lang="zh-CN" altLang="en-US" sz="28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r>
              <a:rPr lang="en-US" altLang="zh-CN" sz="2800" b="1" spc="-38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>
              <a:lnSpc>
                <a:spcPct val="150000"/>
              </a:lnSpc>
              <a:defRPr/>
            </a:pPr>
            <a:endParaRPr lang="zh-CN" altLang="en-US" sz="2800" b="1" spc="-38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树立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正确的消费观</a:t>
            </a:r>
            <a:r>
              <a:rPr lang="en-US" altLang="zh-CN" sz="2800" b="1" spc="5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 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800" b="1" spc="-38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简约适度</a:t>
            </a:r>
            <a:r>
              <a:rPr lang="zh-CN" altLang="en-US" sz="2800" b="1" spc="56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b="1" spc="-38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绿色低碳</a:t>
            </a:r>
            <a:r>
              <a:rPr lang="zh-CN" altLang="en-US" sz="2800" b="1" spc="56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b="1" spc="-38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生活方式</a:t>
            </a:r>
            <a:r>
              <a:rPr lang="en-US" altLang="zh-CN" sz="2800" b="1" spc="56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  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反对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奢侈浪费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不合理消费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231B726D-5353-416C-9D1E-D1A10FCE7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6" y="0"/>
            <a:ext cx="8670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一、探究活动目标（二）推动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绿色生产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绿色消费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294FFB-FFB0-4BDC-BFEF-EFF5C39FC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38" y="738373"/>
            <a:ext cx="2819767" cy="42146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6">
            <a:extLst>
              <a:ext uri="{FF2B5EF4-FFF2-40B4-BE49-F238E27FC236}">
                <a16:creationId xmlns:a16="http://schemas.microsoft.com/office/drawing/2014/main" id="{1B6569D9-6662-406C-B619-B44606012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4" y="586602"/>
            <a:ext cx="8974952" cy="44319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围绕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“如何推动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绿色生产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绿色消费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”议题，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如何做到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经济社会发展与生态文明建设相统一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endParaRPr lang="en-US" altLang="zh-CN" sz="1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搜集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制造业</a:t>
            </a:r>
            <a:r>
              <a:rPr lang="zh-CN" altLang="en-US" sz="1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建筑业</a:t>
            </a:r>
            <a:r>
              <a:rPr lang="zh-CN" altLang="en-US" sz="1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农业领域开发应用</a:t>
            </a:r>
            <a:r>
              <a:rPr lang="zh-CN" altLang="en-US" sz="2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节能环保技术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的典型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事例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举行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研讨会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如何运用</a:t>
            </a:r>
            <a:r>
              <a:rPr lang="zh-CN" altLang="en-US" sz="2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先进科学技术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促进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绿色生产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调查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校园、社区、村庄采取的</a:t>
            </a:r>
            <a:r>
              <a:rPr lang="zh-CN" altLang="en-US" sz="2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节约资源、保护环境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措施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对照</a:t>
            </a:r>
            <a:r>
              <a:rPr lang="zh-CN" altLang="en-US" sz="2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绿色发展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的先进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向有关部门和单位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改进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关于</a:t>
            </a:r>
            <a:r>
              <a:rPr lang="zh-CN" altLang="en-US" sz="2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家庭消费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个人消费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的调查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问卷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不同</a:t>
            </a:r>
            <a:r>
              <a:rPr lang="zh-CN" altLang="en-US" sz="2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消费行为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背后的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消费心理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消费观念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撰写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倡导</a:t>
            </a:r>
            <a:r>
              <a:rPr lang="zh-CN" altLang="en-US" sz="2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绿色消费、合理消费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的倡议书。</a:t>
            </a: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CB6C1AC3-186B-48EF-93FA-6F487D3D7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68" y="0"/>
            <a:ext cx="88520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二、探究活动建议（二）推动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绿色生产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绿色消费</a:t>
            </a:r>
            <a:endParaRPr lang="zh-CN" altLang="en-US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045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E19315A-641F-4FD2-81EC-F9F5AEC0AA62}"/>
              </a:ext>
            </a:extLst>
          </p:cNvPr>
          <p:cNvSpPr/>
          <p:nvPr/>
        </p:nvSpPr>
        <p:spPr>
          <a:xfrm>
            <a:off x="84522" y="554579"/>
            <a:ext cx="8974952" cy="45243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如今，绿色生产、绿色生活有了很多令人耳目一新的实践。</a:t>
            </a:r>
          </a:p>
          <a:p>
            <a:pPr algn="just">
              <a:defRPr/>
            </a:pP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spc="-38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某竹业企业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在注重竹产品环境价值的同时注重保护生物多样性，在原料采购时注重保障种植者利益，在生产工艺上控制使用化学材料，在产品生产全过程中关注可持续发展。</a:t>
            </a:r>
          </a:p>
          <a:p>
            <a:pPr algn="just">
              <a:defRPr/>
            </a:pP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spc="-38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某制衣企业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生产过程中的废碱液被用于电厂的脱硫，使发电厂二氧化碳年排放量大幅减少。</a:t>
            </a:r>
          </a:p>
          <a:p>
            <a:pPr algn="just">
              <a:defRPr/>
            </a:pP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spc="-38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某住宅建设企业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改变传统的手工建造方式，加强住宅构件标准化生产，减少现场翻砂制浆，降低了建筑材料损耗，单位施工面积节能</a:t>
            </a:r>
            <a:r>
              <a:rPr lang="en-US" altLang="zh-CN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20%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，节水</a:t>
            </a:r>
            <a:r>
              <a:rPr lang="en-US" altLang="zh-CN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63%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，节约木材</a:t>
            </a:r>
            <a:r>
              <a:rPr lang="en-US" altLang="zh-CN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87%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algn="just">
              <a:defRPr/>
            </a:pP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spc="-38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某学校</a:t>
            </a:r>
            <a:r>
              <a:rPr lang="zh-CN" altLang="en-US" sz="2000" b="1" spc="-38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大力推进电子化办公，降低纸张消耗，减少案卷存放空间。</a:t>
            </a:r>
            <a:endParaRPr lang="en-US" altLang="zh-CN" sz="800" b="1" spc="-38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sz="2000" b="1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有人认为，保护生态环境会影响经济发展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你是否同意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? 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简要说明理由。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zh-CN" altLang="en-US" sz="800" b="1" dirty="0">
              <a:solidFill>
                <a:schemeClr val="tx1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反思生活中不合理、不绿色的消费现象，结合身边的实际，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就如何建设绿色学校、绿色家庭或绿色社区，提出你的建议。</a:t>
            </a:r>
            <a:endParaRPr lang="zh-CN" altLang="en-US" sz="2000" b="1" spc="-38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7">
            <a:extLst>
              <a:ext uri="{FF2B5EF4-FFF2-40B4-BE49-F238E27FC236}">
                <a16:creationId xmlns:a16="http://schemas.microsoft.com/office/drawing/2014/main" id="{2DD90EC9-0E48-41BB-8DB7-CCBE8FDF4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67" y="0"/>
            <a:ext cx="8729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三、探究路径参考（二）推动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绿色生产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绿色消费</a:t>
            </a:r>
          </a:p>
        </p:txBody>
      </p:sp>
    </p:spTree>
    <p:extLst>
      <p:ext uri="{BB962C8B-B14F-4D97-AF65-F5344CB8AC3E}">
        <p14:creationId xmlns:p14="http://schemas.microsoft.com/office/powerpoint/2010/main" val="74507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E19315A-641F-4FD2-81EC-F9F5AEC0AA62}"/>
              </a:ext>
            </a:extLst>
          </p:cNvPr>
          <p:cNvSpPr/>
          <p:nvPr/>
        </p:nvSpPr>
        <p:spPr>
          <a:xfrm>
            <a:off x="84522" y="554579"/>
            <a:ext cx="8974952" cy="45243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    如今，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绿色生产、绿色生活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有了很多令人耳目一新的实践。</a:t>
            </a:r>
          </a:p>
          <a:p>
            <a:pPr algn="just">
              <a:defRPr/>
            </a:pP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某竹业企业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在注重竹产品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环境价值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的同时注重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保护生物多样性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，在原料采购时注重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保障种植者利益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，在生产工艺上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控制使用化学材料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，在产品生产全过程中关注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可持续发展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algn="just">
              <a:defRPr/>
            </a:pP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某制衣企业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生产过程中的废碱液被用于电厂的脱硫，使发电厂二氧化碳年排放量大幅减少。</a:t>
            </a:r>
          </a:p>
          <a:p>
            <a:pPr algn="just">
              <a:defRPr/>
            </a:pP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某住宅建设企业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改变传统的手工建造方式，加强住宅构件标准化生产，减少现场翻砂制浆，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降低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了建筑材料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损耗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，单位施工面积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节能</a:t>
            </a:r>
            <a:r>
              <a:rPr lang="en-US" altLang="zh-CN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20%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节水</a:t>
            </a:r>
            <a:r>
              <a:rPr lang="en-US" altLang="zh-CN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63%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节约木材</a:t>
            </a:r>
            <a:r>
              <a:rPr lang="en-US" altLang="zh-CN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87%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algn="just">
              <a:defRPr/>
            </a:pP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spc="-38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某学校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大力推进电子化办公，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降低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纸张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消耗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减少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案卷存放</a:t>
            </a:r>
            <a:r>
              <a:rPr lang="zh-CN" altLang="en-US" sz="2000" b="1" spc="-38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空间</a:t>
            </a:r>
            <a:r>
              <a:rPr lang="zh-CN" altLang="en-US" sz="2000" b="1" spc="-38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800" b="1" spc="-38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sz="20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有人认为，保护生态环境会影响经济发展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              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你是否同意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?  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简要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说明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理由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en-US" altLang="zh-CN" sz="20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zh-CN" altLang="en-US" sz="8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反思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生活中不合理、不绿色的消费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现象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结合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身边的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实际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endParaRPr lang="en-US" altLang="zh-CN" sz="20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              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就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如何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建设绿色学校、绿色家庭或绿色社区，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提出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你的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建议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en-US" sz="2000" b="1" spc="-38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7">
            <a:extLst>
              <a:ext uri="{FF2B5EF4-FFF2-40B4-BE49-F238E27FC236}">
                <a16:creationId xmlns:a16="http://schemas.microsoft.com/office/drawing/2014/main" id="{2DD90EC9-0E48-41BB-8DB7-CCBE8FDF4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67" y="0"/>
            <a:ext cx="8729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三、探究路径参考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B1519A3-57C7-4905-A7AD-FCA3CE8AF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44" y="32593"/>
            <a:ext cx="8898111" cy="5078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sz="2200" b="1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有人认为，保护生态环境会影响经济发展</a:t>
            </a:r>
            <a:r>
              <a:rPr lang="zh-CN" altLang="en-US" sz="2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你是否同意</a:t>
            </a:r>
            <a:r>
              <a:rPr lang="en-US" altLang="zh-CN" sz="2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  </a:t>
            </a:r>
            <a:r>
              <a:rPr lang="zh-CN" altLang="en-US" sz="2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简要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理由</a:t>
            </a:r>
            <a:r>
              <a:rPr lang="zh-CN" altLang="en-US" sz="2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①认为保护生态环境会影响经济发展，</a:t>
            </a:r>
            <a:endParaRPr lang="en-US" altLang="zh-CN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是把生态环境保护和经济发展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对立起来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的看法，是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片面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的。</a:t>
            </a:r>
          </a:p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②经济发展与生态环境保护的关系，归根到底是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人与自然的关系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在人类社会发展过程中，人们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对待自然的态度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从远古时代的崇拜与适应，到近代的征服与对抗，再到当代的反省与保护，</a:t>
            </a:r>
            <a:endParaRPr lang="en-US" altLang="zh-CN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是一个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不断提高认识和改进实践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的过程。</a:t>
            </a:r>
          </a:p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③我们要建设的现代化是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人与自然和谐共生的现代化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经济发展不应是对资源和生态环境的竭泽而渔，</a:t>
            </a:r>
          </a:p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生态环境保护不应是舍弃经济发展的缘木求鱼，</a:t>
            </a:r>
          </a:p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而是要坚持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在发展中保护、在保护中发展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实现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经济社会发展与人口、资源、环境相协调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④我们要坚持和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贯彻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新发展理念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深刻认识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保护生态环境就是保护生产力、改善生态环境就是发展生产力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坚决摒弃以牺牲生态环境换取一时一地经济增长的做法。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B1519A3-57C7-4905-A7AD-FCA3CE8AF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03" y="100304"/>
            <a:ext cx="8894268" cy="47397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反思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生活中不合理、不绿色的消费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现象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结合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身边的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实际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endParaRPr lang="en-US" altLang="zh-CN" sz="22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就</a:t>
            </a:r>
            <a:r>
              <a:rPr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如何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建设绿色学校、绿色家庭或绿色社区，</a:t>
            </a:r>
            <a:r>
              <a:rPr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提出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你的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建议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en-US" altLang="zh-CN" sz="22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zh-CN" altLang="en-US" sz="16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）日常生活中存在很多不合理、不绿色的消费现象，</a:t>
            </a:r>
            <a:endParaRPr lang="en-US" altLang="zh-CN" sz="2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如浪费水电资源、浪费粮食、过度包装、使用一次性木筷等。</a:t>
            </a:r>
            <a:endParaRPr lang="en-US" altLang="zh-CN" sz="2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  <a:p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倡导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简约适度、绿色低碳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的生活方式，</a:t>
            </a:r>
            <a:endParaRPr lang="en-US" altLang="zh-CN" sz="2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反对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奢侈浪费和不合理消费。</a:t>
            </a:r>
          </a:p>
          <a:p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树立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绿色环保理念，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保护环境</a:t>
            </a:r>
            <a:r>
              <a:rPr lang="zh-CN" altLang="en-US" sz="1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节约资源</a:t>
            </a:r>
            <a:r>
              <a:rPr lang="zh-CN" altLang="en-US" sz="1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绿色消费良好氛围；</a:t>
            </a:r>
            <a:endParaRPr lang="en-US" altLang="zh-CN" sz="2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环保教育</a:t>
            </a:r>
            <a:r>
              <a:rPr lang="zh-CN" altLang="en-US" sz="1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普及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环保知识</a:t>
            </a:r>
            <a:r>
              <a:rPr lang="zh-CN" altLang="en-US" sz="1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宣传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国情国策</a:t>
            </a:r>
            <a:r>
              <a:rPr lang="zh-CN" altLang="en-US" sz="1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环保法律</a:t>
            </a:r>
            <a:r>
              <a:rPr lang="zh-CN" altLang="en-US" sz="1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环保公德</a:t>
            </a:r>
            <a:r>
              <a:rPr lang="zh-CN" altLang="en-US" sz="1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2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校园环境质量，整体把握校园环境规划，植树种花，垃圾分类；</a:t>
            </a:r>
          </a:p>
          <a:p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鼓励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环保实践，通过实践活动影响师生具体行为，</a:t>
            </a:r>
            <a:endParaRPr lang="en-US" altLang="zh-CN" sz="2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如举办环保主题班会、环保知识竞赛、环保板报设计竞赛等。</a:t>
            </a:r>
          </a:p>
        </p:txBody>
      </p:sp>
    </p:spTree>
    <p:extLst>
      <p:ext uri="{BB962C8B-B14F-4D97-AF65-F5344CB8AC3E}">
        <p14:creationId xmlns:p14="http://schemas.microsoft.com/office/powerpoint/2010/main" val="180528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7778BB40-05F5-482A-A778-A0209AF82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05" y="718673"/>
            <a:ext cx="8886587" cy="38837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我们要建设的现代化是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人与自然和谐共生的现代化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生态环境没有替代品，用之不觉，失之难存。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环境就是民生，青山就是美丽，蓝天也是幸福，绿水青山就是金山银山；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保护环境就是保护生产力，改善环境就是发展生产力。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在生态环境保护上，一定要树立大局观、长远观、整体观，不能因小失大、顾此失彼、寅吃卯粮、急功近利。</a:t>
            </a:r>
          </a:p>
        </p:txBody>
      </p:sp>
      <p:sp>
        <p:nvSpPr>
          <p:cNvPr id="28" name="矩形 22">
            <a:extLst>
              <a:ext uri="{FF2B5EF4-FFF2-40B4-BE49-F238E27FC236}">
                <a16:creationId xmlns:a16="http://schemas.microsoft.com/office/drawing/2014/main" id="{112B1682-BDEE-4238-90DB-61F7D25E1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721" y="3611938"/>
            <a:ext cx="1239297" cy="35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16479">
              <a:defRPr/>
            </a:pPr>
            <a:endParaRPr lang="zh-CN" altLang="en-US" sz="1688" b="1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24" name="矩形 7">
            <a:extLst>
              <a:ext uri="{FF2B5EF4-FFF2-40B4-BE49-F238E27FC236}">
                <a16:creationId xmlns:a16="http://schemas.microsoft.com/office/drawing/2014/main" id="{83BF8324-D5EE-4623-9BA8-067B333DF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34" y="-20156"/>
            <a:ext cx="8698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四、理论评析（二）推动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绿色生产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绿色消费</a:t>
            </a:r>
          </a:p>
        </p:txBody>
      </p:sp>
    </p:spTree>
    <p:extLst>
      <p:ext uri="{BB962C8B-B14F-4D97-AF65-F5344CB8AC3E}">
        <p14:creationId xmlns:p14="http://schemas.microsoft.com/office/powerpoint/2010/main" val="8948243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1739</Words>
  <Application>Microsoft Office PowerPoint</Application>
  <PresentationFormat>全屏显示(16:9)</PresentationFormat>
  <Paragraphs>168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黑体</vt:lpstr>
      <vt:lpstr>楷体</vt:lpstr>
      <vt:lpstr>宋体</vt:lpstr>
      <vt:lpstr>微软雅黑</vt:lpstr>
      <vt:lpstr>Arial</vt:lpstr>
      <vt:lpstr>Calibri</vt:lpstr>
      <vt:lpstr>Times New Roman</vt:lpstr>
      <vt:lpstr>1_Office 主题​​</vt:lpstr>
      <vt:lpstr>第10课时   综合探究2 践行社会责任  促进社会进步 推动绿色生产与绿色消费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lsg</cp:lastModifiedBy>
  <cp:revision>143</cp:revision>
  <dcterms:created xsi:type="dcterms:W3CDTF">2020-02-01T11:21:51Z</dcterms:created>
  <dcterms:modified xsi:type="dcterms:W3CDTF">2020-03-10T15:41:23Z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