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5" r:id="rId2"/>
    <p:sldId id="283" r:id="rId3"/>
    <p:sldId id="414" r:id="rId4"/>
    <p:sldId id="433" r:id="rId5"/>
    <p:sldId id="435" r:id="rId6"/>
    <p:sldId id="416" r:id="rId7"/>
    <p:sldId id="436" r:id="rId8"/>
    <p:sldId id="434" r:id="rId9"/>
    <p:sldId id="437" r:id="rId10"/>
    <p:sldId id="418" r:id="rId11"/>
    <p:sldId id="419" r:id="rId12"/>
    <p:sldId id="439" r:id="rId13"/>
    <p:sldId id="428" r:id="rId14"/>
    <p:sldId id="438" r:id="rId15"/>
    <p:sldId id="429" r:id="rId16"/>
    <p:sldId id="271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07351" y="1719978"/>
            <a:ext cx="5812380" cy="1568733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9</a:t>
            </a:r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   综合探究</a:t>
            </a:r>
            <a:r>
              <a:rPr lang="en-US" altLang="zh-CN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br>
              <a:rPr lang="en-US" altLang="zh-CN" sz="31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1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践行社会责任  促进社会进步</a:t>
            </a:r>
            <a:br>
              <a:rPr lang="en-US" altLang="zh-CN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7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弘扬劳动精神与投身创新创业</a:t>
            </a:r>
            <a:endParaRPr lang="zh-CN" altLang="en-US" sz="3600" b="1" spc="3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CED395B-C10F-4F19-B90A-69AEDF8EFA0C}"/>
              </a:ext>
            </a:extLst>
          </p:cNvPr>
          <p:cNvSpPr txBox="1"/>
          <p:nvPr/>
        </p:nvSpPr>
        <p:spPr>
          <a:xfrm>
            <a:off x="3207351" y="3699565"/>
            <a:ext cx="5667708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北京市陈经纶中学   王非凡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AE224A9C-53FD-4F14-B924-23CCF5318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35" y="523220"/>
            <a:ext cx="8698330" cy="443114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 dirty="0">
                <a:latin typeface="Times New Roman" pitchFamily="18" charset="0"/>
                <a:ea typeface="楷体_GB2312" pitchFamily="49" charset="-122"/>
              </a:rPr>
              <a:t>在前进道路上</a:t>
            </a:r>
            <a:r>
              <a:rPr lang="en-US" altLang="zh-CN" sz="2400" b="1" dirty="0">
                <a:latin typeface="Times New Roman" pitchFamily="18" charset="0"/>
                <a:ea typeface="楷体_GB2312" pitchFamily="49" charset="-122"/>
              </a:rPr>
              <a:t>,   </a:t>
            </a:r>
            <a:r>
              <a:rPr lang="zh-CN" altLang="en-US" sz="2400" b="1" dirty="0">
                <a:latin typeface="Times New Roman" pitchFamily="18" charset="0"/>
                <a:ea typeface="楷体_GB2312" pitchFamily="49" charset="-122"/>
              </a:rPr>
              <a:t>我们要始终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弘扬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劳模精神</a:t>
            </a:r>
            <a:r>
              <a:rPr lang="zh-CN" altLang="en-US" sz="2400" b="1" dirty="0">
                <a:latin typeface="Times New Roman" pitchFamily="18" charset="0"/>
                <a:ea typeface="楷体_GB2312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劳动精神</a:t>
            </a:r>
            <a:r>
              <a:rPr lang="en-US" altLang="zh-CN" sz="2400" b="1" dirty="0">
                <a:latin typeface="Times New Roman" pitchFamily="18" charset="0"/>
                <a:ea typeface="楷体_GB2312" pitchFamily="49" charset="-122"/>
              </a:rPr>
              <a:t>,  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400" b="1" dirty="0">
                <a:latin typeface="Times New Roman" pitchFamily="18" charset="0"/>
                <a:ea typeface="楷体_GB2312" pitchFamily="49" charset="-122"/>
              </a:rPr>
              <a:t>        </a:t>
            </a:r>
            <a:r>
              <a:rPr lang="zh-CN" altLang="en-US" sz="2400" b="1" dirty="0">
                <a:latin typeface="Times New Roman" pitchFamily="18" charset="0"/>
                <a:ea typeface="楷体_GB2312" pitchFamily="49" charset="-122"/>
              </a:rPr>
              <a:t>为中国经济社会发展汇聚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强大正能量</a:t>
            </a:r>
            <a:r>
              <a:rPr lang="zh-CN" altLang="en-US" sz="2400" b="1" dirty="0">
                <a:latin typeface="Times New Roman" pitchFamily="18" charset="0"/>
                <a:ea typeface="楷体_GB2312" pitchFamily="49" charset="-122"/>
              </a:rPr>
              <a:t>。</a:t>
            </a:r>
            <a:endParaRPr lang="en-US" altLang="zh-CN" sz="2400" b="1" dirty="0">
              <a:latin typeface="Times New Roman" pitchFamily="18" charset="0"/>
              <a:ea typeface="楷体_GB2312" pitchFamily="49" charset="-122"/>
            </a:endParaRPr>
          </a:p>
          <a:p>
            <a:pPr>
              <a:lnSpc>
                <a:spcPct val="140000"/>
              </a:lnSpc>
              <a:defRPr/>
            </a:pPr>
            <a:endParaRPr lang="en-US" altLang="zh-CN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sz="2400" b="1" dirty="0">
                <a:latin typeface="Times New Roman" pitchFamily="18" charset="0"/>
                <a:ea typeface="楷体_GB2312" pitchFamily="49" charset="-122"/>
              </a:rPr>
              <a:t>    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劳动</a:t>
            </a:r>
            <a:r>
              <a:rPr lang="zh-CN" altLang="en-US" sz="2400" b="1" spc="-56" dirty="0">
                <a:latin typeface="Times New Roman" pitchFamily="18" charset="0"/>
                <a:ea typeface="楷体_GB2312" pitchFamily="49" charset="-122"/>
              </a:rPr>
              <a:t>是人类的</a:t>
            </a:r>
            <a:r>
              <a:rPr lang="zh-CN" altLang="en-US" sz="2400" b="1" spc="-56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本质活动</a:t>
            </a:r>
            <a:r>
              <a:rPr lang="en-US" altLang="zh-CN" sz="2400" b="1" spc="-56" dirty="0">
                <a:latin typeface="Times New Roman" pitchFamily="18" charset="0"/>
                <a:ea typeface="楷体_GB2312" pitchFamily="49" charset="-122"/>
              </a:rPr>
              <a:t>,   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400" b="1" spc="-56" dirty="0">
                <a:solidFill>
                  <a:srgbClr val="CC3300"/>
                </a:solidFill>
                <a:latin typeface="Times New Roman" pitchFamily="18" charset="0"/>
                <a:ea typeface="楷体_GB2312" pitchFamily="49" charset="-122"/>
              </a:rPr>
              <a:t>     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劳动光荣、创造伟大</a:t>
            </a:r>
            <a:r>
              <a:rPr lang="zh-CN" altLang="en-US" sz="2400" b="1" dirty="0">
                <a:latin typeface="Times New Roman" pitchFamily="18" charset="0"/>
                <a:ea typeface="楷体_GB2312" pitchFamily="49" charset="-122"/>
              </a:rPr>
              <a:t>是对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人类文明进步</a:t>
            </a:r>
            <a:r>
              <a:rPr lang="zh-CN" altLang="en-US" sz="2400" b="1" dirty="0">
                <a:latin typeface="Times New Roman" pitchFamily="18" charset="0"/>
                <a:ea typeface="楷体_GB2312" pitchFamily="49" charset="-122"/>
              </a:rPr>
              <a:t>规律的重要诠释。</a:t>
            </a:r>
            <a:endParaRPr lang="en-US" altLang="zh-CN" sz="2400" b="1" dirty="0">
              <a:latin typeface="Times New Roman" pitchFamily="18" charset="0"/>
              <a:ea typeface="楷体_GB2312" pitchFamily="49" charset="-122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sz="2400" b="1" dirty="0">
                <a:latin typeface="Times New Roman" pitchFamily="18" charset="0"/>
                <a:ea typeface="楷体_GB2312" pitchFamily="49" charset="-122"/>
              </a:rPr>
              <a:t>      “</a:t>
            </a:r>
            <a:r>
              <a:rPr lang="zh-CN" altLang="en-US" sz="2400" b="1" dirty="0">
                <a:latin typeface="Times New Roman" pitchFamily="18" charset="0"/>
                <a:ea typeface="楷体_GB2312" pitchFamily="49" charset="-122"/>
              </a:rPr>
              <a:t>民生在勤</a:t>
            </a:r>
            <a:r>
              <a:rPr lang="en-US" altLang="zh-CN" sz="2400" b="1" spc="-23" dirty="0">
                <a:latin typeface="Times New Roman" pitchFamily="18" charset="0"/>
                <a:ea typeface="楷体_GB2312" pitchFamily="49" charset="-122"/>
              </a:rPr>
              <a:t>,   </a:t>
            </a:r>
            <a:r>
              <a:rPr lang="zh-CN" altLang="en-US" sz="2400" b="1" spc="-23" dirty="0">
                <a:latin typeface="Times New Roman" pitchFamily="18" charset="0"/>
                <a:ea typeface="楷体_GB2312" pitchFamily="49" charset="-122"/>
              </a:rPr>
              <a:t>勤则不匮。</a:t>
            </a:r>
            <a:r>
              <a:rPr lang="en-US" altLang="zh-CN" sz="2400" b="1" spc="-23" dirty="0">
                <a:latin typeface="Times New Roman" pitchFamily="18" charset="0"/>
                <a:ea typeface="楷体_GB2312" pitchFamily="49" charset="-122"/>
              </a:rPr>
              <a:t>” </a:t>
            </a:r>
            <a:endParaRPr lang="en-US" altLang="zh-CN" sz="2400" b="1" dirty="0">
              <a:latin typeface="Times New Roman" pitchFamily="18" charset="0"/>
              <a:ea typeface="楷体_GB2312" pitchFamily="49" charset="-122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sz="2400" b="1" spc="-23" dirty="0">
                <a:latin typeface="Times New Roman" pitchFamily="18" charset="0"/>
                <a:ea typeface="楷体_GB2312" pitchFamily="49" charset="-122"/>
              </a:rPr>
              <a:t>        </a:t>
            </a:r>
            <a:r>
              <a:rPr lang="zh-CN" altLang="en-US" sz="2400" b="1" spc="-23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中华民族</a:t>
            </a:r>
            <a:r>
              <a:rPr lang="zh-CN" altLang="en-US" sz="2400" b="1" spc="-23" dirty="0">
                <a:latin typeface="Times New Roman" pitchFamily="18" charset="0"/>
                <a:ea typeface="楷体_GB2312" pitchFamily="49" charset="-122"/>
              </a:rPr>
              <a:t>是勤于劳动、善于创造的</a:t>
            </a:r>
            <a:r>
              <a:rPr lang="zh-CN" altLang="en-US" sz="2400" b="1" dirty="0">
                <a:latin typeface="Times New Roman" pitchFamily="18" charset="0"/>
                <a:ea typeface="楷体_GB2312" pitchFamily="49" charset="-122"/>
              </a:rPr>
              <a:t>民族。</a:t>
            </a:r>
            <a:endParaRPr lang="en-US" altLang="zh-CN" sz="2400" b="1" dirty="0">
              <a:latin typeface="Times New Roman" pitchFamily="18" charset="0"/>
              <a:ea typeface="楷体_GB2312" pitchFamily="49" charset="-122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sz="2400" b="1" spc="-23" dirty="0">
                <a:latin typeface="Times New Roman" pitchFamily="18" charset="0"/>
                <a:ea typeface="楷体_GB2312" pitchFamily="49" charset="-122"/>
              </a:rPr>
              <a:t>        </a:t>
            </a:r>
            <a:r>
              <a:rPr lang="zh-CN" altLang="en-US" sz="2400" b="1" spc="-23" dirty="0">
                <a:latin typeface="Times New Roman" pitchFamily="18" charset="0"/>
                <a:ea typeface="楷体_GB2312" pitchFamily="49" charset="-122"/>
              </a:rPr>
              <a:t>正是因为劳动创造</a:t>
            </a:r>
            <a:r>
              <a:rPr lang="en-US" altLang="zh-CN" sz="2400" b="1" spc="-23" dirty="0">
                <a:latin typeface="Times New Roman" pitchFamily="18" charset="0"/>
                <a:ea typeface="楷体_GB2312" pitchFamily="49" charset="-122"/>
              </a:rPr>
              <a:t>,   </a:t>
            </a:r>
            <a:r>
              <a:rPr lang="zh-CN" altLang="en-US" sz="2400" b="1" spc="-23" dirty="0">
                <a:latin typeface="Times New Roman" pitchFamily="18" charset="0"/>
                <a:ea typeface="楷体_GB2312" pitchFamily="49" charset="-122"/>
              </a:rPr>
              <a:t>我们拥有了</a:t>
            </a:r>
            <a:r>
              <a:rPr lang="zh-CN" altLang="en-US" sz="2400" b="1" spc="-23" dirty="0">
                <a:solidFill>
                  <a:srgbClr val="00B050"/>
                </a:solidFill>
                <a:latin typeface="Times New Roman" pitchFamily="18" charset="0"/>
                <a:ea typeface="楷体_GB2312" pitchFamily="49" charset="-122"/>
              </a:rPr>
              <a:t>历史的</a:t>
            </a:r>
            <a:r>
              <a:rPr lang="zh-CN" altLang="en-US" sz="2400" b="1" spc="-56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辉煌</a:t>
            </a:r>
            <a:r>
              <a:rPr lang="en-US" altLang="zh-CN" sz="2400" b="1" spc="-23" dirty="0">
                <a:latin typeface="Times New Roman" pitchFamily="18" charset="0"/>
                <a:ea typeface="楷体_GB2312" pitchFamily="49" charset="-122"/>
              </a:rPr>
              <a:t>;  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400" b="1" spc="-23" dirty="0">
                <a:latin typeface="Times New Roman" pitchFamily="18" charset="0"/>
                <a:ea typeface="楷体_GB2312" pitchFamily="49" charset="-122"/>
              </a:rPr>
              <a:t>        </a:t>
            </a:r>
            <a:r>
              <a:rPr lang="zh-CN" altLang="en-US" sz="2400" b="1" spc="-23" dirty="0">
                <a:latin typeface="Times New Roman" pitchFamily="18" charset="0"/>
                <a:ea typeface="楷体_GB2312" pitchFamily="49" charset="-122"/>
              </a:rPr>
              <a:t>正是因为劳动创造</a:t>
            </a:r>
            <a:r>
              <a:rPr lang="en-US" altLang="zh-CN" sz="2400" b="1" spc="-23" dirty="0">
                <a:latin typeface="Times New Roman" pitchFamily="18" charset="0"/>
                <a:ea typeface="楷体_GB2312" pitchFamily="49" charset="-122"/>
              </a:rPr>
              <a:t>,   </a:t>
            </a:r>
            <a:r>
              <a:rPr lang="zh-CN" altLang="en-US" sz="2400" b="1" spc="-23" dirty="0">
                <a:latin typeface="Times New Roman" pitchFamily="18" charset="0"/>
                <a:ea typeface="楷体_GB2312" pitchFamily="49" charset="-122"/>
              </a:rPr>
              <a:t>我</a:t>
            </a:r>
            <a:r>
              <a:rPr lang="zh-CN" altLang="en-US" sz="2400" b="1" dirty="0">
                <a:latin typeface="Times New Roman" pitchFamily="18" charset="0"/>
                <a:ea typeface="楷体_GB2312" pitchFamily="49" charset="-122"/>
              </a:rPr>
              <a:t>们拥有了</a:t>
            </a:r>
            <a:r>
              <a:rPr lang="zh-CN" altLang="en-US" sz="2400" b="1" spc="-23" dirty="0">
                <a:solidFill>
                  <a:srgbClr val="00B050"/>
                </a:solidFill>
                <a:latin typeface="Times New Roman" pitchFamily="18" charset="0"/>
                <a:ea typeface="楷体_GB2312" pitchFamily="49" charset="-122"/>
              </a:rPr>
              <a:t>今天的</a:t>
            </a:r>
            <a:r>
              <a:rPr lang="zh-CN" altLang="en-US" sz="2400" b="1" spc="-56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成就</a:t>
            </a:r>
            <a:r>
              <a:rPr lang="zh-CN" altLang="en-US" sz="2400" b="1" dirty="0">
                <a:latin typeface="Times New Roman" pitchFamily="18" charset="0"/>
                <a:ea typeface="楷体_GB2312" pitchFamily="49" charset="-122"/>
              </a:rPr>
              <a:t>。</a:t>
            </a:r>
          </a:p>
        </p:txBody>
      </p:sp>
      <p:sp>
        <p:nvSpPr>
          <p:cNvPr id="10" name="矩形 7">
            <a:extLst>
              <a:ext uri="{FF2B5EF4-FFF2-40B4-BE49-F238E27FC236}">
                <a16:creationId xmlns:a16="http://schemas.microsoft.com/office/drawing/2014/main" id="{FD920C43-3D69-482C-84BA-1C8B7D8BB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35" y="0"/>
            <a:ext cx="8921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四、理论评析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（一）弘扬劳模精神、劳动精神、工匠精神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2">
            <a:extLst>
              <a:ext uri="{FF2B5EF4-FFF2-40B4-BE49-F238E27FC236}">
                <a16:creationId xmlns:a16="http://schemas.microsoft.com/office/drawing/2014/main" id="{1C565D35-E714-473E-BEFA-52C8B734C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93" y="258771"/>
            <a:ext cx="8928846" cy="384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6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劳动模范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是劳动群众的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杰出代表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是最美的劳动者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劳动模范身上体现的 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2800" b="1" dirty="0">
                <a:solidFill>
                  <a:srgbClr val="CC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爱岗敬业、争创一流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艰苦奋斗、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勇于创新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淡泊名利、甘于奉献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劳模精神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  </a:t>
            </a:r>
          </a:p>
          <a:p>
            <a:pPr>
              <a:lnSpc>
                <a:spcPct val="16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伟大时代精神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的生动体现。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1D14353-D9C9-4B69-92C2-E4DC9E41A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28" y="92369"/>
            <a:ext cx="7399724" cy="493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87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6">
            <a:extLst>
              <a:ext uri="{FF2B5EF4-FFF2-40B4-BE49-F238E27FC236}">
                <a16:creationId xmlns:a16="http://schemas.microsoft.com/office/drawing/2014/main" id="{31383C98-4AC4-4697-843C-F678DE127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93" y="182636"/>
            <a:ext cx="8944216" cy="48466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劳动没有高低贵贱之分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,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任何一份职业都很光荣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en-US" altLang="zh-CN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      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广大劳动群众要立足本职岗位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诚实劳动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en-US" altLang="zh-CN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      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无论从事什么劳动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,  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都要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干一行、爱一行、钻一行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en-US" altLang="zh-CN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12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        在工厂车间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,  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就要弘扬 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工匠精神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”,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精心打磨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每一个零部件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,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生产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优质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的产品。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        在田间地头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,  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就要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精心耕作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,  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努力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赢得丰收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        在商场店铺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,  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就要笑迎天下客</a:t>
            </a:r>
            <a:r>
              <a:rPr lang="en-US" altLang="zh-CN" sz="1800" b="1" dirty="0">
                <a:latin typeface="Times New Roman" panose="02020603050405020304" pitchFamily="18" charset="0"/>
                <a:ea typeface="楷体_GB2312" pitchFamily="49" charset="-122"/>
              </a:rPr>
              <a:t>,  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童叟无欺</a:t>
            </a:r>
            <a:r>
              <a:rPr lang="en-US" altLang="zh-CN" sz="1800" b="1" dirty="0">
                <a:latin typeface="Times New Roman" panose="02020603050405020304" pitchFamily="18" charset="0"/>
                <a:ea typeface="楷体_GB2312" pitchFamily="49" charset="-122"/>
              </a:rPr>
              <a:t>,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提供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优质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的服务。</a:t>
            </a:r>
            <a:endParaRPr lang="en-US" altLang="zh-CN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12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        只要踏实劳动、勤勉劳动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,  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在平凡岗位上也能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干出不平凡的业绩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8F3798-41FD-47BC-957C-BECB42F80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84" y="106029"/>
            <a:ext cx="7353620" cy="49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87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B9E483D-67DE-432A-95FA-C9760F74E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65" y="32593"/>
            <a:ext cx="8967269" cy="5078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 startAt="4"/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要激发和保护企业家精神</a:t>
            </a:r>
            <a:r>
              <a:rPr lang="zh-CN" altLang="en-US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鼓励更多社会主体投身创新创业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成功的创业者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需要具备一系列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素质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创业者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从事经营活动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必须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遵守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法律法规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 </a:t>
            </a:r>
          </a:p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遵守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社会公德、商业道德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诚实守信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接受</a:t>
            </a:r>
            <a:r>
              <a:rPr lang="zh-CN" altLang="en-US" sz="2400" b="1" spc="-8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政府和社会公众的监督</a:t>
            </a:r>
            <a:r>
              <a:rPr lang="en-US" altLang="zh-CN" sz="2400" b="1" spc="-8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  </a:t>
            </a:r>
          </a:p>
          <a:p>
            <a:pPr>
              <a:defRPr/>
            </a:pPr>
            <a:r>
              <a:rPr lang="en-US" altLang="zh-CN" sz="2400" b="1" spc="-8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承担</a:t>
            </a:r>
            <a:r>
              <a:rPr lang="zh-CN" altLang="en-US" sz="2400" b="1" spc="-8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社会责任。</a:t>
            </a:r>
            <a:endParaRPr lang="en-US" altLang="zh-CN" sz="1200" b="1" spc="-8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 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400" b="1" spc="-8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b="1" spc="-8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只有</a:t>
            </a:r>
            <a:r>
              <a:rPr lang="zh-CN" altLang="en-US" sz="2400" b="1" spc="-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积极承担社会责任</a:t>
            </a:r>
            <a:r>
              <a:rPr lang="zh-CN" altLang="en-US" sz="2400" b="1" spc="-113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的企业</a:t>
            </a:r>
            <a:r>
              <a:rPr lang="zh-CN" altLang="en-US" sz="2400" b="1" spc="-113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才是最有</a:t>
            </a:r>
            <a:r>
              <a:rPr lang="zh-CN" altLang="en-US" sz="2400" b="1" spc="-113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竞争力</a:t>
            </a:r>
            <a:r>
              <a:rPr lang="zh-CN" altLang="en-US" sz="2400" b="1" spc="-113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b="1" spc="-113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生命力</a:t>
            </a:r>
            <a:r>
              <a:rPr lang="zh-CN" altLang="en-US" sz="2000" b="1" spc="-113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b="1" spc="-113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追求经营利润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坚持诚信原则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讲求经济效益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承担社会责任</a:t>
            </a:r>
            <a:r>
              <a:rPr lang="zh-CN" altLang="en-US" sz="2400" b="1" dirty="0">
                <a:solidFill>
                  <a:srgbClr val="CC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b="1" dirty="0">
              <a:solidFill>
                <a:srgbClr val="CC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400" b="1" spc="-38" dirty="0">
                <a:solidFill>
                  <a:srgbClr val="CC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既要</a:t>
            </a:r>
            <a:r>
              <a:rPr lang="zh-CN" altLang="en-US" sz="2400" b="1" spc="-38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实现自身发展</a:t>
            </a:r>
            <a:r>
              <a:rPr lang="en-US" altLang="zh-CN" sz="2400" b="1" spc="-38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饮水思源、回报社会、造福人民</a:t>
            </a:r>
            <a:r>
              <a:rPr lang="zh-CN" altLang="en-US" sz="2400" b="1" spc="-113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 spc="-38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总之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经济效益和社会效益的统一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3">
            <a:extLst>
              <a:ext uri="{FF2B5EF4-FFF2-40B4-BE49-F238E27FC236}">
                <a16:creationId xmlns:a16="http://schemas.microsoft.com/office/drawing/2014/main" id="{6886D17D-BCDD-41E5-887C-B328A9D90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17" y="410668"/>
            <a:ext cx="8775166" cy="440274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经济与社会</a:t>
            </a:r>
            <a:endParaRPr lang="en-US" altLang="zh-CN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第二单元  综合探究</a:t>
            </a:r>
            <a:b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 践行社会责任  促进社会进步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主题一：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弘扬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劳动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精神与投身创新创业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劳动精神、劳模精神、工匠精神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6">
            <a:extLst>
              <a:ext uri="{FF2B5EF4-FFF2-40B4-BE49-F238E27FC236}">
                <a16:creationId xmlns:a16="http://schemas.microsoft.com/office/drawing/2014/main" id="{1B6569D9-6662-406C-B619-B44606012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997" y="747507"/>
            <a:ext cx="8852006" cy="356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正确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认识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岗位劳动、创新发展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价值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;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清晰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了解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自主创业应该具备的基本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素质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;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正确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判断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与合理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选择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劳动、创业、经营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中的不同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价值观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;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60000"/>
              </a:lnSpc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弘扬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劳动精神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劳模精神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工匠精神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树立正确的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就业创业观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 </a:t>
            </a:r>
          </a:p>
          <a:p>
            <a:pPr>
              <a:lnSpc>
                <a:spcPct val="16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承担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社会责任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养成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尊重劳动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热爱劳动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勇于创新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品质</a:t>
            </a:r>
            <a:r>
              <a: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CB6C1AC3-186B-48EF-93FA-6F487D3D7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05" y="147907"/>
            <a:ext cx="41340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一、探究活动目标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6">
            <a:extLst>
              <a:ext uri="{FF2B5EF4-FFF2-40B4-BE49-F238E27FC236}">
                <a16:creationId xmlns:a16="http://schemas.microsoft.com/office/drawing/2014/main" id="{1B6569D9-6662-406C-B619-B44606012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4" y="463657"/>
            <a:ext cx="8974952" cy="45243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围绕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弘扬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劳动精神与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投身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创新创业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”议题，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怎样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知识型、技能型、创新型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的劳动者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有担当的创业者和经营者。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搜集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劳动模范、优秀工匠和自主创业者的典型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事迹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如何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弘扬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劳动精神、劳模精神、工匠精神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如何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锐意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创新、自主创业，并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板报、班刊或校园报。</a:t>
            </a:r>
            <a:endParaRPr lang="zh-CN" altLang="en-US" sz="1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altLang="zh-CN" sz="1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邀请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劳动模范或优秀企业家作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如何把握岗位成长与社会发展、时代要求的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关系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，企业</a:t>
            </a:r>
            <a:endParaRPr lang="en-US" altLang="zh-CN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如何将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追求经济效益与承担社会责任统一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起来，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撰写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评论或演讲稿。</a:t>
            </a:r>
            <a:endParaRPr lang="zh-CN" altLang="en-US" sz="1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1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举行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模拟招聘竞聘会，模仿用人单位</a:t>
            </a:r>
            <a:endParaRPr lang="en-US" altLang="zh-CN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对劳动者在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知识、技能、创新意识、责任意识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等方面的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一份合理的个人发展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CB6C1AC3-186B-48EF-93FA-6F487D3D7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68" y="0"/>
            <a:ext cx="41340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二、探究活动建议</a:t>
            </a:r>
          </a:p>
        </p:txBody>
      </p:sp>
    </p:spTree>
    <p:extLst>
      <p:ext uri="{BB962C8B-B14F-4D97-AF65-F5344CB8AC3E}">
        <p14:creationId xmlns:p14="http://schemas.microsoft.com/office/powerpoint/2010/main" val="295045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E19315A-641F-4FD2-81EC-F9F5AEC0AA62}"/>
              </a:ext>
            </a:extLst>
          </p:cNvPr>
          <p:cNvSpPr/>
          <p:nvPr/>
        </p:nvSpPr>
        <p:spPr>
          <a:xfrm>
            <a:off x="107576" y="523220"/>
            <a:ext cx="8974952" cy="44012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en-US" altLang="zh-CN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1974 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许振超成为青岛港的一名码头工人。他勤奋好学，立足本职，干一行、爱一行、精一行，苦练技术，练就了“一钩准”“一钩净”“无声响操作”等绝活，成了著名的“桥吊专家”。他勇于创新，勇于开拓，带领团队积极开展科技攻关，持续破解安全生产难题，填补国际技术空白，为国家节约巨额成本。在他的激励下，广大青年职工掀起了立足岗位、学习技能的热潮。</a:t>
            </a:r>
            <a:r>
              <a:rPr lang="en-US" altLang="zh-CN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2018 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 </a:t>
            </a:r>
            <a:r>
              <a:rPr lang="en-US" altLang="zh-CN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 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 </a:t>
            </a:r>
            <a:r>
              <a:rPr lang="en-US" altLang="zh-CN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 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日，党中央、国务院授予许振超改革先锋称号。</a:t>
            </a:r>
            <a:endParaRPr lang="en-US" altLang="zh-CN" sz="2000" b="1" spc="-38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defRPr/>
            </a:pP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endParaRPr lang="en-US" altLang="zh-CN" sz="2000" b="1" spc="-38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defRPr/>
            </a:pPr>
            <a:r>
              <a:rPr lang="en-US" altLang="zh-CN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某企业研制一种新型盾构机，其电路系统有 </a:t>
            </a:r>
            <a:r>
              <a:rPr lang="en-US" altLang="zh-CN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万多根电缆电线，</a:t>
            </a:r>
            <a:r>
              <a:rPr lang="en-US" altLang="zh-CN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4 100 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个元器件，</a:t>
            </a:r>
            <a:r>
              <a:rPr lang="en-US" altLang="zh-CN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1 000 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多个开关，由 </a:t>
            </a:r>
            <a:r>
              <a:rPr lang="en-US" altLang="zh-CN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 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个接线盒控制。一根线接错，一个器件误用，就会导致整个盾构机“神经中枢”失灵。电路系统所要求的精细、精准、精微、精妙，几乎时时在挑战人类操作的极限。技师小赵和工友们苦心钻研、殚精竭虑，历时 </a:t>
            </a:r>
            <a:r>
              <a:rPr lang="en-US" altLang="zh-CN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58 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天，终于设计出新型接线盒和电路系统，使我国的这项技术达到世界领先水平。谈到工作，小赵说：“我的职业操守，就是把自己岗位工作的每一件事情做好</a:t>
            </a:r>
            <a:r>
              <a:rPr lang="en-US" altLang="zh-CN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  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即使是小事也必须认认真真去做。”</a:t>
            </a:r>
          </a:p>
        </p:txBody>
      </p:sp>
      <p:sp>
        <p:nvSpPr>
          <p:cNvPr id="11" name="矩形 7">
            <a:extLst>
              <a:ext uri="{FF2B5EF4-FFF2-40B4-BE49-F238E27FC236}">
                <a16:creationId xmlns:a16="http://schemas.microsoft.com/office/drawing/2014/main" id="{2DD90EC9-0E48-41BB-8DB7-CCBE8FDF4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76" y="0"/>
            <a:ext cx="89288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三、探究路径参考（一）弘扬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劳动精神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与投身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创新创业</a:t>
            </a:r>
          </a:p>
        </p:txBody>
      </p:sp>
    </p:spTree>
    <p:extLst>
      <p:ext uri="{BB962C8B-B14F-4D97-AF65-F5344CB8AC3E}">
        <p14:creationId xmlns:p14="http://schemas.microsoft.com/office/powerpoint/2010/main" val="368027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E19315A-641F-4FD2-81EC-F9F5AEC0AA62}"/>
              </a:ext>
            </a:extLst>
          </p:cNvPr>
          <p:cNvSpPr/>
          <p:nvPr/>
        </p:nvSpPr>
        <p:spPr>
          <a:xfrm>
            <a:off x="107576" y="523220"/>
            <a:ext cx="8974952" cy="44012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en-US" altLang="zh-CN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1974 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年，许振超成为青岛港的一名码头工人。他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勤奋好学，立足本职，干一行、爱一行、精一行，苦练技术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，练就了“一钩准”“一钩净”“无声响操作”等绝活，成了著名的“桥吊专家”。他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勇于创新，勇于开拓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，带领团队积极开展科技攻关，持续破解安全生产难题，填补国际技术空白，为国家节约巨额成本。在他的激励下，广大青年职工掀起了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立足岗位、学习技能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的热潮。</a:t>
            </a:r>
            <a:r>
              <a:rPr lang="en-US" altLang="zh-CN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2018 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年 </a:t>
            </a:r>
            <a:r>
              <a:rPr lang="en-US" altLang="zh-CN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12 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月 </a:t>
            </a:r>
            <a:r>
              <a:rPr lang="en-US" altLang="zh-CN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18 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日，党中央、国务院授予许振超改革先锋称号。</a:t>
            </a:r>
            <a:endParaRPr lang="en-US" altLang="zh-CN" sz="2000" b="1" spc="-38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defRPr/>
            </a:pP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endParaRPr lang="en-US" altLang="zh-CN" sz="2000" b="1" spc="-38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defRPr/>
            </a:pPr>
            <a:r>
              <a:rPr lang="en-US" altLang="zh-CN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某企业研制一种新型盾构机，其电路系统有 </a:t>
            </a:r>
            <a:r>
              <a:rPr lang="en-US" altLang="zh-CN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万多根电缆电线，</a:t>
            </a:r>
            <a:r>
              <a:rPr lang="en-US" altLang="zh-CN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4 100 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个元器件，</a:t>
            </a:r>
            <a:r>
              <a:rPr lang="en-US" altLang="zh-CN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1 000 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多个开关，由 </a:t>
            </a:r>
            <a:r>
              <a:rPr lang="en-US" altLang="zh-CN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50 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多个接线盒控制。一根线接错，一个器件误用，就会导致整个盾构机“神经中枢”失灵。电路系统所要求的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精细、精准、精微、精妙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，几乎时时在挑战人类操作的极限。技师小赵和工友们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苦心钻研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殚精竭虑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，历时 </a:t>
            </a:r>
            <a:r>
              <a:rPr lang="en-US" altLang="zh-CN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58 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天，终于设计出新型接线盒和电路系统，使我国的这项技术达到世界领先水平。谈到工作，小赵说：“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</a:t>
            </a:r>
            <a:r>
              <a:rPr lang="zh-CN" altLang="en-US" sz="20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操守，就是把自己</a:t>
            </a:r>
            <a:r>
              <a:rPr lang="zh-CN" altLang="en-US" sz="20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岗位工作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的每一件事情做好</a:t>
            </a:r>
            <a:r>
              <a:rPr lang="en-US" altLang="zh-CN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  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即使是小事也必须认认真真去做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</a:p>
        </p:txBody>
      </p:sp>
      <p:sp>
        <p:nvSpPr>
          <p:cNvPr id="11" name="矩形 7">
            <a:extLst>
              <a:ext uri="{FF2B5EF4-FFF2-40B4-BE49-F238E27FC236}">
                <a16:creationId xmlns:a16="http://schemas.microsoft.com/office/drawing/2014/main" id="{2DD90EC9-0E48-41BB-8DB7-CCBE8FDF4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76" y="0"/>
            <a:ext cx="89288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三、探究路径参考（一）弘扬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劳动精神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与投身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创新创业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B1519A3-57C7-4905-A7AD-FCA3CE8AF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35" y="38749"/>
            <a:ext cx="8886584" cy="50167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搜集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优秀劳动者的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故事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分析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劳动精神的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内涵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说明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要在全社会弘扬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劳动精神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endParaRPr lang="en-US" altLang="zh-CN" sz="16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劳动精神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：是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劳动者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为创造美好生活而在劳动过程中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  秉持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劳动意识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劳动理念、劳动信仰、劳动态度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展现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诚实劳动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勤勉工作、拼搏奋斗的精神风貌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表现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劳动光荣、劳动崇高、劳动伟大、劳动美丽。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劳动是人类的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本质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活动，是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财富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的源泉，也是幸福的源泉。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劳动光荣、创造伟大是对人类文明进步规律的重要诠释。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人世间的美好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梦想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，只有通过诚实劳动才能实现；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发展中的各种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难题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，只有通过诚实劳动才能破解；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生命里的一切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辉煌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，只有通过诚实劳动才能铸就。</a:t>
            </a:r>
          </a:p>
        </p:txBody>
      </p:sp>
    </p:spTree>
    <p:extLst>
      <p:ext uri="{BB962C8B-B14F-4D97-AF65-F5344CB8AC3E}">
        <p14:creationId xmlns:p14="http://schemas.microsoft.com/office/powerpoint/2010/main" val="2219891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B1519A3-57C7-4905-A7AD-FCA3CE8AF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024" y="76085"/>
            <a:ext cx="8800139" cy="4770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围绕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爱劳动、做劳模、树匠心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”议题，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交流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对劳模精神和工匠精神的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认识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en-US" altLang="zh-CN" sz="16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劳模精神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：是劳动模范身上体现的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爱岗敬业、争创一流，艰苦奋斗、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勇于创新，淡泊名利、甘于奉献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基本信念、价值追求、人生境界、精神风貌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是伟大时代精神的生动体现。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/>
          </a:p>
          <a:p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工匠精神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爱岗敬业</a:t>
            </a:r>
            <a:r>
              <a:rPr lang="zh-CN" altLang="zh-CN" sz="2400" dirty="0"/>
              <a:t>的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职业</a:t>
            </a:r>
            <a:r>
              <a:rPr lang="zh-CN" altLang="zh-CN" sz="2400" dirty="0"/>
              <a:t>精神、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精益求精</a:t>
            </a:r>
            <a:r>
              <a:rPr lang="zh-CN" altLang="zh-CN" sz="2400" dirty="0"/>
              <a:t>的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品质</a:t>
            </a:r>
            <a:r>
              <a:rPr lang="zh-CN" altLang="zh-CN" sz="2400" dirty="0"/>
              <a:t>精神、</a:t>
            </a:r>
            <a:endParaRPr lang="en-US" altLang="zh-CN" sz="2400" dirty="0"/>
          </a:p>
          <a:p>
            <a:r>
              <a:rPr lang="en-US" altLang="zh-CN" sz="2400" dirty="0"/>
              <a:t>                  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协作共进</a:t>
            </a:r>
            <a:r>
              <a:rPr lang="zh-CN" altLang="zh-CN" sz="2400" dirty="0"/>
              <a:t>的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团队</a:t>
            </a:r>
            <a:r>
              <a:rPr lang="zh-CN" altLang="zh-CN" sz="2400" dirty="0"/>
              <a:t>精神、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追求卓越</a:t>
            </a:r>
            <a:r>
              <a:rPr lang="zh-CN" altLang="zh-CN" sz="2400" dirty="0"/>
              <a:t>的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创新</a:t>
            </a:r>
            <a:r>
              <a:rPr lang="zh-CN" altLang="zh-CN" sz="2400" dirty="0"/>
              <a:t>精神。</a:t>
            </a:r>
            <a:endParaRPr lang="en-US" altLang="zh-CN" sz="2400" dirty="0"/>
          </a:p>
          <a:p>
            <a:r>
              <a:rPr lang="zh-CN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个人层面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dirty="0"/>
              <a:t>对职业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敬畏</a:t>
            </a:r>
            <a:r>
              <a:rPr lang="zh-CN" altLang="zh-CN" sz="2400" dirty="0"/>
              <a:t>，对工作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执着</a:t>
            </a:r>
            <a:r>
              <a:rPr lang="zh-CN" altLang="zh-CN" sz="2400" dirty="0"/>
              <a:t>，对产品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</a:t>
            </a:r>
            <a:r>
              <a:rPr lang="zh-CN" altLang="zh-CN" sz="2400" dirty="0"/>
              <a:t>，</a:t>
            </a:r>
            <a:endParaRPr lang="en-US" altLang="zh-CN" sz="2400" dirty="0"/>
          </a:p>
          <a:p>
            <a:r>
              <a:rPr lang="en-US" altLang="zh-CN" sz="2400" dirty="0"/>
              <a:t>                  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注重细节</a:t>
            </a:r>
            <a:r>
              <a:rPr lang="zh-CN" altLang="zh-CN" sz="2400" dirty="0"/>
              <a:t>，</a:t>
            </a:r>
            <a:r>
              <a:rPr lang="zh-CN" altLang="zh-CN" sz="2400" b="1" dirty="0">
                <a:solidFill>
                  <a:srgbClr val="FF0000"/>
                </a:solidFill>
              </a:rPr>
              <a:t>精益求精</a:t>
            </a:r>
            <a:r>
              <a:rPr lang="zh-CN" altLang="zh-CN" sz="2400" dirty="0"/>
              <a:t>，不断</a:t>
            </a:r>
            <a:r>
              <a:rPr lang="zh-CN" altLang="zh-CN" sz="2400" b="1" dirty="0">
                <a:solidFill>
                  <a:srgbClr val="FF0000"/>
                </a:solidFill>
              </a:rPr>
              <a:t>追求完美</a:t>
            </a:r>
            <a:r>
              <a:rPr lang="zh-CN" altLang="zh-CN" sz="2400" dirty="0"/>
              <a:t>和极致。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35EBA38-BF0C-4B50-A5E0-2DB387C55036}"/>
              </a:ext>
            </a:extLst>
          </p:cNvPr>
          <p:cNvSpPr txBox="1"/>
          <p:nvPr/>
        </p:nvSpPr>
        <p:spPr>
          <a:xfrm>
            <a:off x="7545721" y="1175657"/>
            <a:ext cx="1267867" cy="175432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干劲</a:t>
            </a:r>
            <a:endParaRPr lang="en-US" altLang="zh-CN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闯劲</a:t>
            </a:r>
            <a:endParaRPr lang="en-US" altLang="zh-CN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钻劲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309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B1519A3-57C7-4905-A7AD-FCA3CE8AF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56" y="32593"/>
            <a:ext cx="8800139" cy="5078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围绕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爱劳动、做劳模、树匠心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”议题，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交流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对劳模精神和工匠精神的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认识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en-US" altLang="zh-CN" sz="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①培养劳模精神和工匠精神，</a:t>
            </a: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要以“树匠心、育匠人、出精品”为抓手，</a:t>
            </a: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为推动中国经济高质量发展贡献力量。</a:t>
            </a: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树匠心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培养劳模精神和工匠精神的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根本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要让尊重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劳动</a:t>
            </a:r>
            <a:r>
              <a:rPr lang="zh-CN" altLang="en-US" sz="1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尊重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知识</a:t>
            </a:r>
            <a:r>
              <a:rPr lang="zh-CN" altLang="en-US" sz="1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尊重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人才</a:t>
            </a:r>
            <a:r>
              <a:rPr lang="zh-CN" altLang="en-US" sz="1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尊重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创造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成为社会共识。</a:t>
            </a: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育匠人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培养劳模精神和工匠精神的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基础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要建设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知识型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技能型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创新型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劳动大军。</a:t>
            </a: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12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出精品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培养劳模精神和工匠精神的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目的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要从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创新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上找动力，在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产品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质量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上下苦功，</a:t>
            </a: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塑造更多的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“中国品牌”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127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1741</Words>
  <Application>Microsoft Office PowerPoint</Application>
  <PresentationFormat>全屏显示(16:9)</PresentationFormat>
  <Paragraphs>128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黑体</vt:lpstr>
      <vt:lpstr>楷体</vt:lpstr>
      <vt:lpstr>宋体</vt:lpstr>
      <vt:lpstr>微软雅黑</vt:lpstr>
      <vt:lpstr>Arial</vt:lpstr>
      <vt:lpstr>Calibri</vt:lpstr>
      <vt:lpstr>Times New Roman</vt:lpstr>
      <vt:lpstr>1_Office 主题​​</vt:lpstr>
      <vt:lpstr>第9课时   综合探究1 践行社会责任  促进社会进步 弘扬劳动精神与投身创新创业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lsg</cp:lastModifiedBy>
  <cp:revision>113</cp:revision>
  <dcterms:created xsi:type="dcterms:W3CDTF">2020-02-01T11:21:51Z</dcterms:created>
  <dcterms:modified xsi:type="dcterms:W3CDTF">2020-03-08T06:52:55Z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