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23" r:id="rId2"/>
    <p:sldId id="822" r:id="rId3"/>
    <p:sldId id="821" r:id="rId4"/>
    <p:sldId id="813" r:id="rId5"/>
    <p:sldId id="798" r:id="rId6"/>
    <p:sldId id="809" r:id="rId7"/>
    <p:sldId id="824" r:id="rId8"/>
    <p:sldId id="347" r:id="rId9"/>
    <p:sldId id="348" r:id="rId10"/>
    <p:sldId id="811" r:id="rId11"/>
    <p:sldId id="826" r:id="rId12"/>
    <p:sldId id="814" r:id="rId13"/>
    <p:sldId id="815" r:id="rId14"/>
    <p:sldId id="819" r:id="rId15"/>
    <p:sldId id="816" r:id="rId16"/>
    <p:sldId id="827" r:id="rId17"/>
    <p:sldId id="817" r:id="rId18"/>
    <p:sldId id="828" r:id="rId19"/>
    <p:sldId id="345" r:id="rId20"/>
    <p:sldId id="818" r:id="rId21"/>
    <p:sldId id="825" r:id="rId22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6439-03F4-4193-887E-D56E8BAFB7F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5A571-0DCC-4444-BDF5-1696CF283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35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2538E-BE18-4BBD-8DB0-0EF998A59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A755DC5-88AF-4AD9-8B91-18AB9848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FA79CC-6A87-431E-B7CC-685A174AE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09A24D-D3B9-490A-8AAD-79885E7A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7E9083-F632-42B2-975C-216C12DE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2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C5CD5-66A4-48CC-9138-FABF7499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D33688-E24F-4BE8-8A10-3954F9289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3AB9C3-9445-4FD3-AC7D-FEE69780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E86CF0-1238-45EB-AE03-19060B7E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71BD7C-95AC-436B-AA0E-D7EC61E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11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C5EFECC-EB06-4344-869B-59591F1CA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E76AA1-7207-466F-9880-7A8069EC6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63D403-0184-4A1A-9C59-298C21B7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E81989-7462-49CB-99F3-4EF354DE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DF4B5F-0C17-4705-949B-5052E62C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46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9826869" y="-27384"/>
            <a:ext cx="2151536" cy="880109"/>
            <a:chOff x="11613" y="2237065"/>
            <a:chExt cx="1443037" cy="7334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3" y="2237065"/>
              <a:ext cx="1443037" cy="733424"/>
            </a:xfrm>
            <a:prstGeom prst="rect">
              <a:avLst/>
            </a:prstGeom>
          </p:spPr>
        </p:pic>
        <p:sp>
          <p:nvSpPr>
            <p:cNvPr id="10" name="TextBox 9">
              <a:hlinkClick r:id="" action="ppaction://noaction"/>
            </p:cNvPr>
            <p:cNvSpPr txBox="1"/>
            <p:nvPr userDrawn="1"/>
          </p:nvSpPr>
          <p:spPr>
            <a:xfrm>
              <a:off x="60351" y="2460637"/>
              <a:ext cx="966762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课堂篇议题探究</a:t>
              </a:r>
              <a:endParaRPr lang="zh-CN" altLang="en-US" sz="14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728181" y="-27384"/>
            <a:ext cx="2255712" cy="880109"/>
            <a:chOff x="11613" y="1584001"/>
            <a:chExt cx="1443037" cy="73342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3" y="1584001"/>
              <a:ext cx="1443037" cy="733424"/>
            </a:xfrm>
            <a:prstGeom prst="rect">
              <a:avLst/>
            </a:prstGeom>
          </p:spPr>
        </p:pic>
        <p:sp>
          <p:nvSpPr>
            <p:cNvPr id="9" name="TextBox 8">
              <a:hlinkClick r:id="rId3" action="ppaction://hlinksldjump"/>
            </p:cNvPr>
            <p:cNvSpPr txBox="1"/>
            <p:nvPr userDrawn="1"/>
          </p:nvSpPr>
          <p:spPr>
            <a:xfrm>
              <a:off x="73033" y="1807573"/>
              <a:ext cx="922113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课前篇自主预习</a:t>
              </a:r>
              <a:endParaRPr lang="zh-CN" altLang="en-US" sz="14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73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514AF-5205-4292-880B-6DFF3B2C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38D0C8-E91C-4FBB-8F57-29BA7CE8C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91F339-5BEC-4EF5-8F09-0EBABD20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447CB5-C636-4044-8CB1-7A79D4BD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F24490-A527-4FAD-A72B-3186F974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93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AE424B-21B5-4912-B96B-4C848237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C45B68-48F7-4F03-9611-8F513D1F0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59B4A5-1637-45AF-977F-18A37295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0987E4-CBF2-4ACB-B816-47EF1BC4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624EBD-3C0A-4239-8BDD-D540EFEF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4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D9A86-4A78-424E-ADDF-70D697EB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1CDFBB-5A5F-476F-B9BA-B2AA904E6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0FF9A6-76AE-4413-9EAB-3A71B19E6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C400C8-AF71-4FED-83CA-E2EFFC33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DCEA4E-86F5-4665-BBA9-1E19B07F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DA5E5D-8185-4186-99D4-F23CD82F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08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BD86F-530E-4758-9104-2E8FF7B6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6F5314-7645-413A-A023-135B54560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BC74D0-ACBE-4940-8B87-C577D1EE5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2940402-D104-4DD9-BBBA-1E6581480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2B503DC-8C0E-4009-8351-9B3873FC9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2EC7FBB-181A-4FAF-B597-EE5CCB3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EFA2B0-A955-45C3-9FDC-E62C3613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2862B0-941A-4A54-90FC-9D6147F6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32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6D547E-955C-4188-BEE7-CA5D04A9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22C65A-D8F8-4409-A583-21AEBBCF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9E3559-B555-4796-92D4-B72B51A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FD7395-518B-45E3-BBC5-B71E7BBF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3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AE4406-4B3E-45DF-B194-A92760EA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44FC5D-4CD8-4190-8FDA-38DFFF5C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2D2B3F-D247-4A5B-82B2-4ABC6DC1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8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598A0-1560-4AB4-8979-75EA57F2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D27B49-4B2E-4A5A-8EDF-DBB450CD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BEA721-1FE3-4F09-B0F6-94C23C78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A11B13-20E5-4211-BEBD-19B646C5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206F97-A118-47E9-87D3-71936883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D6DE28-D144-4A31-AC6C-F38483AF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03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63E49-EA89-43C2-9301-6F105B5C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9B736A-6446-4BBE-B5CA-5B82D2703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E9A400-4AEB-47F5-ADF2-5B12FD427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A4837D-6AF9-43E4-B664-0F685AD5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C3D2C3-6179-46D0-9FA5-5D6E6043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28B9D3-5BAD-4799-A9AF-5B5A1E1E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51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E73F051-AEC0-435E-B79B-8EF20049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C31C9-AFC8-4484-AFFA-50466F063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92889F-80D5-4634-8467-61338331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9B97-9463-4959-BE5E-6307C7E60B33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D87385-C232-4D42-8F81-D6ACFC873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D31BB9-701E-46CF-8DDD-1EC4B156A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9BD5E-8DC6-4061-9BB1-0BF2E29C9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36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5E21C91-8E7F-4061-8A4D-7123786FA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1" y="127"/>
            <a:ext cx="12192000" cy="6857746"/>
          </a:xfrm>
          <a:prstGeom prst="rect">
            <a:avLst/>
          </a:prstGeom>
        </p:spPr>
      </p:pic>
      <p:pic>
        <p:nvPicPr>
          <p:cNvPr id="5" name="图片 4" descr="111 (2)">
            <a:extLst>
              <a:ext uri="{FF2B5EF4-FFF2-40B4-BE49-F238E27FC236}">
                <a16:creationId xmlns:a16="http://schemas.microsoft.com/office/drawing/2014/main" id="{459F58CC-25A2-40F7-9981-D248958BE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4" y="255261"/>
            <a:ext cx="7024315" cy="87428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F71172-F5C2-44A2-94C4-41F1DAC1B54E}"/>
              </a:ext>
            </a:extLst>
          </p:cNvPr>
          <p:cNvSpPr/>
          <p:nvPr/>
        </p:nvSpPr>
        <p:spPr>
          <a:xfrm>
            <a:off x="1187880" y="1334268"/>
            <a:ext cx="9816240" cy="64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3583" b="1" spc="384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微课名称：晚清时期的内忧外患与救亡图存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4B46332-C45D-4ECF-A2FE-E26B75A26B33}"/>
              </a:ext>
            </a:extLst>
          </p:cNvPr>
          <p:cNvSpPr/>
          <p:nvPr/>
        </p:nvSpPr>
        <p:spPr>
          <a:xfrm>
            <a:off x="2744908" y="2781366"/>
            <a:ext cx="8405733" cy="356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学段：高中</a:t>
            </a:r>
          </a:p>
          <a:p>
            <a:pPr algn="l">
              <a:lnSpc>
                <a:spcPct val="150000"/>
              </a:lnSpc>
            </a:pPr>
            <a:r>
              <a:rPr lang="zh-CN" altLang="en-US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学科：历史</a:t>
            </a:r>
            <a:endParaRPr lang="en-US" altLang="zh-CN" sz="2559" spc="28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年级：高一</a:t>
            </a:r>
          </a:p>
          <a:p>
            <a:pPr>
              <a:lnSpc>
                <a:spcPct val="150000"/>
              </a:lnSpc>
            </a:pPr>
            <a:r>
              <a:rPr lang="zh-CN" altLang="en-US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版本：部编版</a:t>
            </a:r>
            <a:r>
              <a:rPr lang="en-US" altLang="zh-CN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中外历史纲要</a:t>
            </a:r>
            <a:r>
              <a:rPr lang="en-US" altLang="zh-CN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（上）</a:t>
            </a:r>
            <a:r>
              <a:rPr lang="en-US" altLang="zh-CN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第五单元 </a:t>
            </a:r>
          </a:p>
          <a:p>
            <a:pPr algn="l">
              <a:lnSpc>
                <a:spcPct val="150000"/>
              </a:lnSpc>
            </a:pPr>
            <a:r>
              <a:rPr lang="zh-CN" altLang="en-US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单位：北京市第十七中学</a:t>
            </a:r>
          </a:p>
          <a:p>
            <a:pPr algn="l">
              <a:lnSpc>
                <a:spcPct val="150000"/>
              </a:lnSpc>
            </a:pPr>
            <a:r>
              <a:rPr lang="zh-CN" altLang="en-US" sz="2559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作者：王克云</a:t>
            </a:r>
            <a:endParaRPr lang="en-US" altLang="zh-CN" sz="2559" spc="28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1E3D98F-8FB5-4B3B-ADDF-E2D85C3DC9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9886494" y="5060435"/>
            <a:ext cx="1883692" cy="16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8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E92E68D-7F2C-487A-8D5B-ED1268C70009}"/>
              </a:ext>
            </a:extLst>
          </p:cNvPr>
          <p:cNvSpPr/>
          <p:nvPr/>
        </p:nvSpPr>
        <p:spPr>
          <a:xfrm>
            <a:off x="4988408" y="243254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A80EF3B-E59F-4930-A914-239A5F57F9B0}"/>
              </a:ext>
            </a:extLst>
          </p:cNvPr>
          <p:cNvSpPr/>
          <p:nvPr/>
        </p:nvSpPr>
        <p:spPr>
          <a:xfrm>
            <a:off x="589030" y="1784647"/>
            <a:ext cx="110139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en-US" altLang="zh-CN" sz="2400" b="1" kern="100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400" b="1" kern="100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认识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en-US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(1)</a:t>
            </a:r>
            <a:r>
              <a:rPr lang="zh-CN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从起因看，与世界资本主义发展阶段和程度紧密相关，具有明显的阶段特征。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en-US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从列强侵华目的看，最终目的是获取最大经济利益。不平等条约规定的开埠通商、协定关税、资本输出等，都是这一根本目的的具体体现。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从结果看，均以中国的失败而告终</a:t>
            </a:r>
            <a:endParaRPr lang="en-US" altLang="zh-CN" sz="24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(4)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从影响看：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列强侵华对中国产生了双重影响。一方面，造成了中国的贫穷落后，阻碍了中国民族资本主义的发展；另一方面，冲击了中国旧的经济和政治秩序，扩大了中外交流的范畴和规模，客观上有利于中国近代社会的进步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/>
          </a:p>
        </p:txBody>
      </p:sp>
      <p:cxnSp>
        <p:nvCxnSpPr>
          <p:cNvPr id="4" name="Straight Connector 200">
            <a:extLst>
              <a:ext uri="{FF2B5EF4-FFF2-40B4-BE49-F238E27FC236}">
                <a16:creationId xmlns:a16="http://schemas.microsoft.com/office/drawing/2014/main" id="{A43FDAFA-7703-4974-9411-3366E655E2C7}"/>
              </a:ext>
            </a:extLst>
          </p:cNvPr>
          <p:cNvCxnSpPr/>
          <p:nvPr/>
        </p:nvCxnSpPr>
        <p:spPr>
          <a:xfrm>
            <a:off x="5253379" y="778657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7859F12B-AD34-49F4-B0A3-012FD9BE4A2D}"/>
              </a:ext>
            </a:extLst>
          </p:cNvPr>
          <p:cNvSpPr/>
          <p:nvPr/>
        </p:nvSpPr>
        <p:spPr>
          <a:xfrm>
            <a:off x="401779" y="1089453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整合一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列强对中国的侵略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B010C04-F522-416B-ABD1-E5F8C77B5FD2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A15161-170F-4DB4-B1EB-1917CE7D7B4A}"/>
              </a:ext>
            </a:extLst>
          </p:cNvPr>
          <p:cNvSpPr/>
          <p:nvPr/>
        </p:nvSpPr>
        <p:spPr>
          <a:xfrm>
            <a:off x="304079" y="689967"/>
            <a:ext cx="6203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中国的抗争探索</a:t>
            </a:r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6" name="Straight Connector 200">
            <a:extLst>
              <a:ext uri="{FF2B5EF4-FFF2-40B4-BE49-F238E27FC236}">
                <a16:creationId xmlns:a16="http://schemas.microsoft.com/office/drawing/2014/main" id="{096EFF3B-1120-43B9-A2DE-2A5806915453}"/>
              </a:ext>
            </a:extLst>
          </p:cNvPr>
          <p:cNvCxnSpPr/>
          <p:nvPr/>
        </p:nvCxnSpPr>
        <p:spPr>
          <a:xfrm>
            <a:off x="5253379" y="778657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DD8443DD-6A7E-4B12-A59D-6411A9ADC877}"/>
              </a:ext>
            </a:extLst>
          </p:cNvPr>
          <p:cNvGraphicFramePr>
            <a:graphicFrameLocks noGrp="1"/>
          </p:cNvGraphicFramePr>
          <p:nvPr/>
        </p:nvGraphicFramePr>
        <p:xfrm>
          <a:off x="637859" y="1812958"/>
          <a:ext cx="10565760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2894">
                  <a:extLst>
                    <a:ext uri="{9D8B030D-6E8A-4147-A177-3AD203B41FA5}">
                      <a16:colId xmlns:a16="http://schemas.microsoft.com/office/drawing/2014/main" val="2734190420"/>
                    </a:ext>
                  </a:extLst>
                </a:gridCol>
                <a:gridCol w="1713391">
                  <a:extLst>
                    <a:ext uri="{9D8B030D-6E8A-4147-A177-3AD203B41FA5}">
                      <a16:colId xmlns:a16="http://schemas.microsoft.com/office/drawing/2014/main" val="897740012"/>
                    </a:ext>
                  </a:extLst>
                </a:gridCol>
                <a:gridCol w="2885242">
                  <a:extLst>
                    <a:ext uri="{9D8B030D-6E8A-4147-A177-3AD203B41FA5}">
                      <a16:colId xmlns:a16="http://schemas.microsoft.com/office/drawing/2014/main" val="268865713"/>
                    </a:ext>
                  </a:extLst>
                </a:gridCol>
                <a:gridCol w="3684233">
                  <a:extLst>
                    <a:ext uri="{9D8B030D-6E8A-4147-A177-3AD203B41FA5}">
                      <a16:colId xmlns:a16="http://schemas.microsoft.com/office/drawing/2014/main" val="423721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背景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事件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性质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局限性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24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鸦片战争激化了民族矛盾和阶级矛盾。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太平天国运动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反封建反侵略的农民运动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内忧外患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洋务运动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清政府（地主阶级）实行的自救运动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411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CN" altLang="en-US" dirty="0"/>
                        <a:t>甲午战后，中国面临亡国灭种的危机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戊戌维新运动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资产阶级的改良运动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74130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r>
                        <a:rPr lang="zh-CN" altLang="en-US" dirty="0"/>
                        <a:t>西方势力深入中国后引发的教民与当地民众的冲突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zh-CN" altLang="en-US"/>
                        <a:t>义和团反</a:t>
                      </a:r>
                    </a:p>
                    <a:p>
                      <a:pPr eaLnBrk="0" hangingPunct="0"/>
                      <a:r>
                        <a:rPr lang="zh-CN" altLang="en-US"/>
                        <a:t>帝爱国运动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农民阶级的反帝爱国运动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73752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EBE356F9-DDE9-497A-854A-0527BE150659}"/>
              </a:ext>
            </a:extLst>
          </p:cNvPr>
          <p:cNvSpPr txBox="1"/>
          <p:nvPr/>
        </p:nvSpPr>
        <p:spPr>
          <a:xfrm>
            <a:off x="637859" y="1305017"/>
            <a:ext cx="73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梳理中国为挽救危亡所做的努力</a:t>
            </a:r>
          </a:p>
        </p:txBody>
      </p:sp>
    </p:spTree>
    <p:extLst>
      <p:ext uri="{BB962C8B-B14F-4D97-AF65-F5344CB8AC3E}">
        <p14:creationId xmlns:p14="http://schemas.microsoft.com/office/powerpoint/2010/main" val="35895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7157A87-1FA9-45E0-95DA-1F8CFF5A1A45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C7BE32-2FFF-43AF-8947-54B9F5474A38}"/>
              </a:ext>
            </a:extLst>
          </p:cNvPr>
          <p:cNvSpPr/>
          <p:nvPr/>
        </p:nvSpPr>
        <p:spPr>
          <a:xfrm>
            <a:off x="215303" y="748874"/>
            <a:ext cx="413446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挽救危局的努力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7" name="Straight Connector 200">
            <a:extLst>
              <a:ext uri="{FF2B5EF4-FFF2-40B4-BE49-F238E27FC236}">
                <a16:creationId xmlns:a16="http://schemas.microsoft.com/office/drawing/2014/main" id="{E64E0AB6-E103-4B18-8520-36C25E72C3C9}"/>
              </a:ext>
            </a:extLst>
          </p:cNvPr>
          <p:cNvCxnSpPr/>
          <p:nvPr/>
        </p:nvCxnSpPr>
        <p:spPr>
          <a:xfrm>
            <a:off x="5272429" y="748874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4C3A922-FF8F-48DC-A6CF-FD4E9F32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7" y="2178051"/>
            <a:ext cx="10650338" cy="936624"/>
          </a:xfrm>
        </p:spPr>
        <p:txBody>
          <a:bodyPr/>
          <a:lstStyle/>
          <a:p>
            <a:r>
              <a:rPr lang="zh-CN" altLang="en-US" dirty="0"/>
              <a:t>林则徐、魏源、徐继畬等人对鸦片战争进行反思，是近代中国最早开眼看世界的人，初步提出了向西方学习以求自强的主张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D08980-B7E7-4610-97D9-03012418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737841"/>
            <a:ext cx="2185847" cy="26877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0069A5-F338-44E7-BCDC-9CCF88AF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22" y="3684706"/>
            <a:ext cx="1847751" cy="2959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97E987-4E48-4005-A5E5-8B0671099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59" y="3429000"/>
            <a:ext cx="21717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7157A87-1FA9-45E0-95DA-1F8CFF5A1A45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C7BE32-2FFF-43AF-8947-54B9F5474A38}"/>
              </a:ext>
            </a:extLst>
          </p:cNvPr>
          <p:cNvSpPr/>
          <p:nvPr/>
        </p:nvSpPr>
        <p:spPr>
          <a:xfrm>
            <a:off x="263069" y="588237"/>
            <a:ext cx="413446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挽救危局的努力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太平天国运动</a:t>
            </a:r>
            <a:endParaRPr lang="zh-CN" altLang="en-US" sz="2400" dirty="0"/>
          </a:p>
        </p:txBody>
      </p:sp>
      <p:cxnSp>
        <p:nvCxnSpPr>
          <p:cNvPr id="7" name="Straight Connector 200">
            <a:extLst>
              <a:ext uri="{FF2B5EF4-FFF2-40B4-BE49-F238E27FC236}">
                <a16:creationId xmlns:a16="http://schemas.microsoft.com/office/drawing/2014/main" id="{E64E0AB6-E103-4B18-8520-36C25E72C3C9}"/>
              </a:ext>
            </a:extLst>
          </p:cNvPr>
          <p:cNvCxnSpPr/>
          <p:nvPr/>
        </p:nvCxnSpPr>
        <p:spPr>
          <a:xfrm>
            <a:off x="5272429" y="748874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8DBE0-4205-42F8-9DB0-2864214C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750" y="1757788"/>
            <a:ext cx="5517675" cy="48867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sz="2400" dirty="0"/>
              <a:t>材料一：凡分田，照人口，不论男妇，算其家人口多寡，人多则多分，人寡则寡分，杂以九等。</a:t>
            </a:r>
            <a:r>
              <a:rPr lang="en-US" altLang="zh-CN" sz="2400" dirty="0"/>
              <a:t>……</a:t>
            </a:r>
            <a:r>
              <a:rPr lang="zh-CN" altLang="en-US" sz="2400" dirty="0"/>
              <a:t>务使天下共享天父上主皇上帝大福，有田同耕，有饭同食，有衣同穿，有钱同使，无处不均匀，无人不饱暖也。</a:t>
            </a:r>
            <a:endParaRPr lang="en-US" altLang="zh-CN" sz="2400" dirty="0"/>
          </a:p>
          <a:p>
            <a:r>
              <a:rPr lang="en-US" altLang="zh-CN" sz="2400" dirty="0"/>
              <a:t>                ———《</a:t>
            </a:r>
            <a:r>
              <a:rPr lang="zh-CN" altLang="en-US" sz="2400" dirty="0"/>
              <a:t>天朝田亩制度</a:t>
            </a:r>
            <a:r>
              <a:rPr lang="en-US" altLang="zh-CN" sz="2400" dirty="0"/>
              <a:t>》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F2F9C75-2F9D-4297-B1ED-50F56B0D2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70" y="748874"/>
            <a:ext cx="4752975" cy="61471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AF0048-350D-4720-AA86-06A67CD46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16" y="4379027"/>
            <a:ext cx="1357311" cy="21566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201389-2931-421A-9BB9-B4C5B89FF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5" y="4512001"/>
            <a:ext cx="1519237" cy="18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B58AA1-9D97-49F5-A069-DDECECB1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938450"/>
            <a:ext cx="3228975" cy="1325563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/>
              <a:t>人民英雄纪念碑上为什么刻上这样一副浮雕？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76FDCA6B-B6D3-457C-9368-5312B446C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15" y="251734"/>
            <a:ext cx="7714285" cy="3342857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2E5FBD6-90D2-4B39-84A5-17EA61D93045}"/>
              </a:ext>
            </a:extLst>
          </p:cNvPr>
          <p:cNvSpPr txBox="1"/>
          <p:nvPr/>
        </p:nvSpPr>
        <p:spPr>
          <a:xfrm>
            <a:off x="4404314" y="3247928"/>
            <a:ext cx="77142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                                     金田起义浮雕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101918-44A4-4FF1-AE33-47BD67A3CCF2}"/>
              </a:ext>
            </a:extLst>
          </p:cNvPr>
          <p:cNvSpPr txBox="1"/>
          <p:nvPr/>
        </p:nvSpPr>
        <p:spPr>
          <a:xfrm>
            <a:off x="1840796" y="4136822"/>
            <a:ext cx="7892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 以金田起义为开端的太平天国运动，是近代中国规模最大的一次农民起义，</a:t>
            </a:r>
            <a:r>
              <a:rPr lang="zh-CN" altLang="zh-CN" sz="2800" u="dotted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反映了中国农民阶级为反抗封建压迫而奋勇起义的史实，</a:t>
            </a:r>
            <a:r>
              <a:rPr lang="zh-CN" altLang="en-US" sz="2800" u="dotted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沉重打击了中外反动势力，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代表了近代中国人民寻求国家出路的早期探索</a:t>
            </a:r>
          </a:p>
        </p:txBody>
      </p:sp>
    </p:spTree>
    <p:extLst>
      <p:ext uri="{BB962C8B-B14F-4D97-AF65-F5344CB8AC3E}">
        <p14:creationId xmlns:p14="http://schemas.microsoft.com/office/powerpoint/2010/main" val="18663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7157A87-1FA9-45E0-95DA-1F8CFF5A1A45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C7BE32-2FFF-43AF-8947-54B9F5474A38}"/>
              </a:ext>
            </a:extLst>
          </p:cNvPr>
          <p:cNvSpPr/>
          <p:nvPr/>
        </p:nvSpPr>
        <p:spPr>
          <a:xfrm>
            <a:off x="215303" y="748874"/>
            <a:ext cx="413446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挽救危局的努力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洋务运动</a:t>
            </a:r>
            <a:endParaRPr lang="zh-CN" altLang="en-US" sz="2400" dirty="0"/>
          </a:p>
        </p:txBody>
      </p:sp>
      <p:cxnSp>
        <p:nvCxnSpPr>
          <p:cNvPr id="7" name="Straight Connector 200">
            <a:extLst>
              <a:ext uri="{FF2B5EF4-FFF2-40B4-BE49-F238E27FC236}">
                <a16:creationId xmlns:a16="http://schemas.microsoft.com/office/drawing/2014/main" id="{E64E0AB6-E103-4B18-8520-36C25E72C3C9}"/>
              </a:ext>
            </a:extLst>
          </p:cNvPr>
          <p:cNvCxnSpPr/>
          <p:nvPr/>
        </p:nvCxnSpPr>
        <p:spPr>
          <a:xfrm>
            <a:off x="5272429" y="748874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21B7E7-E83A-4D58-AD99-84253E4E8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53" y="2047297"/>
            <a:ext cx="10342418" cy="3231283"/>
          </a:xfrm>
        </p:spPr>
        <p:txBody>
          <a:bodyPr/>
          <a:lstStyle/>
          <a:p>
            <a:r>
              <a:rPr lang="zh-CN" altLang="en-US" dirty="0"/>
              <a:t>    咸丰十一年</a:t>
            </a:r>
            <a:r>
              <a:rPr lang="en-US" altLang="zh-CN" dirty="0"/>
              <a:t>(1861</a:t>
            </a:r>
            <a:r>
              <a:rPr lang="zh-CN" altLang="en-US" dirty="0"/>
              <a:t>年</a:t>
            </a:r>
            <a:r>
              <a:rPr lang="en-US" altLang="zh-CN" dirty="0"/>
              <a:t>)</a:t>
            </a:r>
            <a:r>
              <a:rPr lang="zh-CN" altLang="en-US" dirty="0"/>
              <a:t>七月十八日曾国藩在</a:t>
            </a:r>
            <a:r>
              <a:rPr lang="en-US" altLang="zh-CN" dirty="0"/>
              <a:t>《</a:t>
            </a:r>
            <a:r>
              <a:rPr lang="zh-CN" altLang="en-US" dirty="0"/>
              <a:t>复陈购买外洋船炮折</a:t>
            </a:r>
            <a:r>
              <a:rPr lang="en-US" altLang="zh-CN" dirty="0"/>
              <a:t>》</a:t>
            </a:r>
            <a:r>
              <a:rPr lang="zh-CN" altLang="en-US" dirty="0"/>
              <a:t>中说：况今日和议既成，中外贸易，有无交通，购买外洋器物，尤属名正言顺。购成之后，访募覃思之士，智巧之匠，始而演习，继而试造，不过一二年，火轮船必为中外官民通行之物，可以</a:t>
            </a:r>
            <a:r>
              <a:rPr lang="zh-CN" altLang="en-US" dirty="0">
                <a:solidFill>
                  <a:srgbClr val="FF0000"/>
                </a:solidFill>
              </a:rPr>
              <a:t>剿发逆</a:t>
            </a:r>
            <a:r>
              <a:rPr lang="zh-CN" altLang="en-US" dirty="0"/>
              <a:t>，可以</a:t>
            </a:r>
            <a:r>
              <a:rPr lang="zh-CN" altLang="en-US" dirty="0">
                <a:solidFill>
                  <a:srgbClr val="FF0000"/>
                </a:solidFill>
              </a:rPr>
              <a:t>勤远略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阅读上述史料，你能理解洋务运动的目的吗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FF45CC6-1631-4291-BDA8-E7AF3CE33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029" y="4075601"/>
            <a:ext cx="2174739" cy="430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ea typeface="华文细黑" panose="02010600040101010101" pitchFamily="2" charset="-122"/>
              </a:rPr>
              <a:t>镇压农民起义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864139-39AD-4A9F-B57D-05E289ADB962}"/>
              </a:ext>
            </a:extLst>
          </p:cNvPr>
          <p:cNvSpPr/>
          <p:nvPr/>
        </p:nvSpPr>
        <p:spPr>
          <a:xfrm>
            <a:off x="4438176" y="4075601"/>
            <a:ext cx="2379873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ea typeface="华文细黑" panose="02010600040101010101" pitchFamily="2" charset="-122"/>
              </a:rPr>
              <a:t>抵御外来侵略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8B4FE38-BF68-46EA-A27B-1CE83EE97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0080" y="4121768"/>
            <a:ext cx="2154436" cy="430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ea typeface="华文细黑" panose="02010600040101010101" pitchFamily="2" charset="-122"/>
              </a:rPr>
              <a:t>维护清朝统治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C8013C9B-A569-4A1E-B097-D1582EBB5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526" y="5356849"/>
            <a:ext cx="73661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663300"/>
                </a:solidFill>
              </a:rPr>
              <a:t>实质：地主阶级领导的封建统治者的</a:t>
            </a:r>
            <a:r>
              <a:rPr lang="zh-CN" altLang="en-US" sz="2800" dirty="0">
                <a:solidFill>
                  <a:srgbClr val="D60093"/>
                </a:solidFill>
              </a:rPr>
              <a:t>自救</a:t>
            </a:r>
            <a:r>
              <a:rPr lang="zh-CN" altLang="en-US" sz="2800" dirty="0">
                <a:solidFill>
                  <a:srgbClr val="663300"/>
                </a:solidFill>
              </a:rPr>
              <a:t>运动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81E6A1-0CC8-410B-8F59-BD6E7D76BB49}"/>
              </a:ext>
            </a:extLst>
          </p:cNvPr>
          <p:cNvSpPr txBox="1"/>
          <p:nvPr/>
        </p:nvSpPr>
        <p:spPr>
          <a:xfrm>
            <a:off x="949911" y="5974672"/>
            <a:ext cx="7366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局限：学习西方先进的技术以维护清朝统治，没有认识到中国落后的根源</a:t>
            </a:r>
          </a:p>
        </p:txBody>
      </p:sp>
    </p:spTree>
    <p:extLst>
      <p:ext uri="{BB962C8B-B14F-4D97-AF65-F5344CB8AC3E}">
        <p14:creationId xmlns:p14="http://schemas.microsoft.com/office/powerpoint/2010/main" val="19427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C3FC8DF-5F83-4FED-92DB-F8131F7B4BCE}"/>
              </a:ext>
            </a:extLst>
          </p:cNvPr>
          <p:cNvSpPr/>
          <p:nvPr/>
        </p:nvSpPr>
        <p:spPr>
          <a:xfrm>
            <a:off x="1152617" y="505460"/>
            <a:ext cx="9185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ea typeface="黑体" panose="02010609060101010101" pitchFamily="49" charset="-122"/>
              </a:rPr>
              <a:t>洋务运动主要内容：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r>
              <a:rPr lang="en-US" altLang="zh-CN" sz="2400" dirty="0">
                <a:ea typeface="黑体" panose="02010609060101010101" pitchFamily="49" charset="-122"/>
              </a:rPr>
              <a:t>1.</a:t>
            </a:r>
            <a:r>
              <a:rPr lang="en-US" altLang="zh-CN" sz="2400" dirty="0">
                <a:solidFill>
                  <a:schemeClr val="accent2"/>
                </a:solidFill>
                <a:ea typeface="黑体" panose="02010609060101010101" pitchFamily="49" charset="-122"/>
              </a:rPr>
              <a:t>19</a:t>
            </a:r>
            <a:r>
              <a:rPr lang="zh-CN" altLang="en-US" sz="2400" dirty="0">
                <a:solidFill>
                  <a:schemeClr val="accent2"/>
                </a:solidFill>
                <a:ea typeface="黑体" panose="02010609060101010101" pitchFamily="49" charset="-122"/>
              </a:rPr>
              <a:t>世纪</a:t>
            </a:r>
            <a:r>
              <a:rPr lang="en-US" altLang="zh-CN" sz="2400" dirty="0">
                <a:solidFill>
                  <a:schemeClr val="accent2"/>
                </a:solidFill>
                <a:ea typeface="黑体" panose="02010609060101010101" pitchFamily="49" charset="-122"/>
              </a:rPr>
              <a:t>60</a:t>
            </a:r>
            <a:r>
              <a:rPr lang="zh-CN" altLang="en-US" sz="2400" dirty="0">
                <a:solidFill>
                  <a:schemeClr val="accent2"/>
                </a:solidFill>
                <a:ea typeface="黑体" panose="02010609060101010101" pitchFamily="49" charset="-122"/>
              </a:rPr>
              <a:t>年代至</a:t>
            </a:r>
            <a:r>
              <a:rPr lang="en-US" altLang="zh-CN" sz="2400" dirty="0">
                <a:solidFill>
                  <a:schemeClr val="accent2"/>
                </a:solidFill>
                <a:ea typeface="黑体" panose="02010609060101010101" pitchFamily="49" charset="-122"/>
              </a:rPr>
              <a:t>70</a:t>
            </a:r>
            <a:r>
              <a:rPr lang="zh-CN" altLang="en-US" sz="2400" dirty="0">
                <a:solidFill>
                  <a:schemeClr val="accent2"/>
                </a:solidFill>
                <a:ea typeface="黑体" panose="02010609060101010101" pitchFamily="49" charset="-122"/>
              </a:rPr>
              <a:t>年代</a:t>
            </a:r>
            <a:r>
              <a:rPr lang="zh-CN" altLang="en-US" sz="2400" dirty="0">
                <a:solidFill>
                  <a:srgbClr val="663300"/>
                </a:solidFill>
                <a:ea typeface="黑体" panose="02010609060101010101" pitchFamily="49" charset="-122"/>
              </a:rPr>
              <a:t>，洋务派提出</a:t>
            </a:r>
            <a:r>
              <a:rPr lang="zh-CN" altLang="en-US" sz="2400" dirty="0">
                <a:solidFill>
                  <a:schemeClr val="accent2"/>
                </a:solidFill>
                <a:ea typeface="黑体" panose="02010609060101010101" pitchFamily="49" charset="-122"/>
              </a:rPr>
              <a:t>“自强”</a:t>
            </a:r>
            <a:r>
              <a:rPr lang="zh-CN" altLang="en-US" sz="2400" dirty="0">
                <a:solidFill>
                  <a:srgbClr val="663300"/>
                </a:solidFill>
                <a:ea typeface="黑体" panose="02010609060101010101" pitchFamily="49" charset="-122"/>
              </a:rPr>
              <a:t>的口号，创办了一批近代军事工业。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E9349F-04F5-4C29-8183-7C0911D3AE28}"/>
              </a:ext>
            </a:extLst>
          </p:cNvPr>
          <p:cNvSpPr/>
          <p:nvPr/>
        </p:nvSpPr>
        <p:spPr>
          <a:xfrm>
            <a:off x="1152617" y="1705789"/>
            <a:ext cx="899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</a:t>
            </a:r>
            <a:r>
              <a:rPr lang="en-US" altLang="zh-CN" sz="24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</a:t>
            </a:r>
            <a:r>
              <a:rPr lang="en-US" altLang="zh-CN" sz="24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年代开始</a:t>
            </a:r>
            <a:r>
              <a:rPr lang="zh-CN" altLang="en-US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，洋务派又打出</a:t>
            </a:r>
            <a:r>
              <a:rPr lang="zh-CN" altLang="en-US" sz="2400" dirty="0">
                <a:solidFill>
                  <a:schemeClr val="accent2"/>
                </a:solidFill>
                <a:latin typeface="华文楷体" panose="02010600040101010101" pitchFamily="2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求富</a:t>
            </a:r>
            <a:r>
              <a:rPr lang="zh-CN" altLang="en-US" sz="2400" dirty="0">
                <a:solidFill>
                  <a:schemeClr val="accent2"/>
                </a:solidFill>
                <a:latin typeface="华文楷体" panose="02010600040101010101" pitchFamily="2" charset="-122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的旗号，兴办了一批为军事工业服务的民用企业。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E7BCAC-F10A-4447-AFC1-8C06BE153CED}"/>
              </a:ext>
            </a:extLst>
          </p:cNvPr>
          <p:cNvSpPr/>
          <p:nvPr/>
        </p:nvSpPr>
        <p:spPr>
          <a:xfrm>
            <a:off x="1112668" y="2631760"/>
            <a:ext cx="5320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筹建了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北洋、南洋和福建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三支海军</a:t>
            </a:r>
            <a:r>
              <a:rPr lang="zh-CN" altLang="en-US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B082EE1-3D80-4BA4-BAC9-1364E687A967}"/>
              </a:ext>
            </a:extLst>
          </p:cNvPr>
          <p:cNvSpPr/>
          <p:nvPr/>
        </p:nvSpPr>
        <p:spPr>
          <a:xfrm>
            <a:off x="1112668" y="3136950"/>
            <a:ext cx="9070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创建新式学堂和派遣留学生</a:t>
            </a:r>
            <a:endParaRPr lang="zh-CN" altLang="en-US" sz="2400" dirty="0"/>
          </a:p>
          <a:p>
            <a:r>
              <a:rPr lang="en-US" altLang="zh-CN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1862</a:t>
            </a:r>
            <a:r>
              <a:rPr lang="zh-CN" altLang="en-US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年成立京师同文馆，同时学习天文、化学、物理、算学、万国公法、外国史地等自然科学和人文科学。</a:t>
            </a:r>
            <a:endParaRPr lang="en-US" altLang="zh-CN" sz="2400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6D6B5E0-C9BC-420D-AAC4-27282F6E8F75}"/>
              </a:ext>
            </a:extLst>
          </p:cNvPr>
          <p:cNvSpPr/>
          <p:nvPr/>
        </p:nvSpPr>
        <p:spPr>
          <a:xfrm>
            <a:off x="846338" y="4983610"/>
            <a:ext cx="9185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洋务运动</a:t>
            </a:r>
            <a:r>
              <a:rPr lang="zh-CN" altLang="en-US" sz="2400" dirty="0">
                <a:solidFill>
                  <a:srgbClr val="CC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没有</a:t>
            </a:r>
            <a:r>
              <a:rPr lang="zh-CN" altLang="en-US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使中国走上富强之路，但它引进了西方先进的科学技术，创办了一批近代企业，培养了一批技术人员和技术工人，客观上刺激了中国民族资本主义的产生和发展，对西方列强的侵略也起了一定的抵制作用。</a:t>
            </a: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洋务运动是中国近代化的开端</a:t>
            </a:r>
            <a:r>
              <a:rPr lang="zh-CN" altLang="en-US" sz="2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C0360AC-D9C5-4730-8A41-C4D7667C5F13}"/>
              </a:ext>
            </a:extLst>
          </p:cNvPr>
          <p:cNvSpPr txBox="1"/>
          <p:nvPr/>
        </p:nvSpPr>
        <p:spPr>
          <a:xfrm>
            <a:off x="1152617" y="4483223"/>
            <a:ext cx="528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结合所学，如何认识洋务运动</a:t>
            </a:r>
          </a:p>
        </p:txBody>
      </p:sp>
    </p:spTree>
    <p:extLst>
      <p:ext uri="{BB962C8B-B14F-4D97-AF65-F5344CB8AC3E}">
        <p14:creationId xmlns:p14="http://schemas.microsoft.com/office/powerpoint/2010/main" val="1276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7157A87-1FA9-45E0-95DA-1F8CFF5A1A45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C7BE32-2FFF-43AF-8947-54B9F5474A38}"/>
              </a:ext>
            </a:extLst>
          </p:cNvPr>
          <p:cNvSpPr/>
          <p:nvPr/>
        </p:nvSpPr>
        <p:spPr>
          <a:xfrm>
            <a:off x="253643" y="508496"/>
            <a:ext cx="413446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挽救危局的努力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戊戌变法</a:t>
            </a:r>
            <a:endParaRPr lang="zh-CN" altLang="en-US" sz="2400" dirty="0"/>
          </a:p>
        </p:txBody>
      </p:sp>
      <p:cxnSp>
        <p:nvCxnSpPr>
          <p:cNvPr id="7" name="Straight Connector 200">
            <a:extLst>
              <a:ext uri="{FF2B5EF4-FFF2-40B4-BE49-F238E27FC236}">
                <a16:creationId xmlns:a16="http://schemas.microsoft.com/office/drawing/2014/main" id="{E64E0AB6-E103-4B18-8520-36C25E72C3C9}"/>
              </a:ext>
            </a:extLst>
          </p:cNvPr>
          <p:cNvCxnSpPr/>
          <p:nvPr/>
        </p:nvCxnSpPr>
        <p:spPr>
          <a:xfrm>
            <a:off x="5272429" y="748874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4C3A922-FF8F-48DC-A6CF-FD4E9F32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69" y="1615744"/>
            <a:ext cx="10657275" cy="2583387"/>
          </a:xfrm>
        </p:spPr>
        <p:txBody>
          <a:bodyPr>
            <a:normAutofit/>
          </a:bodyPr>
          <a:lstStyle/>
          <a:p>
            <a:r>
              <a:rPr lang="zh-CN" altLang="en-US" dirty="0"/>
              <a:t>       甲午战后，中国面临空前严重的民族危机，以康梁为代表的一批读书人认识到唯有实行变法才能救亡图存，在中国掀起了一场维新变法运动，反映了资本主义发展和救亡图存的时代要求，代表了资产阶级利益，是一次资产阶级性质的改良运动。但最终结果仍然以失败而告终。</a:t>
            </a:r>
            <a:endParaRPr lang="en-US" altLang="zh-CN" dirty="0"/>
          </a:p>
          <a:p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阅读下列材料，想一想，戊戌变法有怎样的局限性？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F347078-5386-4C5E-909C-627B5998D835}"/>
              </a:ext>
            </a:extLst>
          </p:cNvPr>
          <p:cNvSpPr/>
          <p:nvPr/>
        </p:nvSpPr>
        <p:spPr>
          <a:xfrm>
            <a:off x="531158" y="4299220"/>
            <a:ext cx="10974301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/>
              <a:t>        “明定国是”诏书明确宣示：嗣后中外大小诸臣，自王公以及士庶，各宜努力向上，发愤为雄，以</a:t>
            </a:r>
            <a:r>
              <a:rPr lang="zh-CN" altLang="en-US" sz="2400" dirty="0">
                <a:solidFill>
                  <a:srgbClr val="FF0000"/>
                </a:solidFill>
              </a:rPr>
              <a:t>圣贤义理之学，植其根本</a:t>
            </a:r>
            <a:r>
              <a:rPr lang="zh-CN" altLang="en-US" sz="2400" dirty="0"/>
              <a:t>，又须</a:t>
            </a:r>
            <a:r>
              <a:rPr lang="zh-CN" altLang="en-US" sz="2400" dirty="0">
                <a:solidFill>
                  <a:srgbClr val="FF0000"/>
                </a:solidFill>
              </a:rPr>
              <a:t>博采西学之切于时务者</a:t>
            </a:r>
            <a:r>
              <a:rPr lang="zh-CN" altLang="en-US" sz="2400" dirty="0"/>
              <a:t>，实力讲求，以救空疏迁谬之弊。</a:t>
            </a:r>
            <a:r>
              <a:rPr lang="en-US" altLang="zh-CN" sz="2400" dirty="0"/>
              <a:t>——《</a:t>
            </a:r>
            <a:r>
              <a:rPr lang="zh-CN" altLang="en-US" sz="2400" dirty="0"/>
              <a:t>清德宗实录</a:t>
            </a:r>
            <a:r>
              <a:rPr lang="en-US" altLang="zh-CN" sz="2400" dirty="0"/>
              <a:t>》</a:t>
            </a:r>
            <a:r>
              <a:rPr lang="zh-CN" altLang="en-US" sz="2400" dirty="0"/>
              <a:t>卷</a:t>
            </a:r>
            <a:r>
              <a:rPr lang="en-US" altLang="zh-CN" sz="2400" dirty="0"/>
              <a:t>418</a:t>
            </a:r>
            <a:r>
              <a:rPr lang="zh-CN" altLang="en-US" sz="2400" dirty="0"/>
              <a:t>光绪二十四年四月乙已</a:t>
            </a:r>
          </a:p>
        </p:txBody>
      </p:sp>
    </p:spTree>
    <p:extLst>
      <p:ext uri="{BB962C8B-B14F-4D97-AF65-F5344CB8AC3E}">
        <p14:creationId xmlns:p14="http://schemas.microsoft.com/office/powerpoint/2010/main" val="246859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B010C04-F522-416B-ABD1-E5F8C77B5FD2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A15161-170F-4DB4-B1EB-1917CE7D7B4A}"/>
              </a:ext>
            </a:extLst>
          </p:cNvPr>
          <p:cNvSpPr/>
          <p:nvPr/>
        </p:nvSpPr>
        <p:spPr>
          <a:xfrm>
            <a:off x="304079" y="689967"/>
            <a:ext cx="6203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中国的抗争探索</a:t>
            </a:r>
            <a:endParaRPr lang="en-US" altLang="zh-CN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6" name="Straight Connector 200">
            <a:extLst>
              <a:ext uri="{FF2B5EF4-FFF2-40B4-BE49-F238E27FC236}">
                <a16:creationId xmlns:a16="http://schemas.microsoft.com/office/drawing/2014/main" id="{096EFF3B-1120-43B9-A2DE-2A5806915453}"/>
              </a:ext>
            </a:extLst>
          </p:cNvPr>
          <p:cNvCxnSpPr/>
          <p:nvPr/>
        </p:nvCxnSpPr>
        <p:spPr>
          <a:xfrm>
            <a:off x="5253379" y="778657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DD8443DD-6A7E-4B12-A59D-6411A9ADC877}"/>
              </a:ext>
            </a:extLst>
          </p:cNvPr>
          <p:cNvGraphicFramePr>
            <a:graphicFrameLocks noGrp="1"/>
          </p:cNvGraphicFramePr>
          <p:nvPr/>
        </p:nvGraphicFramePr>
        <p:xfrm>
          <a:off x="637859" y="1812958"/>
          <a:ext cx="10565760" cy="347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2894">
                  <a:extLst>
                    <a:ext uri="{9D8B030D-6E8A-4147-A177-3AD203B41FA5}">
                      <a16:colId xmlns:a16="http://schemas.microsoft.com/office/drawing/2014/main" val="2734190420"/>
                    </a:ext>
                  </a:extLst>
                </a:gridCol>
                <a:gridCol w="1713391">
                  <a:extLst>
                    <a:ext uri="{9D8B030D-6E8A-4147-A177-3AD203B41FA5}">
                      <a16:colId xmlns:a16="http://schemas.microsoft.com/office/drawing/2014/main" val="897740012"/>
                    </a:ext>
                  </a:extLst>
                </a:gridCol>
                <a:gridCol w="2885242">
                  <a:extLst>
                    <a:ext uri="{9D8B030D-6E8A-4147-A177-3AD203B41FA5}">
                      <a16:colId xmlns:a16="http://schemas.microsoft.com/office/drawing/2014/main" val="268865713"/>
                    </a:ext>
                  </a:extLst>
                </a:gridCol>
                <a:gridCol w="3684233">
                  <a:extLst>
                    <a:ext uri="{9D8B030D-6E8A-4147-A177-3AD203B41FA5}">
                      <a16:colId xmlns:a16="http://schemas.microsoft.com/office/drawing/2014/main" val="423721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背景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事件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性质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局限性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24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鸦片战争激化了民族矛盾和阶级矛盾。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太平天国运动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反封建反侵略的农民运动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农阶级和时代的局限性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内忧外患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洋务运动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清政府（地主阶级）实行的自救运动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学习西方先进的军事技术以维护清朝统治，没有认识到中国落后的根源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411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CN" altLang="en-US" dirty="0"/>
                        <a:t>甲午战后，中国面临亡国灭种的危机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戊戌维新运动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资产阶级的改良运动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民族资本主义经济发展不够充分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dirty="0"/>
                        <a:t>资产阶级的软弱性，妥协性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74130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r>
                        <a:rPr lang="zh-CN" altLang="en-US" dirty="0"/>
                        <a:t>西方势力深入中国后引发的教民与当地民众的冲突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zh-CN" altLang="en-US"/>
                        <a:t>义和团反</a:t>
                      </a:r>
                    </a:p>
                    <a:p>
                      <a:pPr eaLnBrk="0" hangingPunct="0"/>
                      <a:r>
                        <a:rPr lang="zh-CN" altLang="en-US"/>
                        <a:t>帝爱国运动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农民阶级的反帝爱国运动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缺乏先进阶级领导、盲目排外、封建迷信思想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7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73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032000" y="1292804"/>
          <a:ext cx="8128000" cy="4526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文档" r:id="rId3" imgW="3837004" imgH="2136402" progId="Word.Document.12">
                  <p:embed/>
                </p:oleObj>
              </mc:Choice>
              <mc:Fallback>
                <p:oleObj name="文档" r:id="rId3" imgW="3837004" imgH="2136402" progId="Word.Document.12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1292804"/>
                        <a:ext cx="8128000" cy="4526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524523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A330891-7911-4F45-ACEC-A9B09B355B07}"/>
              </a:ext>
            </a:extLst>
          </p:cNvPr>
          <p:cNvSpPr/>
          <p:nvPr/>
        </p:nvSpPr>
        <p:spPr>
          <a:xfrm>
            <a:off x="5297229" y="530128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单元概述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276AEA4-643B-4BCB-8A8B-A08FEF2BE82B}"/>
              </a:ext>
            </a:extLst>
          </p:cNvPr>
          <p:cNvSpPr/>
          <p:nvPr/>
        </p:nvSpPr>
        <p:spPr>
          <a:xfrm>
            <a:off x="710252" y="2032840"/>
            <a:ext cx="1022465" cy="254455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03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CC21F862-2397-440B-884D-E25C46230C55}"/>
              </a:ext>
            </a:extLst>
          </p:cNvPr>
          <p:cNvSpPr txBox="1"/>
          <p:nvPr/>
        </p:nvSpPr>
        <p:spPr>
          <a:xfrm>
            <a:off x="783004" y="2326528"/>
            <a:ext cx="949712" cy="1890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07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endParaRPr lang="en-US" altLang="zh-CN" sz="3071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07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</a:t>
            </a:r>
            <a:endParaRPr lang="en-US" altLang="zh-CN" sz="3071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07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</a:t>
            </a:r>
            <a:endParaRPr lang="en-US" altLang="zh-CN" sz="3071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07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</a:p>
        </p:txBody>
      </p:sp>
      <p:pic>
        <p:nvPicPr>
          <p:cNvPr id="7" name="201lsrxxj15.jpg" descr="说明: id:2147506094;FounderCES">
            <a:extLst>
              <a:ext uri="{FF2B5EF4-FFF2-40B4-BE49-F238E27FC236}">
                <a16:creationId xmlns:a16="http://schemas.microsoft.com/office/drawing/2014/main" id="{2B80CE60-7E81-42F6-8E8F-28752A75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66" y="1211521"/>
            <a:ext cx="9522018" cy="36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6B45588-12E2-4797-840E-B1BB92DF6A76}"/>
              </a:ext>
            </a:extLst>
          </p:cNvPr>
          <p:cNvSpPr txBox="1"/>
          <p:nvPr/>
        </p:nvSpPr>
        <p:spPr>
          <a:xfrm>
            <a:off x="783004" y="5224021"/>
            <a:ext cx="10967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</a:rPr>
              <a:t>从</a:t>
            </a:r>
            <a:r>
              <a:rPr lang="en-US" altLang="zh-CN" sz="2000" dirty="0">
                <a:solidFill>
                  <a:srgbClr val="000000"/>
                </a:solidFill>
              </a:rPr>
              <a:t>1840</a:t>
            </a:r>
            <a:r>
              <a:rPr lang="zh-CN" altLang="en-US" sz="2000" dirty="0">
                <a:solidFill>
                  <a:srgbClr val="000000"/>
                </a:solidFill>
              </a:rPr>
              <a:t>年的鸦片战争到</a:t>
            </a:r>
            <a:r>
              <a:rPr lang="en-US" altLang="zh-CN" sz="2000" dirty="0">
                <a:solidFill>
                  <a:srgbClr val="000000"/>
                </a:solidFill>
              </a:rPr>
              <a:t>1901</a:t>
            </a:r>
            <a:r>
              <a:rPr lang="zh-CN" altLang="en-US" sz="2000" dirty="0">
                <a:solidFill>
                  <a:srgbClr val="000000"/>
                </a:solidFill>
              </a:rPr>
              <a:t>年</a:t>
            </a:r>
            <a:r>
              <a:rPr lang="en-US" altLang="zh-CN" sz="2000" dirty="0">
                <a:solidFill>
                  <a:srgbClr val="000000"/>
                </a:solidFill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</a:rPr>
              <a:t>辛丑条约</a:t>
            </a:r>
            <a:r>
              <a:rPr lang="en-US" altLang="zh-CN" sz="2000" dirty="0">
                <a:solidFill>
                  <a:srgbClr val="000000"/>
                </a:solidFill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</a:rPr>
              <a:t>签订，是中国半殖民地半封建社会秩序逐步确立时期</a:t>
            </a:r>
            <a:r>
              <a:rPr lang="en-US" altLang="zh-CN" sz="2000" dirty="0">
                <a:solidFill>
                  <a:srgbClr val="000000"/>
                </a:solidFill>
              </a:rPr>
              <a:t>,</a:t>
            </a:r>
            <a:r>
              <a:rPr lang="zh-CN" altLang="en-US" sz="2000" dirty="0">
                <a:solidFill>
                  <a:srgbClr val="000000"/>
                </a:solidFill>
              </a:rPr>
              <a:t>也是中国社会在屈辱中走向近代化的时期。</a:t>
            </a:r>
            <a:endParaRPr lang="zh-CN" altLang="en-US" sz="2303" dirty="0"/>
          </a:p>
        </p:txBody>
      </p:sp>
    </p:spTree>
    <p:extLst>
      <p:ext uri="{BB962C8B-B14F-4D97-AF65-F5344CB8AC3E}">
        <p14:creationId xmlns:p14="http://schemas.microsoft.com/office/powerpoint/2010/main" val="61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7157A87-1FA9-45E0-95DA-1F8CFF5A1A45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C7BE32-2FFF-43AF-8947-54B9F5474A38}"/>
              </a:ext>
            </a:extLst>
          </p:cNvPr>
          <p:cNvSpPr/>
          <p:nvPr/>
        </p:nvSpPr>
        <p:spPr>
          <a:xfrm>
            <a:off x="579288" y="958788"/>
            <a:ext cx="1276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3200" kern="100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认识</a:t>
            </a:r>
            <a:endParaRPr lang="zh-CN" altLang="en-US" sz="3200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200">
            <a:extLst>
              <a:ext uri="{FF2B5EF4-FFF2-40B4-BE49-F238E27FC236}">
                <a16:creationId xmlns:a16="http://schemas.microsoft.com/office/drawing/2014/main" id="{E64E0AB6-E103-4B18-8520-36C25E72C3C9}"/>
              </a:ext>
            </a:extLst>
          </p:cNvPr>
          <p:cNvCxnSpPr/>
          <p:nvPr/>
        </p:nvCxnSpPr>
        <p:spPr>
          <a:xfrm>
            <a:off x="5272429" y="748874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4C3A922-FF8F-48DC-A6CF-FD4E9F32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04" y="2346726"/>
            <a:ext cx="10967992" cy="3228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这些探索都是列强侵略，中国面临民族危机的背景下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 都对中国历史产生了深远影响。都促进了中国不断进步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 最终结果都失败了，除各阶级自身局限性以外，也说明当时封建势力、帝国主义势力太强大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为争取民族独立而不屈不挠、顽强抗争的民族精神，是中华民族生生不息的力量源泉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480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2F418-DDD3-48B1-A290-3A3CB3082A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127"/>
            <a:ext cx="12192000" cy="6857746"/>
          </a:xfrm>
          <a:prstGeom prst="rect">
            <a:avLst/>
          </a:prstGeom>
        </p:spPr>
      </p:pic>
      <p:pic>
        <p:nvPicPr>
          <p:cNvPr id="3" name="图片 2" descr="111 (2)">
            <a:extLst>
              <a:ext uri="{FF2B5EF4-FFF2-40B4-BE49-F238E27FC236}">
                <a16:creationId xmlns:a16="http://schemas.microsoft.com/office/drawing/2014/main" id="{EE6380B6-7EF7-4163-AE4B-DCDD78A0A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4" y="255261"/>
            <a:ext cx="7024315" cy="8742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27B66A-282C-4335-A77D-BBA0A50FDC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3041004" y="2046405"/>
            <a:ext cx="2612559" cy="232513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645C988-D1D7-4AF0-BA89-B882E51FF9B2}"/>
              </a:ext>
            </a:extLst>
          </p:cNvPr>
          <p:cNvSpPr/>
          <p:nvPr/>
        </p:nvSpPr>
        <p:spPr>
          <a:xfrm>
            <a:off x="5653563" y="2486593"/>
            <a:ext cx="4204773" cy="1048245"/>
          </a:xfrm>
          <a:prstGeom prst="rect">
            <a:avLst/>
          </a:prstGeom>
        </p:spPr>
        <p:txBody>
          <a:bodyPr wrap="square" lIns="86497" tIns="43248" rIns="86497" bIns="43248" anchor="t">
            <a:spAutoFit/>
          </a:bodyPr>
          <a:lstStyle/>
          <a:p>
            <a:pPr algn="ctr" fontAlgn="ctr"/>
            <a:r>
              <a:rPr lang="zh-CN" altLang="en-US" sz="6244" b="1" spc="756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35436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E1F51F3-1C6E-4252-AE32-EB1E157E5C8D}"/>
              </a:ext>
            </a:extLst>
          </p:cNvPr>
          <p:cNvSpPr/>
          <p:nvPr/>
        </p:nvSpPr>
        <p:spPr>
          <a:xfrm>
            <a:off x="5290249" y="358365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单元概述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5" name="Straight Connector 200">
            <a:extLst>
              <a:ext uri="{FF2B5EF4-FFF2-40B4-BE49-F238E27FC236}">
                <a16:creationId xmlns:a16="http://schemas.microsoft.com/office/drawing/2014/main" id="{4242918B-F61A-4406-9F2B-18C49D0BF511}"/>
              </a:ext>
            </a:extLst>
          </p:cNvPr>
          <p:cNvCxnSpPr/>
          <p:nvPr/>
        </p:nvCxnSpPr>
        <p:spPr>
          <a:xfrm>
            <a:off x="5615329" y="968866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5CA24DE3-8FBC-464F-9215-D3403AEC2B0B}"/>
              </a:ext>
            </a:extLst>
          </p:cNvPr>
          <p:cNvSpPr/>
          <p:nvPr/>
        </p:nvSpPr>
        <p:spPr>
          <a:xfrm>
            <a:off x="504462" y="1390120"/>
            <a:ext cx="1022465" cy="254455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303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阶段特征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B3C6BD-9790-475F-8393-631ECE4A0B6A}"/>
              </a:ext>
            </a:extLst>
          </p:cNvPr>
          <p:cNvSpPr/>
          <p:nvPr/>
        </p:nvSpPr>
        <p:spPr>
          <a:xfrm>
            <a:off x="1831758" y="1197769"/>
            <a:ext cx="9673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</a:rPr>
              <a:t>政治</a:t>
            </a:r>
            <a:r>
              <a:rPr lang="en-US" altLang="zh-CN" sz="2400" dirty="0">
                <a:solidFill>
                  <a:srgbClr val="FF0000"/>
                </a:solidFill>
              </a:rPr>
              <a:t>:</a:t>
            </a:r>
          </a:p>
          <a:p>
            <a:pPr eaLnBrk="0" hangingPunct="0"/>
            <a:r>
              <a:rPr lang="en-US" altLang="zh-CN" sz="2400" dirty="0"/>
              <a:t>(1)</a:t>
            </a:r>
            <a:r>
              <a:rPr lang="zh-CN" altLang="en-US" sz="2400" dirty="0"/>
              <a:t>列强侵略</a:t>
            </a:r>
            <a:r>
              <a:rPr lang="en-US" altLang="zh-CN" sz="2400" dirty="0"/>
              <a:t>:</a:t>
            </a:r>
            <a:r>
              <a:rPr lang="zh-CN" altLang="en-US" sz="2400" dirty="0"/>
              <a:t>列强发动了鸦片战争、第二次鸦片战争、甲午中日战争、八国联军侵华战争</a:t>
            </a:r>
            <a:r>
              <a:rPr lang="en-US" altLang="zh-CN" sz="2400" dirty="0"/>
              <a:t>,</a:t>
            </a:r>
            <a:r>
              <a:rPr lang="zh-CN" altLang="en-US" sz="2400" dirty="0"/>
              <a:t>中国主权遭到破坏</a:t>
            </a:r>
            <a:r>
              <a:rPr lang="en-US" altLang="zh-CN" sz="2400" dirty="0"/>
              <a:t>,</a:t>
            </a:r>
            <a:r>
              <a:rPr lang="zh-CN" altLang="en-US" sz="2400" dirty="0"/>
              <a:t>逐步沦为半殖民地半封建社会。</a:t>
            </a:r>
          </a:p>
          <a:p>
            <a:pPr eaLnBrk="0" hangingPunct="0"/>
            <a:r>
              <a:rPr lang="en-US" altLang="zh-CN" sz="2400" dirty="0"/>
              <a:t>(2)</a:t>
            </a:r>
            <a:r>
              <a:rPr lang="zh-CN" altLang="en-US" sz="2400" dirty="0"/>
              <a:t>抗争探索</a:t>
            </a:r>
            <a:r>
              <a:rPr lang="en-US" altLang="zh-CN" sz="2400" dirty="0"/>
              <a:t>:</a:t>
            </a:r>
            <a:r>
              <a:rPr lang="zh-CN" altLang="en-US" sz="2400" dirty="0"/>
              <a:t>农民阶级掀起了太平天国运动和义和团运动</a:t>
            </a:r>
            <a:r>
              <a:rPr lang="en-US" altLang="zh-CN" sz="2400" dirty="0"/>
              <a:t>;</a:t>
            </a:r>
            <a:r>
              <a:rPr lang="zh-CN" altLang="en-US" sz="2400" dirty="0"/>
              <a:t>地主阶级发起了洋务运动</a:t>
            </a:r>
            <a:r>
              <a:rPr lang="en-US" altLang="zh-CN" sz="2400" dirty="0"/>
              <a:t>;</a:t>
            </a:r>
            <a:r>
              <a:rPr lang="zh-CN" altLang="en-US" sz="2400" dirty="0"/>
              <a:t>资产阶级发起了戊戌维新运动。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EC9143-D9CC-49ED-BF5A-9C9D7C86BC3E}"/>
              </a:ext>
            </a:extLst>
          </p:cNvPr>
          <p:cNvSpPr/>
          <p:nvPr/>
        </p:nvSpPr>
        <p:spPr>
          <a:xfrm>
            <a:off x="1911657" y="3320658"/>
            <a:ext cx="983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</a:rPr>
              <a:t>经济</a:t>
            </a:r>
            <a:r>
              <a:rPr lang="en-US" altLang="zh-CN" sz="2400" dirty="0"/>
              <a:t>:</a:t>
            </a:r>
            <a:r>
              <a:rPr lang="zh-CN" altLang="en-US" sz="2400" dirty="0"/>
              <a:t>随着西方列强侵略的加剧</a:t>
            </a:r>
            <a:r>
              <a:rPr lang="en-US" altLang="zh-CN" sz="2400" dirty="0"/>
              <a:t>,</a:t>
            </a:r>
            <a:r>
              <a:rPr lang="zh-CN" altLang="en-US" sz="2400" dirty="0"/>
              <a:t>中国的经济结构发生了质的变化</a:t>
            </a:r>
            <a:r>
              <a:rPr lang="en-US" altLang="zh-CN" sz="2400" dirty="0"/>
              <a:t>,</a:t>
            </a:r>
            <a:r>
              <a:rPr lang="zh-CN" altLang="en-US" sz="2400" dirty="0"/>
              <a:t>自给自足的自然经济逐渐解体</a:t>
            </a:r>
            <a:r>
              <a:rPr lang="en-US" altLang="zh-CN" sz="2400" dirty="0"/>
              <a:t>,</a:t>
            </a:r>
            <a:r>
              <a:rPr lang="zh-CN" altLang="en-US" sz="2400" dirty="0"/>
              <a:t>并被纳入资本主义世界市场</a:t>
            </a:r>
            <a:r>
              <a:rPr lang="en-US" altLang="zh-CN" sz="2400" dirty="0"/>
              <a:t>;</a:t>
            </a:r>
            <a:r>
              <a:rPr lang="zh-CN" altLang="en-US" sz="2400" dirty="0"/>
              <a:t>洋务企业和民族工业的出现</a:t>
            </a:r>
            <a:r>
              <a:rPr lang="en-US" altLang="zh-CN" sz="2400" dirty="0"/>
              <a:t>,</a:t>
            </a:r>
            <a:r>
              <a:rPr lang="zh-CN" altLang="en-US" sz="2400" dirty="0"/>
              <a:t>使中国产生了近代工业。资产阶级掀起了“实业救国”的思潮</a:t>
            </a:r>
            <a:r>
              <a:rPr lang="en-US" altLang="zh-CN" sz="2400" dirty="0"/>
              <a:t>,</a:t>
            </a:r>
            <a:r>
              <a:rPr lang="zh-CN" altLang="en-US" sz="2400" dirty="0"/>
              <a:t>民族工业获得初步发展。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0EC7D5C-BC95-4F4A-9C15-BE0EDFD9BD21}"/>
              </a:ext>
            </a:extLst>
          </p:cNvPr>
          <p:cNvSpPr/>
          <p:nvPr/>
        </p:nvSpPr>
        <p:spPr>
          <a:xfrm>
            <a:off x="1911657" y="5074215"/>
            <a:ext cx="9593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</a:rPr>
              <a:t>3.</a:t>
            </a:r>
            <a:r>
              <a:rPr lang="zh-CN" altLang="en-US" sz="2400" dirty="0">
                <a:solidFill>
                  <a:srgbClr val="FF0000"/>
                </a:solidFill>
              </a:rPr>
              <a:t>思想</a:t>
            </a:r>
            <a:r>
              <a:rPr lang="en-US" altLang="zh-CN" sz="2400" dirty="0"/>
              <a:t>:</a:t>
            </a:r>
            <a:r>
              <a:rPr lang="zh-CN" altLang="en-US" sz="2400" dirty="0"/>
              <a:t>清朝统治者从“天朝上国”的迷梦中逐渐惊醒</a:t>
            </a:r>
            <a:r>
              <a:rPr lang="en-US" altLang="zh-CN" sz="2400" dirty="0"/>
              <a:t>,</a:t>
            </a:r>
            <a:r>
              <a:rPr lang="zh-CN" altLang="en-US" sz="2400" dirty="0"/>
              <a:t>向西方学习逐渐成为主流思想。“中体西用”、资产阶级维新思想先后登场</a:t>
            </a:r>
            <a:r>
              <a:rPr lang="en-US" altLang="zh-CN" sz="2400" dirty="0"/>
              <a:t>,</a:t>
            </a:r>
            <a:r>
              <a:rPr lang="zh-CN" altLang="en-US" sz="2400" dirty="0"/>
              <a:t>在社会上起了思想启蒙的作用。</a:t>
            </a:r>
          </a:p>
        </p:txBody>
      </p:sp>
    </p:spTree>
    <p:extLst>
      <p:ext uri="{BB962C8B-B14F-4D97-AF65-F5344CB8AC3E}">
        <p14:creationId xmlns:p14="http://schemas.microsoft.com/office/powerpoint/2010/main" val="26508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7249F9C-56F8-4EDD-949A-0F53F06BA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339734"/>
              </p:ext>
            </p:extLst>
          </p:nvPr>
        </p:nvGraphicFramePr>
        <p:xfrm>
          <a:off x="301028" y="1287835"/>
          <a:ext cx="11290898" cy="4886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8967">
                  <a:extLst>
                    <a:ext uri="{9D8B030D-6E8A-4147-A177-3AD203B41FA5}">
                      <a16:colId xmlns:a16="http://schemas.microsoft.com/office/drawing/2014/main" val="3616557651"/>
                    </a:ext>
                  </a:extLst>
                </a:gridCol>
                <a:gridCol w="1668967">
                  <a:extLst>
                    <a:ext uri="{9D8B030D-6E8A-4147-A177-3AD203B41FA5}">
                      <a16:colId xmlns:a16="http://schemas.microsoft.com/office/drawing/2014/main" val="1777639812"/>
                    </a:ext>
                  </a:extLst>
                </a:gridCol>
                <a:gridCol w="3161888">
                  <a:extLst>
                    <a:ext uri="{9D8B030D-6E8A-4147-A177-3AD203B41FA5}">
                      <a16:colId xmlns:a16="http://schemas.microsoft.com/office/drawing/2014/main" val="18697936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965589511"/>
                    </a:ext>
                  </a:extLst>
                </a:gridCol>
                <a:gridCol w="1971676">
                  <a:extLst>
                    <a:ext uri="{9D8B030D-6E8A-4147-A177-3AD203B41FA5}">
                      <a16:colId xmlns:a16="http://schemas.microsoft.com/office/drawing/2014/main" val="1168133677"/>
                    </a:ext>
                  </a:extLst>
                </a:gridCol>
              </a:tblGrid>
              <a:tr h="463437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战争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条约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条约内容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社会性质变化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侵华特征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853440"/>
                  </a:ext>
                </a:extLst>
              </a:tr>
              <a:tr h="1287557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鸦片战争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《南京条约》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割地、赔款、五口通商、协定关税</a:t>
                      </a:r>
                      <a:endParaRPr lang="en-US" altLang="zh-CN" sz="2000" kern="100" dirty="0">
                        <a:effectLst/>
                      </a:endParaRPr>
                    </a:p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领事裁判权、片面最惠国待遇、通商口岸传教</a:t>
                      </a:r>
                      <a:endParaRPr lang="en-US" altLang="zh-CN" sz="2000" kern="100" dirty="0">
                        <a:effectLst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开始沦为半殖民地半封建社会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20481"/>
                  </a:ext>
                </a:extLst>
              </a:tr>
              <a:tr h="956505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第二次鸦片战争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《天津条约》《北京条约》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割地、赔款、开放通商口岸、内河航运权、鸦片贸易合法化</a:t>
                      </a: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半殖民地半封建化程度加深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48771"/>
                  </a:ext>
                </a:extLst>
              </a:tr>
              <a:tr h="95698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中日甲午战争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《马关条约》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割地、赔款、开放通商口岸、在通商口岸设厂</a:t>
                      </a: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大大加深了中国半殖民地半封建化程度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45189"/>
                  </a:ext>
                </a:extLst>
              </a:tr>
              <a:tr h="1203038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八国联军侵华战争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《辛丑条约》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赔款、设使馆区，各国派兵驻守、拆炮台，驻军、禁止成立或加入反帝组织</a:t>
                      </a: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中国完全陷入半殖民地半封建社会的境地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117990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7157A87-1FA9-45E0-95DA-1F8CFF5A1A45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C7BE32-2FFF-43AF-8947-54B9F5474A38}"/>
              </a:ext>
            </a:extLst>
          </p:cNvPr>
          <p:cNvSpPr/>
          <p:nvPr/>
        </p:nvSpPr>
        <p:spPr>
          <a:xfrm>
            <a:off x="128729" y="484058"/>
            <a:ext cx="449353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整合一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列强对中国的侵略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梳理列强对中国发动的侵略战争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4C656A-65F4-423D-975C-49B2F717A701}"/>
              </a:ext>
            </a:extLst>
          </p:cNvPr>
          <p:cNvSpPr txBox="1"/>
          <p:nvPr/>
        </p:nvSpPr>
        <p:spPr>
          <a:xfrm>
            <a:off x="443883" y="6187736"/>
            <a:ext cx="1032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问题探究</a:t>
            </a:r>
            <a:r>
              <a:rPr lang="zh-CN" altLang="en-US" sz="2400" dirty="0"/>
              <a:t>：依据表格结合所学分析列强侵华的特征、方式、影响</a:t>
            </a:r>
          </a:p>
        </p:txBody>
      </p:sp>
      <p:cxnSp>
        <p:nvCxnSpPr>
          <p:cNvPr id="7" name="Straight Connector 200">
            <a:extLst>
              <a:ext uri="{FF2B5EF4-FFF2-40B4-BE49-F238E27FC236}">
                <a16:creationId xmlns:a16="http://schemas.microsoft.com/office/drawing/2014/main" id="{E64E0AB6-E103-4B18-8520-36C25E72C3C9}"/>
              </a:ext>
            </a:extLst>
          </p:cNvPr>
          <p:cNvCxnSpPr/>
          <p:nvPr/>
        </p:nvCxnSpPr>
        <p:spPr>
          <a:xfrm>
            <a:off x="5272429" y="748874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5D2E8656-2E7A-499E-9AE0-AD747CDB2DE6}"/>
              </a:ext>
            </a:extLst>
          </p:cNvPr>
          <p:cNvSpPr/>
          <p:nvPr/>
        </p:nvSpPr>
        <p:spPr>
          <a:xfrm>
            <a:off x="9637649" y="2162498"/>
            <a:ext cx="1954277" cy="10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kern="100" dirty="0"/>
              <a:t>军事侵略与经济侵略相结合，以商品输出为主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44CE0A-15EB-4310-96BB-ABEE8A2152E6}"/>
              </a:ext>
            </a:extLst>
          </p:cNvPr>
          <p:cNvSpPr/>
          <p:nvPr/>
        </p:nvSpPr>
        <p:spPr>
          <a:xfrm>
            <a:off x="9586428" y="4103415"/>
            <a:ext cx="2049526" cy="73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kern="100" dirty="0"/>
              <a:t>进行商品输出，同时更注重资本输出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C30D18E-DC7A-4ADC-8F0E-F15B2E229109}"/>
              </a:ext>
            </a:extLst>
          </p:cNvPr>
          <p:cNvSpPr/>
          <p:nvPr/>
        </p:nvSpPr>
        <p:spPr>
          <a:xfrm>
            <a:off x="9586428" y="5032718"/>
            <a:ext cx="1954277" cy="10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kern="100" dirty="0"/>
              <a:t>经济上注重资本输出，政治上开始扶植代理人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6731556-1EA2-4640-A364-062BAEB14397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2494F65-AACE-4EDB-8826-0B67F085B2B6}"/>
              </a:ext>
            </a:extLst>
          </p:cNvPr>
          <p:cNvSpPr/>
          <p:nvPr/>
        </p:nvSpPr>
        <p:spPr>
          <a:xfrm>
            <a:off x="961072" y="101231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整合一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列强对中国的侵略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2189C62-ED1E-4C00-81EA-BBE7BB23F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62834"/>
              </p:ext>
            </p:extLst>
          </p:nvPr>
        </p:nvGraphicFramePr>
        <p:xfrm>
          <a:off x="838200" y="2544613"/>
          <a:ext cx="10515600" cy="27656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10349">
                  <a:extLst>
                    <a:ext uri="{9D8B030D-6E8A-4147-A177-3AD203B41FA5}">
                      <a16:colId xmlns:a16="http://schemas.microsoft.com/office/drawing/2014/main" val="3406064699"/>
                    </a:ext>
                  </a:extLst>
                </a:gridCol>
                <a:gridCol w="3035390">
                  <a:extLst>
                    <a:ext uri="{9D8B030D-6E8A-4147-A177-3AD203B41FA5}">
                      <a16:colId xmlns:a16="http://schemas.microsoft.com/office/drawing/2014/main" val="348771412"/>
                    </a:ext>
                  </a:extLst>
                </a:gridCol>
                <a:gridCol w="6269861">
                  <a:extLst>
                    <a:ext uri="{9D8B030D-6E8A-4147-A177-3AD203B41FA5}">
                      <a16:colId xmlns:a16="http://schemas.microsoft.com/office/drawing/2014/main" val="3678299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zh-CN" sz="2400" kern="100" dirty="0">
                          <a:effectLst/>
                        </a:rPr>
                        <a:t>时期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zh-CN" sz="2400" kern="100">
                          <a:effectLst/>
                        </a:rPr>
                        <a:t>阶段特征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zh-CN" sz="2400" kern="100">
                          <a:effectLst/>
                        </a:rPr>
                        <a:t>影响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925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19</a:t>
                      </a:r>
                      <a:r>
                        <a:rPr lang="zh-CN" sz="2400" kern="100" dirty="0">
                          <a:effectLst/>
                        </a:rPr>
                        <a:t>世纪</a:t>
                      </a:r>
                      <a:r>
                        <a:rPr lang="en-US" sz="2400" kern="100" dirty="0">
                          <a:effectLst/>
                        </a:rPr>
                        <a:t>40</a:t>
                      </a:r>
                      <a:r>
                        <a:rPr lang="zh-CN" sz="2400" kern="100" dirty="0">
                          <a:effectLst/>
                        </a:rPr>
                        <a:t>年代到</a:t>
                      </a:r>
                      <a:r>
                        <a:rPr lang="en-US" sz="2400" kern="100" dirty="0">
                          <a:effectLst/>
                        </a:rPr>
                        <a:t>60</a:t>
                      </a:r>
                      <a:r>
                        <a:rPr lang="zh-CN" sz="2400" kern="100" dirty="0">
                          <a:effectLst/>
                        </a:rPr>
                        <a:t>年代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(1)</a:t>
                      </a:r>
                      <a:r>
                        <a:rPr lang="zh-CN" sz="2400" kern="100" dirty="0">
                          <a:effectLst/>
                        </a:rPr>
                        <a:t>侵略方式：以发动战争打开中国大门为手段，以商品输出为主要侵略方式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(2)</a:t>
                      </a:r>
                      <a:r>
                        <a:rPr lang="zh-CN" sz="2400" kern="100" dirty="0">
                          <a:effectLst/>
                        </a:rPr>
                        <a:t>国家：英法为首，俄美随后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(1)</a:t>
                      </a:r>
                      <a:r>
                        <a:rPr lang="zh-CN" sz="2400" kern="100" dirty="0">
                          <a:effectLst/>
                        </a:rPr>
                        <a:t>政治：开始沦为半殖民地半封建社会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(2)</a:t>
                      </a:r>
                      <a:r>
                        <a:rPr lang="zh-CN" sz="2400" kern="100" dirty="0">
                          <a:effectLst/>
                        </a:rPr>
                        <a:t>经济：自然经济逐步解体，开始了中国近代化的进程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(3)</a:t>
                      </a:r>
                      <a:r>
                        <a:rPr lang="zh-CN" sz="2400" kern="100" dirty="0">
                          <a:effectLst/>
                        </a:rPr>
                        <a:t>思想：出现了向西方学习的新思潮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(4)</a:t>
                      </a:r>
                      <a:r>
                        <a:rPr lang="zh-CN" sz="2400" kern="100" dirty="0">
                          <a:effectLst/>
                        </a:rPr>
                        <a:t>外交：国门大开，清王朝被迫开放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450898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560B9188-9357-4736-9D2A-D4BE680535C7}"/>
              </a:ext>
            </a:extLst>
          </p:cNvPr>
          <p:cNvSpPr/>
          <p:nvPr/>
        </p:nvSpPr>
        <p:spPr>
          <a:xfrm>
            <a:off x="511188" y="1733720"/>
            <a:ext cx="2813591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en-US" altLang="zh-CN" sz="2400" b="1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．阶段特征、影响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Straight Connector 200">
            <a:extLst>
              <a:ext uri="{FF2B5EF4-FFF2-40B4-BE49-F238E27FC236}">
                <a16:creationId xmlns:a16="http://schemas.microsoft.com/office/drawing/2014/main" id="{495C7806-DE47-4C0C-9492-37DAAC0D9462}"/>
              </a:ext>
            </a:extLst>
          </p:cNvPr>
          <p:cNvCxnSpPr/>
          <p:nvPr/>
        </p:nvCxnSpPr>
        <p:spPr>
          <a:xfrm>
            <a:off x="5291479" y="748874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11C07DF-926B-4C78-B0EF-86E927EABEA6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86EA733-FA22-4E24-A256-E9AD8CD8D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08554"/>
              </p:ext>
            </p:extLst>
          </p:nvPr>
        </p:nvGraphicFramePr>
        <p:xfrm>
          <a:off x="994299" y="1455938"/>
          <a:ext cx="10138299" cy="431138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801390">
                  <a:extLst>
                    <a:ext uri="{9D8B030D-6E8A-4147-A177-3AD203B41FA5}">
                      <a16:colId xmlns:a16="http://schemas.microsoft.com/office/drawing/2014/main" val="286708890"/>
                    </a:ext>
                  </a:extLst>
                </a:gridCol>
                <a:gridCol w="3141077">
                  <a:extLst>
                    <a:ext uri="{9D8B030D-6E8A-4147-A177-3AD203B41FA5}">
                      <a16:colId xmlns:a16="http://schemas.microsoft.com/office/drawing/2014/main" val="1382542693"/>
                    </a:ext>
                  </a:extLst>
                </a:gridCol>
                <a:gridCol w="6195832">
                  <a:extLst>
                    <a:ext uri="{9D8B030D-6E8A-4147-A177-3AD203B41FA5}">
                      <a16:colId xmlns:a16="http://schemas.microsoft.com/office/drawing/2014/main" val="1606472370"/>
                    </a:ext>
                  </a:extLst>
                </a:gridCol>
              </a:tblGrid>
              <a:tr h="4413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zh-CN" sz="2200" kern="100">
                          <a:effectLst/>
                        </a:rPr>
                        <a:t>时期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609" marR="62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zh-CN" sz="2200" kern="100">
                          <a:effectLst/>
                        </a:rPr>
                        <a:t>阶段特征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609" marR="62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zh-CN" sz="2200" kern="100">
                          <a:effectLst/>
                        </a:rPr>
                        <a:t>影响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609" marR="62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116691"/>
                  </a:ext>
                </a:extLst>
              </a:tr>
              <a:tr h="38651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200" kern="100">
                          <a:effectLst/>
                        </a:rPr>
                        <a:t>19</a:t>
                      </a:r>
                      <a:r>
                        <a:rPr lang="zh-CN" sz="2200" kern="100">
                          <a:effectLst/>
                        </a:rPr>
                        <a:t>世纪末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609" marR="62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200" kern="100" dirty="0">
                          <a:effectLst/>
                        </a:rPr>
                        <a:t>(1)</a:t>
                      </a:r>
                      <a:r>
                        <a:rPr lang="zh-CN" sz="2200" kern="100" dirty="0">
                          <a:effectLst/>
                        </a:rPr>
                        <a:t>侵略方式：政治上，由掀起瓜分中国狂潮到实行</a:t>
                      </a:r>
                      <a:r>
                        <a:rPr lang="en-US" sz="2200" kern="100" dirty="0">
                          <a:effectLst/>
                        </a:rPr>
                        <a:t>“</a:t>
                      </a:r>
                      <a:r>
                        <a:rPr lang="zh-CN" sz="2200" kern="100" dirty="0">
                          <a:effectLst/>
                        </a:rPr>
                        <a:t>以华治华</a:t>
                      </a:r>
                      <a:r>
                        <a:rPr lang="en-US" sz="2200" kern="100" dirty="0">
                          <a:effectLst/>
                        </a:rPr>
                        <a:t>”</a:t>
                      </a:r>
                      <a:r>
                        <a:rPr lang="zh-CN" sz="2200" kern="100" dirty="0">
                          <a:effectLst/>
                        </a:rPr>
                        <a:t>；经济上，商品输出为主到资本输出为主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200" kern="100" dirty="0">
                          <a:effectLst/>
                        </a:rPr>
                        <a:t>(2)</a:t>
                      </a:r>
                      <a:r>
                        <a:rPr lang="zh-CN" sz="2200" kern="100" dirty="0">
                          <a:effectLst/>
                        </a:rPr>
                        <a:t>国家：除英法美俄外，德日意加入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609" marR="62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200" kern="100" dirty="0">
                          <a:effectLst/>
                        </a:rPr>
                        <a:t>(1)</a:t>
                      </a:r>
                      <a:r>
                        <a:rPr lang="zh-CN" sz="2200" kern="100" dirty="0">
                          <a:effectLst/>
                        </a:rPr>
                        <a:t>政治：民族危机加深，推动了民主运动的高涨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200" kern="100" dirty="0">
                          <a:effectLst/>
                        </a:rPr>
                        <a:t>(2)</a:t>
                      </a:r>
                      <a:r>
                        <a:rPr lang="zh-CN" sz="2200" kern="100" dirty="0">
                          <a:effectLst/>
                        </a:rPr>
                        <a:t>经济：严重</a:t>
                      </a:r>
                      <a:r>
                        <a:rPr lang="zh-CN" altLang="en-US" sz="2200" kern="100" dirty="0">
                          <a:effectLst/>
                        </a:rPr>
                        <a:t>阻碍</a:t>
                      </a:r>
                      <a:r>
                        <a:rPr lang="zh-CN" sz="2200" kern="100" dirty="0">
                          <a:effectLst/>
                        </a:rPr>
                        <a:t>了中国的民族经济</a:t>
                      </a:r>
                      <a:r>
                        <a:rPr lang="zh-CN" altLang="en-US" sz="2200" kern="100" dirty="0">
                          <a:effectLst/>
                        </a:rPr>
                        <a:t>发展</a:t>
                      </a:r>
                      <a:r>
                        <a:rPr lang="zh-CN" sz="2200" kern="100" dirty="0">
                          <a:effectLst/>
                        </a:rPr>
                        <a:t>，自然经济进一步瓦解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200" kern="100" dirty="0">
                          <a:effectLst/>
                        </a:rPr>
                        <a:t>(3)</a:t>
                      </a:r>
                      <a:r>
                        <a:rPr lang="zh-CN" sz="2200" kern="100" dirty="0">
                          <a:effectLst/>
                        </a:rPr>
                        <a:t>思想：维新思想和民主共和思想对封建思想形成了巨大冲击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en-US" sz="2200" kern="100" dirty="0">
                          <a:effectLst/>
                        </a:rPr>
                        <a:t>(4)</a:t>
                      </a:r>
                      <a:r>
                        <a:rPr lang="zh-CN" sz="2200" kern="100" dirty="0">
                          <a:effectLst/>
                        </a:rPr>
                        <a:t>外交：中外反动势力勾结，反动政府成为列强侵华工具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609" marR="62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060155"/>
                  </a:ext>
                </a:extLst>
              </a:tr>
            </a:tbl>
          </a:graphicData>
        </a:graphic>
      </p:graphicFrame>
      <p:cxnSp>
        <p:nvCxnSpPr>
          <p:cNvPr id="5" name="Straight Connector 200">
            <a:extLst>
              <a:ext uri="{FF2B5EF4-FFF2-40B4-BE49-F238E27FC236}">
                <a16:creationId xmlns:a16="http://schemas.microsoft.com/office/drawing/2014/main" id="{D386D22C-349B-42F4-BF7B-49C1762A1831}"/>
              </a:ext>
            </a:extLst>
          </p:cNvPr>
          <p:cNvCxnSpPr/>
          <p:nvPr/>
        </p:nvCxnSpPr>
        <p:spPr>
          <a:xfrm>
            <a:off x="5348629" y="748874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7249F9C-56F8-4EDD-949A-0F53F06BAC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028" y="1287835"/>
          <a:ext cx="11290898" cy="4886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8967">
                  <a:extLst>
                    <a:ext uri="{9D8B030D-6E8A-4147-A177-3AD203B41FA5}">
                      <a16:colId xmlns:a16="http://schemas.microsoft.com/office/drawing/2014/main" val="3616557651"/>
                    </a:ext>
                  </a:extLst>
                </a:gridCol>
                <a:gridCol w="1668967">
                  <a:extLst>
                    <a:ext uri="{9D8B030D-6E8A-4147-A177-3AD203B41FA5}">
                      <a16:colId xmlns:a16="http://schemas.microsoft.com/office/drawing/2014/main" val="1777639812"/>
                    </a:ext>
                  </a:extLst>
                </a:gridCol>
                <a:gridCol w="3161888">
                  <a:extLst>
                    <a:ext uri="{9D8B030D-6E8A-4147-A177-3AD203B41FA5}">
                      <a16:colId xmlns:a16="http://schemas.microsoft.com/office/drawing/2014/main" val="18697936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965589511"/>
                    </a:ext>
                  </a:extLst>
                </a:gridCol>
                <a:gridCol w="1971676">
                  <a:extLst>
                    <a:ext uri="{9D8B030D-6E8A-4147-A177-3AD203B41FA5}">
                      <a16:colId xmlns:a16="http://schemas.microsoft.com/office/drawing/2014/main" val="1168133677"/>
                    </a:ext>
                  </a:extLst>
                </a:gridCol>
              </a:tblGrid>
              <a:tr h="463437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战争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条约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条约内容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社会性质变化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侵华特征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853440"/>
                  </a:ext>
                </a:extLst>
              </a:tr>
              <a:tr h="1287557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鸦片战争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《南京条约》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割地、赔款、五口通商、协定关税</a:t>
                      </a:r>
                      <a:endParaRPr lang="en-US" altLang="zh-CN" sz="2000" kern="100" dirty="0">
                        <a:effectLst/>
                      </a:endParaRPr>
                    </a:p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领事裁判权、片面最惠国待遇、通商口岸传教</a:t>
                      </a:r>
                      <a:endParaRPr lang="en-US" altLang="zh-CN" sz="2000" kern="100" dirty="0">
                        <a:effectLst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开始沦为半殖民地半封建社会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20481"/>
                  </a:ext>
                </a:extLst>
              </a:tr>
              <a:tr h="956505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第二次鸦片战争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《天津条约》《北京条约》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割地、赔款、开放通商口岸、内河航运权、鸦片贸易合法化</a:t>
                      </a: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半殖民地半封建化程度加深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48771"/>
                  </a:ext>
                </a:extLst>
              </a:tr>
              <a:tr h="95698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中日甲午战争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《马关条约》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割地、赔款、开放通商口岸、在通商口岸设厂</a:t>
                      </a: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大大加深了中国半殖民地半封建化程度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45189"/>
                  </a:ext>
                </a:extLst>
              </a:tr>
              <a:tr h="1203038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八国联军侵华战争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《辛丑条约》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赔款、设使馆区，各国派兵驻守、拆炮台，驻军、禁止成立或加入反帝组织</a:t>
                      </a: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中国完全陷入半殖民地半封建社会的境地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942" marR="51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117990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7157A87-1FA9-45E0-95DA-1F8CFF5A1A45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C7BE32-2FFF-43AF-8947-54B9F5474A38}"/>
              </a:ext>
            </a:extLst>
          </p:cNvPr>
          <p:cNvSpPr/>
          <p:nvPr/>
        </p:nvSpPr>
        <p:spPr>
          <a:xfrm>
            <a:off x="128729" y="484058"/>
            <a:ext cx="449353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整合一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列强对中国的侵略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梳理列强对中国发动的侵略战争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4C656A-65F4-423D-975C-49B2F717A701}"/>
              </a:ext>
            </a:extLst>
          </p:cNvPr>
          <p:cNvSpPr txBox="1"/>
          <p:nvPr/>
        </p:nvSpPr>
        <p:spPr>
          <a:xfrm>
            <a:off x="443883" y="6187736"/>
            <a:ext cx="1032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问题探究</a:t>
            </a:r>
            <a:r>
              <a:rPr lang="zh-CN" altLang="en-US" sz="2400" dirty="0"/>
              <a:t>：依据表格结合所学分析列强侵华的特征、方式、影响</a:t>
            </a:r>
          </a:p>
        </p:txBody>
      </p:sp>
      <p:cxnSp>
        <p:nvCxnSpPr>
          <p:cNvPr id="7" name="Straight Connector 200">
            <a:extLst>
              <a:ext uri="{FF2B5EF4-FFF2-40B4-BE49-F238E27FC236}">
                <a16:creationId xmlns:a16="http://schemas.microsoft.com/office/drawing/2014/main" id="{E64E0AB6-E103-4B18-8520-36C25E72C3C9}"/>
              </a:ext>
            </a:extLst>
          </p:cNvPr>
          <p:cNvCxnSpPr/>
          <p:nvPr/>
        </p:nvCxnSpPr>
        <p:spPr>
          <a:xfrm>
            <a:off x="5272429" y="748874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5D2E8656-2E7A-499E-9AE0-AD747CDB2DE6}"/>
              </a:ext>
            </a:extLst>
          </p:cNvPr>
          <p:cNvSpPr/>
          <p:nvPr/>
        </p:nvSpPr>
        <p:spPr>
          <a:xfrm>
            <a:off x="9637649" y="2162498"/>
            <a:ext cx="1954277" cy="10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kern="100" dirty="0"/>
              <a:t>军事侵略与经济侵略相结合，以商品输出为主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44CE0A-15EB-4310-96BB-ABEE8A2152E6}"/>
              </a:ext>
            </a:extLst>
          </p:cNvPr>
          <p:cNvSpPr/>
          <p:nvPr/>
        </p:nvSpPr>
        <p:spPr>
          <a:xfrm>
            <a:off x="9586428" y="4103415"/>
            <a:ext cx="2049526" cy="73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kern="100" dirty="0"/>
              <a:t>进行商品输出，同时更注重资本输出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C30D18E-DC7A-4ADC-8F0E-F15B2E229109}"/>
              </a:ext>
            </a:extLst>
          </p:cNvPr>
          <p:cNvSpPr/>
          <p:nvPr/>
        </p:nvSpPr>
        <p:spPr>
          <a:xfrm>
            <a:off x="9586428" y="5032718"/>
            <a:ext cx="1954277" cy="10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kern="100" dirty="0"/>
              <a:t>经济上注重资本输出，政治上开始扶植代理人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8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14843" y="1819808"/>
            <a:ext cx="8128000" cy="40503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列强侵华的方式和趋势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方式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经济侵略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倾销商品、掠夺原料、输出资本。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政治侵略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控制中国的内政和外交。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文化侵略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在中国传教、游历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文化入侵。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军事控制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驻扎军队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控制京津。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趋势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侵略范围不断扩大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由沿海深入内地。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经济侵略日益加强的同时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不断加强政治与军事控制。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9C1B17-1E52-4711-A324-3FD7EBAC24B8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700062-487F-4453-A78B-EBC90FCD29A2}"/>
              </a:ext>
            </a:extLst>
          </p:cNvPr>
          <p:cNvSpPr/>
          <p:nvPr/>
        </p:nvSpPr>
        <p:spPr>
          <a:xfrm>
            <a:off x="614843" y="1022731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整合一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列强对中国的侵略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5" name="Straight Connector 200">
            <a:extLst>
              <a:ext uri="{FF2B5EF4-FFF2-40B4-BE49-F238E27FC236}">
                <a16:creationId xmlns:a16="http://schemas.microsoft.com/office/drawing/2014/main" id="{4EAAA649-04F7-4EA8-8505-23D8DBFF9B38}"/>
              </a:ext>
            </a:extLst>
          </p:cNvPr>
          <p:cNvCxnSpPr/>
          <p:nvPr/>
        </p:nvCxnSpPr>
        <p:spPr>
          <a:xfrm>
            <a:off x="5310529" y="765240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290034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224226" y="1272891"/>
            <a:ext cx="11361134" cy="429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zh-CN" sz="2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列强侵华对中国社会的主要影响</a:t>
            </a:r>
            <a:endParaRPr lang="zh-CN" altLang="zh-CN" sz="20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破坏性</a:t>
            </a:r>
            <a:endParaRPr lang="zh-CN" altLang="zh-CN" sz="20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对人民和中国文化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无视中国人民的基本生存权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它们烧杀抢掠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疯狂毁坏中华文明遗产。</a:t>
            </a:r>
            <a:endParaRPr lang="zh-CN" altLang="zh-CN" sz="20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政治上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强迫清政府签订一系列不平等条约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严重践踏了中国的领土、领海和司法等国家主权。</a:t>
            </a:r>
            <a:endParaRPr lang="zh-CN" altLang="zh-CN" sz="20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经济上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掠夺中国人民的财产和国家财富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倾销商品和掠夺原料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通过资本输出控制中国经济命脉。</a:t>
            </a:r>
            <a:endParaRPr lang="zh-CN" altLang="zh-CN" sz="20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社会性质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中国国门被迫打开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逐步沦为半殖民地半封建社会。</a:t>
            </a:r>
            <a:endParaRPr lang="zh-CN" altLang="zh-CN" sz="20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797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）建设性：</a:t>
            </a:r>
            <a:r>
              <a:rPr lang="zh-CN" altLang="zh-CN" sz="2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客观上促进了中国的近代化</a:t>
            </a:r>
            <a:endParaRPr lang="zh-CN" altLang="zh-CN" sz="20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政治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dirty="0"/>
              <a:t>对中国旧制度造成前所未有的冲击；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闭关锁国被打破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有利于中华民族融入世界发展潮流。</a:t>
            </a:r>
            <a:endParaRPr lang="zh-CN" altLang="zh-CN" sz="20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经济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自然经济逐步解体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为中国民族资本主义的产生和发展提供了条件。</a:t>
            </a:r>
            <a:endParaRPr lang="zh-CN" altLang="zh-CN" sz="20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3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思想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dirty="0"/>
              <a:t>推动了西方思想文化在中国的传播</a:t>
            </a:r>
            <a:r>
              <a:rPr lang="en-US" altLang="zh-CN" sz="2000" dirty="0"/>
              <a:t>,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促使中国人民的觉醒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学习西方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寻求救国救民之道。</a:t>
            </a:r>
            <a:endParaRPr lang="zh-CN" altLang="zh-CN" sz="20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CEA50D6-B4CD-42A2-9B8E-0188EFE52684}"/>
              </a:ext>
            </a:extLst>
          </p:cNvPr>
          <p:cNvSpPr/>
          <p:nvPr/>
        </p:nvSpPr>
        <p:spPr>
          <a:xfrm>
            <a:off x="4988408" y="213471"/>
            <a:ext cx="1659429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4122"/>
            <a:r>
              <a:rPr lang="zh-CN" altLang="en-US" sz="287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单元整合</a:t>
            </a:r>
            <a:endParaRPr lang="en-CA" altLang="zh-CN" sz="287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1FDF877-84ED-4C12-92C1-F0A380988FBD}"/>
              </a:ext>
            </a:extLst>
          </p:cNvPr>
          <p:cNvSpPr/>
          <p:nvPr/>
        </p:nvSpPr>
        <p:spPr>
          <a:xfrm>
            <a:off x="401779" y="575103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整合一　</a:t>
            </a:r>
            <a:r>
              <a:rPr lang="zh-CN" altLang="en-US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列强对中国的侵略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6" name="Straight Connector 200">
            <a:extLst>
              <a:ext uri="{FF2B5EF4-FFF2-40B4-BE49-F238E27FC236}">
                <a16:creationId xmlns:a16="http://schemas.microsoft.com/office/drawing/2014/main" id="{6A02315C-0323-4304-AF58-186E1620C55E}"/>
              </a:ext>
            </a:extLst>
          </p:cNvPr>
          <p:cNvCxnSpPr/>
          <p:nvPr/>
        </p:nvCxnSpPr>
        <p:spPr>
          <a:xfrm>
            <a:off x="5272429" y="748874"/>
            <a:ext cx="1009267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5869"/>
      </p:ext>
    </p:extLst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2258</Words>
  <Application>Microsoft Office PowerPoint</Application>
  <PresentationFormat>宽屏</PresentationFormat>
  <Paragraphs>223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NEU-BZ-S92</vt:lpstr>
      <vt:lpstr>等线</vt:lpstr>
      <vt:lpstr>等线 Light</vt:lpstr>
      <vt:lpstr>黑体</vt:lpstr>
      <vt:lpstr>华文楷体</vt:lpstr>
      <vt:lpstr>宋体</vt:lpstr>
      <vt:lpstr>微软雅黑</vt:lpstr>
      <vt:lpstr>Arial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人民英雄纪念碑上为什么刻上这样一副浮雕？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wjlsunny</dc:creator>
  <cp:lastModifiedBy>wjlsunny</cp:lastModifiedBy>
  <cp:revision>62</cp:revision>
  <cp:lastPrinted>2020-03-10T12:51:45Z</cp:lastPrinted>
  <dcterms:created xsi:type="dcterms:W3CDTF">2020-03-09T07:27:49Z</dcterms:created>
  <dcterms:modified xsi:type="dcterms:W3CDTF">2020-03-11T02:15:53Z</dcterms:modified>
</cp:coreProperties>
</file>