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65" r:id="rId2"/>
    <p:sldId id="294" r:id="rId3"/>
    <p:sldId id="296" r:id="rId4"/>
    <p:sldId id="297" r:id="rId5"/>
    <p:sldId id="298" r:id="rId6"/>
    <p:sldId id="299" r:id="rId7"/>
    <p:sldId id="300" r:id="rId8"/>
    <p:sldId id="303" r:id="rId9"/>
    <p:sldId id="292" r:id="rId10"/>
    <p:sldId id="271" r:id="rId11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59" autoAdjust="0"/>
  </p:normalViewPr>
  <p:slideViewPr>
    <p:cSldViewPr snapToGrid="0">
      <p:cViewPr>
        <p:scale>
          <a:sx n="90" d="100"/>
          <a:sy n="90" d="100"/>
        </p:scale>
        <p:origin x="-588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-288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387335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85815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15735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2020/3/10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125972" y="2035943"/>
            <a:ext cx="5996762" cy="962439"/>
          </a:xfrm>
        </p:spPr>
        <p:txBody>
          <a:bodyPr>
            <a:normAutofit/>
          </a:bodyPr>
          <a:lstStyle/>
          <a:p>
            <a:pPr algn="ctr"/>
            <a:r>
              <a:rPr lang="zh-CN" altLang="en-US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水资源</a:t>
            </a:r>
            <a:r>
              <a:rPr lang="zh-CN" altLang="en-US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对西北地区人类活动的影响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年级地理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422198" y="3699565"/>
            <a:ext cx="483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清华附中朝阳学校   贺小婧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720" y="386098"/>
            <a:ext cx="4481099" cy="828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456" y="1086011"/>
            <a:ext cx="6524949" cy="1517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76" y="2662552"/>
            <a:ext cx="5182708" cy="805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014" y="2443800"/>
            <a:ext cx="2747413" cy="1702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标题 1"/>
          <p:cNvSpPr>
            <a:spLocks noGrp="1"/>
          </p:cNvSpPr>
          <p:nvPr/>
        </p:nvSpPr>
        <p:spPr>
          <a:xfrm>
            <a:off x="5672287" y="4223864"/>
            <a:ext cx="3290965" cy="27147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dirty="0" smtClean="0">
                <a:solidFill>
                  <a:srgbClr val="000000"/>
                </a:solidFill>
              </a:rPr>
              <a:t>莫高窟附近的戈壁沙漠泛起绿意</a:t>
            </a:r>
            <a:endParaRPr lang="zh-CN" altLang="en-US" sz="1600" dirty="0">
              <a:solidFill>
                <a:srgbClr val="00000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74" y="3459829"/>
            <a:ext cx="54768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542267" y="2662552"/>
            <a:ext cx="5268249" cy="48468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964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CN" altLang="en-US" sz="2000" dirty="0" smtClean="0"/>
              <a:t>全球气候变暖如何导致西北地区水资源增加？</a:t>
            </a:r>
            <a:endParaRPr lang="zh-CN" altLang="en-US" sz="2000" dirty="0"/>
          </a:p>
        </p:txBody>
      </p:sp>
      <p:pic>
        <p:nvPicPr>
          <p:cNvPr id="4" name="图片 4" descr="图7-1中国四大地理区域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4" r="3896" b="3539"/>
          <a:stretch>
            <a:fillRect/>
          </a:stretch>
        </p:blipFill>
        <p:spPr bwMode="auto">
          <a:xfrm>
            <a:off x="180745" y="1578647"/>
            <a:ext cx="4282797" cy="3093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任意多边形 3"/>
          <p:cNvSpPr>
            <a:spLocks/>
          </p:cNvSpPr>
          <p:nvPr/>
        </p:nvSpPr>
        <p:spPr bwMode="auto">
          <a:xfrm>
            <a:off x="467007" y="2065923"/>
            <a:ext cx="2773791" cy="931699"/>
          </a:xfrm>
          <a:custGeom>
            <a:avLst/>
            <a:gdLst>
              <a:gd name="T0" fmla="*/ 0 w 4024607"/>
              <a:gd name="T1" fmla="*/ 618978 h 1485131"/>
              <a:gd name="T2" fmla="*/ 112542 w 4024607"/>
              <a:gd name="T3" fmla="*/ 787790 h 1485131"/>
              <a:gd name="T4" fmla="*/ 168813 w 4024607"/>
              <a:gd name="T5" fmla="*/ 928467 h 1485131"/>
              <a:gd name="T6" fmla="*/ 239151 w 4024607"/>
              <a:gd name="T7" fmla="*/ 1055076 h 1485131"/>
              <a:gd name="T8" fmla="*/ 365760 w 4024607"/>
              <a:gd name="T9" fmla="*/ 1111347 h 1485131"/>
              <a:gd name="T10" fmla="*/ 534573 w 4024607"/>
              <a:gd name="T11" fmla="*/ 1181686 h 1485131"/>
              <a:gd name="T12" fmla="*/ 731520 w 4024607"/>
              <a:gd name="T13" fmla="*/ 1181686 h 1485131"/>
              <a:gd name="T14" fmla="*/ 886265 w 4024607"/>
              <a:gd name="T15" fmla="*/ 1209821 h 1485131"/>
              <a:gd name="T16" fmla="*/ 1153559 w 4024607"/>
              <a:gd name="T17" fmla="*/ 1153550 h 1485131"/>
              <a:gd name="T18" fmla="*/ 1547455 w 4024607"/>
              <a:gd name="T19" fmla="*/ 1083212 h 1485131"/>
              <a:gd name="T20" fmla="*/ 1828808 w 4024607"/>
              <a:gd name="T21" fmla="*/ 1125415 h 1485131"/>
              <a:gd name="T22" fmla="*/ 2039824 w 4024607"/>
              <a:gd name="T23" fmla="*/ 1209821 h 1485131"/>
              <a:gd name="T24" fmla="*/ 2194561 w 4024607"/>
              <a:gd name="T25" fmla="*/ 1336430 h 1485131"/>
              <a:gd name="T26" fmla="*/ 2278967 w 4024607"/>
              <a:gd name="T27" fmla="*/ 1434904 h 1485131"/>
              <a:gd name="T28" fmla="*/ 2335237 w 4024607"/>
              <a:gd name="T29" fmla="*/ 1448972 h 1485131"/>
              <a:gd name="T30" fmla="*/ 2588457 w 4024607"/>
              <a:gd name="T31" fmla="*/ 1477107 h 1485131"/>
              <a:gd name="T32" fmla="*/ 2813539 w 4024607"/>
              <a:gd name="T33" fmla="*/ 1463040 h 1485131"/>
              <a:gd name="T34" fmla="*/ 2982351 w 4024607"/>
              <a:gd name="T35" fmla="*/ 1252024 h 1485131"/>
              <a:gd name="T36" fmla="*/ 3207435 w 4024607"/>
              <a:gd name="T37" fmla="*/ 1125415 h 1485131"/>
              <a:gd name="T38" fmla="*/ 3376247 w 4024607"/>
              <a:gd name="T39" fmla="*/ 1083212 h 1485131"/>
              <a:gd name="T40" fmla="*/ 3460653 w 4024607"/>
              <a:gd name="T41" fmla="*/ 1012873 h 1485131"/>
              <a:gd name="T42" fmla="*/ 3671669 w 4024607"/>
              <a:gd name="T43" fmla="*/ 956603 h 1485131"/>
              <a:gd name="T44" fmla="*/ 3840481 w 4024607"/>
              <a:gd name="T45" fmla="*/ 886264 h 1485131"/>
              <a:gd name="T46" fmla="*/ 3967091 w 4024607"/>
              <a:gd name="T47" fmla="*/ 815926 h 1485131"/>
              <a:gd name="T48" fmla="*/ 3967091 w 4024607"/>
              <a:gd name="T49" fmla="*/ 703384 h 1485131"/>
              <a:gd name="T50" fmla="*/ 3953023 w 4024607"/>
              <a:gd name="T51" fmla="*/ 618978 h 1485131"/>
              <a:gd name="T52" fmla="*/ 3938955 w 4024607"/>
              <a:gd name="T53" fmla="*/ 590843 h 1485131"/>
              <a:gd name="T54" fmla="*/ 3981157 w 4024607"/>
              <a:gd name="T55" fmla="*/ 492369 h 1485131"/>
              <a:gd name="T56" fmla="*/ 4023361 w 4024607"/>
              <a:gd name="T57" fmla="*/ 407963 h 1485131"/>
              <a:gd name="T58" fmla="*/ 4009293 w 4024607"/>
              <a:gd name="T59" fmla="*/ 351692 h 1485131"/>
              <a:gd name="T60" fmla="*/ 3967091 w 4024607"/>
              <a:gd name="T61" fmla="*/ 309489 h 1485131"/>
              <a:gd name="T62" fmla="*/ 3896751 w 4024607"/>
              <a:gd name="T63" fmla="*/ 295421 h 1485131"/>
              <a:gd name="T64" fmla="*/ 3840481 w 4024607"/>
              <a:gd name="T65" fmla="*/ 323556 h 1485131"/>
              <a:gd name="T66" fmla="*/ 3770143 w 4024607"/>
              <a:gd name="T67" fmla="*/ 309489 h 1485131"/>
              <a:gd name="T68" fmla="*/ 3742007 w 4024607"/>
              <a:gd name="T69" fmla="*/ 309489 h 1485131"/>
              <a:gd name="T70" fmla="*/ 3727939 w 4024607"/>
              <a:gd name="T71" fmla="*/ 211015 h 1485131"/>
              <a:gd name="T72" fmla="*/ 3699805 w 4024607"/>
              <a:gd name="T73" fmla="*/ 98473 h 1485131"/>
              <a:gd name="T74" fmla="*/ 3671669 w 4024607"/>
              <a:gd name="T75" fmla="*/ 56270 h 1485131"/>
              <a:gd name="T76" fmla="*/ 3629465 w 4024607"/>
              <a:gd name="T77" fmla="*/ 0 h 1485131"/>
              <a:gd name="T78" fmla="*/ 3629465 w 4024607"/>
              <a:gd name="T79" fmla="*/ 0 h 148513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024607"/>
              <a:gd name="T121" fmla="*/ 0 h 1485131"/>
              <a:gd name="T122" fmla="*/ 4024607 w 4024607"/>
              <a:gd name="T123" fmla="*/ 1485131 h 1485131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024607" h="1485131">
                <a:moveTo>
                  <a:pt x="0" y="618978"/>
                </a:moveTo>
                <a:cubicBezTo>
                  <a:pt x="42203" y="677593"/>
                  <a:pt x="84407" y="736209"/>
                  <a:pt x="112542" y="787790"/>
                </a:cubicBezTo>
                <a:cubicBezTo>
                  <a:pt x="140678" y="839372"/>
                  <a:pt x="147712" y="883919"/>
                  <a:pt x="168813" y="928467"/>
                </a:cubicBezTo>
                <a:cubicBezTo>
                  <a:pt x="189914" y="973015"/>
                  <a:pt x="206327" y="1024596"/>
                  <a:pt x="239151" y="1055076"/>
                </a:cubicBezTo>
                <a:cubicBezTo>
                  <a:pt x="271975" y="1085556"/>
                  <a:pt x="316523" y="1090245"/>
                  <a:pt x="365760" y="1111347"/>
                </a:cubicBezTo>
                <a:cubicBezTo>
                  <a:pt x="414997" y="1132449"/>
                  <a:pt x="473613" y="1169963"/>
                  <a:pt x="534573" y="1181686"/>
                </a:cubicBezTo>
                <a:cubicBezTo>
                  <a:pt x="595533" y="1193409"/>
                  <a:pt x="672905" y="1176997"/>
                  <a:pt x="731520" y="1181686"/>
                </a:cubicBezTo>
                <a:cubicBezTo>
                  <a:pt x="790135" y="1186375"/>
                  <a:pt x="815926" y="1214510"/>
                  <a:pt x="886265" y="1209821"/>
                </a:cubicBezTo>
                <a:cubicBezTo>
                  <a:pt x="956604" y="1205132"/>
                  <a:pt x="1043354" y="1174652"/>
                  <a:pt x="1153551" y="1153550"/>
                </a:cubicBezTo>
                <a:cubicBezTo>
                  <a:pt x="1263748" y="1132448"/>
                  <a:pt x="1434906" y="1087901"/>
                  <a:pt x="1547447" y="1083212"/>
                </a:cubicBezTo>
                <a:cubicBezTo>
                  <a:pt x="1659988" y="1078523"/>
                  <a:pt x="1746739" y="1104314"/>
                  <a:pt x="1828800" y="1125415"/>
                </a:cubicBezTo>
                <a:cubicBezTo>
                  <a:pt x="1910861" y="1146516"/>
                  <a:pt x="1978856" y="1174652"/>
                  <a:pt x="2039816" y="1209821"/>
                </a:cubicBezTo>
                <a:cubicBezTo>
                  <a:pt x="2100776" y="1244990"/>
                  <a:pt x="2154702" y="1298916"/>
                  <a:pt x="2194560" y="1336430"/>
                </a:cubicBezTo>
                <a:cubicBezTo>
                  <a:pt x="2234418" y="1373944"/>
                  <a:pt x="2255521" y="1416147"/>
                  <a:pt x="2278967" y="1434904"/>
                </a:cubicBezTo>
                <a:cubicBezTo>
                  <a:pt x="2302413" y="1453661"/>
                  <a:pt x="2283656" y="1441938"/>
                  <a:pt x="2335237" y="1448972"/>
                </a:cubicBezTo>
                <a:cubicBezTo>
                  <a:pt x="2386818" y="1456006"/>
                  <a:pt x="2508739" y="1474762"/>
                  <a:pt x="2588456" y="1477107"/>
                </a:cubicBezTo>
                <a:cubicBezTo>
                  <a:pt x="2668173" y="1479452"/>
                  <a:pt x="2747890" y="1500554"/>
                  <a:pt x="2813539" y="1463040"/>
                </a:cubicBezTo>
                <a:cubicBezTo>
                  <a:pt x="2879188" y="1425526"/>
                  <a:pt x="2916702" y="1308295"/>
                  <a:pt x="2982351" y="1252024"/>
                </a:cubicBezTo>
                <a:cubicBezTo>
                  <a:pt x="3048000" y="1195753"/>
                  <a:pt x="3141785" y="1153550"/>
                  <a:pt x="3207434" y="1125415"/>
                </a:cubicBezTo>
                <a:cubicBezTo>
                  <a:pt x="3273083" y="1097280"/>
                  <a:pt x="3334044" y="1101969"/>
                  <a:pt x="3376247" y="1083212"/>
                </a:cubicBezTo>
                <a:cubicBezTo>
                  <a:pt x="3418450" y="1064455"/>
                  <a:pt x="3411416" y="1033975"/>
                  <a:pt x="3460653" y="1012873"/>
                </a:cubicBezTo>
                <a:cubicBezTo>
                  <a:pt x="3509890" y="991772"/>
                  <a:pt x="3608364" y="977704"/>
                  <a:pt x="3671668" y="956603"/>
                </a:cubicBezTo>
                <a:cubicBezTo>
                  <a:pt x="3734972" y="935502"/>
                  <a:pt x="3791243" y="909710"/>
                  <a:pt x="3840480" y="886264"/>
                </a:cubicBezTo>
                <a:cubicBezTo>
                  <a:pt x="3889717" y="862818"/>
                  <a:pt x="3945988" y="846406"/>
                  <a:pt x="3967090" y="815926"/>
                </a:cubicBezTo>
                <a:cubicBezTo>
                  <a:pt x="3988192" y="785446"/>
                  <a:pt x="3969435" y="736209"/>
                  <a:pt x="3967090" y="703384"/>
                </a:cubicBezTo>
                <a:cubicBezTo>
                  <a:pt x="3964745" y="670559"/>
                  <a:pt x="3957711" y="637735"/>
                  <a:pt x="3953022" y="618978"/>
                </a:cubicBezTo>
                <a:cubicBezTo>
                  <a:pt x="3948333" y="600221"/>
                  <a:pt x="3934265" y="611944"/>
                  <a:pt x="3938954" y="590843"/>
                </a:cubicBezTo>
                <a:cubicBezTo>
                  <a:pt x="3943643" y="569741"/>
                  <a:pt x="3967089" y="522849"/>
                  <a:pt x="3981157" y="492369"/>
                </a:cubicBezTo>
                <a:cubicBezTo>
                  <a:pt x="3995225" y="461889"/>
                  <a:pt x="4018671" y="431409"/>
                  <a:pt x="4023360" y="407963"/>
                </a:cubicBezTo>
                <a:cubicBezTo>
                  <a:pt x="4028049" y="384517"/>
                  <a:pt x="4018671" y="368104"/>
                  <a:pt x="4009293" y="351692"/>
                </a:cubicBezTo>
                <a:cubicBezTo>
                  <a:pt x="3999915" y="335280"/>
                  <a:pt x="3985847" y="318867"/>
                  <a:pt x="3967090" y="309489"/>
                </a:cubicBezTo>
                <a:cubicBezTo>
                  <a:pt x="3948333" y="300111"/>
                  <a:pt x="3917853" y="293077"/>
                  <a:pt x="3896751" y="295421"/>
                </a:cubicBezTo>
                <a:cubicBezTo>
                  <a:pt x="3875649" y="297765"/>
                  <a:pt x="3861582" y="321211"/>
                  <a:pt x="3840480" y="323556"/>
                </a:cubicBezTo>
                <a:cubicBezTo>
                  <a:pt x="3819378" y="325901"/>
                  <a:pt x="3786554" y="311833"/>
                  <a:pt x="3770142" y="309489"/>
                </a:cubicBezTo>
                <a:cubicBezTo>
                  <a:pt x="3753730" y="307144"/>
                  <a:pt x="3749041" y="325901"/>
                  <a:pt x="3742007" y="309489"/>
                </a:cubicBezTo>
                <a:cubicBezTo>
                  <a:pt x="3734973" y="293077"/>
                  <a:pt x="3734973" y="246184"/>
                  <a:pt x="3727939" y="211015"/>
                </a:cubicBezTo>
                <a:cubicBezTo>
                  <a:pt x="3720905" y="175846"/>
                  <a:pt x="3709182" y="124264"/>
                  <a:pt x="3699804" y="98473"/>
                </a:cubicBezTo>
                <a:cubicBezTo>
                  <a:pt x="3690426" y="72682"/>
                  <a:pt x="3683391" y="72682"/>
                  <a:pt x="3671668" y="56270"/>
                </a:cubicBezTo>
                <a:cubicBezTo>
                  <a:pt x="3659945" y="39858"/>
                  <a:pt x="3629465" y="0"/>
                  <a:pt x="3629465" y="0"/>
                </a:cubicBezTo>
              </a:path>
            </a:pathLst>
          </a:custGeom>
          <a:noFill/>
          <a:ln w="57150" algn="ctr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6" name="图片 5" descr="图8-29西北地区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08"/>
          <a:stretch>
            <a:fillRect/>
          </a:stretch>
        </p:blipFill>
        <p:spPr bwMode="auto">
          <a:xfrm>
            <a:off x="4415206" y="932506"/>
            <a:ext cx="4307170" cy="196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://www.zgjsks.com/uploadfile/2015/0324/2015032403494113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275" y="3024963"/>
            <a:ext cx="4393375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5050466" y="3014330"/>
            <a:ext cx="1190847" cy="151513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Line 47"/>
          <p:cNvSpPr>
            <a:spLocks noChangeShapeType="1"/>
          </p:cNvSpPr>
          <p:nvPr/>
        </p:nvSpPr>
        <p:spPr bwMode="auto">
          <a:xfrm flipV="1">
            <a:off x="2477386" y="2254113"/>
            <a:ext cx="1937820" cy="435934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矩形 2"/>
          <p:cNvSpPr>
            <a:spLocks noChangeArrowheads="1"/>
          </p:cNvSpPr>
          <p:nvPr/>
        </p:nvSpPr>
        <p:spPr bwMode="auto">
          <a:xfrm>
            <a:off x="658401" y="935353"/>
            <a:ext cx="3375437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marL="257175" indent="-257175">
              <a:buFont typeface="Wingdings" pitchFamily="2" charset="2"/>
              <a:buChar char="Ø"/>
            </a:pPr>
            <a:r>
              <a:rPr lang="zh-CN" altLang="en-US" sz="18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全球变暖导致冰川融水增加</a:t>
            </a:r>
            <a:endParaRPr lang="zh-CN" altLang="en-US" sz="1800" b="1" dirty="0">
              <a:solidFill>
                <a:srgbClr val="00206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" name="矩形 2"/>
          <p:cNvSpPr>
            <a:spLocks noChangeArrowheads="1"/>
          </p:cNvSpPr>
          <p:nvPr/>
        </p:nvSpPr>
        <p:spPr bwMode="auto">
          <a:xfrm>
            <a:off x="658401" y="1358180"/>
            <a:ext cx="3375437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marL="257175" indent="-257175">
              <a:buFont typeface="Wingdings" pitchFamily="2" charset="2"/>
              <a:buChar char="Ø"/>
            </a:pPr>
            <a:r>
              <a:rPr lang="zh-CN" altLang="en-US" sz="18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全球变暖驱动水循环加剧</a:t>
            </a:r>
            <a:endParaRPr lang="zh-CN" altLang="en-US" sz="1800" b="1" dirty="0">
              <a:solidFill>
                <a:srgbClr val="00206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458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502412" y="332467"/>
            <a:ext cx="8139178" cy="331514"/>
          </a:xfrm>
        </p:spPr>
        <p:txBody>
          <a:bodyPr>
            <a:noAutofit/>
          </a:bodyPr>
          <a:lstStyle/>
          <a:p>
            <a:pPr algn="ctr"/>
            <a:r>
              <a:rPr lang="zh-CN" altLang="en-US" sz="2000" dirty="0" smtClean="0"/>
              <a:t>西北地区真的变得湿润？</a:t>
            </a:r>
            <a:endParaRPr lang="zh-CN" altLang="en-US" sz="2000" dirty="0"/>
          </a:p>
        </p:txBody>
      </p:sp>
      <p:pic>
        <p:nvPicPr>
          <p:cNvPr id="3074" name="Picture 2" descr="http://www.onegreen.net/maps/Upload_maps/201803/20180318084153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58" y="1158947"/>
            <a:ext cx="4074231" cy="340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云形标注 4"/>
          <p:cNvSpPr/>
          <p:nvPr/>
        </p:nvSpPr>
        <p:spPr>
          <a:xfrm>
            <a:off x="5709684" y="1046659"/>
            <a:ext cx="2721935" cy="564824"/>
          </a:xfrm>
          <a:prstGeom prst="cloudCallout">
            <a:avLst>
              <a:gd name="adj1" fmla="val -79170"/>
              <a:gd name="adj2" fmla="val -10149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本质尚未改变</a:t>
            </a:r>
            <a:endParaRPr lang="zh-CN" altLang="en-US" sz="2000" b="1" dirty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5212797" y="2136881"/>
            <a:ext cx="2481546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8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降水量＞潜在蒸发量</a:t>
            </a:r>
            <a:endParaRPr lang="zh-CN" altLang="en-US" sz="1800" b="1" dirty="0">
              <a:solidFill>
                <a:srgbClr val="00206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矩形 2"/>
          <p:cNvSpPr>
            <a:spLocks noChangeArrowheads="1"/>
          </p:cNvSpPr>
          <p:nvPr/>
        </p:nvSpPr>
        <p:spPr bwMode="auto">
          <a:xfrm>
            <a:off x="7704356" y="2142539"/>
            <a:ext cx="865482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800" b="1" dirty="0" smtClean="0">
                <a:solidFill>
                  <a:srgbClr val="C00000"/>
                </a:solidFill>
                <a:latin typeface="+mn-ea"/>
                <a:ea typeface="+mn-ea"/>
              </a:rPr>
              <a:t>湿润</a:t>
            </a:r>
            <a:endParaRPr lang="zh-CN" altLang="en-US" sz="1800" b="1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sp>
        <p:nvSpPr>
          <p:cNvPr id="8" name="矩形 2"/>
          <p:cNvSpPr>
            <a:spLocks noChangeArrowheads="1"/>
          </p:cNvSpPr>
          <p:nvPr/>
        </p:nvSpPr>
        <p:spPr bwMode="auto">
          <a:xfrm>
            <a:off x="5212177" y="2805658"/>
            <a:ext cx="2481546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8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降水量＜潜在蒸发量</a:t>
            </a:r>
            <a:endParaRPr lang="zh-CN" altLang="en-US" sz="1800" b="1" dirty="0">
              <a:solidFill>
                <a:srgbClr val="00206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" name="矩形 2"/>
          <p:cNvSpPr>
            <a:spLocks noChangeArrowheads="1"/>
          </p:cNvSpPr>
          <p:nvPr/>
        </p:nvSpPr>
        <p:spPr bwMode="auto">
          <a:xfrm>
            <a:off x="7714989" y="2816290"/>
            <a:ext cx="865482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800" b="1" dirty="0" smtClean="0">
                <a:solidFill>
                  <a:srgbClr val="C00000"/>
                </a:solidFill>
                <a:latin typeface="+mn-ea"/>
                <a:ea typeface="+mn-ea"/>
              </a:rPr>
              <a:t>干旱</a:t>
            </a:r>
            <a:endParaRPr lang="zh-CN" altLang="en-US" sz="1800" b="1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922882" y="2747072"/>
            <a:ext cx="3636324" cy="48468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116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502412" y="332467"/>
            <a:ext cx="8139178" cy="331514"/>
          </a:xfrm>
        </p:spPr>
        <p:txBody>
          <a:bodyPr>
            <a:noAutofit/>
          </a:bodyPr>
          <a:lstStyle/>
          <a:p>
            <a:pPr algn="ctr"/>
            <a:r>
              <a:rPr lang="zh-CN" altLang="en-US" sz="2000" dirty="0" smtClean="0"/>
              <a:t>水资源对西北地区生产的影响</a:t>
            </a:r>
            <a:endParaRPr lang="zh-CN" altLang="en-US" sz="2000" dirty="0"/>
          </a:p>
        </p:txBody>
      </p:sp>
      <p:pic>
        <p:nvPicPr>
          <p:cNvPr id="6" name="图片 21" descr="8-4-02西北地区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5" y="1003171"/>
            <a:ext cx="4814326" cy="230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4667484" y="1620010"/>
            <a:ext cx="2938464" cy="1538288"/>
            <a:chOff x="4534" y="1562"/>
            <a:chExt cx="1851" cy="969"/>
          </a:xfrm>
        </p:grpSpPr>
        <p:pic>
          <p:nvPicPr>
            <p:cNvPr id="8" name="Picture 5" descr="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2" t="5061" r="34274" b="5061"/>
            <a:stretch>
              <a:fillRect/>
            </a:stretch>
          </p:blipFill>
          <p:spPr bwMode="auto">
            <a:xfrm>
              <a:off x="5036" y="1562"/>
              <a:ext cx="1349" cy="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直接箭头连接符 2"/>
            <p:cNvCxnSpPr>
              <a:cxnSpLocks noChangeShapeType="1"/>
            </p:cNvCxnSpPr>
            <p:nvPr/>
          </p:nvCxnSpPr>
          <p:spPr bwMode="auto">
            <a:xfrm>
              <a:off x="4534" y="1898"/>
              <a:ext cx="449" cy="317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" name="Group 24"/>
          <p:cNvGrpSpPr>
            <a:grpSpLocks/>
          </p:cNvGrpSpPr>
          <p:nvPr/>
        </p:nvGrpSpPr>
        <p:grpSpPr bwMode="auto">
          <a:xfrm>
            <a:off x="2640523" y="2302712"/>
            <a:ext cx="1892300" cy="2490788"/>
            <a:chOff x="2136" y="1378"/>
            <a:chExt cx="1192" cy="1569"/>
          </a:xfrm>
        </p:grpSpPr>
        <p:pic>
          <p:nvPicPr>
            <p:cNvPr id="13" name="Picture 4" descr="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98" t="8437" r="926" b="5061"/>
            <a:stretch>
              <a:fillRect/>
            </a:stretch>
          </p:blipFill>
          <p:spPr bwMode="auto">
            <a:xfrm>
              <a:off x="2136" y="2039"/>
              <a:ext cx="1192" cy="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直接箭头连接符 18"/>
            <p:cNvCxnSpPr>
              <a:cxnSpLocks noChangeShapeType="1"/>
            </p:cNvCxnSpPr>
            <p:nvPr/>
          </p:nvCxnSpPr>
          <p:spPr bwMode="auto">
            <a:xfrm>
              <a:off x="2502" y="1378"/>
              <a:ext cx="406" cy="943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" name="Group 32"/>
          <p:cNvGrpSpPr>
            <a:grpSpLocks/>
          </p:cNvGrpSpPr>
          <p:nvPr/>
        </p:nvGrpSpPr>
        <p:grpSpPr bwMode="auto">
          <a:xfrm>
            <a:off x="481040" y="2806429"/>
            <a:ext cx="1893888" cy="1976438"/>
            <a:chOff x="627" y="1530"/>
            <a:chExt cx="1193" cy="1245"/>
          </a:xfrm>
        </p:grpSpPr>
        <p:pic>
          <p:nvPicPr>
            <p:cNvPr id="16" name="Picture 3" descr="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0" t="6749" r="67162" b="5061"/>
            <a:stretch>
              <a:fillRect/>
            </a:stretch>
          </p:blipFill>
          <p:spPr bwMode="auto">
            <a:xfrm>
              <a:off x="627" y="1885"/>
              <a:ext cx="1193" cy="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Line 31"/>
            <p:cNvSpPr>
              <a:spLocks noChangeShapeType="1"/>
            </p:cNvSpPr>
            <p:nvPr/>
          </p:nvSpPr>
          <p:spPr bwMode="auto">
            <a:xfrm flipH="1">
              <a:off x="1349" y="1530"/>
              <a:ext cx="121" cy="8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2" name="矩形 2"/>
          <p:cNvSpPr>
            <a:spLocks noChangeArrowheads="1"/>
          </p:cNvSpPr>
          <p:nvPr/>
        </p:nvSpPr>
        <p:spPr bwMode="auto">
          <a:xfrm>
            <a:off x="5776333" y="1116155"/>
            <a:ext cx="2481546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8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温带荒漠、温带草原</a:t>
            </a:r>
            <a:endParaRPr lang="zh-CN" altLang="en-US" sz="1800" b="1" dirty="0">
              <a:solidFill>
                <a:srgbClr val="00206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 l="29699" t="35910" r="27463" b="30479"/>
          <a:stretch>
            <a:fillRect/>
          </a:stretch>
        </p:blipFill>
        <p:spPr bwMode="auto">
          <a:xfrm>
            <a:off x="3082706" y="1613279"/>
            <a:ext cx="5794975" cy="2841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矩形 33"/>
          <p:cNvSpPr/>
          <p:nvPr/>
        </p:nvSpPr>
        <p:spPr>
          <a:xfrm>
            <a:off x="6794208" y="1854853"/>
            <a:ext cx="886171" cy="53430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6992134" y="3317793"/>
            <a:ext cx="720144" cy="31854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 rot="1800000">
            <a:off x="5967344" y="3702438"/>
            <a:ext cx="989248" cy="23710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3602782" y="3112833"/>
            <a:ext cx="1330726" cy="62309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465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pic2.zhimg.com/v2-c0dc5277d1226143a7879490ac2ee0f5_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87" y="936553"/>
            <a:ext cx="3523287" cy="362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502412" y="332467"/>
            <a:ext cx="8139178" cy="331514"/>
          </a:xfrm>
        </p:spPr>
        <p:txBody>
          <a:bodyPr>
            <a:noAutofit/>
          </a:bodyPr>
          <a:lstStyle/>
          <a:p>
            <a:pPr algn="ctr"/>
            <a:r>
              <a:rPr lang="zh-CN" altLang="en-US" sz="2000" dirty="0" smtClean="0"/>
              <a:t>水资源对西北地区生产的影响</a:t>
            </a:r>
            <a:endParaRPr lang="zh-CN" altLang="en-US" sz="2000" dirty="0"/>
          </a:p>
        </p:txBody>
      </p:sp>
      <p:sp>
        <p:nvSpPr>
          <p:cNvPr id="4" name="矩形 3"/>
          <p:cNvSpPr/>
          <p:nvPr/>
        </p:nvSpPr>
        <p:spPr>
          <a:xfrm>
            <a:off x="4136064" y="1190376"/>
            <a:ext cx="4795285" cy="1045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tabLst>
                <a:tab pos="772001" algn="l"/>
                <a:tab pos="1387793" algn="l"/>
                <a:tab pos="1903571" algn="l"/>
                <a:tab pos="2416493" algn="l"/>
              </a:tabLst>
            </a:pPr>
            <a:r>
              <a:rPr lang="zh-CN" altLang="en-US" sz="1700" dirty="0" smtClean="0">
                <a:latin typeface="+mn-ea"/>
                <a:cs typeface="Times New Roman" panose="02020603050405020304" pitchFamily="18" charset="0"/>
              </a:rPr>
              <a:t>材料一：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祁连山</a:t>
            </a:r>
            <a:r>
              <a:rPr lang="zh-CN" altLang="en-US" dirty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的冰雪融水形成河流，在山麓地带形成许多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冲积扇、洪积扇</a:t>
            </a:r>
            <a:r>
              <a:rPr lang="zh-CN" altLang="en-US" dirty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，这些冲积扇和洪积扇相连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形成冲积平原</a:t>
            </a:r>
            <a:r>
              <a:rPr lang="zh-CN" altLang="en-US" dirty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，孕育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出大片</a:t>
            </a:r>
            <a:r>
              <a:rPr lang="zh-CN" altLang="en-US" dirty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绿洲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7" name="椭圆 6"/>
          <p:cNvSpPr/>
          <p:nvPr/>
        </p:nvSpPr>
        <p:spPr>
          <a:xfrm>
            <a:off x="2424224" y="2796797"/>
            <a:ext cx="641626" cy="31854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>
            <a:spLocks noChangeAspect="1"/>
          </p:cNvSpPr>
          <p:nvPr/>
        </p:nvSpPr>
        <p:spPr>
          <a:xfrm>
            <a:off x="4501650" y="2462829"/>
            <a:ext cx="3961872" cy="7340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20000"/>
              </a:lnSpc>
              <a:tabLst>
                <a:tab pos="772001" algn="l"/>
                <a:tab pos="1387793" algn="l"/>
                <a:tab pos="1903571" algn="l"/>
                <a:tab pos="2416493" algn="l"/>
              </a:tabLst>
            </a:pPr>
            <a:r>
              <a:rPr lang="zh-CN" altLang="en-US" b="1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根据河流地貌的成因，简述河西走廊冲积平原的</a:t>
            </a:r>
            <a:r>
              <a:rPr lang="zh-CN" altLang="en-US" b="1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形成过程。</a:t>
            </a:r>
            <a:endParaRPr lang="en-US" altLang="zh-CN" b="1" dirty="0">
              <a:solidFill>
                <a:srgbClr val="FF0000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12407" y="3300238"/>
            <a:ext cx="2392703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  </a:t>
            </a:r>
            <a:r>
              <a:rPr lang="zh-CN" altLang="zh-CN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河流携带泥沙</a:t>
            </a:r>
            <a:r>
              <a:rPr lang="en-US" altLang="zh-CN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            </a:t>
            </a:r>
          </a:p>
        </p:txBody>
      </p:sp>
      <p:sp>
        <p:nvSpPr>
          <p:cNvPr id="9" name="矩形 8"/>
          <p:cNvSpPr/>
          <p:nvPr/>
        </p:nvSpPr>
        <p:spPr>
          <a:xfrm>
            <a:off x="5568407" y="3351628"/>
            <a:ext cx="3447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→</a:t>
            </a:r>
            <a:r>
              <a:rPr lang="zh-CN" altLang="zh-CN" b="1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出</a:t>
            </a:r>
            <a:r>
              <a:rPr lang="zh-CN" altLang="zh-CN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山口</a:t>
            </a:r>
            <a:r>
              <a:rPr lang="zh-CN" altLang="en-US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处</a:t>
            </a:r>
            <a:r>
              <a:rPr lang="zh-CN" altLang="zh-CN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流速</a:t>
            </a:r>
            <a:r>
              <a:rPr lang="zh-CN" altLang="zh-CN" b="1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减缓，泥沙沉积</a:t>
            </a:r>
            <a:endParaRPr lang="en-US" altLang="zh-CN" b="1" dirty="0">
              <a:solidFill>
                <a:srgbClr val="00206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158146" y="3779965"/>
            <a:ext cx="2509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→</a:t>
            </a:r>
            <a:r>
              <a:rPr lang="zh-CN" altLang="zh-CN" b="1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形成冲积扇和洪积扇</a:t>
            </a:r>
            <a:endParaRPr lang="en-US" altLang="zh-CN" b="1" dirty="0">
              <a:solidFill>
                <a:srgbClr val="00206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523073" y="3779965"/>
            <a:ext cx="2276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→</a:t>
            </a:r>
            <a:r>
              <a:rPr lang="zh-CN" altLang="zh-CN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相连</a:t>
            </a:r>
            <a:r>
              <a:rPr lang="zh-CN" altLang="en-US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形</a:t>
            </a:r>
            <a:r>
              <a:rPr lang="zh-CN" altLang="zh-CN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成</a:t>
            </a:r>
            <a:r>
              <a:rPr lang="zh-CN" altLang="zh-CN" b="1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冲积平原</a:t>
            </a:r>
          </a:p>
        </p:txBody>
      </p:sp>
      <p:pic>
        <p:nvPicPr>
          <p:cNvPr id="12" name="图片 11" descr="C:\Users\ADMINI~1.QHF\AppData\Local\Temp\1545384284(1)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513" y="2245924"/>
            <a:ext cx="4585677" cy="25599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571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502412" y="332467"/>
            <a:ext cx="8139178" cy="331514"/>
          </a:xfrm>
        </p:spPr>
        <p:txBody>
          <a:bodyPr>
            <a:noAutofit/>
          </a:bodyPr>
          <a:lstStyle/>
          <a:p>
            <a:pPr algn="ctr"/>
            <a:r>
              <a:rPr lang="zh-CN" altLang="en-US" sz="2000" dirty="0" smtClean="0"/>
              <a:t>水资源对西北地区生活的影响</a:t>
            </a:r>
            <a:endParaRPr lang="zh-CN" altLang="en-US" sz="20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332" y="1500886"/>
            <a:ext cx="6378316" cy="1117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1574841" y="996633"/>
            <a:ext cx="5570237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9pPr>
          </a:lstStyle>
          <a:p>
            <a:pPr algn="ctr" eaLnBrk="1" hangingPunct="1"/>
            <a:r>
              <a:rPr lang="zh-CN" altLang="en-US" sz="1600" b="1" dirty="0">
                <a:solidFill>
                  <a:srgbClr val="002060"/>
                </a:solidFill>
                <a:latin typeface="黑体" pitchFamily="2" charset="-122"/>
                <a:ea typeface="黑体" pitchFamily="2" charset="-122"/>
              </a:rPr>
              <a:t>我国四大地区面积与人口占全国比重表(</a:t>
            </a:r>
            <a:r>
              <a:rPr lang="en-US" altLang="zh-CN" sz="1600" b="1" dirty="0">
                <a:solidFill>
                  <a:srgbClr val="002060"/>
                </a:solidFill>
                <a:latin typeface="黑体" pitchFamily="2" charset="-122"/>
                <a:ea typeface="黑体" pitchFamily="2" charset="-122"/>
              </a:rPr>
              <a:t>2013</a:t>
            </a:r>
            <a:r>
              <a:rPr lang="zh-CN" altLang="en-US" sz="1600" b="1" dirty="0">
                <a:solidFill>
                  <a:srgbClr val="002060"/>
                </a:solidFill>
                <a:latin typeface="黑体" pitchFamily="2" charset="-122"/>
                <a:ea typeface="黑体" pitchFamily="2" charset="-122"/>
              </a:rPr>
              <a:t>年)</a:t>
            </a:r>
          </a:p>
        </p:txBody>
      </p:sp>
      <p:sp>
        <p:nvSpPr>
          <p:cNvPr id="22" name="椭圆 21"/>
          <p:cNvSpPr/>
          <p:nvPr/>
        </p:nvSpPr>
        <p:spPr>
          <a:xfrm>
            <a:off x="5358808" y="1405189"/>
            <a:ext cx="1095153" cy="123304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3" name="云形标注 22"/>
          <p:cNvSpPr/>
          <p:nvPr/>
        </p:nvSpPr>
        <p:spPr>
          <a:xfrm>
            <a:off x="6719784" y="713384"/>
            <a:ext cx="1913856" cy="697085"/>
          </a:xfrm>
          <a:prstGeom prst="cloudCallout">
            <a:avLst>
              <a:gd name="adj1" fmla="val -81948"/>
              <a:gd name="adj2" fmla="val -5268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地广人稀</a:t>
            </a:r>
            <a:endParaRPr lang="zh-CN" altLang="en-US" sz="2000" b="1" dirty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43" y="941871"/>
            <a:ext cx="4809757" cy="3793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矩形 2"/>
          <p:cNvSpPr>
            <a:spLocks noChangeArrowheads="1"/>
          </p:cNvSpPr>
          <p:nvPr/>
        </p:nvSpPr>
        <p:spPr bwMode="auto">
          <a:xfrm>
            <a:off x="2249850" y="1197147"/>
            <a:ext cx="4117506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marL="257175" indent="-257175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800" b="1" dirty="0" smtClean="0"/>
              <a:t>可以</a:t>
            </a:r>
            <a:r>
              <a:rPr lang="zh-CN" altLang="en-US" sz="1800" b="1" dirty="0"/>
              <a:t>从哪些角度描述人口分布格局？</a:t>
            </a:r>
          </a:p>
        </p:txBody>
      </p:sp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44" y="1947721"/>
            <a:ext cx="2539631" cy="167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280" y="1947720"/>
            <a:ext cx="2549596" cy="168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流程图: 过程 50"/>
          <p:cNvSpPr/>
          <p:nvPr/>
        </p:nvSpPr>
        <p:spPr>
          <a:xfrm>
            <a:off x="5624631" y="1926708"/>
            <a:ext cx="3147238" cy="1720262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500"/>
          </a:p>
        </p:txBody>
      </p:sp>
      <p:sp>
        <p:nvSpPr>
          <p:cNvPr id="52" name="矩形 51"/>
          <p:cNvSpPr/>
          <p:nvPr/>
        </p:nvSpPr>
        <p:spPr>
          <a:xfrm>
            <a:off x="5659144" y="1951235"/>
            <a:ext cx="3112725" cy="168187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chemeClr val="bg1"/>
                </a:solidFill>
              </a:rPr>
              <a:t>是否均匀</a:t>
            </a:r>
            <a:endParaRPr lang="en-US" altLang="zh-CN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chemeClr val="bg1"/>
                </a:solidFill>
              </a:rPr>
              <a:t>趋势（哪多哪少）</a:t>
            </a:r>
            <a:endParaRPr lang="en-US" altLang="zh-CN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chemeClr val="bg1"/>
                </a:solidFill>
              </a:rPr>
              <a:t>极值</a:t>
            </a:r>
            <a:endParaRPr lang="en-US" altLang="zh-CN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chemeClr val="bg1"/>
                </a:solidFill>
              </a:rPr>
              <a:t>空间形态（形状</a:t>
            </a:r>
            <a:r>
              <a:rPr lang="en-US" altLang="zh-CN" b="1" dirty="0" smtClean="0">
                <a:solidFill>
                  <a:schemeClr val="bg1"/>
                </a:solidFill>
              </a:rPr>
              <a:t>/</a:t>
            </a:r>
            <a:r>
              <a:rPr lang="zh-CN" altLang="en-US" b="1" dirty="0" smtClean="0">
                <a:solidFill>
                  <a:schemeClr val="bg1"/>
                </a:solidFill>
              </a:rPr>
              <a:t>沿</a:t>
            </a:r>
            <a:r>
              <a:rPr lang="en-US" altLang="zh-CN" b="1" dirty="0" smtClean="0">
                <a:solidFill>
                  <a:schemeClr val="bg1"/>
                </a:solidFill>
              </a:rPr>
              <a:t>…</a:t>
            </a:r>
            <a:r>
              <a:rPr lang="zh-CN" altLang="en-US" b="1" dirty="0" smtClean="0">
                <a:solidFill>
                  <a:schemeClr val="bg1"/>
                </a:solidFill>
              </a:rPr>
              <a:t>分布）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9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2" grpId="1" animBg="1"/>
      <p:bldP spid="23" grpId="0" animBg="1"/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28" y="996730"/>
            <a:ext cx="4373994" cy="3449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502412" y="332467"/>
            <a:ext cx="8139178" cy="331514"/>
          </a:xfrm>
        </p:spPr>
        <p:txBody>
          <a:bodyPr>
            <a:noAutofit/>
          </a:bodyPr>
          <a:lstStyle/>
          <a:p>
            <a:pPr algn="ctr"/>
            <a:r>
              <a:rPr lang="zh-CN" altLang="en-US" sz="2000" dirty="0" smtClean="0"/>
              <a:t>水资源对西北地区生活的影响</a:t>
            </a:r>
            <a:endParaRPr lang="zh-CN" altLang="en-US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25" y="1936574"/>
            <a:ext cx="3976970" cy="2443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97" y="2739426"/>
            <a:ext cx="4358629" cy="2081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云形标注 25"/>
          <p:cNvSpPr/>
          <p:nvPr/>
        </p:nvSpPr>
        <p:spPr>
          <a:xfrm>
            <a:off x="6182829" y="922065"/>
            <a:ext cx="1913856" cy="697085"/>
          </a:xfrm>
          <a:prstGeom prst="cloudCallout">
            <a:avLst>
              <a:gd name="adj1" fmla="val -85281"/>
              <a:gd name="adj2" fmla="val -6793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逐水而居</a:t>
            </a:r>
            <a:endParaRPr lang="zh-CN" altLang="en-US" sz="2000" b="1" dirty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矩形 26"/>
          <p:cNvSpPr>
            <a:spLocks noChangeAspect="1"/>
          </p:cNvSpPr>
          <p:nvPr/>
        </p:nvSpPr>
        <p:spPr>
          <a:xfrm>
            <a:off x="3965944" y="1036484"/>
            <a:ext cx="679133" cy="3831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20000"/>
              </a:lnSpc>
              <a:tabLst>
                <a:tab pos="772001" algn="l"/>
                <a:tab pos="1387793" algn="l"/>
                <a:tab pos="1903571" algn="l"/>
                <a:tab pos="2416493" algn="l"/>
              </a:tabLst>
            </a:pPr>
            <a:r>
              <a:rPr lang="zh-CN" altLang="en-US" sz="17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黑河</a:t>
            </a:r>
            <a:endParaRPr lang="zh-CN" altLang="zh-CN" sz="1700" dirty="0">
              <a:solidFill>
                <a:srgbClr val="000000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3688019" y="1249340"/>
            <a:ext cx="320457" cy="2744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>
            <a:spLocks noChangeAspect="1"/>
          </p:cNvSpPr>
          <p:nvPr/>
        </p:nvSpPr>
        <p:spPr>
          <a:xfrm>
            <a:off x="1136089" y="3700788"/>
            <a:ext cx="679133" cy="3831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20000"/>
              </a:lnSpc>
              <a:tabLst>
                <a:tab pos="772001" algn="l"/>
                <a:tab pos="1387793" algn="l"/>
                <a:tab pos="1903571" algn="l"/>
                <a:tab pos="2416493" algn="l"/>
              </a:tabLst>
            </a:pPr>
            <a:r>
              <a:rPr lang="zh-CN" altLang="en-US" sz="17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腾冲</a:t>
            </a:r>
            <a:endParaRPr lang="zh-CN" altLang="zh-CN" sz="1700" dirty="0">
              <a:solidFill>
                <a:srgbClr val="000000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1736418" y="3634870"/>
            <a:ext cx="376528" cy="2795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018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 animBg="1"/>
      <p:bldP spid="29" grpId="0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375866" y="2289715"/>
            <a:ext cx="857899" cy="6848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 defTabSz="685800" hangingPunct="1"/>
            <a:r>
              <a:rPr lang="zh-CN" altLang="en-US" sz="2000" b="1" kern="1200" dirty="0" smtClean="0">
                <a:solidFill>
                  <a:schemeClr val="tx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干旱</a:t>
            </a:r>
            <a:endParaRPr lang="en-US" altLang="zh-CN" sz="2000" b="1" kern="1200" dirty="0" smtClean="0">
              <a:solidFill>
                <a:schemeClr val="tx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defTabSz="685800" hangingPunct="1"/>
            <a:r>
              <a:rPr lang="zh-CN" altLang="en-US" sz="2000" b="1" kern="1200" dirty="0" smtClean="0">
                <a:solidFill>
                  <a:schemeClr val="tx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缺水</a:t>
            </a:r>
            <a:endParaRPr lang="zh-CN" altLang="en-US" sz="2000" b="1" kern="1200" dirty="0">
              <a:solidFill>
                <a:schemeClr val="tx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169967" y="2151964"/>
            <a:ext cx="1313139" cy="9002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b="1" dirty="0">
                <a:solidFill>
                  <a:schemeClr val="accent4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对</a:t>
            </a:r>
            <a:r>
              <a:rPr lang="zh-CN" altLang="en-US" b="1" dirty="0" smtClean="0">
                <a:solidFill>
                  <a:schemeClr val="accent4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人类活动</a:t>
            </a:r>
            <a:endParaRPr lang="en-US" altLang="zh-CN" b="1" dirty="0" smtClean="0">
              <a:solidFill>
                <a:schemeClr val="accent4">
                  <a:lumMod val="50000"/>
                </a:schemeClr>
              </a:solidFill>
              <a:latin typeface="楷体" pitchFamily="49" charset="-122"/>
              <a:ea typeface="楷体" pitchFamily="49" charset="-122"/>
            </a:endParaRPr>
          </a:p>
          <a:p>
            <a:pPr algn="ctr"/>
            <a:endParaRPr lang="en-US" altLang="zh-CN" b="1" dirty="0">
              <a:solidFill>
                <a:schemeClr val="accent4">
                  <a:lumMod val="50000"/>
                </a:schemeClr>
              </a:solidFill>
              <a:latin typeface="楷体" pitchFamily="49" charset="-122"/>
              <a:ea typeface="楷体" pitchFamily="49" charset="-122"/>
            </a:endParaRPr>
          </a:p>
          <a:p>
            <a:pPr algn="ctr"/>
            <a:r>
              <a:rPr lang="zh-CN" altLang="en-US" b="1" dirty="0" smtClean="0">
                <a:solidFill>
                  <a:schemeClr val="accent4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的影响</a:t>
            </a:r>
            <a:endParaRPr lang="zh-CN" altLang="en-US" b="1" dirty="0">
              <a:solidFill>
                <a:schemeClr val="accent4">
                  <a:lumMod val="50000"/>
                </a:schemeClr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" name="左中括号 6"/>
          <p:cNvSpPr/>
          <p:nvPr/>
        </p:nvSpPr>
        <p:spPr>
          <a:xfrm>
            <a:off x="5504373" y="1989995"/>
            <a:ext cx="103886" cy="1284244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605090" y="1806905"/>
            <a:ext cx="703413" cy="3462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 lIns="68580" tIns="34290" rIns="68580" bIns="3429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defRPr kumimoji="1">
                <a:solidFill>
                  <a:schemeClr val="tx1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/>
              <a:t>生产</a:t>
            </a:r>
            <a:endParaRPr lang="zh-CN" altLang="en-US" dirty="0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613517" y="3053862"/>
            <a:ext cx="651150" cy="3462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 lIns="68580" tIns="34290" rIns="68580" bIns="3429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defRPr kumimoji="1">
                <a:solidFill>
                  <a:schemeClr val="tx1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/>
              <a:t>生活</a:t>
            </a:r>
            <a:endParaRPr lang="zh-CN" altLang="en-US" dirty="0"/>
          </a:p>
        </p:txBody>
      </p:sp>
      <p:sp>
        <p:nvSpPr>
          <p:cNvPr id="10" name="左中括号 9"/>
          <p:cNvSpPr/>
          <p:nvPr/>
        </p:nvSpPr>
        <p:spPr>
          <a:xfrm>
            <a:off x="6287237" y="1612665"/>
            <a:ext cx="106624" cy="677051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20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3" name="下箭头 12"/>
          <p:cNvSpPr/>
          <p:nvPr/>
        </p:nvSpPr>
        <p:spPr>
          <a:xfrm rot="10800000" flipV="1">
            <a:off x="1501670" y="1992356"/>
            <a:ext cx="247359" cy="2973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80656" y="2331973"/>
            <a:ext cx="1339702" cy="6232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kumimoji="1" lang="zh-CN" altLang="en-US" dirty="0" smtClean="0">
                <a:solidFill>
                  <a:schemeClr val="tx1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西北地区</a:t>
            </a:r>
            <a:endParaRPr kumimoji="1" lang="en-US" altLang="zh-CN" dirty="0" smtClean="0">
              <a:solidFill>
                <a:schemeClr val="tx1">
                  <a:lumMod val="75000"/>
                </a:schemeClr>
              </a:solidFill>
              <a:latin typeface="黑体" pitchFamily="49" charset="-122"/>
              <a:ea typeface="黑体" pitchFamily="49" charset="-122"/>
            </a:endParaRPr>
          </a:p>
          <a:p>
            <a:pPr algn="ctr"/>
            <a:r>
              <a:rPr kumimoji="1" lang="zh-CN" altLang="en-US" dirty="0" smtClean="0">
                <a:solidFill>
                  <a:schemeClr val="tx1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水资源增加</a:t>
            </a:r>
            <a:endParaRPr kumimoji="1" lang="zh-CN" altLang="en-US" dirty="0">
              <a:solidFill>
                <a:schemeClr val="tx1">
                  <a:lumMod val="7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9" name="下箭头 18"/>
          <p:cNvSpPr/>
          <p:nvPr/>
        </p:nvSpPr>
        <p:spPr>
          <a:xfrm rot="16200000" flipH="1">
            <a:off x="4778522" y="2016971"/>
            <a:ext cx="173126" cy="11728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2" name="标题 1"/>
          <p:cNvSpPr>
            <a:spLocks noGrp="1"/>
          </p:cNvSpPr>
          <p:nvPr>
            <p:ph type="title"/>
          </p:nvPr>
        </p:nvSpPr>
        <p:spPr>
          <a:xfrm>
            <a:off x="502412" y="332467"/>
            <a:ext cx="8139178" cy="331514"/>
          </a:xfrm>
        </p:spPr>
        <p:txBody>
          <a:bodyPr>
            <a:noAutofit/>
          </a:bodyPr>
          <a:lstStyle/>
          <a:p>
            <a:pPr algn="ctr"/>
            <a:r>
              <a:rPr lang="zh-CN" altLang="en-US" sz="2000" dirty="0" smtClean="0"/>
              <a:t>小结</a:t>
            </a:r>
            <a:endParaRPr lang="zh-CN" altLang="en-US" sz="2000" dirty="0"/>
          </a:p>
        </p:txBody>
      </p:sp>
      <p:sp>
        <p:nvSpPr>
          <p:cNvPr id="23" name="矩形 22"/>
          <p:cNvSpPr/>
          <p:nvPr/>
        </p:nvSpPr>
        <p:spPr>
          <a:xfrm>
            <a:off x="2270921" y="2282626"/>
            <a:ext cx="1126211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b="1" dirty="0" smtClean="0">
                <a:solidFill>
                  <a:schemeClr val="accent4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本质未变</a:t>
            </a:r>
            <a:endParaRPr lang="zh-CN" altLang="en-US" b="1" dirty="0">
              <a:solidFill>
                <a:schemeClr val="accent4">
                  <a:lumMod val="50000"/>
                </a:schemeClr>
              </a:solidFill>
              <a:latin typeface="楷体" pitchFamily="49" charset="-122"/>
              <a:ea typeface="楷体" pitchFamily="49" charset="-122"/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>
            <a:off x="2309725" y="2654230"/>
            <a:ext cx="1034242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818709" y="1569699"/>
            <a:ext cx="157075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kumimoji="1" lang="zh-CN" altLang="en-US" dirty="0" smtClean="0">
                <a:solidFill>
                  <a:schemeClr val="tx1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全球气候变暖</a:t>
            </a:r>
            <a:endParaRPr kumimoji="1" lang="zh-CN" altLang="en-US" dirty="0">
              <a:solidFill>
                <a:schemeClr val="tx1">
                  <a:lumMod val="7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396176" y="1460656"/>
            <a:ext cx="1126211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b="1" dirty="0" smtClean="0">
                <a:solidFill>
                  <a:schemeClr val="accent4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畜牧业</a:t>
            </a:r>
            <a:endParaRPr lang="zh-CN" altLang="en-US" b="1" dirty="0">
              <a:solidFill>
                <a:schemeClr val="accent4">
                  <a:lumMod val="50000"/>
                </a:schemeClr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397896" y="2103979"/>
            <a:ext cx="1126211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b="1" dirty="0" smtClean="0">
                <a:solidFill>
                  <a:schemeClr val="accent4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灌溉农业</a:t>
            </a:r>
            <a:endParaRPr lang="zh-CN" altLang="en-US" b="1" dirty="0">
              <a:solidFill>
                <a:schemeClr val="accent4">
                  <a:lumMod val="50000"/>
                </a:schemeClr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0" name="左中括号 29"/>
          <p:cNvSpPr/>
          <p:nvPr/>
        </p:nvSpPr>
        <p:spPr>
          <a:xfrm>
            <a:off x="6297723" y="2888460"/>
            <a:ext cx="106624" cy="1019688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20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406662" y="2736451"/>
            <a:ext cx="1126211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b="1" dirty="0" smtClean="0">
                <a:solidFill>
                  <a:schemeClr val="accent4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地广人稀</a:t>
            </a:r>
            <a:endParaRPr lang="zh-CN" altLang="en-US" b="1" dirty="0">
              <a:solidFill>
                <a:schemeClr val="accent4">
                  <a:lumMod val="50000"/>
                </a:schemeClr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406662" y="3225742"/>
            <a:ext cx="1126211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b="1" dirty="0" smtClean="0">
                <a:solidFill>
                  <a:schemeClr val="accent4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逐水而居</a:t>
            </a:r>
            <a:endParaRPr lang="zh-CN" altLang="en-US" b="1" dirty="0">
              <a:solidFill>
                <a:schemeClr val="accent4">
                  <a:lumMod val="50000"/>
                </a:schemeClr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398732" y="3724391"/>
            <a:ext cx="1126211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b="1" dirty="0">
                <a:solidFill>
                  <a:schemeClr val="accent4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衣食住行</a:t>
            </a:r>
            <a:endParaRPr lang="zh-CN" altLang="en-US" b="1" dirty="0">
              <a:solidFill>
                <a:schemeClr val="accent4">
                  <a:lumMod val="50000"/>
                </a:schemeClr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903773" y="1453252"/>
            <a:ext cx="1448484" cy="177249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839974" y="3335610"/>
            <a:ext cx="157075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kumimoji="1" lang="zh-CN" altLang="en-US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水循环</a:t>
            </a:r>
            <a:endParaRPr kumimoji="1" lang="zh-CN" altLang="en-US" dirty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396029" y="1991582"/>
            <a:ext cx="1126211" cy="514597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7522241" y="2086388"/>
            <a:ext cx="771157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kumimoji="1" lang="zh-CN" altLang="en-US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地貌</a:t>
            </a:r>
            <a:endParaRPr kumimoji="1" lang="zh-CN" altLang="en-US" dirty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409364" y="2685320"/>
            <a:ext cx="1126211" cy="996539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7535575" y="3013054"/>
            <a:ext cx="1183125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kumimoji="1" lang="zh-CN" altLang="en-US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人口分布</a:t>
            </a:r>
            <a:endParaRPr kumimoji="1" lang="zh-CN" altLang="en-US" dirty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816213" y="1390337"/>
            <a:ext cx="1997140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kumimoji="1" lang="zh-CN" altLang="en-US" sz="2000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人地协调发展</a:t>
            </a:r>
            <a:endParaRPr kumimoji="1" lang="zh-CN" altLang="en-US" sz="2000" b="1" dirty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6692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 animBg="1"/>
      <p:bldP spid="10" grpId="0" animBg="1"/>
      <p:bldP spid="19" grpId="0" animBg="1"/>
      <p:bldP spid="23" grpId="0"/>
      <p:bldP spid="26" grpId="0"/>
      <p:bldP spid="27" grpId="0"/>
      <p:bldP spid="30" grpId="0" animBg="1"/>
      <p:bldP spid="31" grpId="0"/>
      <p:bldP spid="32" grpId="0"/>
      <p:bldP spid="33" grpId="0"/>
      <p:bldP spid="35" grpId="0" animBg="1"/>
      <p:bldP spid="36" grpId="0"/>
      <p:bldP spid="37" grpId="0" animBg="1"/>
      <p:bldP spid="38" grpId="0"/>
      <p:bldP spid="39" grpId="0" animBg="1"/>
      <p:bldP spid="40" grpId="0"/>
      <p:bldP spid="4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2867</TotalTime>
  <Words>270</Words>
  <Application>Microsoft Office PowerPoint</Application>
  <PresentationFormat>全屏显示(16:9)</PresentationFormat>
  <Paragraphs>59</Paragraphs>
  <Slides>10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1_Office 主题​​</vt:lpstr>
      <vt:lpstr>水资源对西北地区人类活动的影响</vt:lpstr>
      <vt:lpstr>PowerPoint 演示文稿</vt:lpstr>
      <vt:lpstr>全球气候变暖如何导致西北地区水资源增加？</vt:lpstr>
      <vt:lpstr>西北地区真的变得湿润？</vt:lpstr>
      <vt:lpstr>水资源对西北地区生产的影响</vt:lpstr>
      <vt:lpstr>水资源对西北地区生产的影响</vt:lpstr>
      <vt:lpstr>水资源对西北地区生活的影响</vt:lpstr>
      <vt:lpstr>水资源对西北地区生活的影响</vt:lpstr>
      <vt:lpstr>小结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Administrator</cp:lastModifiedBy>
  <cp:revision>185</cp:revision>
  <dcterms:created xsi:type="dcterms:W3CDTF">2020-02-01T11:21:51Z</dcterms:created>
  <dcterms:modified xsi:type="dcterms:W3CDTF">2020-03-10T06:39:26Z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