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09" r:id="rId1"/>
  </p:sldMasterIdLst>
  <p:notesMasterIdLst>
    <p:notesMasterId r:id="rId21"/>
  </p:notesMasterIdLst>
  <p:sldIdLst>
    <p:sldId id="511" r:id="rId2"/>
    <p:sldId id="474" r:id="rId3"/>
    <p:sldId id="475" r:id="rId4"/>
    <p:sldId id="491" r:id="rId5"/>
    <p:sldId id="493" r:id="rId6"/>
    <p:sldId id="494" r:id="rId7"/>
    <p:sldId id="492" r:id="rId8"/>
    <p:sldId id="495" r:id="rId9"/>
    <p:sldId id="513" r:id="rId10"/>
    <p:sldId id="496" r:id="rId11"/>
    <p:sldId id="497" r:id="rId12"/>
    <p:sldId id="498" r:id="rId13"/>
    <p:sldId id="499" r:id="rId14"/>
    <p:sldId id="490" r:id="rId15"/>
    <p:sldId id="501" r:id="rId16"/>
    <p:sldId id="514" r:id="rId17"/>
    <p:sldId id="515" r:id="rId18"/>
    <p:sldId id="516" r:id="rId19"/>
    <p:sldId id="512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Hoefler Text"/>
        <a:ea typeface="Hoefler Text"/>
        <a:cs typeface="Hoefler Text"/>
        <a:sym typeface="Hoefler Tex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Hoefler Text"/>
        <a:ea typeface="Hoefler Text"/>
        <a:cs typeface="Hoefler Text"/>
        <a:sym typeface="Hoefler Tex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Hoefler Text"/>
        <a:ea typeface="Hoefler Text"/>
        <a:cs typeface="Hoefler Text"/>
        <a:sym typeface="Hoefler Tex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Hoefler Text"/>
        <a:ea typeface="Hoefler Text"/>
        <a:cs typeface="Hoefler Text"/>
        <a:sym typeface="Hoefler Tex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Hoefler Text"/>
        <a:ea typeface="Hoefler Text"/>
        <a:cs typeface="Hoefler Text"/>
        <a:sym typeface="Hoefler Tex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Hoefler Text"/>
        <a:ea typeface="Hoefler Text"/>
        <a:cs typeface="Hoefler Text"/>
        <a:sym typeface="Hoefler Tex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Hoefler Text"/>
        <a:ea typeface="Hoefler Text"/>
        <a:cs typeface="Hoefler Text"/>
        <a:sym typeface="Hoefler Tex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Hoefler Text"/>
        <a:ea typeface="Hoefler Text"/>
        <a:cs typeface="Hoefler Text"/>
        <a:sym typeface="Hoefler Tex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>
        <p15:guide id="1" orient="horz" pos="159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bz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A"/>
    <a:srgbClr val="E8E8E8"/>
    <a:srgbClr val="E9E9E9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8716" autoAdjust="0"/>
  </p:normalViewPr>
  <p:slideViewPr>
    <p:cSldViewPr snapToGrid="0" snapToObjects="1">
      <p:cViewPr varScale="1">
        <p:scale>
          <a:sx n="84" d="100"/>
          <a:sy n="84" d="100"/>
        </p:scale>
        <p:origin x="768" y="48"/>
      </p:cViewPr>
      <p:guideLst>
        <p:guide orient="horz" pos="159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8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8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9099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32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4024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effectLst/>
              </a:rPr>
              <a:t>由我国自行设计、建设的青藏铁路格</a:t>
            </a:r>
            <a:r>
              <a:rPr lang="en-US" altLang="zh-CN" dirty="0" smtClean="0">
                <a:effectLst/>
              </a:rPr>
              <a:t>(</a:t>
            </a:r>
            <a:r>
              <a:rPr lang="zh-CN" altLang="en-US" dirty="0" smtClean="0">
                <a:effectLst/>
              </a:rPr>
              <a:t>尔木</a:t>
            </a:r>
            <a:r>
              <a:rPr lang="en-US" altLang="zh-CN" dirty="0" smtClean="0">
                <a:effectLst/>
              </a:rPr>
              <a:t>)</a:t>
            </a:r>
            <a:r>
              <a:rPr lang="zh-CN" altLang="en-US" dirty="0" smtClean="0">
                <a:effectLst/>
              </a:rPr>
              <a:t>拉</a:t>
            </a:r>
            <a:r>
              <a:rPr lang="en-US" altLang="zh-CN" dirty="0" smtClean="0">
                <a:effectLst/>
              </a:rPr>
              <a:t>(</a:t>
            </a:r>
            <a:r>
              <a:rPr lang="zh-CN" altLang="en-US" dirty="0" smtClean="0">
                <a:effectLst/>
              </a:rPr>
              <a:t>萨</a:t>
            </a:r>
            <a:r>
              <a:rPr lang="en-US" altLang="zh-CN" dirty="0" smtClean="0">
                <a:effectLst/>
              </a:rPr>
              <a:t>)</a:t>
            </a:r>
            <a:r>
              <a:rPr lang="zh-CN" altLang="en-US" dirty="0" smtClean="0">
                <a:effectLst/>
              </a:rPr>
              <a:t>段成功穿越了约</a:t>
            </a:r>
            <a:r>
              <a:rPr lang="en-US" altLang="zh-CN" dirty="0" smtClean="0">
                <a:effectLst/>
              </a:rPr>
              <a:t>550</a:t>
            </a:r>
            <a:r>
              <a:rPr lang="zh-CN" altLang="en-US" dirty="0" smtClean="0">
                <a:effectLst/>
              </a:rPr>
              <a:t>千米的连续多年冻土区，是全球目前穿越高原、高寒及多年冻土地区的最长铁路。多年冻土的活动层反复冻融及冬季不完全冻结，会危及铁路路基。青藏铁路建设者创造性地提出了“主动降温、冷却路基、保护冻土”的新思路，采用了热棒新技术等措施。</a:t>
            </a:r>
            <a:endParaRPr lang="en-US" altLang="zh-CN" dirty="0" smtClean="0">
              <a:effectLst/>
            </a:endParaRPr>
          </a:p>
          <a:p>
            <a:r>
              <a:rPr lang="zh-CN" altLang="en-US" dirty="0" smtClean="0"/>
              <a:t>热棒在路基下还埋有</a:t>
            </a:r>
            <a:r>
              <a:rPr lang="en-US" altLang="zh-CN" dirty="0" smtClean="0"/>
              <a:t>5</a:t>
            </a:r>
            <a:r>
              <a:rPr lang="zh-CN" altLang="en-US" dirty="0" smtClean="0"/>
              <a:t>米，整个棒体是中空的，里面灌有液氨。热棒的工作原理是，当大气温度地域路基内部温度，液态氨受热发生气化，气化的氨上升到热棒的上端，通过散热片将热量传递给空气，气态氨由此冷却变成液态氨，靠重力作用又沉入了棒底。而热棒最独特的性能是单向传热，热量只能从地下向上端传输，反向则不能传热。热棒就相当与一个天然制冷机。冬季气温低的时候，通过热棒将地基内的热量传递出来，保护冻土层完全冻结，并且增加冷储量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84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97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499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与大气热状况相关的课程标准有两条。以课标为依据，快速回顾一下学过的知识。大概包括四个知识点，尝试用图象表达。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76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792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32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0997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349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734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3738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776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图像"/>
          <p:cNvSpPr>
            <a:spLocks noGrp="1"/>
          </p:cNvSpPr>
          <p:nvPr>
            <p:ph type="pic" sz="half" idx="13"/>
          </p:nvPr>
        </p:nvSpPr>
        <p:spPr>
          <a:xfrm>
            <a:off x="4624388" y="1752816"/>
            <a:ext cx="4028431" cy="28377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4885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95350" y="447730"/>
            <a:ext cx="7358063" cy="87164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48853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95350" y="1624213"/>
            <a:ext cx="3695700" cy="2962641"/>
          </a:xfrm>
          <a:prstGeom prst="rect">
            <a:avLst/>
          </a:prstGeom>
        </p:spPr>
        <p:txBody>
          <a:bodyPr/>
          <a:lstStyle>
            <a:lvl1pPr marL="219075" indent="-219075">
              <a:spcBef>
                <a:spcPts val="1460"/>
              </a:spcBef>
              <a:buBlip>
                <a:blip r:embed="rId2"/>
              </a:buBlip>
              <a:defRPr sz="1875"/>
            </a:lvl1pPr>
            <a:lvl2pPr marL="438150" indent="-219075">
              <a:spcBef>
                <a:spcPts val="1460"/>
              </a:spcBef>
              <a:buBlip>
                <a:blip r:embed="rId2"/>
              </a:buBlip>
              <a:defRPr sz="1875"/>
            </a:lvl2pPr>
            <a:lvl3pPr marL="657225" indent="-219075">
              <a:spcBef>
                <a:spcPts val="1460"/>
              </a:spcBef>
              <a:buBlip>
                <a:blip r:embed="rId2"/>
              </a:buBlip>
              <a:defRPr sz="1875"/>
            </a:lvl3pPr>
            <a:lvl4pPr marL="876300" indent="-219075">
              <a:spcBef>
                <a:spcPts val="1460"/>
              </a:spcBef>
              <a:buBlip>
                <a:blip r:embed="rId2"/>
              </a:buBlip>
              <a:defRPr sz="1875"/>
            </a:lvl4pPr>
            <a:lvl5pPr marL="1095375" indent="-219075">
              <a:spcBef>
                <a:spcPts val="1460"/>
              </a:spcBef>
              <a:buBlip>
                <a:blip r:embed="rId2"/>
              </a:buBlip>
              <a:defRPr sz="1875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4885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95350" y="485835"/>
            <a:ext cx="7358063" cy="417246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4885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68803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图像"/>
          <p:cNvSpPr>
            <a:spLocks noGrp="1"/>
          </p:cNvSpPr>
          <p:nvPr>
            <p:ph type="pic" sz="half" idx="13"/>
          </p:nvPr>
        </p:nvSpPr>
        <p:spPr>
          <a:xfrm>
            <a:off x="4685337" y="2514910"/>
            <a:ext cx="3901532" cy="25971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48848" name="图像"/>
          <p:cNvSpPr>
            <a:spLocks noGrp="1"/>
          </p:cNvSpPr>
          <p:nvPr>
            <p:ph type="pic" sz="half" idx="14"/>
          </p:nvPr>
        </p:nvSpPr>
        <p:spPr>
          <a:xfrm>
            <a:off x="4233528" y="446135"/>
            <a:ext cx="4343400" cy="30595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48849" name="图像"/>
          <p:cNvSpPr>
            <a:spLocks noGrp="1"/>
          </p:cNvSpPr>
          <p:nvPr>
            <p:ph type="pic" idx="15"/>
          </p:nvPr>
        </p:nvSpPr>
        <p:spPr>
          <a:xfrm>
            <a:off x="619125" y="-447730"/>
            <a:ext cx="3938588" cy="60421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488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95350" y="3357977"/>
            <a:ext cx="7358063" cy="21910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buSzTx/>
              <a:buNone/>
              <a:defRPr sz="1200"/>
            </a:lvl1pPr>
          </a:lstStyle>
          <a:p>
            <a:r>
              <a:t>–Johnny Appleseed</a:t>
            </a:r>
          </a:p>
        </p:txBody>
      </p:sp>
      <p:sp>
        <p:nvSpPr>
          <p:cNvPr id="1048845" name="“在此键入引文。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95350" y="2221980"/>
            <a:ext cx="7358063" cy="4239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ct val="25500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104884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图像"/>
          <p:cNvSpPr>
            <a:spLocks noGrp="1"/>
          </p:cNvSpPr>
          <p:nvPr>
            <p:ph type="pic" idx="13"/>
          </p:nvPr>
        </p:nvSpPr>
        <p:spPr>
          <a:xfrm>
            <a:off x="1242" y="1876"/>
            <a:ext cx="9158288" cy="64512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4884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0756"/>
            <a:ext cx="157163" cy="19052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98181" y="4963137"/>
            <a:ext cx="157163" cy="1905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44" r:id="rId8"/>
    <p:sldLayoutId id="2147484051" r:id="rId9"/>
    <p:sldLayoutId id="2147484058" r:id="rId10"/>
    <p:sldLayoutId id="2147484065" r:id="rId11"/>
    <p:sldLayoutId id="2147484072" r:id="rId12"/>
    <p:sldLayoutId id="2147484079" r:id="rId13"/>
    <p:sldLayoutId id="2147484086" r:id="rId14"/>
    <p:sldLayoutId id="2147484093" r:id="rId15"/>
    <p:sldLayoutId id="2147484100" r:id="rId16"/>
    <p:sldLayoutId id="2147484107" r:id="rId17"/>
    <p:sldLayoutId id="2147484114" r:id="rId18"/>
    <p:sldLayoutId id="2147484128" r:id="rId19"/>
    <p:sldLayoutId id="2147484135" r:id="rId20"/>
    <p:sldLayoutId id="2147484142" r:id="rId21"/>
    <p:sldLayoutId id="2147484149" r:id="rId22"/>
    <p:sldLayoutId id="2147484156" r:id="rId23"/>
    <p:sldLayoutId id="2147484163" r:id="rId24"/>
    <p:sldLayoutId id="2147484121" r:id="rId25"/>
    <p:sldLayoutId id="2147484170" r:id="rId26"/>
    <p:sldLayoutId id="2147484177" r:id="rId27"/>
    <p:sldLayoutId id="2147484179" r:id="rId28"/>
  </p:sldLayoutIdLst>
  <p:transition spd="med"/>
  <p:txStyles>
    <p:titleStyle>
      <a:lvl1pPr marL="0" marR="0" indent="0" algn="ctr" defTabSz="30988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3525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elvetica Neu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elvetica Neu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elvetica Neu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elvetica Neu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252730" marR="0" indent="-252095" algn="l" defTabSz="309880" rtl="0" latinLnBrk="0">
        <a:lnSpc>
          <a:spcPct val="120000"/>
        </a:lnSpc>
        <a:spcBef>
          <a:spcPts val="1685"/>
        </a:spcBef>
        <a:spcAft>
          <a:spcPts val="0"/>
        </a:spcAft>
        <a:buClrTx/>
        <a:buSzPct val="50000"/>
        <a:buFontTx/>
        <a:buBlip>
          <a:blip r:embed="rId31"/>
        </a:buBlip>
        <a:defRPr sz="2175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Hoefler Text"/>
          <a:ea typeface="Hoefler Text"/>
          <a:cs typeface="Hoefler Text"/>
          <a:sym typeface="Hoefler Text"/>
        </a:defRPr>
      </a:lvl1pPr>
      <a:lvl2pPr marL="504825" marR="0" indent="-252095" algn="l" defTabSz="309880" rtl="0" latinLnBrk="0">
        <a:lnSpc>
          <a:spcPct val="120000"/>
        </a:lnSpc>
        <a:spcBef>
          <a:spcPts val="1685"/>
        </a:spcBef>
        <a:spcAft>
          <a:spcPts val="0"/>
        </a:spcAft>
        <a:buClrTx/>
        <a:buSzPct val="50000"/>
        <a:buFontTx/>
        <a:buBlip>
          <a:blip r:embed="rId31"/>
        </a:buBlip>
        <a:defRPr sz="2175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Hoefler Text"/>
          <a:ea typeface="Hoefler Text"/>
          <a:cs typeface="Hoefler Text"/>
          <a:sym typeface="Hoefler Text"/>
        </a:defRPr>
      </a:lvl2pPr>
      <a:lvl3pPr marL="757555" marR="0" indent="-252095" algn="l" defTabSz="309880" rtl="0" latinLnBrk="0">
        <a:lnSpc>
          <a:spcPct val="120000"/>
        </a:lnSpc>
        <a:spcBef>
          <a:spcPts val="1685"/>
        </a:spcBef>
        <a:spcAft>
          <a:spcPts val="0"/>
        </a:spcAft>
        <a:buClrTx/>
        <a:buSzPct val="50000"/>
        <a:buFontTx/>
        <a:buBlip>
          <a:blip r:embed="rId31"/>
        </a:buBlip>
        <a:defRPr sz="2175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Hoefler Text"/>
          <a:ea typeface="Hoefler Text"/>
          <a:cs typeface="Hoefler Text"/>
          <a:sym typeface="Hoefler Text"/>
        </a:defRPr>
      </a:lvl3pPr>
      <a:lvl4pPr marL="1009650" marR="0" indent="-252095" algn="l" defTabSz="309880" rtl="0" latinLnBrk="0">
        <a:lnSpc>
          <a:spcPct val="120000"/>
        </a:lnSpc>
        <a:spcBef>
          <a:spcPts val="1685"/>
        </a:spcBef>
        <a:spcAft>
          <a:spcPts val="0"/>
        </a:spcAft>
        <a:buClrTx/>
        <a:buSzPct val="50000"/>
        <a:buFontTx/>
        <a:buBlip>
          <a:blip r:embed="rId31"/>
        </a:buBlip>
        <a:defRPr sz="2175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Hoefler Text"/>
          <a:ea typeface="Hoefler Text"/>
          <a:cs typeface="Hoefler Text"/>
          <a:sym typeface="Hoefler Text"/>
        </a:defRPr>
      </a:lvl4pPr>
      <a:lvl5pPr marL="1262380" marR="0" indent="-252095" algn="l" defTabSz="309880" rtl="0" latinLnBrk="0">
        <a:lnSpc>
          <a:spcPct val="120000"/>
        </a:lnSpc>
        <a:spcBef>
          <a:spcPts val="1685"/>
        </a:spcBef>
        <a:spcAft>
          <a:spcPts val="0"/>
        </a:spcAft>
        <a:buClrTx/>
        <a:buSzPct val="50000"/>
        <a:buFontTx/>
        <a:buBlip>
          <a:blip r:embed="rId31"/>
        </a:buBlip>
        <a:defRPr sz="2175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Hoefler Text"/>
          <a:ea typeface="Hoefler Text"/>
          <a:cs typeface="Hoefler Text"/>
          <a:sym typeface="Hoefler Text"/>
        </a:defRPr>
      </a:lvl5pPr>
      <a:lvl6pPr marL="1514475" marR="0" indent="-252095" algn="l" defTabSz="309880" rtl="0" latinLnBrk="0">
        <a:lnSpc>
          <a:spcPct val="120000"/>
        </a:lnSpc>
        <a:spcBef>
          <a:spcPts val="1685"/>
        </a:spcBef>
        <a:spcAft>
          <a:spcPts val="0"/>
        </a:spcAft>
        <a:buClrTx/>
        <a:buSzPct val="50000"/>
        <a:buFontTx/>
        <a:buBlip>
          <a:blip r:embed="rId31"/>
        </a:buBlip>
        <a:defRPr sz="2175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Hoefler Text"/>
          <a:ea typeface="Hoefler Text"/>
          <a:cs typeface="Hoefler Text"/>
          <a:sym typeface="Hoefler Text"/>
        </a:defRPr>
      </a:lvl6pPr>
      <a:lvl7pPr marL="1767205" marR="0" indent="-252095" algn="l" defTabSz="309880" rtl="0" latinLnBrk="0">
        <a:lnSpc>
          <a:spcPct val="120000"/>
        </a:lnSpc>
        <a:spcBef>
          <a:spcPts val="1685"/>
        </a:spcBef>
        <a:spcAft>
          <a:spcPts val="0"/>
        </a:spcAft>
        <a:buClrTx/>
        <a:buSzPct val="50000"/>
        <a:buFontTx/>
        <a:buBlip>
          <a:blip r:embed="rId31"/>
        </a:buBlip>
        <a:defRPr sz="2175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Hoefler Text"/>
          <a:ea typeface="Hoefler Text"/>
          <a:cs typeface="Hoefler Text"/>
          <a:sym typeface="Hoefler Text"/>
        </a:defRPr>
      </a:lvl7pPr>
      <a:lvl8pPr marL="2019300" marR="0" indent="-252095" algn="l" defTabSz="309880" rtl="0" latinLnBrk="0">
        <a:lnSpc>
          <a:spcPct val="120000"/>
        </a:lnSpc>
        <a:spcBef>
          <a:spcPts val="1685"/>
        </a:spcBef>
        <a:spcAft>
          <a:spcPts val="0"/>
        </a:spcAft>
        <a:buClrTx/>
        <a:buSzPct val="50000"/>
        <a:buFontTx/>
        <a:buBlip>
          <a:blip r:embed="rId31"/>
        </a:buBlip>
        <a:defRPr sz="2175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Hoefler Text"/>
          <a:ea typeface="Hoefler Text"/>
          <a:cs typeface="Hoefler Text"/>
          <a:sym typeface="Hoefler Text"/>
        </a:defRPr>
      </a:lvl8pPr>
      <a:lvl9pPr marL="2272030" marR="0" indent="-252095" algn="l" defTabSz="309880" rtl="0" latinLnBrk="0">
        <a:lnSpc>
          <a:spcPct val="120000"/>
        </a:lnSpc>
        <a:spcBef>
          <a:spcPts val="1685"/>
        </a:spcBef>
        <a:spcAft>
          <a:spcPts val="0"/>
        </a:spcAft>
        <a:buClrTx/>
        <a:buSzPct val="50000"/>
        <a:buFontTx/>
        <a:buBlip>
          <a:blip r:embed="rId31"/>
        </a:buBlip>
        <a:defRPr sz="2175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30988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marL="0" marR="0" indent="85725" algn="ctr" defTabSz="30988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marL="0" marR="0" indent="171450" algn="ctr" defTabSz="30988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marL="0" marR="0" indent="257175" algn="ctr" defTabSz="30988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marL="0" marR="0" indent="342900" algn="ctr" defTabSz="30988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marL="0" marR="0" indent="428625" algn="ctr" defTabSz="30988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marL="0" marR="0" indent="514350" algn="ctr" defTabSz="30988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marL="0" marR="0" indent="600075" algn="ctr" defTabSz="30988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marL="0" marR="0" indent="685800" algn="ctr" defTabSz="30988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33857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大气热状况对人类活动的影响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i="0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i="0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i="0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高一地理</a:t>
            </a:r>
            <a:endParaRPr lang="zh-CN" altLang="en-US" sz="2400" b="1" i="0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i="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 杨利娜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9335" y="491968"/>
            <a:ext cx="4121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防御霜冻的常见方法</a:t>
            </a:r>
          </a:p>
        </p:txBody>
      </p:sp>
      <p:sp>
        <p:nvSpPr>
          <p:cNvPr id="3" name="矩形 2"/>
          <p:cNvSpPr/>
          <p:nvPr/>
        </p:nvSpPr>
        <p:spPr>
          <a:xfrm>
            <a:off x="2286000" y="-168643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灌溉法：在霜冻发生的前一天灌水，保温效果较好。原理是：灌水后土壤中的水分含量高，气体少，土壤热容量大，土壤升、降温幅度小，发生霜冻后危害小。而不灌水的土壤中的水分含量低，气体多，土壤热容量小，故此土壤升、降温幅度大，发生霜冻后危害大。据试验，灌水后的作物叶面温度在夜间可比不灌水的作物叶面温度高</a:t>
            </a:r>
            <a:r>
              <a:rPr lang="en-US" altLang="zh-CN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1℃</a:t>
            </a:r>
            <a:r>
              <a:rPr lang="zh-CN" altLang="en-US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至</a:t>
            </a:r>
            <a:r>
              <a:rPr lang="en-US" altLang="zh-CN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2℃</a:t>
            </a:r>
            <a:r>
              <a:rPr lang="zh-CN" altLang="en-US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　熏烟法：即燃烧柴草等发烟物体，在作物上面形成烟幕，使降温慢，并能增加株间温度。一般熏烟能达到增温</a:t>
            </a:r>
            <a:r>
              <a:rPr lang="en-US" altLang="zh-CN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0.5℃</a:t>
            </a:r>
            <a:r>
              <a:rPr lang="zh-CN" altLang="en-US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至</a:t>
            </a:r>
            <a:r>
              <a:rPr lang="en-US" altLang="zh-CN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2℃</a:t>
            </a:r>
            <a:r>
              <a:rPr lang="zh-CN" altLang="en-US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的效果。</a:t>
            </a:r>
          </a:p>
          <a:p>
            <a:r>
              <a:rPr lang="zh-CN" altLang="en-US" sz="1000" dirty="0">
                <a:solidFill>
                  <a:srgbClr val="666666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　覆盖法：即用草帘、席子、草灰、尼龙布、作物秸秆、纸张等覆盖，或用土覆盖，可使地面热量不易散失。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95294" y="1263673"/>
            <a:ext cx="6860987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i="0" dirty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灌溉法：</a:t>
            </a:r>
            <a:r>
              <a:rPr lang="zh-CN" altLang="en-US" sz="28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在霜冻发生的前一天</a:t>
            </a:r>
            <a:r>
              <a:rPr lang="zh-CN" altLang="en-US" sz="2800" i="0" dirty="0" smtClean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灌水</a:t>
            </a:r>
            <a:r>
              <a:rPr lang="zh-CN" altLang="en-US" sz="28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。　　</a:t>
            </a:r>
            <a:endParaRPr lang="en-US" altLang="zh-CN" sz="2800" i="0" dirty="0" smtClean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elvetica Neue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i="0" dirty="0" smtClean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熏</a:t>
            </a:r>
            <a:r>
              <a:rPr lang="zh-CN" altLang="en-US" sz="2800" i="0" dirty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烟法：</a:t>
            </a:r>
            <a:r>
              <a:rPr lang="zh-CN" altLang="en-US" sz="28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即燃烧柴草等发烟物体，在作物上面形成</a:t>
            </a:r>
            <a:r>
              <a:rPr lang="zh-CN" altLang="en-US" sz="2800" i="0" dirty="0" smtClean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烟幕。</a:t>
            </a:r>
            <a:endParaRPr lang="zh-CN" altLang="en-US" sz="2800" i="0" dirty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elvetica Neue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i="0" dirty="0" smtClean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覆盖</a:t>
            </a:r>
            <a:r>
              <a:rPr lang="zh-CN" altLang="en-US" sz="2800" i="0" dirty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法：</a:t>
            </a:r>
            <a:r>
              <a:rPr lang="zh-CN" altLang="en-US" sz="28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elvetica Neue"/>
              </a:rPr>
              <a:t>即用草帘、席子、草灰、尼龙布、作物秸秆、纸张等覆盖，或用土覆盖，可使地面热量不易散失。</a:t>
            </a:r>
            <a:endParaRPr kumimoji="0" lang="zh-CN" altLang="zh-CN" sz="2800" i="0" u="none" strike="noStrike" cap="none" normalizeH="0" baseline="0" dirty="0" smtClean="0">
              <a:ln>
                <a:noFill/>
              </a:ln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8335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97" y="457200"/>
            <a:ext cx="6217704" cy="4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0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776287"/>
            <a:ext cx="5848350" cy="34875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24964" y="4295618"/>
            <a:ext cx="1019510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热  棒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335817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54408" y="1945939"/>
            <a:ext cx="2050452" cy="53347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大气热状况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3" name="上箭头 2"/>
          <p:cNvSpPr/>
          <p:nvPr/>
        </p:nvSpPr>
        <p:spPr>
          <a:xfrm>
            <a:off x="3856079" y="1585939"/>
            <a:ext cx="247112" cy="360000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3825" y="1061782"/>
            <a:ext cx="1651617" cy="53347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大气温度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99466" y="1314025"/>
            <a:ext cx="494566" cy="905090"/>
            <a:chOff x="5242656" y="2262439"/>
            <a:chExt cx="834701" cy="905090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5242656" y="2262439"/>
              <a:ext cx="832657" cy="1185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591287" y="3161093"/>
              <a:ext cx="486070" cy="6436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075313" y="2264984"/>
              <a:ext cx="0" cy="900000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5294032" y="1765939"/>
            <a:ext cx="240176" cy="0"/>
          </a:xfrm>
          <a:prstGeom prst="line">
            <a:avLst/>
          </a:prstGeom>
          <a:noFill/>
          <a:ln w="38100" cap="flat">
            <a:solidFill>
              <a:srgbClr val="FFFF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sp>
        <p:nvSpPr>
          <p:cNvPr id="10" name="文本框 9"/>
          <p:cNvSpPr txBox="1"/>
          <p:nvPr/>
        </p:nvSpPr>
        <p:spPr>
          <a:xfrm>
            <a:off x="5534208" y="1270993"/>
            <a:ext cx="963612" cy="964367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空间</a:t>
            </a:r>
            <a:endParaRPr lang="en-US" altLang="zh-CN" sz="2800" i="0" dirty="0" smtClean="0"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分布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497821" y="1303176"/>
            <a:ext cx="440642" cy="900000"/>
            <a:chOff x="6073494" y="1967685"/>
            <a:chExt cx="822461" cy="9000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73494" y="2417685"/>
              <a:ext cx="371937" cy="0"/>
            </a:xfrm>
            <a:prstGeom prst="line">
              <a:avLst/>
            </a:prstGeom>
            <a:noFill/>
            <a:ln w="38100" cap="flat">
              <a:solidFill>
                <a:srgbClr val="F9FBFA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445431" y="1967685"/>
              <a:ext cx="0" cy="900000"/>
            </a:xfrm>
            <a:prstGeom prst="line">
              <a:avLst/>
            </a:prstGeom>
            <a:noFill/>
            <a:ln w="28575" cap="flat">
              <a:solidFill>
                <a:srgbClr val="F9FBFA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445431" y="1979637"/>
              <a:ext cx="450524" cy="0"/>
            </a:xfrm>
            <a:prstGeom prst="line">
              <a:avLst/>
            </a:prstGeom>
            <a:noFill/>
            <a:ln w="38100" cap="flat">
              <a:solidFill>
                <a:srgbClr val="F9FBFA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445431" y="2855733"/>
              <a:ext cx="450524" cy="0"/>
            </a:xfrm>
            <a:prstGeom prst="line">
              <a:avLst/>
            </a:prstGeom>
            <a:noFill/>
            <a:ln w="38100" cap="flat">
              <a:solidFill>
                <a:srgbClr val="F9FBFA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6938463" y="1046365"/>
            <a:ext cx="963612" cy="533479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垂直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38463" y="1918048"/>
            <a:ext cx="963612" cy="533479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水平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03885" y="1294484"/>
            <a:ext cx="640974" cy="900000"/>
            <a:chOff x="1778904" y="1958993"/>
            <a:chExt cx="941629" cy="900000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2150841" y="1962957"/>
              <a:ext cx="569692" cy="1185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125817" y="2849297"/>
              <a:ext cx="317317" cy="6436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143059" y="1958993"/>
              <a:ext cx="0" cy="900000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778904" y="2408993"/>
              <a:ext cx="371937" cy="0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1535168" y="1270992"/>
            <a:ext cx="963612" cy="964367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时间演化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3856079" y="2479418"/>
            <a:ext cx="251011" cy="360000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77745" y="2839418"/>
            <a:ext cx="1803775" cy="53347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 smtClean="0">
                <a:solidFill>
                  <a:srgbClr val="FFFF00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人类活动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cxnSp>
        <p:nvCxnSpPr>
          <p:cNvPr id="27" name="直接连接符 26"/>
          <p:cNvCxnSpPr>
            <a:stCxn id="25" idx="2"/>
          </p:cNvCxnSpPr>
          <p:nvPr/>
        </p:nvCxnSpPr>
        <p:spPr>
          <a:xfrm flipH="1">
            <a:off x="3979632" y="3372897"/>
            <a:ext cx="1" cy="314585"/>
          </a:xfrm>
          <a:prstGeom prst="line">
            <a:avLst/>
          </a:prstGeom>
          <a:noFill/>
          <a:ln w="38100" cap="flat">
            <a:solidFill>
              <a:srgbClr val="F9FBFA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214571" y="3687482"/>
            <a:ext cx="3469053" cy="0"/>
          </a:xfrm>
          <a:prstGeom prst="line">
            <a:avLst/>
          </a:prstGeom>
          <a:noFill/>
          <a:ln w="38100" cap="flat">
            <a:solidFill>
              <a:srgbClr val="F9FBFA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214571" y="3674552"/>
            <a:ext cx="0" cy="256988"/>
          </a:xfrm>
          <a:prstGeom prst="line">
            <a:avLst/>
          </a:prstGeom>
          <a:noFill/>
          <a:ln w="38100" cap="flat">
            <a:solidFill>
              <a:srgbClr val="F9FBFA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979633" y="3675530"/>
            <a:ext cx="0" cy="256988"/>
          </a:xfrm>
          <a:prstGeom prst="line">
            <a:avLst/>
          </a:prstGeom>
          <a:noFill/>
          <a:ln w="38100" cap="flat">
            <a:solidFill>
              <a:srgbClr val="F9FBFA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sp>
        <p:nvSpPr>
          <p:cNvPr id="33" name="文本框 32"/>
          <p:cNvSpPr txBox="1"/>
          <p:nvPr/>
        </p:nvSpPr>
        <p:spPr>
          <a:xfrm>
            <a:off x="1265155" y="3951042"/>
            <a:ext cx="1898833" cy="53347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人口、城镇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37751" y="3931540"/>
            <a:ext cx="1028670" cy="53347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农业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175265" y="3962036"/>
            <a:ext cx="1028670" cy="53347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交通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689600" y="3675530"/>
            <a:ext cx="0" cy="256988"/>
          </a:xfrm>
          <a:prstGeom prst="line">
            <a:avLst/>
          </a:prstGeom>
          <a:noFill/>
          <a:ln w="38100" cap="flat">
            <a:solidFill>
              <a:srgbClr val="F9FBFA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40229" y="343790"/>
            <a:ext cx="16188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小结</a:t>
            </a:r>
            <a:endParaRPr kumimoji="0" lang="zh-CN" altLang="zh-CN" sz="32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371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6898"/>
            <a:ext cx="5886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0005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381137" y="2188863"/>
            <a:ext cx="3245474" cy="2957716"/>
            <a:chOff x="4102" y="10130"/>
            <a:chExt cx="3437" cy="3271"/>
          </a:xfrm>
        </p:grpSpPr>
        <p:pic>
          <p:nvPicPr>
            <p:cNvPr id="3075" name="Picture 3" descr="图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0130"/>
              <a:ext cx="3437" cy="2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2"/>
            <p:cNvSpPr txBox="1">
              <a:spLocks noChangeArrowheads="1"/>
            </p:cNvSpPr>
            <p:nvPr/>
          </p:nvSpPr>
          <p:spPr bwMode="auto">
            <a:xfrm>
              <a:off x="5536" y="12674"/>
              <a:ext cx="121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F9FBFA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  <a:cs typeface="Times New Roman" panose="02020603050405020304" pitchFamily="18" charset="0"/>
                </a:rPr>
                <a:t>图</a:t>
              </a: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F9FBFA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54558" y="1172485"/>
            <a:ext cx="6853158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ct val="120000"/>
              </a:lnSpc>
            </a:pPr>
            <a:r>
              <a:rPr lang="zh-CN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读图</a:t>
            </a: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4“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大气受热过程示意图”，完成</a:t>
            </a: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9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11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lvl="0" defTabSz="914400">
              <a:lnSpc>
                <a:spcPct val="120000"/>
              </a:lnSpc>
            </a:pP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11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．倡导低碳生活，减少</a:t>
            </a: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CO</a:t>
            </a:r>
            <a:r>
              <a:rPr lang="en-US" altLang="zh-CN" sz="2400" i="0" baseline="-3000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排放可以使</a:t>
            </a:r>
            <a:endParaRPr lang="zh-CN" altLang="en-US" sz="2400" i="0" dirty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lvl="0" defTabSz="914400">
              <a:lnSpc>
                <a:spcPct val="120000"/>
              </a:lnSpc>
            </a:pP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  A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．①增强             </a:t>
            </a:r>
            <a:endParaRPr lang="en-US" altLang="zh-CN" sz="2400" i="0" dirty="0" smtClean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20000"/>
              </a:lnSpc>
            </a:pPr>
            <a:r>
              <a:rPr lang="en-US" altLang="zh-CN" sz="2400" i="0" dirty="0" smtClean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  B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．③减弱           </a:t>
            </a:r>
            <a:endParaRPr lang="en-US" altLang="zh-CN" sz="2400" i="0" dirty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20000"/>
              </a:lnSpc>
            </a:pP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  C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．④减弱             </a:t>
            </a:r>
            <a:endParaRPr lang="en-US" altLang="zh-CN" sz="2400" i="0" dirty="0" smtClean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20000"/>
              </a:lnSpc>
            </a:pPr>
            <a:r>
              <a:rPr lang="en-US" altLang="zh-CN" sz="2400" i="0" dirty="0" smtClean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  D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．⑤增强</a:t>
            </a:r>
            <a:endParaRPr lang="zh-CN" altLang="en-US" sz="2400" i="0" dirty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7" name="标题 2"/>
          <p:cNvSpPr txBox="1">
            <a:spLocks/>
          </p:cNvSpPr>
          <p:nvPr/>
        </p:nvSpPr>
        <p:spPr>
          <a:xfrm>
            <a:off x="2659494" y="412781"/>
            <a:ext cx="3650918" cy="871645"/>
          </a:xfrm>
          <a:prstGeom prst="rect">
            <a:avLst/>
          </a:prstGeom>
        </p:spPr>
        <p:txBody>
          <a:bodyPr/>
          <a:lstStyle>
            <a:lvl1pPr marL="0" marR="0" indent="0" algn="ctr" defTabSz="30988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525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zh-CN" altLang="en-US" sz="3200" dirty="0" smtClean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试题链接</a:t>
            </a:r>
            <a:endParaRPr lang="zh-CN" altLang="en-US" sz="3200" dirty="0">
              <a:solidFill>
                <a:srgbClr val="FFFF00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036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6898"/>
            <a:ext cx="5886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0005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381137" y="2188863"/>
            <a:ext cx="3245474" cy="2957716"/>
            <a:chOff x="4102" y="10130"/>
            <a:chExt cx="3437" cy="3271"/>
          </a:xfrm>
        </p:grpSpPr>
        <p:pic>
          <p:nvPicPr>
            <p:cNvPr id="3075" name="Picture 3" descr="图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0130"/>
              <a:ext cx="3437" cy="2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2"/>
            <p:cNvSpPr txBox="1">
              <a:spLocks noChangeArrowheads="1"/>
            </p:cNvSpPr>
            <p:nvPr/>
          </p:nvSpPr>
          <p:spPr bwMode="auto">
            <a:xfrm>
              <a:off x="5536" y="12674"/>
              <a:ext cx="121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F9FBFA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  <a:cs typeface="Times New Roman" panose="02020603050405020304" pitchFamily="18" charset="0"/>
                </a:rPr>
                <a:t>图</a:t>
              </a: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F9FBFA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54558" y="1172485"/>
            <a:ext cx="6853158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ct val="120000"/>
              </a:lnSpc>
            </a:pPr>
            <a:r>
              <a:rPr lang="zh-CN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读图</a:t>
            </a: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4“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大气受热过程示意图”，完成</a:t>
            </a: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9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11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lvl="0" defTabSz="914400">
              <a:lnSpc>
                <a:spcPct val="120000"/>
              </a:lnSpc>
            </a:pP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11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．倡导低碳生活，减少</a:t>
            </a: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CO</a:t>
            </a:r>
            <a:r>
              <a:rPr lang="en-US" altLang="zh-CN" sz="2400" i="0" baseline="-3000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排放可以使</a:t>
            </a:r>
            <a:endParaRPr lang="zh-CN" altLang="en-US" sz="2400" i="0" dirty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lvl="0" defTabSz="914400">
              <a:lnSpc>
                <a:spcPct val="120000"/>
              </a:lnSpc>
            </a:pP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  A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．①增强             </a:t>
            </a:r>
            <a:endParaRPr lang="en-US" altLang="zh-CN" sz="2400" i="0" dirty="0" smtClean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20000"/>
              </a:lnSpc>
            </a:pPr>
            <a:r>
              <a:rPr lang="en-US" altLang="zh-CN" sz="2400" i="0" dirty="0" smtClean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  B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．③减弱           </a:t>
            </a:r>
            <a:endParaRPr lang="en-US" altLang="zh-CN" sz="2400" i="0" dirty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20000"/>
              </a:lnSpc>
            </a:pPr>
            <a:r>
              <a:rPr lang="en-US" altLang="zh-CN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0" dirty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en-US" sz="2400" i="0" dirty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．④减弱             </a:t>
            </a:r>
            <a:endParaRPr lang="en-US" altLang="zh-CN" sz="2400" i="0" dirty="0" smtClean="0">
              <a:solidFill>
                <a:srgbClr val="FFFF00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20000"/>
              </a:lnSpc>
            </a:pPr>
            <a:r>
              <a:rPr lang="en-US" altLang="zh-CN" sz="2400" i="0" dirty="0" smtClean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  D</a:t>
            </a:r>
            <a:r>
              <a:rPr lang="zh-CN" altLang="en-US" sz="2400" i="0" dirty="0">
                <a:solidFill>
                  <a:srgbClr val="F9FBFA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Times New Roman" panose="02020603050405020304" pitchFamily="18" charset="0"/>
              </a:rPr>
              <a:t>．⑤增强</a:t>
            </a:r>
            <a:endParaRPr lang="zh-CN" altLang="en-US" sz="2400" i="0" dirty="0">
              <a:solidFill>
                <a:srgbClr val="F9FBFA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8" name="标题 2"/>
          <p:cNvSpPr txBox="1">
            <a:spLocks/>
          </p:cNvSpPr>
          <p:nvPr/>
        </p:nvSpPr>
        <p:spPr>
          <a:xfrm>
            <a:off x="2924330" y="324027"/>
            <a:ext cx="3650918" cy="871645"/>
          </a:xfrm>
          <a:prstGeom prst="rect">
            <a:avLst/>
          </a:prstGeom>
        </p:spPr>
        <p:txBody>
          <a:bodyPr/>
          <a:lstStyle>
            <a:lvl1pPr marL="0" marR="0" indent="0" algn="ctr" defTabSz="30988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525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zh-CN" altLang="en-US" sz="3600" dirty="0" smtClean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试题链接</a:t>
            </a:r>
            <a:endParaRPr lang="zh-CN" altLang="en-US" sz="3600" dirty="0">
              <a:solidFill>
                <a:srgbClr val="FFFF00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391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活动</a:t>
            </a:r>
            <a:r>
              <a:rPr lang="en-US" altLang="zh-CN" dirty="0" smtClean="0"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1</a:t>
            </a:r>
            <a:endParaRPr lang="zh-CN" altLang="en-US" dirty="0"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"/>
          </p:nvPr>
        </p:nvSpPr>
        <p:spPr>
          <a:xfrm>
            <a:off x="895349" y="1624213"/>
            <a:ext cx="7358063" cy="296264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贵州省六盘水市水城县是深度贫困县。为脱贫，欲引种猕猴桃。</a:t>
            </a:r>
            <a:endParaRPr lang="en-US" altLang="zh-CN" sz="2800" i="0" dirty="0" smtClean="0"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marL="0" indent="0"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你认为是否可行。</a:t>
            </a:r>
            <a:endParaRPr lang="en-US" altLang="zh-CN" sz="2800" i="0" dirty="0" smtClean="0"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marL="0" indent="0"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你需要哪些资料帮助你做判断。</a:t>
            </a:r>
            <a:endParaRPr lang="zh-CN" altLang="en-US" sz="2800" i="0" dirty="0"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4975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11514" y="838702"/>
            <a:ext cx="6256421" cy="35496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猕猴桃生长在温暖湿润地区，对强光照射比较敏感，不耐旱涝。生长期为</a:t>
            </a: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210-240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天，发芽期气温需高于</a:t>
            </a: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10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℃，结果期气温需高于</a:t>
            </a: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20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℃。</a:t>
            </a:r>
            <a:endParaRPr kumimoji="0" lang="en-US" altLang="zh-CN" sz="2800" b="0" i="0" u="none" strike="noStrike" cap="none" spc="0" normalizeH="0" baseline="0" dirty="0" smtClean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2800" i="0" dirty="0"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六盘水水城县属亚热带季风气候，雨量充沛，年平均气温</a:t>
            </a: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12.4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℃，无霜期</a:t>
            </a: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250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天左右。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604400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活动</a:t>
            </a:r>
            <a:r>
              <a:rPr lang="en-US" altLang="zh-CN" dirty="0"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2</a:t>
            </a:r>
            <a:endParaRPr lang="zh-CN" altLang="en-US" dirty="0"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"/>
          </p:nvPr>
        </p:nvSpPr>
        <p:spPr>
          <a:xfrm>
            <a:off x="1583141" y="1179529"/>
            <a:ext cx="5321205" cy="52989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中国某机场空调耗能变化示意图</a:t>
            </a:r>
            <a:endParaRPr lang="zh-CN" altLang="en-US" sz="2800" i="0" dirty="0"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78" y="1990299"/>
            <a:ext cx="6033732" cy="23087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15274" y="1730678"/>
            <a:ext cx="933589" cy="271869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eaVert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黑  青  港  黔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735897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65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3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67217" y="569788"/>
            <a:ext cx="7358063" cy="871645"/>
          </a:xfrm>
        </p:spPr>
        <p:txBody>
          <a:bodyPr/>
          <a:lstStyle/>
          <a:p>
            <a:r>
              <a:rPr lang="zh-CN" altLang="en-US" sz="4400" dirty="0" smtClean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课标要求</a:t>
            </a:r>
            <a:endParaRPr lang="zh-CN" altLang="en-US" sz="4400" dirty="0">
              <a:solidFill>
                <a:srgbClr val="FFFF00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"/>
          </p:nvPr>
        </p:nvSpPr>
        <p:spPr>
          <a:xfrm>
            <a:off x="1151725" y="1485103"/>
            <a:ext cx="7291047" cy="2688163"/>
          </a:xfrm>
        </p:spPr>
        <p:txBody>
          <a:bodyPr/>
          <a:lstStyle/>
          <a:p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运用图表等资料，说明大气的组成和垂直分层，及其与生产和生活的联系。</a:t>
            </a:r>
            <a:endParaRPr lang="en-US" altLang="zh-CN" sz="2800" i="0" dirty="0" smtClean="0"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运用示意图，说明大气受热过程与热力环流原理，并解释相关现象。</a:t>
            </a:r>
            <a:endParaRPr lang="zh-CN" altLang="en-US" sz="2800" i="0" dirty="0"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endParaRPr lang="zh-CN" altLang="en-US" sz="2400" i="0" dirty="0">
              <a:solidFill>
                <a:srgbClr val="F9FBFA">
                  <a:alpha val="80000"/>
                </a:srgb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3295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>
            <a:spLocks/>
          </p:cNvSpPr>
          <p:nvPr/>
        </p:nvSpPr>
        <p:spPr>
          <a:xfrm>
            <a:off x="2730157" y="450106"/>
            <a:ext cx="3431650" cy="714492"/>
          </a:xfrm>
          <a:prstGeom prst="rect">
            <a:avLst/>
          </a:prstGeom>
        </p:spPr>
        <p:txBody>
          <a:bodyPr/>
          <a:lstStyle>
            <a:lvl1pPr marL="0" marR="0" indent="0" algn="ctr" defTabSz="30988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525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zh-CN" altLang="en-US" sz="3200" dirty="0" smtClean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知识结构梳理</a:t>
            </a:r>
            <a:endParaRPr lang="zh-CN" altLang="en-US" sz="3200" dirty="0">
              <a:solidFill>
                <a:srgbClr val="FFFF00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18843" y="3158446"/>
            <a:ext cx="2315504" cy="533479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大气受热过程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51995" y="4091904"/>
            <a:ext cx="3849196" cy="533479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大气的组成和垂直分层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83537" y="3158445"/>
            <a:ext cx="1877545" cy="533479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热力环流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4553039" y="3682884"/>
            <a:ext cx="247112" cy="396000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5840077" y="3318565"/>
            <a:ext cx="643460" cy="216000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1368" y="2224988"/>
            <a:ext cx="2050452" cy="53347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大气热状况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15" name="上箭头 14"/>
          <p:cNvSpPr/>
          <p:nvPr/>
        </p:nvSpPr>
        <p:spPr>
          <a:xfrm rot="17817518">
            <a:off x="6004660" y="2489971"/>
            <a:ext cx="216000" cy="900000"/>
          </a:xfrm>
          <a:prstGeom prst="upArrow">
            <a:avLst>
              <a:gd name="adj1" fmla="val 50000"/>
              <a:gd name="adj2" fmla="val 52419"/>
            </a:avLst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6" name="上箭头 15"/>
          <p:cNvSpPr/>
          <p:nvPr/>
        </p:nvSpPr>
        <p:spPr>
          <a:xfrm>
            <a:off x="4553039" y="2785857"/>
            <a:ext cx="247112" cy="360000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7" name="上箭头 16"/>
          <p:cNvSpPr/>
          <p:nvPr/>
        </p:nvSpPr>
        <p:spPr>
          <a:xfrm>
            <a:off x="4553039" y="1864988"/>
            <a:ext cx="247112" cy="360000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50785" y="1340831"/>
            <a:ext cx="1651617" cy="53347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大气温度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170029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>
            <a:spLocks/>
          </p:cNvSpPr>
          <p:nvPr/>
        </p:nvSpPr>
        <p:spPr>
          <a:xfrm>
            <a:off x="3026859" y="524341"/>
            <a:ext cx="2387261" cy="689029"/>
          </a:xfrm>
          <a:prstGeom prst="rect">
            <a:avLst/>
          </a:prstGeom>
        </p:spPr>
        <p:txBody>
          <a:bodyPr/>
          <a:lstStyle>
            <a:lvl1pPr marL="0" marR="0" indent="0" algn="ctr" defTabSz="30988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525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zh-CN" altLang="en-US" sz="3600" dirty="0" smtClean="0">
                <a:solidFill>
                  <a:srgbClr val="FFFF00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思维提升</a:t>
            </a:r>
            <a:endParaRPr lang="zh-CN" altLang="en-US" sz="3600" dirty="0">
              <a:solidFill>
                <a:srgbClr val="FFFF00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54408" y="2759860"/>
            <a:ext cx="2050452" cy="53347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大气热状况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17" name="上箭头 16"/>
          <p:cNvSpPr/>
          <p:nvPr/>
        </p:nvSpPr>
        <p:spPr>
          <a:xfrm>
            <a:off x="3856079" y="2399860"/>
            <a:ext cx="247112" cy="360000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53825" y="1875703"/>
            <a:ext cx="1651617" cy="53347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大气温度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99466" y="2127946"/>
            <a:ext cx="494566" cy="905090"/>
            <a:chOff x="5242656" y="2262439"/>
            <a:chExt cx="834701" cy="905090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5242656" y="2262439"/>
              <a:ext cx="832657" cy="1185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591287" y="3161093"/>
              <a:ext cx="486070" cy="6436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075313" y="2264984"/>
              <a:ext cx="0" cy="900000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>
            <a:off x="5294032" y="2579860"/>
            <a:ext cx="240176" cy="0"/>
          </a:xfrm>
          <a:prstGeom prst="line">
            <a:avLst/>
          </a:prstGeom>
          <a:noFill/>
          <a:ln w="38100" cap="flat">
            <a:solidFill>
              <a:srgbClr val="FFFF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sp>
        <p:nvSpPr>
          <p:cNvPr id="22" name="文本框 21"/>
          <p:cNvSpPr txBox="1"/>
          <p:nvPr/>
        </p:nvSpPr>
        <p:spPr>
          <a:xfrm>
            <a:off x="5534208" y="2084914"/>
            <a:ext cx="963612" cy="964367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空间</a:t>
            </a:r>
            <a:endParaRPr lang="en-US" altLang="zh-CN" sz="2800" i="0" dirty="0" smtClean="0"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分布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497821" y="2117097"/>
            <a:ext cx="440642" cy="900000"/>
            <a:chOff x="6073494" y="1967685"/>
            <a:chExt cx="822461" cy="9000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073494" y="2417685"/>
              <a:ext cx="371937" cy="0"/>
            </a:xfrm>
            <a:prstGeom prst="line">
              <a:avLst/>
            </a:prstGeom>
            <a:noFill/>
            <a:ln w="38100" cap="flat">
              <a:solidFill>
                <a:srgbClr val="F9FBFA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445431" y="1967685"/>
              <a:ext cx="0" cy="900000"/>
            </a:xfrm>
            <a:prstGeom prst="line">
              <a:avLst/>
            </a:prstGeom>
            <a:noFill/>
            <a:ln w="28575" cap="flat">
              <a:solidFill>
                <a:srgbClr val="F9FBFA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445431" y="1979637"/>
              <a:ext cx="450524" cy="0"/>
            </a:xfrm>
            <a:prstGeom prst="line">
              <a:avLst/>
            </a:prstGeom>
            <a:noFill/>
            <a:ln w="38100" cap="flat">
              <a:solidFill>
                <a:srgbClr val="F9FBFA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445431" y="2855733"/>
              <a:ext cx="450524" cy="0"/>
            </a:xfrm>
            <a:prstGeom prst="line">
              <a:avLst/>
            </a:prstGeom>
            <a:noFill/>
            <a:ln w="38100" cap="flat">
              <a:solidFill>
                <a:srgbClr val="F9FBFA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6938463" y="1860286"/>
            <a:ext cx="963612" cy="533479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垂直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38463" y="2731969"/>
            <a:ext cx="963612" cy="533479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水平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503885" y="2108405"/>
            <a:ext cx="640974" cy="900000"/>
            <a:chOff x="1778904" y="1958993"/>
            <a:chExt cx="941629" cy="900000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2150841" y="1962957"/>
              <a:ext cx="569692" cy="1185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125817" y="2849297"/>
              <a:ext cx="317317" cy="6436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143059" y="1958993"/>
              <a:ext cx="0" cy="900000"/>
            </a:xfrm>
            <a:prstGeom prst="line">
              <a:avLst/>
            </a:prstGeom>
            <a:noFill/>
            <a:ln w="28575" cap="flat">
              <a:solidFill>
                <a:srgbClr val="FFFF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78904" y="2408993"/>
              <a:ext cx="371937" cy="0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35168" y="2084913"/>
            <a:ext cx="963612" cy="964367"/>
          </a:xfrm>
          <a:prstGeom prst="rect">
            <a:avLst/>
          </a:prstGeom>
          <a:noFill/>
          <a:ln w="12700" cap="flat">
            <a:solidFill>
              <a:srgbClr val="F9FBFA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 smtClean="0"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时间演化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1658508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87" y="708080"/>
            <a:ext cx="6294898" cy="35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5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 t="8519" r="648"/>
          <a:stretch/>
        </p:blipFill>
        <p:spPr>
          <a:xfrm>
            <a:off x="1987550" y="533400"/>
            <a:ext cx="5543550" cy="38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1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6" y="1261050"/>
            <a:ext cx="3884809" cy="22748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31974" y="3632200"/>
            <a:ext cx="3488134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F9FBFA">
                    <a:alpha val="80000"/>
                  </a:srgb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sym typeface="Hoefler Text"/>
              </a:rPr>
              <a:t>西藏主要城镇分布示意图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9FBFA">
                  <a:alpha val="80000"/>
                </a:srgb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1886092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381000"/>
            <a:ext cx="5645150" cy="4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0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190847" y="1066061"/>
          <a:ext cx="721419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241">
                  <a:extLst>
                    <a:ext uri="{9D8B030D-6E8A-4147-A177-3AD203B41FA5}">
                      <a16:colId xmlns:a16="http://schemas.microsoft.com/office/drawing/2014/main" val="1482718279"/>
                    </a:ext>
                  </a:extLst>
                </a:gridCol>
                <a:gridCol w="3946795">
                  <a:extLst>
                    <a:ext uri="{9D8B030D-6E8A-4147-A177-3AD203B41FA5}">
                      <a16:colId xmlns:a16="http://schemas.microsoft.com/office/drawing/2014/main" val="4001026413"/>
                    </a:ext>
                  </a:extLst>
                </a:gridCol>
                <a:gridCol w="1784154">
                  <a:extLst>
                    <a:ext uri="{9D8B030D-6E8A-4147-A177-3AD203B41FA5}">
                      <a16:colId xmlns:a16="http://schemas.microsoft.com/office/drawing/2014/main" val="3061561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solidFill>
                            <a:srgbClr val="FFFF00"/>
                          </a:solidFill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温度带</a:t>
                      </a:r>
                      <a:endParaRPr lang="zh-CN" altLang="en-US" sz="2400" b="0" dirty="0">
                        <a:solidFill>
                          <a:srgbClr val="FFFF00"/>
                        </a:solidFill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solidFill>
                            <a:srgbClr val="FFFF00"/>
                          </a:solidFill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主要作物</a:t>
                      </a:r>
                      <a:endParaRPr lang="zh-CN" altLang="en-US" sz="2400" b="0" dirty="0">
                        <a:solidFill>
                          <a:srgbClr val="FFFF00"/>
                        </a:solidFill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solidFill>
                            <a:srgbClr val="FFFF00"/>
                          </a:solidFill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熟制</a:t>
                      </a:r>
                      <a:endParaRPr lang="zh-CN" altLang="en-US" sz="2400" b="0" dirty="0">
                        <a:solidFill>
                          <a:srgbClr val="FFFF00"/>
                        </a:solidFill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5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寒温带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春小麦、大麦、马铃薯</a:t>
                      </a:r>
                      <a:endParaRPr lang="en-US" altLang="zh-CN" sz="2400" b="0" dirty="0" smtClean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一年一熟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9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中温带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春小麦、甜菜、大豆、玉米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一年一熟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9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暖温带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冬小麦、玉米、棉花、花生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一年两熟或两年三熟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8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亚热带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水稻、冬小麦、油菜、棉花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一年两熟到三熟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7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热带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水稻、甘蔗、天然橡胶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effectLst/>
                          <a:latin typeface="方正综艺简体" panose="03000509000000000000" pitchFamily="65" charset="-122"/>
                          <a:ea typeface="方正综艺简体" panose="03000509000000000000" pitchFamily="65" charset="-122"/>
                        </a:rPr>
                        <a:t>一年三熟</a:t>
                      </a:r>
                      <a:endParaRPr lang="zh-CN" altLang="en-US" sz="2400" b="0" dirty="0">
                        <a:effectLst/>
                        <a:latin typeface="方正综艺简体" panose="03000509000000000000" pitchFamily="65" charset="-122"/>
                        <a:ea typeface="方正综艺简体" panose="03000509000000000000" pitchFamily="65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736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708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5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spDef>
    <a:lnDef>
      <a:spPr>
        <a:noFill/>
        <a:ln w="38100" cap="flat">
          <a:solidFill>
            <a:schemeClr val="accent1">
              <a:satOff val="-16992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6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spDef>
    <a:lnDef>
      <a:spPr>
        <a:noFill/>
        <a:ln w="38100" cap="flat">
          <a:solidFill>
            <a:schemeClr val="accent1">
              <a:satOff val="-16987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6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</TotalTime>
  <Words>908</Words>
  <Application>Microsoft Office PowerPoint</Application>
  <PresentationFormat>全屏显示(16:9)</PresentationFormat>
  <Paragraphs>90</Paragraphs>
  <Slides>19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Helvetica Neue</vt:lpstr>
      <vt:lpstr>Hoefler Text</vt:lpstr>
      <vt:lpstr>Palatino</vt:lpstr>
      <vt:lpstr>方正综艺简体</vt:lpstr>
      <vt:lpstr>汉仪旗黑-85S</vt:lpstr>
      <vt:lpstr>楷体</vt:lpstr>
      <vt:lpstr>宋体</vt:lpstr>
      <vt:lpstr>微软雅黑</vt:lpstr>
      <vt:lpstr>Arial</vt:lpstr>
      <vt:lpstr>Times New Roman</vt:lpstr>
      <vt:lpstr>25_Moroccan</vt:lpstr>
      <vt:lpstr>大气热状况对人类活动的影响</vt:lpstr>
      <vt:lpstr>课标要求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活动1</vt:lpstr>
      <vt:lpstr>PowerPoint 演示文稿</vt:lpstr>
      <vt:lpstr>活动2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《我的母亲》</dc:title>
  <dc:creator>bjbz</dc:creator>
  <cp:lastModifiedBy>xb21cn</cp:lastModifiedBy>
  <cp:revision>136</cp:revision>
  <dcterms:created xsi:type="dcterms:W3CDTF">2020-02-02T08:52:00Z</dcterms:created>
  <dcterms:modified xsi:type="dcterms:W3CDTF">2020-03-13T04:19:39Z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