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2" r:id="rId5"/>
    <p:sldId id="283" r:id="rId6"/>
    <p:sldId id="292" r:id="rId7"/>
    <p:sldId id="285" r:id="rId8"/>
    <p:sldId id="286" r:id="rId9"/>
    <p:sldId id="291" r:id="rId10"/>
    <p:sldId id="290" r:id="rId11"/>
    <p:sldId id="287" r:id="rId12"/>
    <p:sldId id="289" r:id="rId13"/>
    <p:sldId id="272"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3" d="100"/>
          <a:sy n="73" d="100"/>
        </p:scale>
        <p:origin x="-1062" y="-3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6A990-6248-410C-88C9-D11DDF609B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EB2B5-2179-4A2D-BA95-CA77A6F493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3" Type="http://schemas.openxmlformats.org/officeDocument/2006/relationships/slideLayout" Target="../slideLayouts/slideLayout7.xml"/><Relationship Id="rId12" Type="http://schemas.openxmlformats.org/officeDocument/2006/relationships/image" Target="../media/image45.png"/><Relationship Id="rId11" Type="http://schemas.openxmlformats.org/officeDocument/2006/relationships/image" Target="../media/image44.png"/><Relationship Id="rId10" Type="http://schemas.openxmlformats.org/officeDocument/2006/relationships/image" Target="../media/image43.png"/><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46.jpe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oleObject" Target="../embeddings/oleObject2.bin"/><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oleObject" Target="../embeddings/oleObject1.bin"/><Relationship Id="rId15" Type="http://schemas.openxmlformats.org/officeDocument/2006/relationships/vmlDrawing" Target="../drawings/vmlDrawing1.vml"/><Relationship Id="rId14" Type="http://schemas.openxmlformats.org/officeDocument/2006/relationships/slideLayout" Target="../slideLayouts/slideLayout2.xml"/><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oleObject" Target="../embeddings/oleObject3.bin"/><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oleObject" Target="../embeddings/oleObject5.bin"/><Relationship Id="rId7" Type="http://schemas.openxmlformats.org/officeDocument/2006/relationships/image" Target="../media/image14.png"/><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oleObject" Target="../embeddings/oleObject4.bin"/><Relationship Id="rId19" Type="http://schemas.openxmlformats.org/officeDocument/2006/relationships/vmlDrawing" Target="../drawings/vmlDrawing2.vml"/><Relationship Id="rId18" Type="http://schemas.openxmlformats.org/officeDocument/2006/relationships/slideLayout" Target="../slideLayouts/slideLayout7.xml"/><Relationship Id="rId17" Type="http://schemas.openxmlformats.org/officeDocument/2006/relationships/image" Target="../media/image8.png"/><Relationship Id="rId16" Type="http://schemas.openxmlformats.org/officeDocument/2006/relationships/oleObject" Target="../embeddings/oleObject8.bin"/><Relationship Id="rId15" Type="http://schemas.openxmlformats.org/officeDocument/2006/relationships/image" Target="../media/image16.png"/><Relationship Id="rId14" Type="http://schemas.openxmlformats.org/officeDocument/2006/relationships/oleObject" Target="../embeddings/oleObject7.bin"/><Relationship Id="rId13" Type="http://schemas.openxmlformats.org/officeDocument/2006/relationships/image" Target="../media/image9.png"/><Relationship Id="rId12" Type="http://schemas.openxmlformats.org/officeDocument/2006/relationships/image" Target="../media/image7.png"/><Relationship Id="rId11" Type="http://schemas.openxmlformats.org/officeDocument/2006/relationships/image" Target="../media/image15.png"/><Relationship Id="rId10" Type="http://schemas.openxmlformats.org/officeDocument/2006/relationships/oleObject" Target="../embeddings/oleObject6.bin"/><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21.png"/><Relationship Id="rId7" Type="http://schemas.openxmlformats.org/officeDocument/2006/relationships/oleObject" Target="../embeddings/oleObject13.bin"/><Relationship Id="rId6" Type="http://schemas.openxmlformats.org/officeDocument/2006/relationships/image" Target="../media/image20.png"/><Relationship Id="rId5" Type="http://schemas.openxmlformats.org/officeDocument/2006/relationships/oleObject" Target="../embeddings/oleObject12.bin"/><Relationship Id="rId4" Type="http://schemas.openxmlformats.org/officeDocument/2006/relationships/image" Target="../media/image19.png"/><Relationship Id="rId3" Type="http://schemas.openxmlformats.org/officeDocument/2006/relationships/oleObject" Target="../embeddings/oleObject11.bin"/><Relationship Id="rId29" Type="http://schemas.openxmlformats.org/officeDocument/2006/relationships/vmlDrawing" Target="../drawings/vmlDrawing4.vml"/><Relationship Id="rId28" Type="http://schemas.openxmlformats.org/officeDocument/2006/relationships/slideLayout" Target="../slideLayouts/slideLayout7.xml"/><Relationship Id="rId27" Type="http://schemas.openxmlformats.org/officeDocument/2006/relationships/image" Target="../media/image31.png"/><Relationship Id="rId26" Type="http://schemas.openxmlformats.org/officeDocument/2006/relationships/image" Target="../media/image30.png"/><Relationship Id="rId25" Type="http://schemas.openxmlformats.org/officeDocument/2006/relationships/image" Target="../media/image29.png"/><Relationship Id="rId24" Type="http://schemas.openxmlformats.org/officeDocument/2006/relationships/oleObject" Target="../embeddings/oleObject22.bin"/><Relationship Id="rId23" Type="http://schemas.openxmlformats.org/officeDocument/2006/relationships/image" Target="../media/image28.png"/><Relationship Id="rId22" Type="http://schemas.openxmlformats.org/officeDocument/2006/relationships/oleObject" Target="../embeddings/oleObject21.bin"/><Relationship Id="rId21" Type="http://schemas.openxmlformats.org/officeDocument/2006/relationships/oleObject" Target="../embeddings/oleObject20.bin"/><Relationship Id="rId20" Type="http://schemas.openxmlformats.org/officeDocument/2006/relationships/image" Target="../media/image27.png"/><Relationship Id="rId2" Type="http://schemas.openxmlformats.org/officeDocument/2006/relationships/image" Target="../media/image18.png"/><Relationship Id="rId19" Type="http://schemas.openxmlformats.org/officeDocument/2006/relationships/oleObject" Target="../embeddings/oleObject19.bin"/><Relationship Id="rId18" Type="http://schemas.openxmlformats.org/officeDocument/2006/relationships/image" Target="../media/image26.png"/><Relationship Id="rId17" Type="http://schemas.openxmlformats.org/officeDocument/2006/relationships/oleObject" Target="../embeddings/oleObject18.bin"/><Relationship Id="rId16" Type="http://schemas.openxmlformats.org/officeDocument/2006/relationships/image" Target="../media/image25.png"/><Relationship Id="rId15" Type="http://schemas.openxmlformats.org/officeDocument/2006/relationships/oleObject" Target="../embeddings/oleObject17.bin"/><Relationship Id="rId14" Type="http://schemas.openxmlformats.org/officeDocument/2006/relationships/image" Target="../media/image24.png"/><Relationship Id="rId13" Type="http://schemas.openxmlformats.org/officeDocument/2006/relationships/oleObject" Target="../embeddings/oleObject16.bin"/><Relationship Id="rId12" Type="http://schemas.openxmlformats.org/officeDocument/2006/relationships/image" Target="../media/image23.png"/><Relationship Id="rId11" Type="http://schemas.openxmlformats.org/officeDocument/2006/relationships/oleObject" Target="../embeddings/oleObject15.bin"/><Relationship Id="rId10" Type="http://schemas.openxmlformats.org/officeDocument/2006/relationships/image" Target="../media/image22.png"/><Relationship Id="rId1"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GIF"/><Relationship Id="rId1"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2684479" y="2331744"/>
            <a:ext cx="6459523" cy="728345"/>
          </a:xfrm>
        </p:spPr>
        <p:txBody>
          <a:bodyPr>
            <a:normAutofit/>
          </a:bodyPr>
          <a:lstStyle/>
          <a:p>
            <a:pPr algn="ctr"/>
            <a:r>
              <a:rPr lang="zh-CN" altLang="en-US" sz="3600" b="1" spc="300" dirty="0" smtClean="0">
                <a:solidFill>
                  <a:srgbClr val="FF0000"/>
                </a:solidFill>
                <a:latin typeface="微软雅黑" panose="020B0503020204020204" charset="-122"/>
                <a:ea typeface="微软雅黑" panose="020B0503020204020204" charset="-122"/>
                <a:sym typeface="+mn-ea"/>
              </a:rPr>
              <a:t>细胞增殖方式的拓展（</a:t>
            </a:r>
            <a:r>
              <a:rPr lang="en-US" altLang="zh-CN" sz="3600" b="1" spc="300" dirty="0" smtClean="0">
                <a:solidFill>
                  <a:srgbClr val="FF0000"/>
                </a:solidFill>
                <a:latin typeface="微软雅黑" panose="020B0503020204020204" charset="-122"/>
                <a:ea typeface="微软雅黑" panose="020B0503020204020204" charset="-122"/>
                <a:sym typeface="+mn-ea"/>
              </a:rPr>
              <a:t>2</a:t>
            </a:r>
            <a:r>
              <a:rPr lang="zh-CN" altLang="en-US" sz="3600" b="1" spc="300" dirty="0" smtClean="0">
                <a:solidFill>
                  <a:srgbClr val="FF0000"/>
                </a:solidFill>
                <a:latin typeface="微软雅黑" panose="020B0503020204020204" charset="-122"/>
                <a:ea typeface="微软雅黑" panose="020B0503020204020204" charset="-122"/>
                <a:sym typeface="+mn-ea"/>
              </a:rPr>
              <a:t>）</a:t>
            </a:r>
            <a:endParaRPr lang="zh-CN" altLang="en-US" sz="3600" dirty="0">
              <a:solidFill>
                <a:srgbClr val="FF0000"/>
              </a:solidFill>
            </a:endParaRPr>
          </a:p>
        </p:txBody>
      </p:sp>
      <p:sp>
        <p:nvSpPr>
          <p:cNvPr id="10" name="矩形 9"/>
          <p:cNvSpPr/>
          <p:nvPr/>
        </p:nvSpPr>
        <p:spPr>
          <a:xfrm>
            <a:off x="4871085" y="3635375"/>
            <a:ext cx="3601720" cy="553998"/>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21" y="1194124"/>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高一年级生物</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1662170" y="3743327"/>
            <a:ext cx="6580835"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学校</a:t>
            </a:r>
            <a:r>
              <a:rPr lang="zh-CN" altLang="en-US" sz="2000" spc="226" dirty="0" smtClean="0">
                <a:solidFill>
                  <a:schemeClr val="bg2">
                    <a:lumMod val="10000"/>
                  </a:schemeClr>
                </a:solidFill>
                <a:latin typeface="微软雅黑" panose="020B0503020204020204" charset="-122"/>
                <a:ea typeface="微软雅黑" panose="020B0503020204020204" charset="-122"/>
              </a:rPr>
              <a:t>：北京市日坛中学      教师</a:t>
            </a:r>
            <a:r>
              <a:rPr lang="zh-CN" altLang="en-US" sz="2000" spc="226" dirty="0">
                <a:solidFill>
                  <a:schemeClr val="bg2">
                    <a:lumMod val="10000"/>
                  </a:schemeClr>
                </a:solidFill>
                <a:latin typeface="微软雅黑" panose="020B0503020204020204" charset="-122"/>
                <a:ea typeface="微软雅黑" panose="020B0503020204020204" charset="-122"/>
              </a:rPr>
              <a:t>姓名</a:t>
            </a:r>
            <a:r>
              <a:rPr lang="zh-CN" altLang="en-US" sz="2000" spc="226" dirty="0" smtClean="0">
                <a:solidFill>
                  <a:schemeClr val="bg2">
                    <a:lumMod val="10000"/>
                  </a:schemeClr>
                </a:solidFill>
                <a:latin typeface="微软雅黑" panose="020B0503020204020204" charset="-122"/>
                <a:ea typeface="微软雅黑" panose="020B0503020204020204" charset="-122"/>
              </a:rPr>
              <a:t>：郝天宝</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有2"/>
          <p:cNvPicPr>
            <a:picLocks noGrp="1" noChangeAspect="1" noChangeArrowheads="1"/>
          </p:cNvPicPr>
          <p:nvPr>
            <p:ph sz="quarter" idx="4294967295"/>
          </p:nvPr>
        </p:nvPicPr>
        <p:blipFill>
          <a:blip r:embed="rId1" cstate="print">
            <a:extLst>
              <a:ext uri="{28A0092B-C50C-407E-A947-70E740481C1C}">
                <a14:useLocalDpi xmlns:a14="http://schemas.microsoft.com/office/drawing/2010/main" val="0"/>
              </a:ext>
            </a:extLst>
          </a:blip>
          <a:srcRect/>
          <a:stretch>
            <a:fillRect/>
          </a:stretch>
        </p:blipFill>
        <p:spPr>
          <a:xfrm>
            <a:off x="2589214" y="648891"/>
            <a:ext cx="1590675" cy="1233488"/>
          </a:xfrm>
          <a:noFill/>
        </p:spPr>
      </p:pic>
      <p:pic>
        <p:nvPicPr>
          <p:cNvPr id="97283" name="Picture 3" descr="有3"/>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4202113" y="648891"/>
            <a:ext cx="1581150" cy="1194197"/>
          </a:xfrm>
          <a:noFill/>
        </p:spPr>
      </p:pic>
      <p:pic>
        <p:nvPicPr>
          <p:cNvPr id="97284" name="Picture 4" descr="有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301" y="540544"/>
            <a:ext cx="1573213"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5" descr="有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213" y="757238"/>
            <a:ext cx="1438275"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4" name="Picture 6" descr=" 有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567285"/>
            <a:ext cx="1439862" cy="103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5" name="Picture 7" descr="减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4" y="2538710"/>
            <a:ext cx="1590675"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8" descr="减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1175" y="2538710"/>
            <a:ext cx="1525588"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7" name="Picture 9" descr="减4后"/>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2065" y="2445717"/>
            <a:ext cx="1592263"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8" name="Picture 10" descr="减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0988" y="2643758"/>
            <a:ext cx="1333500" cy="10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9" name="Picture 11" descr="减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9214" y="3888878"/>
            <a:ext cx="1620837" cy="11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0" name="Picture 12" descr="减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4976" y="3888878"/>
            <a:ext cx="15843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1" name="Picture 13" descr="减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0003" y="3888878"/>
            <a:ext cx="1584325" cy="127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2" name="Picture 14" descr="减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66484" y="3997226"/>
            <a:ext cx="1370012" cy="10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Rectangle 15"/>
          <p:cNvSpPr>
            <a:spLocks noGrp="1" noChangeArrowheads="1"/>
          </p:cNvSpPr>
          <p:nvPr>
            <p:ph type="title" sz="quarter" idx="4294967295"/>
          </p:nvPr>
        </p:nvSpPr>
        <p:spPr>
          <a:xfrm>
            <a:off x="7700964" y="1923678"/>
            <a:ext cx="975492" cy="481013"/>
          </a:xfrm>
        </p:spPr>
        <p:txBody>
          <a:bodyPr>
            <a:normAutofit fontScale="90000"/>
          </a:bodyPr>
          <a:lstStyle/>
          <a:p>
            <a:pPr algn="r" eaLnBrk="1" hangingPunct="1">
              <a:defRPr/>
            </a:pPr>
            <a:r>
              <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rPr>
              <a:t>末期</a:t>
            </a:r>
            <a:endPar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97301" name="Text Box 21"/>
          <p:cNvSpPr txBox="1">
            <a:spLocks noChangeArrowheads="1"/>
          </p:cNvSpPr>
          <p:nvPr/>
        </p:nvSpPr>
        <p:spPr bwMode="auto">
          <a:xfrm>
            <a:off x="1907704" y="2974181"/>
            <a:ext cx="80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2F14B8"/>
                </a:solidFill>
                <a:latin typeface="黑体" panose="02010609060101010101" pitchFamily="2" charset="-122"/>
                <a:ea typeface="黑体" panose="02010609060101010101" pitchFamily="2" charset="-122"/>
              </a:rPr>
              <a:t>减</a:t>
            </a:r>
            <a:r>
              <a:rPr lang="en-US" altLang="zh-CN" sz="2400" b="1" dirty="0">
                <a:solidFill>
                  <a:srgbClr val="2F14B8"/>
                </a:solidFill>
                <a:latin typeface="黑体" panose="02010609060101010101" pitchFamily="2" charset="-122"/>
                <a:ea typeface="黑体" panose="02010609060101010101" pitchFamily="2" charset="-122"/>
              </a:rPr>
              <a:t>Ⅰ</a:t>
            </a:r>
            <a:endParaRPr lang="en-US" altLang="zh-CN" sz="2400" b="1" dirty="0">
              <a:solidFill>
                <a:srgbClr val="2F14B8"/>
              </a:solidFill>
              <a:latin typeface="黑体" panose="02010609060101010101" pitchFamily="2" charset="-122"/>
              <a:ea typeface="黑体" panose="02010609060101010101" pitchFamily="2" charset="-122"/>
            </a:endParaRPr>
          </a:p>
        </p:txBody>
      </p:sp>
      <p:sp>
        <p:nvSpPr>
          <p:cNvPr id="97304" name="Text Box 24"/>
          <p:cNvSpPr txBox="1">
            <a:spLocks noChangeArrowheads="1"/>
          </p:cNvSpPr>
          <p:nvPr/>
        </p:nvSpPr>
        <p:spPr bwMode="auto">
          <a:xfrm>
            <a:off x="357188" y="595313"/>
            <a:ext cx="1638300" cy="461665"/>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FFFF"/>
                </a:solidFill>
                <a:latin typeface="黑体" panose="02010609060101010101" pitchFamily="2" charset="-122"/>
                <a:ea typeface="黑体" panose="02010609060101010101" pitchFamily="2" charset="-122"/>
              </a:rPr>
              <a:t>有丝分裂</a:t>
            </a:r>
            <a:endParaRPr lang="zh-CN" altLang="en-US" sz="2400" b="1">
              <a:solidFill>
                <a:srgbClr val="FFFFFF"/>
              </a:solidFill>
              <a:latin typeface="黑体" panose="02010609060101010101" pitchFamily="2" charset="-122"/>
              <a:ea typeface="黑体" panose="02010609060101010101" pitchFamily="2" charset="-122"/>
            </a:endParaRPr>
          </a:p>
        </p:txBody>
      </p:sp>
      <p:sp>
        <p:nvSpPr>
          <p:cNvPr id="97305" name="Line 25"/>
          <p:cNvSpPr>
            <a:spLocks noChangeShapeType="1"/>
          </p:cNvSpPr>
          <p:nvPr/>
        </p:nvSpPr>
        <p:spPr bwMode="auto">
          <a:xfrm>
            <a:off x="4316414" y="1254919"/>
            <a:ext cx="1368425" cy="0"/>
          </a:xfrm>
          <a:prstGeom prst="line">
            <a:avLst/>
          </a:prstGeom>
          <a:noFill/>
          <a:ln w="28575">
            <a:solidFill>
              <a:srgbClr val="3366FF"/>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97306" name="Line 26"/>
          <p:cNvSpPr>
            <a:spLocks noChangeShapeType="1"/>
          </p:cNvSpPr>
          <p:nvPr/>
        </p:nvSpPr>
        <p:spPr bwMode="auto">
          <a:xfrm>
            <a:off x="4387851" y="3130450"/>
            <a:ext cx="1368425" cy="0"/>
          </a:xfrm>
          <a:prstGeom prst="line">
            <a:avLst/>
          </a:prstGeom>
          <a:noFill/>
          <a:ln w="28575">
            <a:solidFill>
              <a:srgbClr val="3366FF"/>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97307" name="Rectangle 27"/>
          <p:cNvSpPr>
            <a:spLocks noChangeArrowheads="1"/>
          </p:cNvSpPr>
          <p:nvPr/>
        </p:nvSpPr>
        <p:spPr bwMode="auto">
          <a:xfrm>
            <a:off x="1899275" y="4227934"/>
            <a:ext cx="80051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2F14B8"/>
                </a:solidFill>
                <a:latin typeface="黑体" panose="02010609060101010101" pitchFamily="2" charset="-122"/>
                <a:ea typeface="黑体" panose="02010609060101010101" pitchFamily="2" charset="-122"/>
              </a:rPr>
              <a:t>减</a:t>
            </a:r>
            <a:r>
              <a:rPr lang="en-US" altLang="zh-CN" sz="2400" b="1" dirty="0">
                <a:solidFill>
                  <a:srgbClr val="2F14B8"/>
                </a:solidFill>
                <a:latin typeface="黑体" panose="02010609060101010101" pitchFamily="2" charset="-122"/>
                <a:ea typeface="黑体" panose="02010609060101010101" pitchFamily="2" charset="-122"/>
              </a:rPr>
              <a:t>Ⅱ</a:t>
            </a:r>
            <a:endParaRPr lang="en-US" altLang="zh-CN" sz="2400" b="1" dirty="0">
              <a:solidFill>
                <a:srgbClr val="2F14B8"/>
              </a:solidFill>
              <a:latin typeface="黑体" panose="02010609060101010101" pitchFamily="2" charset="-122"/>
              <a:ea typeface="黑体" panose="02010609060101010101" pitchFamily="2" charset="-122"/>
            </a:endParaRPr>
          </a:p>
        </p:txBody>
      </p:sp>
      <p:sp>
        <p:nvSpPr>
          <p:cNvPr id="181269" name="Rectangle 28"/>
          <p:cNvSpPr>
            <a:spLocks noChangeArrowheads="1"/>
          </p:cNvSpPr>
          <p:nvPr/>
        </p:nvSpPr>
        <p:spPr bwMode="auto">
          <a:xfrm>
            <a:off x="2444751" y="4447858"/>
            <a:ext cx="1818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solidFill>
                <a:srgbClr val="000000"/>
              </a:solidFill>
              <a:latin typeface="黑体" panose="02010609060101010101" pitchFamily="2" charset="-122"/>
              <a:ea typeface="黑体" panose="02010609060101010101" pitchFamily="2" charset="-122"/>
            </a:endParaRPr>
          </a:p>
        </p:txBody>
      </p:sp>
      <p:pic>
        <p:nvPicPr>
          <p:cNvPr id="97310" name="Picture 30" descr=" 有5"/>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539552" y="1055042"/>
            <a:ext cx="1427163" cy="1084660"/>
          </a:xfrm>
          <a:noFill/>
        </p:spPr>
      </p:pic>
      <p:sp>
        <p:nvSpPr>
          <p:cNvPr id="97311" name="Rectangle 31"/>
          <p:cNvSpPr>
            <a:spLocks noChangeArrowheads="1"/>
          </p:cNvSpPr>
          <p:nvPr/>
        </p:nvSpPr>
        <p:spPr bwMode="auto">
          <a:xfrm>
            <a:off x="827584" y="2067694"/>
            <a:ext cx="1090290" cy="525401"/>
          </a:xfrm>
          <a:prstGeom prst="rect">
            <a:avLst/>
          </a:prstGeom>
          <a:noFill/>
          <a:ln w="9525">
            <a:noFill/>
            <a:miter lim="800000"/>
          </a:ln>
          <a:effectLst/>
        </p:spPr>
        <p:txBody>
          <a:bodyPr wrap="square" lIns="90000" tIns="46800" rIns="90000" bIns="46800">
            <a:spAutoFit/>
          </a:bodyPr>
          <a:lstStyle/>
          <a:p>
            <a:pPr>
              <a:defRPr/>
            </a:pPr>
            <a:r>
              <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rPr>
              <a:t>间期</a:t>
            </a:r>
            <a:endParaRPr lang="zh-CN" altLang="en-US" sz="2800" b="1" dirty="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97312" name="Rectangle 32">
            <a:hlinkClick r:id="" action="ppaction://noaction"/>
          </p:cNvPr>
          <p:cNvSpPr>
            <a:spLocks noChangeArrowheads="1"/>
          </p:cNvSpPr>
          <p:nvPr/>
        </p:nvSpPr>
        <p:spPr bwMode="auto">
          <a:xfrm>
            <a:off x="3092450" y="1923678"/>
            <a:ext cx="906017" cy="523220"/>
          </a:xfrm>
          <a:prstGeom prst="rect">
            <a:avLst/>
          </a:prstGeom>
          <a:noFill/>
          <a:ln w="9525">
            <a:noFill/>
            <a:miter lim="800000"/>
          </a:ln>
          <a:effectLst/>
        </p:spPr>
        <p:txBody>
          <a:bodyPr wrap="none">
            <a:spAutoFit/>
          </a:bodyPr>
          <a:lstStyle/>
          <a:p>
            <a:pPr>
              <a:defRPr/>
            </a:pPr>
            <a:r>
              <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rPr>
              <a:t>前期</a:t>
            </a:r>
            <a:endParaRPr lang="zh-CN" altLang="en-US" sz="2800" b="1" dirty="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97313" name="Rectangle 33">
            <a:hlinkClick r:id="" action="ppaction://noaction"/>
          </p:cNvPr>
          <p:cNvSpPr>
            <a:spLocks noChangeArrowheads="1"/>
          </p:cNvSpPr>
          <p:nvPr/>
        </p:nvSpPr>
        <p:spPr bwMode="auto">
          <a:xfrm>
            <a:off x="4749800" y="1923678"/>
            <a:ext cx="906017" cy="523220"/>
          </a:xfrm>
          <a:prstGeom prst="rect">
            <a:avLst/>
          </a:prstGeom>
          <a:noFill/>
          <a:ln w="9525">
            <a:noFill/>
            <a:miter lim="800000"/>
          </a:ln>
          <a:effectLst/>
        </p:spPr>
        <p:txBody>
          <a:bodyPr wrap="none">
            <a:spAutoFit/>
          </a:bodyPr>
          <a:lstStyle/>
          <a:p>
            <a:pPr>
              <a:defRPr/>
            </a:pPr>
            <a:r>
              <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rPr>
              <a:t>中期</a:t>
            </a:r>
            <a:endParaRPr lang="zh-CN" altLang="en-US" sz="2800" b="1" dirty="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97314" name="Rectangle 34">
            <a:hlinkClick r:id="" action="ppaction://noaction"/>
          </p:cNvPr>
          <p:cNvSpPr>
            <a:spLocks noChangeArrowheads="1"/>
          </p:cNvSpPr>
          <p:nvPr/>
        </p:nvSpPr>
        <p:spPr bwMode="auto">
          <a:xfrm>
            <a:off x="6258271" y="1923678"/>
            <a:ext cx="906017" cy="523220"/>
          </a:xfrm>
          <a:prstGeom prst="rect">
            <a:avLst/>
          </a:prstGeom>
          <a:noFill/>
          <a:ln w="9525">
            <a:noFill/>
            <a:miter lim="800000"/>
          </a:ln>
          <a:effectLst/>
        </p:spPr>
        <p:txBody>
          <a:bodyPr wrap="none">
            <a:spAutoFit/>
          </a:bodyPr>
          <a:lstStyle/>
          <a:p>
            <a:pPr>
              <a:defRPr/>
            </a:pPr>
            <a:r>
              <a:rPr lang="zh-CN" altLang="en-US" sz="2800" b="1" dirty="0" smtClean="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rPr>
              <a:t>后期</a:t>
            </a:r>
            <a:endParaRPr lang="zh-CN" altLang="en-US" sz="2800" b="1" dirty="0">
              <a:solidFill>
                <a:srgbClr val="006600"/>
              </a:solidFill>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97316" name="Text Box 36"/>
          <p:cNvSpPr txBox="1">
            <a:spLocks noChangeArrowheads="1"/>
          </p:cNvSpPr>
          <p:nvPr/>
        </p:nvSpPr>
        <p:spPr bwMode="auto">
          <a:xfrm>
            <a:off x="395536" y="3700759"/>
            <a:ext cx="1638300" cy="461665"/>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FFFF"/>
                </a:solidFill>
                <a:latin typeface="黑体" panose="02010609060101010101" pitchFamily="2" charset="-122"/>
                <a:ea typeface="黑体" panose="02010609060101010101" pitchFamily="2" charset="-122"/>
              </a:rPr>
              <a:t>减数分裂</a:t>
            </a:r>
            <a:endParaRPr lang="zh-CN" altLang="en-US" sz="2400" b="1" dirty="0">
              <a:solidFill>
                <a:srgbClr val="FFFFFF"/>
              </a:solidFill>
              <a:latin typeface="黑体" panose="02010609060101010101" pitchFamily="2" charset="-122"/>
              <a:ea typeface="黑体" panose="02010609060101010101" pitchFamily="2" charset="-122"/>
            </a:endParaRPr>
          </a:p>
        </p:txBody>
      </p:sp>
      <p:sp>
        <p:nvSpPr>
          <p:cNvPr id="37" name="Line 26"/>
          <p:cNvSpPr>
            <a:spLocks noChangeShapeType="1"/>
          </p:cNvSpPr>
          <p:nvPr/>
        </p:nvSpPr>
        <p:spPr bwMode="auto">
          <a:xfrm>
            <a:off x="4316414" y="4469903"/>
            <a:ext cx="1368425" cy="0"/>
          </a:xfrm>
          <a:prstGeom prst="line">
            <a:avLst/>
          </a:prstGeom>
          <a:noFill/>
          <a:ln w="28575">
            <a:solidFill>
              <a:srgbClr val="3366FF"/>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81277" name="Text Box 37"/>
          <p:cNvSpPr txBox="1">
            <a:spLocks noChangeArrowheads="1"/>
          </p:cNvSpPr>
          <p:nvPr/>
        </p:nvSpPr>
        <p:spPr bwMode="auto">
          <a:xfrm>
            <a:off x="395288" y="86916"/>
            <a:ext cx="8208962" cy="5847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dirty="0">
                <a:latin typeface="+mn-ea"/>
                <a:ea typeface="+mn-ea"/>
              </a:rPr>
              <a:t>减数分裂和有丝分裂图形识别</a:t>
            </a:r>
            <a:endParaRPr kumimoji="1" lang="zh-CN" altLang="en-US" sz="3200" b="1" dirty="0">
              <a:latin typeface="+mn-ea"/>
              <a:ea typeface="+mn-ea"/>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7" y="2360295"/>
            <a:ext cx="4658995" cy="92333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1"/>
            <a:ext cx="4205412" cy="507831"/>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8" name="Text Box 13"/>
          <p:cNvSpPr txBox="1">
            <a:spLocks noChangeArrowheads="1"/>
          </p:cNvSpPr>
          <p:nvPr/>
        </p:nvSpPr>
        <p:spPr bwMode="auto">
          <a:xfrm>
            <a:off x="251520" y="2283718"/>
            <a:ext cx="9021762" cy="584775"/>
          </a:xfrm>
          <a:prstGeom prst="rect">
            <a:avLst/>
          </a:prstGeom>
          <a:noFill/>
          <a:ln w="9525">
            <a:noFill/>
            <a:miter lim="800000"/>
          </a:ln>
        </p:spPr>
        <p:txBody>
          <a:bodyPr>
            <a:spAutoFit/>
          </a:bodyPr>
          <a:lstStyle/>
          <a:p>
            <a:r>
              <a:rPr lang="en-US" altLang="zh-CN" sz="3200" dirty="0">
                <a:latin typeface="+mn-ea"/>
              </a:rPr>
              <a:t>1       </a:t>
            </a:r>
            <a:r>
              <a:rPr lang="en-US" altLang="zh-CN" sz="3200" dirty="0" smtClean="0">
                <a:latin typeface="+mn-ea"/>
              </a:rPr>
              <a:t>  2       3          </a:t>
            </a:r>
            <a:r>
              <a:rPr lang="en-US" altLang="zh-CN" sz="3200" dirty="0">
                <a:latin typeface="+mn-ea"/>
              </a:rPr>
              <a:t>4        </a:t>
            </a:r>
            <a:r>
              <a:rPr lang="en-US" altLang="zh-CN" sz="3200" dirty="0" smtClean="0">
                <a:latin typeface="+mn-ea"/>
              </a:rPr>
              <a:t> 5  </a:t>
            </a:r>
            <a:endParaRPr lang="en-US" altLang="zh-CN" sz="3200" dirty="0">
              <a:latin typeface="+mn-ea"/>
            </a:endParaRPr>
          </a:p>
        </p:txBody>
      </p:sp>
      <p:sp>
        <p:nvSpPr>
          <p:cNvPr id="91149" name="Text Box 14"/>
          <p:cNvSpPr txBox="1">
            <a:spLocks noChangeArrowheads="1"/>
          </p:cNvSpPr>
          <p:nvPr/>
        </p:nvSpPr>
        <p:spPr bwMode="auto">
          <a:xfrm>
            <a:off x="323851" y="4261033"/>
            <a:ext cx="10296525" cy="584775"/>
          </a:xfrm>
          <a:prstGeom prst="rect">
            <a:avLst/>
          </a:prstGeom>
          <a:noFill/>
          <a:ln w="9525" algn="ctr">
            <a:noFill/>
            <a:miter lim="800000"/>
          </a:ln>
        </p:spPr>
        <p:txBody>
          <a:bodyPr>
            <a:spAutoFit/>
          </a:bodyPr>
          <a:lstStyle/>
          <a:p>
            <a:r>
              <a:rPr lang="en-US" altLang="zh-CN" sz="3200" dirty="0">
                <a:latin typeface="+mn-ea"/>
              </a:rPr>
              <a:t>6     </a:t>
            </a:r>
            <a:r>
              <a:rPr lang="en-US" altLang="zh-CN" sz="3200" dirty="0" smtClean="0">
                <a:latin typeface="+mn-ea"/>
              </a:rPr>
              <a:t>   7         8          9       10</a:t>
            </a:r>
            <a:endParaRPr lang="en-US" altLang="zh-CN" sz="3200" dirty="0">
              <a:latin typeface="+mn-ea"/>
            </a:endParaRPr>
          </a:p>
        </p:txBody>
      </p:sp>
      <p:sp>
        <p:nvSpPr>
          <p:cNvPr id="91150" name="Text Box 15"/>
          <p:cNvSpPr txBox="1">
            <a:spLocks noChangeArrowheads="1"/>
          </p:cNvSpPr>
          <p:nvPr/>
        </p:nvSpPr>
        <p:spPr bwMode="auto">
          <a:xfrm>
            <a:off x="227464" y="0"/>
            <a:ext cx="3480440" cy="584775"/>
          </a:xfrm>
          <a:prstGeom prst="rect">
            <a:avLst/>
          </a:prstGeom>
          <a:noFill/>
          <a:ln w="9525">
            <a:noFill/>
            <a:miter lim="800000"/>
          </a:ln>
        </p:spPr>
        <p:txBody>
          <a:bodyPr wrap="none">
            <a:spAutoFit/>
          </a:bodyPr>
          <a:lstStyle/>
          <a:p>
            <a:r>
              <a:rPr lang="zh-CN" altLang="en-US" sz="3200" b="1" dirty="0" smtClean="0">
                <a:latin typeface="+mn-ea"/>
              </a:rPr>
              <a:t>精子形成</a:t>
            </a:r>
            <a:r>
              <a:rPr lang="zh-CN" altLang="en-US" sz="3200" b="1" dirty="0">
                <a:latin typeface="+mn-ea"/>
              </a:rPr>
              <a:t>的</a:t>
            </a:r>
            <a:r>
              <a:rPr lang="zh-CN" altLang="en-US" sz="3200" b="1" dirty="0" smtClean="0">
                <a:latin typeface="+mn-ea"/>
              </a:rPr>
              <a:t>顺序：</a:t>
            </a:r>
            <a:endParaRPr lang="zh-CN" altLang="en-US" sz="3200" b="1" dirty="0">
              <a:latin typeface="+mn-ea"/>
            </a:endParaRPr>
          </a:p>
        </p:txBody>
      </p:sp>
      <p:sp>
        <p:nvSpPr>
          <p:cNvPr id="151568" name="Text Box 16"/>
          <p:cNvSpPr txBox="1">
            <a:spLocks noChangeArrowheads="1"/>
          </p:cNvSpPr>
          <p:nvPr/>
        </p:nvSpPr>
        <p:spPr bwMode="auto">
          <a:xfrm>
            <a:off x="899592" y="627534"/>
            <a:ext cx="7821372" cy="584775"/>
          </a:xfrm>
          <a:prstGeom prst="rect">
            <a:avLst/>
          </a:prstGeom>
          <a:noFill/>
          <a:ln w="9525">
            <a:noFill/>
            <a:miter lim="800000"/>
          </a:ln>
        </p:spPr>
        <p:txBody>
          <a:bodyPr wrap="none">
            <a:spAutoFit/>
          </a:bodyPr>
          <a:lstStyle/>
          <a:p>
            <a:r>
              <a:rPr lang="en-US" altLang="zh-CN" sz="3200" b="1" dirty="0">
                <a:solidFill>
                  <a:srgbClr val="FF3300"/>
                </a:solidFill>
                <a:latin typeface="+mn-ea"/>
              </a:rPr>
              <a:t>4→5 →7 →2 →9 →6 →8 →10 →1 →3</a:t>
            </a:r>
            <a:endParaRPr lang="en-US" altLang="zh-CN" sz="3200" b="1" dirty="0">
              <a:solidFill>
                <a:srgbClr val="FF3300"/>
              </a:solidFill>
              <a:latin typeface="+mn-ea"/>
            </a:endParaRPr>
          </a:p>
        </p:txBody>
      </p:sp>
      <p:pic>
        <p:nvPicPr>
          <p:cNvPr id="2050" name="Picture 2"/>
          <p:cNvPicPr>
            <a:picLocks noChangeAspect="1" noChangeArrowheads="1"/>
          </p:cNvPicPr>
          <p:nvPr/>
        </p:nvPicPr>
        <p:blipFill>
          <a:blip r:embed="rId1" cstate="print"/>
          <a:srcRect/>
          <a:stretch>
            <a:fillRect/>
          </a:stretch>
        </p:blipFill>
        <p:spPr bwMode="auto">
          <a:xfrm>
            <a:off x="179512" y="1275606"/>
            <a:ext cx="1152128" cy="1165220"/>
          </a:xfrm>
          <a:prstGeom prst="rect">
            <a:avLst/>
          </a:prstGeom>
          <a:noFill/>
          <a:ln w="9525">
            <a:noFill/>
            <a:miter lim="800000"/>
            <a:headEnd/>
            <a:tailEnd/>
          </a:ln>
        </p:spPr>
      </p:pic>
      <p:graphicFrame>
        <p:nvGraphicFramePr>
          <p:cNvPr id="177152" name="Object 0"/>
          <p:cNvGraphicFramePr>
            <a:graphicFrameLocks noChangeAspect="1"/>
          </p:cNvGraphicFramePr>
          <p:nvPr/>
        </p:nvGraphicFramePr>
        <p:xfrm>
          <a:off x="1814527" y="1260262"/>
          <a:ext cx="1173297" cy="1167472"/>
        </p:xfrm>
        <a:graphic>
          <a:graphicData uri="http://schemas.openxmlformats.org/presentationml/2006/ole">
            <mc:AlternateContent xmlns:mc="http://schemas.openxmlformats.org/markup-compatibility/2006">
              <mc:Choice xmlns:v="urn:schemas-microsoft-com:vml" Requires="v">
                <p:oleObj spid="_x0000_s1025" name="Image" r:id="rId2" imgW="3136900" imgH="3352800" progId="">
                  <p:embed/>
                </p:oleObj>
              </mc:Choice>
              <mc:Fallback>
                <p:oleObj name="Image" r:id="rId2" imgW="3136900" imgH="3352800" progId="">
                  <p:embed/>
                  <p:pic>
                    <p:nvPicPr>
                      <p:cNvPr id="0" name="Object 0"/>
                      <p:cNvPicPr>
                        <a:picLocks noChangeAspect="1"/>
                      </p:cNvPicPr>
                      <p:nvPr/>
                    </p:nvPicPr>
                    <p:blipFill>
                      <a:blip r:embed="rId3">
                        <a:clrChange>
                          <a:clrFrom>
                            <a:srgbClr val="FFFFFF"/>
                          </a:clrFrom>
                          <a:clrTo>
                            <a:srgbClr val="FFFFFF">
                              <a:alpha val="0"/>
                            </a:srgbClr>
                          </a:clrTo>
                        </a:clrChange>
                      </a:blip>
                      <a:stretch>
                        <a:fillRect/>
                      </a:stretch>
                    </p:blipFill>
                    <p:spPr>
                      <a:xfrm>
                        <a:off x="1814527" y="1260262"/>
                        <a:ext cx="1173297" cy="1167472"/>
                      </a:xfrm>
                      <a:prstGeom prst="rect">
                        <a:avLst/>
                      </a:prstGeom>
                      <a:noFill/>
                      <a:ln w="28575">
                        <a:noFill/>
                      </a:ln>
                    </p:spPr>
                  </p:pic>
                </p:oleObj>
              </mc:Fallback>
            </mc:AlternateContent>
          </a:graphicData>
        </a:graphic>
      </p:graphicFrame>
      <p:pic>
        <p:nvPicPr>
          <p:cNvPr id="2052" name="Picture 4" descr="C:\Users\Administrator\Desktop\图片4.png"/>
          <p:cNvPicPr>
            <a:picLocks noChangeAspect="1" noChangeArrowheads="1"/>
          </p:cNvPicPr>
          <p:nvPr/>
        </p:nvPicPr>
        <p:blipFill>
          <a:blip r:embed="rId4" cstate="print"/>
          <a:srcRect/>
          <a:stretch>
            <a:fillRect/>
          </a:stretch>
        </p:blipFill>
        <p:spPr bwMode="auto">
          <a:xfrm>
            <a:off x="3347864" y="1391334"/>
            <a:ext cx="1489770" cy="964392"/>
          </a:xfrm>
          <a:prstGeom prst="rect">
            <a:avLst/>
          </a:prstGeom>
          <a:noFill/>
        </p:spPr>
      </p:pic>
      <p:pic>
        <p:nvPicPr>
          <p:cNvPr id="19" name="Picture 110"/>
          <p:cNvPicPr>
            <a:picLocks noChangeArrowheads="1"/>
          </p:cNvPicPr>
          <p:nvPr/>
        </p:nvPicPr>
        <p:blipFill>
          <a:blip r:embed="rId5" cstate="print"/>
          <a:srcRect/>
          <a:stretch>
            <a:fillRect/>
          </a:stretch>
        </p:blipFill>
        <p:spPr bwMode="auto">
          <a:xfrm>
            <a:off x="5784209" y="1347614"/>
            <a:ext cx="948031" cy="950375"/>
          </a:xfrm>
          <a:prstGeom prst="rect">
            <a:avLst/>
          </a:prstGeom>
          <a:noFill/>
          <a:ln w="9525">
            <a:noFill/>
            <a:miter lim="800000"/>
            <a:headEnd/>
            <a:tailEnd/>
          </a:ln>
        </p:spPr>
      </p:pic>
      <p:pic>
        <p:nvPicPr>
          <p:cNvPr id="20" name="Picture 111"/>
          <p:cNvPicPr>
            <a:picLocks noChangeArrowheads="1"/>
          </p:cNvPicPr>
          <p:nvPr/>
        </p:nvPicPr>
        <p:blipFill>
          <a:blip r:embed="rId6" cstate="print"/>
          <a:srcRect/>
          <a:stretch>
            <a:fillRect/>
          </a:stretch>
        </p:blipFill>
        <p:spPr bwMode="auto">
          <a:xfrm>
            <a:off x="7596336" y="1275606"/>
            <a:ext cx="1080120" cy="1094391"/>
          </a:xfrm>
          <a:prstGeom prst="rect">
            <a:avLst/>
          </a:prstGeom>
          <a:noFill/>
          <a:ln w="9525">
            <a:noFill/>
            <a:miter lim="800000"/>
            <a:headEnd/>
            <a:tailEnd/>
          </a:ln>
        </p:spPr>
      </p:pic>
      <p:graphicFrame>
        <p:nvGraphicFramePr>
          <p:cNvPr id="2053" name="Object 4"/>
          <p:cNvGraphicFramePr>
            <a:graphicFrameLocks noChangeAspect="1"/>
          </p:cNvGraphicFramePr>
          <p:nvPr/>
        </p:nvGraphicFramePr>
        <p:xfrm>
          <a:off x="107504" y="3133543"/>
          <a:ext cx="1296144" cy="1238407"/>
        </p:xfrm>
        <a:graphic>
          <a:graphicData uri="http://schemas.openxmlformats.org/presentationml/2006/ole">
            <mc:AlternateContent xmlns:mc="http://schemas.openxmlformats.org/markup-compatibility/2006">
              <mc:Choice xmlns:v="urn:schemas-microsoft-com:vml" Requires="v">
                <p:oleObj spid="_x0000_s1026" name="Image" r:id="rId7" imgW="1155700" imgH="1117600" progId="">
                  <p:embed/>
                </p:oleObj>
              </mc:Choice>
              <mc:Fallback>
                <p:oleObj name="Image" r:id="rId7" imgW="1155700" imgH="1117600" progId="">
                  <p:embed/>
                  <p:pic>
                    <p:nvPicPr>
                      <p:cNvPr id="0" name="Object 4"/>
                      <p:cNvPicPr>
                        <a:picLocks noChangeAspect="1"/>
                      </p:cNvPicPr>
                      <p:nvPr/>
                    </p:nvPicPr>
                    <p:blipFill>
                      <a:blip r:embed="rId8">
                        <a:clrChange>
                          <a:clrFrom>
                            <a:srgbClr val="FFFFFF"/>
                          </a:clrFrom>
                          <a:clrTo>
                            <a:srgbClr val="FFFFFF">
                              <a:alpha val="0"/>
                            </a:srgbClr>
                          </a:clrTo>
                        </a:clrChange>
                      </a:blip>
                      <a:stretch>
                        <a:fillRect/>
                      </a:stretch>
                    </p:blipFill>
                    <p:spPr>
                      <a:xfrm>
                        <a:off x="107504" y="3133543"/>
                        <a:ext cx="1296144" cy="1238407"/>
                      </a:xfrm>
                      <a:prstGeom prst="rect">
                        <a:avLst/>
                      </a:prstGeom>
                      <a:noFill/>
                      <a:ln w="19050">
                        <a:noFill/>
                      </a:ln>
                    </p:spPr>
                  </p:pic>
                </p:oleObj>
              </mc:Fallback>
            </mc:AlternateContent>
          </a:graphicData>
        </a:graphic>
      </p:graphicFrame>
      <p:pic>
        <p:nvPicPr>
          <p:cNvPr id="22" name="Picture 115"/>
          <p:cNvPicPr>
            <a:picLocks noChangeArrowheads="1"/>
          </p:cNvPicPr>
          <p:nvPr/>
        </p:nvPicPr>
        <p:blipFill>
          <a:blip r:embed="rId9" cstate="print"/>
          <a:srcRect/>
          <a:stretch>
            <a:fillRect/>
          </a:stretch>
        </p:blipFill>
        <p:spPr bwMode="auto">
          <a:xfrm>
            <a:off x="1763688" y="3133543"/>
            <a:ext cx="1212502" cy="1166399"/>
          </a:xfrm>
          <a:prstGeom prst="rect">
            <a:avLst/>
          </a:prstGeom>
          <a:noFill/>
          <a:ln w="9525">
            <a:noFill/>
            <a:miter lim="800000"/>
            <a:headEnd/>
            <a:tailEnd/>
          </a:ln>
        </p:spPr>
      </p:pic>
      <p:graphicFrame>
        <p:nvGraphicFramePr>
          <p:cNvPr id="2054" name="Object 1"/>
          <p:cNvGraphicFramePr>
            <a:graphicFrameLocks noChangeAspect="1"/>
          </p:cNvGraphicFramePr>
          <p:nvPr/>
        </p:nvGraphicFramePr>
        <p:xfrm>
          <a:off x="3635896" y="3003798"/>
          <a:ext cx="1571571" cy="1382423"/>
        </p:xfrm>
        <a:graphic>
          <a:graphicData uri="http://schemas.openxmlformats.org/presentationml/2006/ole">
            <mc:AlternateContent xmlns:mc="http://schemas.openxmlformats.org/markup-compatibility/2006">
              <mc:Choice xmlns:v="urn:schemas-microsoft-com:vml" Requires="v">
                <p:oleObj spid="_x0000_s1027" name="Image" r:id="rId10" imgW="2971800" imgH="2832100" progId="">
                  <p:embed/>
                </p:oleObj>
              </mc:Choice>
              <mc:Fallback>
                <p:oleObj name="Image" r:id="rId10" imgW="2971800" imgH="2832100" progId="">
                  <p:embed/>
                  <p:pic>
                    <p:nvPicPr>
                      <p:cNvPr id="0" name="Object 1"/>
                      <p:cNvPicPr>
                        <a:picLocks noChangeAspect="1"/>
                      </p:cNvPicPr>
                      <p:nvPr/>
                    </p:nvPicPr>
                    <p:blipFill>
                      <a:blip r:embed="rId11">
                        <a:clrChange>
                          <a:clrFrom>
                            <a:srgbClr val="FFFFFF"/>
                          </a:clrFrom>
                          <a:clrTo>
                            <a:srgbClr val="FFFFFF">
                              <a:alpha val="0"/>
                            </a:srgbClr>
                          </a:clrTo>
                        </a:clrChange>
                      </a:blip>
                      <a:stretch>
                        <a:fillRect/>
                      </a:stretch>
                    </p:blipFill>
                    <p:spPr>
                      <a:xfrm>
                        <a:off x="3635896" y="3003798"/>
                        <a:ext cx="1571571" cy="1382423"/>
                      </a:xfrm>
                      <a:prstGeom prst="rect">
                        <a:avLst/>
                      </a:prstGeom>
                      <a:noFill/>
                      <a:ln w="28575">
                        <a:noFill/>
                      </a:ln>
                    </p:spPr>
                  </p:pic>
                </p:oleObj>
              </mc:Fallback>
            </mc:AlternateContent>
          </a:graphicData>
        </a:graphic>
      </p:graphicFrame>
      <p:pic>
        <p:nvPicPr>
          <p:cNvPr id="24" name="Picture 32"/>
          <p:cNvPicPr>
            <a:picLocks noChangeAspect="1" noChangeArrowheads="1"/>
          </p:cNvPicPr>
          <p:nvPr/>
        </p:nvPicPr>
        <p:blipFill>
          <a:blip r:embed="rId12" cstate="print">
            <a:clrChange>
              <a:clrFrom>
                <a:srgbClr val="CCFFFF"/>
              </a:clrFrom>
              <a:clrTo>
                <a:srgbClr val="CCFFFF">
                  <a:alpha val="0"/>
                </a:srgbClr>
              </a:clrTo>
            </a:clrChange>
          </a:blip>
          <a:srcRect/>
          <a:stretch>
            <a:fillRect/>
          </a:stretch>
        </p:blipFill>
        <p:spPr bwMode="auto">
          <a:xfrm>
            <a:off x="5940152" y="3075806"/>
            <a:ext cx="1103006" cy="1368152"/>
          </a:xfrm>
          <a:prstGeom prst="rect">
            <a:avLst/>
          </a:prstGeom>
          <a:noFill/>
          <a:ln w="12700" cap="sq">
            <a:noFill/>
            <a:miter lim="800000"/>
            <a:headEnd type="none" w="sm" len="sm"/>
            <a:tailEnd type="none" w="sm" len="sm"/>
          </a:ln>
        </p:spPr>
      </p:pic>
      <p:pic>
        <p:nvPicPr>
          <p:cNvPr id="25" name="Picture 81"/>
          <p:cNvPicPr>
            <a:picLocks noChangeAspect="1" noChangeArrowheads="1"/>
          </p:cNvPicPr>
          <p:nvPr/>
        </p:nvPicPr>
        <p:blipFill>
          <a:blip r:embed="rId13" cstate="print">
            <a:clrChange>
              <a:clrFrom>
                <a:srgbClr val="CCFFFF"/>
              </a:clrFrom>
              <a:clrTo>
                <a:srgbClr val="CCFFFF">
                  <a:alpha val="0"/>
                </a:srgbClr>
              </a:clrTo>
            </a:clrChange>
          </a:blip>
          <a:srcRect/>
          <a:stretch>
            <a:fillRect/>
          </a:stretch>
        </p:blipFill>
        <p:spPr bwMode="auto">
          <a:xfrm rot="10800000">
            <a:off x="7596335" y="3075806"/>
            <a:ext cx="1103467" cy="1224136"/>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150"/>
                                        </p:tgtEl>
                                        <p:attrNameLst>
                                          <p:attrName>style.visibility</p:attrName>
                                        </p:attrNameLst>
                                      </p:cBhvr>
                                      <p:to>
                                        <p:strVal val="visible"/>
                                      </p:to>
                                    </p:set>
                                    <p:animEffect transition="in" filter="blinds(horizontal)">
                                      <p:cBhvr>
                                        <p:cTn id="7" dur="500"/>
                                        <p:tgtEl>
                                          <p:spTgt spid="911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1568"/>
                                        </p:tgtEl>
                                        <p:attrNameLst>
                                          <p:attrName>style.visibility</p:attrName>
                                        </p:attrNameLst>
                                      </p:cBhvr>
                                      <p:to>
                                        <p:strVal val="visible"/>
                                      </p:to>
                                    </p:set>
                                    <p:animEffect transition="in" filter="blinds(horizontal)">
                                      <p:cBhvr>
                                        <p:cTn id="12" dur="500"/>
                                        <p:tgtEl>
                                          <p:spTgt spid="151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p:bldP spid="1515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026" name="Group 162"/>
          <p:cNvGraphicFramePr>
            <a:graphicFrameLocks noGrp="1"/>
          </p:cNvGraphicFramePr>
          <p:nvPr/>
        </p:nvGraphicFramePr>
        <p:xfrm>
          <a:off x="179512" y="1178719"/>
          <a:ext cx="8534722" cy="1393032"/>
        </p:xfrm>
        <a:graphic>
          <a:graphicData uri="http://schemas.openxmlformats.org/drawingml/2006/table">
            <a:tbl>
              <a:tblPr/>
              <a:tblGrid>
                <a:gridCol w="901874"/>
                <a:gridCol w="1258366"/>
                <a:gridCol w="864096"/>
                <a:gridCol w="936104"/>
                <a:gridCol w="864096"/>
                <a:gridCol w="936104"/>
                <a:gridCol w="936104"/>
                <a:gridCol w="864096"/>
                <a:gridCol w="973882"/>
              </a:tblGrid>
              <a:tr h="482204">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　</a:t>
                      </a:r>
                      <a:endPar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间期</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Ⅰ</a:t>
                      </a: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前</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Ⅰ</a:t>
                      </a: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中</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Ⅰ</a:t>
                      </a: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后</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Ⅱ</a:t>
                      </a:r>
                      <a:r>
                        <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前</a:t>
                      </a:r>
                      <a:endPar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Ⅱ</a:t>
                      </a: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中</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减</a:t>
                      </a:r>
                      <a:r>
                        <a:rPr kumimoji="0" lang="en-US" altLang="zh-CN"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Ⅱ</a:t>
                      </a:r>
                      <a:r>
                        <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后</a:t>
                      </a:r>
                      <a:endParaRPr kumimoji="0" lang="zh-CN" altLang="en-US" sz="15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子细胞</a:t>
                      </a:r>
                      <a:endParaRPr kumimoji="0" lang="zh-CN" altLang="en-US"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7863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500" b="1" i="0" u="none" strike="noStrike" cap="none" normalizeH="0" baseline="0" dirty="0" smtClean="0">
                          <a:ln>
                            <a:noFill/>
                          </a:ln>
                          <a:solidFill>
                            <a:srgbClr val="FF3300"/>
                          </a:solidFill>
                          <a:effectLst/>
                          <a:latin typeface="宋体" panose="02010600030101010101" pitchFamily="2" charset="-122"/>
                          <a:ea typeface="宋体" panose="02010600030101010101" pitchFamily="2" charset="-122"/>
                        </a:rPr>
                        <a:t>染色体</a:t>
                      </a:r>
                      <a:endParaRPr kumimoji="0" lang="zh-CN" altLang="en-US" sz="1500" b="1" i="0" u="none" strike="noStrike" cap="none" normalizeH="0" baseline="0" dirty="0" smtClean="0">
                        <a:ln>
                          <a:noFill/>
                        </a:ln>
                        <a:solidFill>
                          <a:srgbClr val="FF33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32197">
                <a:tc>
                  <a:txBody>
                    <a:bodyPr/>
                    <a:lstStyle/>
                    <a:p>
                      <a:pPr marL="0" marR="0" lvl="0" indent="0" algn="ctr" defTabSz="914400" rtl="0" eaLnBrk="1" fontAlgn="ctr" latinLnBrk="0" hangingPunct="1">
                        <a:lnSpc>
                          <a:spcPct val="100000"/>
                        </a:lnSpc>
                        <a:spcBef>
                          <a:spcPct val="0"/>
                        </a:spcBef>
                        <a:spcAft>
                          <a:spcPct val="0"/>
                        </a:spcAft>
                        <a:buClrTx/>
                        <a:buSzTx/>
                        <a:buFontTx/>
                        <a:buNone/>
                        <a:defRPr/>
                      </a:pPr>
                      <a:r>
                        <a:rPr kumimoji="0" lang="en-US" altLang="zh-CN"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DNA</a:t>
                      </a:r>
                      <a:endParaRPr kumimoji="0" lang="en-US" altLang="zh-CN" sz="15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4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7269" marR="7269" marT="5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69" name="Rectangle 7"/>
          <p:cNvSpPr>
            <a:spLocks noChangeArrowheads="1"/>
          </p:cNvSpPr>
          <p:nvPr/>
        </p:nvSpPr>
        <p:spPr bwMode="auto">
          <a:xfrm>
            <a:off x="650875" y="3866395"/>
            <a:ext cx="706438" cy="707886"/>
          </a:xfrm>
          <a:prstGeom prst="rect">
            <a:avLst/>
          </a:prstGeom>
          <a:noFill/>
          <a:ln w="9525">
            <a:noFill/>
            <a:miter lim="800000"/>
          </a:ln>
        </p:spPr>
        <p:txBody>
          <a:bodyPr>
            <a:spAutoFit/>
          </a:bodyPr>
          <a:lstStyle/>
          <a:p>
            <a:r>
              <a:rPr lang="zh-CN" altLang="en-US" sz="2000" b="1" dirty="0">
                <a:solidFill>
                  <a:schemeClr val="tx2"/>
                </a:solidFill>
                <a:latin typeface="Arial Black" panose="020B0A04020102020204" pitchFamily="34" charset="0"/>
                <a:ea typeface="黑体" panose="02010609060101010101" pitchFamily="2" charset="-122"/>
              </a:rPr>
              <a:t>精原细胞</a:t>
            </a:r>
            <a:endParaRPr lang="zh-CN" altLang="en-US" sz="2000" b="1" dirty="0">
              <a:solidFill>
                <a:schemeClr val="tx2"/>
              </a:solidFill>
              <a:latin typeface="Arial Black" panose="020B0A04020102020204" pitchFamily="34" charset="0"/>
              <a:ea typeface="黑体" panose="02010609060101010101" pitchFamily="2" charset="-122"/>
            </a:endParaRPr>
          </a:p>
        </p:txBody>
      </p:sp>
      <p:sp>
        <p:nvSpPr>
          <p:cNvPr id="94271" name="Text Box 34"/>
          <p:cNvSpPr txBox="1">
            <a:spLocks noChangeArrowheads="1"/>
          </p:cNvSpPr>
          <p:nvPr/>
        </p:nvSpPr>
        <p:spPr bwMode="auto">
          <a:xfrm>
            <a:off x="7812360" y="4105349"/>
            <a:ext cx="1071562" cy="400110"/>
          </a:xfrm>
          <a:prstGeom prst="rect">
            <a:avLst/>
          </a:prstGeom>
          <a:noFill/>
          <a:ln w="9525">
            <a:noFill/>
            <a:miter lim="800000"/>
          </a:ln>
        </p:spPr>
        <p:txBody>
          <a:bodyPr>
            <a:spAutoFit/>
          </a:bodyPr>
          <a:lstStyle/>
          <a:p>
            <a:r>
              <a:rPr lang="zh-CN" altLang="en-US" sz="2000" b="1" dirty="0">
                <a:solidFill>
                  <a:schemeClr val="tx2"/>
                </a:solidFill>
                <a:latin typeface="Arial Black" panose="020B0A04020102020204" pitchFamily="34" charset="0"/>
                <a:ea typeface="黑体" panose="02010609060101010101" pitchFamily="2" charset="-122"/>
              </a:rPr>
              <a:t>精细胞</a:t>
            </a:r>
            <a:endParaRPr lang="zh-CN" altLang="en-US" sz="2000" b="1" dirty="0">
              <a:solidFill>
                <a:schemeClr val="tx2"/>
              </a:solidFill>
              <a:latin typeface="Arial Black" panose="020B0A04020102020204" pitchFamily="34" charset="0"/>
              <a:ea typeface="黑体" panose="02010609060101010101" pitchFamily="2" charset="-122"/>
            </a:endParaRPr>
          </a:p>
        </p:txBody>
      </p:sp>
      <p:grpSp>
        <p:nvGrpSpPr>
          <p:cNvPr id="128" name="组合 127"/>
          <p:cNvGrpSpPr/>
          <p:nvPr/>
        </p:nvGrpSpPr>
        <p:grpSpPr>
          <a:xfrm>
            <a:off x="1643063" y="3919975"/>
            <a:ext cx="2928937" cy="667999"/>
            <a:chOff x="1643063" y="4546616"/>
            <a:chExt cx="2357437" cy="667999"/>
          </a:xfrm>
        </p:grpSpPr>
        <p:sp>
          <p:nvSpPr>
            <p:cNvPr id="94270" name="Rectangle 33"/>
            <p:cNvSpPr>
              <a:spLocks noChangeArrowheads="1"/>
            </p:cNvSpPr>
            <p:nvPr/>
          </p:nvSpPr>
          <p:spPr bwMode="auto">
            <a:xfrm>
              <a:off x="1997076" y="4814505"/>
              <a:ext cx="1733167" cy="400110"/>
            </a:xfrm>
            <a:prstGeom prst="rect">
              <a:avLst/>
            </a:prstGeom>
            <a:noFill/>
            <a:ln w="9525">
              <a:noFill/>
              <a:miter lim="800000"/>
            </a:ln>
          </p:spPr>
          <p:txBody>
            <a:bodyPr wrap="none">
              <a:spAutoFit/>
            </a:bodyPr>
            <a:lstStyle/>
            <a:p>
              <a:r>
                <a:rPr lang="zh-CN" altLang="en-US" sz="2000" b="1">
                  <a:solidFill>
                    <a:schemeClr val="tx2"/>
                  </a:solidFill>
                  <a:latin typeface="Arial Black" panose="020B0A04020102020204" pitchFamily="34" charset="0"/>
                  <a:ea typeface="黑体" panose="02010609060101010101" pitchFamily="2" charset="-122"/>
                </a:rPr>
                <a:t>初级精母细胞</a:t>
              </a:r>
              <a:endParaRPr lang="zh-CN" altLang="en-US" sz="2000" b="1">
                <a:solidFill>
                  <a:schemeClr val="tx2"/>
                </a:solidFill>
                <a:latin typeface="Arial Black" panose="020B0A04020102020204" pitchFamily="34" charset="0"/>
                <a:ea typeface="黑体" panose="02010609060101010101" pitchFamily="2" charset="-122"/>
              </a:endParaRPr>
            </a:p>
          </p:txBody>
        </p:sp>
        <p:sp>
          <p:nvSpPr>
            <p:cNvPr id="27" name="左大括号 26"/>
            <p:cNvSpPr/>
            <p:nvPr/>
          </p:nvSpPr>
          <p:spPr>
            <a:xfrm rot="16200000">
              <a:off x="2687837" y="3501842"/>
              <a:ext cx="267890" cy="235743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p>
          </p:txBody>
        </p:sp>
      </p:grpSp>
      <p:grpSp>
        <p:nvGrpSpPr>
          <p:cNvPr id="129" name="组合 128"/>
          <p:cNvGrpSpPr/>
          <p:nvPr/>
        </p:nvGrpSpPr>
        <p:grpSpPr>
          <a:xfrm>
            <a:off x="5220072" y="3973552"/>
            <a:ext cx="2376264" cy="560845"/>
            <a:chOff x="4786314" y="4600193"/>
            <a:chExt cx="2428875" cy="560845"/>
          </a:xfrm>
        </p:grpSpPr>
        <p:sp>
          <p:nvSpPr>
            <p:cNvPr id="94268" name="Text Box 4"/>
            <p:cNvSpPr txBox="1">
              <a:spLocks noChangeArrowheads="1"/>
            </p:cNvSpPr>
            <p:nvPr/>
          </p:nvSpPr>
          <p:spPr bwMode="auto">
            <a:xfrm>
              <a:off x="5143501" y="4760928"/>
              <a:ext cx="1733167" cy="400110"/>
            </a:xfrm>
            <a:prstGeom prst="rect">
              <a:avLst/>
            </a:prstGeom>
            <a:noFill/>
            <a:ln w="9525">
              <a:noFill/>
              <a:miter lim="800000"/>
            </a:ln>
          </p:spPr>
          <p:txBody>
            <a:bodyPr wrap="none">
              <a:spAutoFit/>
            </a:bodyPr>
            <a:lstStyle/>
            <a:p>
              <a:r>
                <a:rPr lang="zh-CN" altLang="en-US" sz="2000" b="1">
                  <a:solidFill>
                    <a:schemeClr val="tx2"/>
                  </a:solidFill>
                  <a:latin typeface="Arial Black" panose="020B0A04020102020204" pitchFamily="34" charset="0"/>
                  <a:ea typeface="黑体" panose="02010609060101010101" pitchFamily="2" charset="-122"/>
                </a:rPr>
                <a:t>次级精母细胞</a:t>
              </a:r>
              <a:endParaRPr lang="zh-CN" altLang="en-US" sz="2000" b="1">
                <a:solidFill>
                  <a:schemeClr val="tx2"/>
                </a:solidFill>
                <a:latin typeface="Arial Black" panose="020B0A04020102020204" pitchFamily="34" charset="0"/>
                <a:ea typeface="黑体" panose="02010609060101010101" pitchFamily="2" charset="-122"/>
              </a:endParaRPr>
            </a:p>
          </p:txBody>
        </p:sp>
        <p:sp>
          <p:nvSpPr>
            <p:cNvPr id="28" name="左大括号 27"/>
            <p:cNvSpPr/>
            <p:nvPr/>
          </p:nvSpPr>
          <p:spPr>
            <a:xfrm rot="16200000">
              <a:off x="5920384" y="3466123"/>
              <a:ext cx="160735" cy="242887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800"/>
            </a:p>
          </p:txBody>
        </p:sp>
      </p:grpSp>
      <p:sp>
        <p:nvSpPr>
          <p:cNvPr id="94282" name="TextBox 44"/>
          <p:cNvSpPr txBox="1">
            <a:spLocks noChangeArrowheads="1"/>
          </p:cNvSpPr>
          <p:nvPr/>
        </p:nvSpPr>
        <p:spPr bwMode="auto">
          <a:xfrm>
            <a:off x="360040" y="267494"/>
            <a:ext cx="8748464" cy="523220"/>
          </a:xfrm>
          <a:prstGeom prst="rect">
            <a:avLst/>
          </a:prstGeom>
          <a:noFill/>
          <a:ln w="9525">
            <a:noFill/>
            <a:miter lim="800000"/>
          </a:ln>
        </p:spPr>
        <p:txBody>
          <a:bodyPr wrap="square">
            <a:spAutoFit/>
          </a:bodyPr>
          <a:lstStyle/>
          <a:p>
            <a:r>
              <a:rPr lang="en-US" altLang="zh-CN" sz="2800" b="1" dirty="0" smtClean="0">
                <a:latin typeface="+mn-ea"/>
              </a:rPr>
              <a:t>2.</a:t>
            </a:r>
            <a:r>
              <a:rPr lang="zh-CN" altLang="en-US" sz="2800" b="1" dirty="0" smtClean="0">
                <a:latin typeface="+mn-ea"/>
              </a:rPr>
              <a:t>精子形成过程中染色体、</a:t>
            </a:r>
            <a:r>
              <a:rPr lang="en-US" altLang="zh-CN" sz="2800" b="1" dirty="0" smtClean="0">
                <a:latin typeface="+mn-ea"/>
              </a:rPr>
              <a:t>DNA</a:t>
            </a:r>
            <a:r>
              <a:rPr lang="zh-CN" altLang="en-US" sz="2800" b="1" dirty="0" smtClean="0">
                <a:latin typeface="+mn-ea"/>
              </a:rPr>
              <a:t>含量</a:t>
            </a:r>
            <a:r>
              <a:rPr lang="zh-CN" altLang="en-US" sz="2800" b="1" dirty="0">
                <a:latin typeface="+mn-ea"/>
              </a:rPr>
              <a:t>的变化：</a:t>
            </a:r>
            <a:endParaRPr lang="zh-CN" altLang="en-US" sz="2800" b="1" dirty="0">
              <a:latin typeface="+mn-ea"/>
            </a:endParaRPr>
          </a:p>
        </p:txBody>
      </p:sp>
      <p:pic>
        <p:nvPicPr>
          <p:cNvPr id="114" name="Picture 110"/>
          <p:cNvPicPr>
            <a:picLocks noChangeAspect="1" noChangeArrowheads="1"/>
          </p:cNvPicPr>
          <p:nvPr/>
        </p:nvPicPr>
        <p:blipFill>
          <a:blip r:embed="rId1" cstate="print"/>
          <a:srcRect/>
          <a:stretch>
            <a:fillRect/>
          </a:stretch>
        </p:blipFill>
        <p:spPr bwMode="auto">
          <a:xfrm>
            <a:off x="614214" y="3213158"/>
            <a:ext cx="789434" cy="604159"/>
          </a:xfrm>
          <a:prstGeom prst="rect">
            <a:avLst/>
          </a:prstGeom>
          <a:noFill/>
          <a:ln w="9525">
            <a:noFill/>
            <a:miter lim="800000"/>
            <a:headEnd/>
            <a:tailEnd/>
          </a:ln>
        </p:spPr>
      </p:pic>
      <p:graphicFrame>
        <p:nvGraphicFramePr>
          <p:cNvPr id="117" name="Object 0"/>
          <p:cNvGraphicFramePr>
            <a:graphicFrameLocks noChangeAspect="1"/>
          </p:cNvGraphicFramePr>
          <p:nvPr/>
        </p:nvGraphicFramePr>
        <p:xfrm>
          <a:off x="3203848" y="3075806"/>
          <a:ext cx="731158" cy="792088"/>
        </p:xfrm>
        <a:graphic>
          <a:graphicData uri="http://schemas.openxmlformats.org/presentationml/2006/ole">
            <mc:AlternateContent xmlns:mc="http://schemas.openxmlformats.org/markup-compatibility/2006">
              <mc:Choice xmlns:v="urn:schemas-microsoft-com:vml" Requires="v">
                <p:oleObj spid="_x0000_s2049" name="Image" r:id="rId2" imgW="3136900" imgH="3352800" progId="">
                  <p:embed/>
                </p:oleObj>
              </mc:Choice>
              <mc:Fallback>
                <p:oleObj name="Image" r:id="rId2" imgW="3136900" imgH="3352800" progId="">
                  <p:embed/>
                  <p:pic>
                    <p:nvPicPr>
                      <p:cNvPr id="0" name="Object 0"/>
                      <p:cNvPicPr>
                        <a:picLocks noChangeAspect="1"/>
                      </p:cNvPicPr>
                      <p:nvPr/>
                    </p:nvPicPr>
                    <p:blipFill>
                      <a:blip r:embed="rId3">
                        <a:clrChange>
                          <a:clrFrom>
                            <a:srgbClr val="FFFFFF"/>
                          </a:clrFrom>
                          <a:clrTo>
                            <a:srgbClr val="FFFFFF">
                              <a:alpha val="0"/>
                            </a:srgbClr>
                          </a:clrTo>
                        </a:clrChange>
                      </a:blip>
                      <a:stretch>
                        <a:fillRect/>
                      </a:stretch>
                    </p:blipFill>
                    <p:spPr>
                      <a:xfrm>
                        <a:off x="3203848" y="3075806"/>
                        <a:ext cx="731158" cy="792088"/>
                      </a:xfrm>
                      <a:prstGeom prst="rect">
                        <a:avLst/>
                      </a:prstGeom>
                      <a:noFill/>
                      <a:ln w="28575">
                        <a:noFill/>
                      </a:ln>
                    </p:spPr>
                  </p:pic>
                </p:oleObj>
              </mc:Fallback>
            </mc:AlternateContent>
          </a:graphicData>
        </a:graphic>
      </p:graphicFrame>
      <p:pic>
        <p:nvPicPr>
          <p:cNvPr id="118" name="Picture 32"/>
          <p:cNvPicPr>
            <a:picLocks noChangeAspect="1" noChangeArrowheads="1"/>
          </p:cNvPicPr>
          <p:nvPr/>
        </p:nvPicPr>
        <p:blipFill>
          <a:blip r:embed="rId4" cstate="print">
            <a:clrChange>
              <a:clrFrom>
                <a:srgbClr val="CCFFFF"/>
              </a:clrFrom>
              <a:clrTo>
                <a:srgbClr val="CCFFFF">
                  <a:alpha val="0"/>
                </a:srgbClr>
              </a:clrTo>
            </a:clrChange>
          </a:blip>
          <a:srcRect/>
          <a:stretch>
            <a:fillRect/>
          </a:stretch>
        </p:blipFill>
        <p:spPr bwMode="auto">
          <a:xfrm>
            <a:off x="4033336" y="3025229"/>
            <a:ext cx="754688" cy="936104"/>
          </a:xfrm>
          <a:prstGeom prst="rect">
            <a:avLst/>
          </a:prstGeom>
          <a:noFill/>
          <a:ln w="12700" cap="sq">
            <a:noFill/>
            <a:miter lim="800000"/>
            <a:headEnd type="none" w="sm" len="sm"/>
            <a:tailEnd type="none" w="sm" len="sm"/>
          </a:ln>
        </p:spPr>
      </p:pic>
      <p:pic>
        <p:nvPicPr>
          <p:cNvPr id="119" name="Picture 80"/>
          <p:cNvPicPr>
            <a:picLocks noChangeAspect="1" noChangeArrowheads="1"/>
          </p:cNvPicPr>
          <p:nvPr/>
        </p:nvPicPr>
        <p:blipFill>
          <a:blip r:embed="rId5" cstate="print">
            <a:clrChange>
              <a:clrFrom>
                <a:srgbClr val="CCFFFF"/>
              </a:clrFrom>
              <a:clrTo>
                <a:srgbClr val="CCFFFF">
                  <a:alpha val="0"/>
                </a:srgbClr>
              </a:clrTo>
            </a:clrChange>
          </a:blip>
          <a:srcRect/>
          <a:stretch>
            <a:fillRect/>
          </a:stretch>
        </p:blipFill>
        <p:spPr bwMode="auto">
          <a:xfrm rot="10800000">
            <a:off x="7043443" y="3457276"/>
            <a:ext cx="480885" cy="504056"/>
          </a:xfrm>
          <a:prstGeom prst="rect">
            <a:avLst/>
          </a:prstGeom>
          <a:noFill/>
          <a:ln w="12700" cap="sq">
            <a:noFill/>
            <a:miter lim="800000"/>
            <a:headEnd type="none" w="sm" len="sm"/>
            <a:tailEnd type="none" w="sm" len="sm"/>
          </a:ln>
        </p:spPr>
      </p:pic>
      <p:pic>
        <p:nvPicPr>
          <p:cNvPr id="120" name="Picture 81"/>
          <p:cNvPicPr>
            <a:picLocks noChangeAspect="1" noChangeArrowheads="1"/>
          </p:cNvPicPr>
          <p:nvPr/>
        </p:nvPicPr>
        <p:blipFill>
          <a:blip r:embed="rId6" cstate="print">
            <a:clrChange>
              <a:clrFrom>
                <a:srgbClr val="CCFFFF"/>
              </a:clrFrom>
              <a:clrTo>
                <a:srgbClr val="CCFFFF">
                  <a:alpha val="0"/>
                </a:srgbClr>
              </a:clrTo>
            </a:clrChange>
          </a:blip>
          <a:srcRect/>
          <a:stretch>
            <a:fillRect/>
          </a:stretch>
        </p:blipFill>
        <p:spPr bwMode="auto">
          <a:xfrm rot="10800000">
            <a:off x="7020272" y="2826092"/>
            <a:ext cx="504056" cy="559177"/>
          </a:xfrm>
          <a:prstGeom prst="rect">
            <a:avLst/>
          </a:prstGeom>
          <a:noFill/>
          <a:ln w="12700" cap="sq">
            <a:noFill/>
            <a:miter lim="800000"/>
            <a:headEnd type="none" w="sm" len="sm"/>
            <a:tailEnd type="none" w="sm" len="sm"/>
          </a:ln>
        </p:spPr>
      </p:pic>
      <p:pic>
        <p:nvPicPr>
          <p:cNvPr id="121" name="Picture 82"/>
          <p:cNvPicPr>
            <a:picLocks noChangeAspect="1" noChangeArrowheads="1"/>
          </p:cNvPicPr>
          <p:nvPr/>
        </p:nvPicPr>
        <p:blipFill>
          <a:blip r:embed="rId7" cstate="print">
            <a:clrChange>
              <a:clrFrom>
                <a:srgbClr val="CCFFFF"/>
              </a:clrFrom>
              <a:clrTo>
                <a:srgbClr val="CCFFFF">
                  <a:alpha val="0"/>
                </a:srgbClr>
              </a:clrTo>
            </a:clrChange>
          </a:blip>
          <a:srcRect/>
          <a:stretch>
            <a:fillRect/>
          </a:stretch>
        </p:blipFill>
        <p:spPr bwMode="auto">
          <a:xfrm>
            <a:off x="8013856" y="2787774"/>
            <a:ext cx="446576" cy="1241699"/>
          </a:xfrm>
          <a:prstGeom prst="rect">
            <a:avLst/>
          </a:prstGeom>
          <a:noFill/>
          <a:ln w="12700" cap="sq">
            <a:noFill/>
            <a:miter lim="800000"/>
            <a:headEnd type="none" w="sm" len="sm"/>
            <a:tailEnd type="none" w="sm" len="sm"/>
          </a:ln>
        </p:spPr>
      </p:pic>
      <p:graphicFrame>
        <p:nvGraphicFramePr>
          <p:cNvPr id="122" name="Object 1"/>
          <p:cNvGraphicFramePr>
            <a:graphicFrameLocks noChangeAspect="1"/>
          </p:cNvGraphicFramePr>
          <p:nvPr/>
        </p:nvGraphicFramePr>
        <p:xfrm>
          <a:off x="6020126" y="2928755"/>
          <a:ext cx="712114" cy="528522"/>
        </p:xfrm>
        <a:graphic>
          <a:graphicData uri="http://schemas.openxmlformats.org/presentationml/2006/ole">
            <mc:AlternateContent xmlns:mc="http://schemas.openxmlformats.org/markup-compatibility/2006">
              <mc:Choice xmlns:v="urn:schemas-microsoft-com:vml" Requires="v">
                <p:oleObj spid="_x0000_s2050" name="Image" r:id="rId8" imgW="2971800" imgH="2832100" progId="">
                  <p:embed/>
                </p:oleObj>
              </mc:Choice>
              <mc:Fallback>
                <p:oleObj name="Image" r:id="rId8" imgW="2971800" imgH="2832100" progId="">
                  <p:embed/>
                  <p:pic>
                    <p:nvPicPr>
                      <p:cNvPr id="0" name="Object 1"/>
                      <p:cNvPicPr>
                        <a:picLocks noChangeAspect="1"/>
                      </p:cNvPicPr>
                      <p:nvPr/>
                    </p:nvPicPr>
                    <p:blipFill>
                      <a:blip r:embed="rId9">
                        <a:clrChange>
                          <a:clrFrom>
                            <a:srgbClr val="FFFFFF"/>
                          </a:clrFrom>
                          <a:clrTo>
                            <a:srgbClr val="FFFFFF">
                              <a:alpha val="0"/>
                            </a:srgbClr>
                          </a:clrTo>
                        </a:clrChange>
                      </a:blip>
                      <a:stretch>
                        <a:fillRect/>
                      </a:stretch>
                    </p:blipFill>
                    <p:spPr>
                      <a:xfrm>
                        <a:off x="6020126" y="2928755"/>
                        <a:ext cx="712114" cy="528522"/>
                      </a:xfrm>
                      <a:prstGeom prst="rect">
                        <a:avLst/>
                      </a:prstGeom>
                      <a:noFill/>
                      <a:ln w="28575">
                        <a:noFill/>
                      </a:ln>
                    </p:spPr>
                  </p:pic>
                </p:oleObj>
              </mc:Fallback>
            </mc:AlternateContent>
          </a:graphicData>
        </a:graphic>
      </p:graphicFrame>
      <p:graphicFrame>
        <p:nvGraphicFramePr>
          <p:cNvPr id="123" name="Object 2"/>
          <p:cNvGraphicFramePr>
            <a:graphicFrameLocks noChangeAspect="1"/>
          </p:cNvGraphicFramePr>
          <p:nvPr/>
        </p:nvGraphicFramePr>
        <p:xfrm>
          <a:off x="6052207" y="3413591"/>
          <a:ext cx="608025" cy="475734"/>
        </p:xfrm>
        <a:graphic>
          <a:graphicData uri="http://schemas.openxmlformats.org/presentationml/2006/ole">
            <mc:AlternateContent xmlns:mc="http://schemas.openxmlformats.org/markup-compatibility/2006">
              <mc:Choice xmlns:v="urn:schemas-microsoft-com:vml" Requires="v">
                <p:oleObj spid="_x0000_s2051" name="Image" r:id="rId10" imgW="2755900" imgH="2768600" progId="">
                  <p:embed/>
                </p:oleObj>
              </mc:Choice>
              <mc:Fallback>
                <p:oleObj name="Image" r:id="rId10" imgW="2755900" imgH="2768600" progId="">
                  <p:embed/>
                  <p:pic>
                    <p:nvPicPr>
                      <p:cNvPr id="0" name="Object 2"/>
                      <p:cNvPicPr>
                        <a:picLocks noChangeAspect="1"/>
                      </p:cNvPicPr>
                      <p:nvPr/>
                    </p:nvPicPr>
                    <p:blipFill>
                      <a:blip r:embed="rId11">
                        <a:clrChange>
                          <a:clrFrom>
                            <a:srgbClr val="FFFFFF"/>
                          </a:clrFrom>
                          <a:clrTo>
                            <a:srgbClr val="FFFFFF">
                              <a:alpha val="0"/>
                            </a:srgbClr>
                          </a:clrTo>
                        </a:clrChange>
                      </a:blip>
                      <a:stretch>
                        <a:fillRect/>
                      </a:stretch>
                    </p:blipFill>
                    <p:spPr>
                      <a:xfrm>
                        <a:off x="6052207" y="3413591"/>
                        <a:ext cx="608025" cy="475734"/>
                      </a:xfrm>
                      <a:prstGeom prst="rect">
                        <a:avLst/>
                      </a:prstGeom>
                      <a:noFill/>
                      <a:ln w="28575">
                        <a:noFill/>
                      </a:ln>
                    </p:spPr>
                  </p:pic>
                </p:oleObj>
              </mc:Fallback>
            </mc:AlternateContent>
          </a:graphicData>
        </a:graphic>
      </p:graphicFrame>
      <p:pic>
        <p:nvPicPr>
          <p:cNvPr id="124" name="Picture 111"/>
          <p:cNvPicPr>
            <a:picLocks noChangeAspect="1" noChangeArrowheads="1"/>
          </p:cNvPicPr>
          <p:nvPr/>
        </p:nvPicPr>
        <p:blipFill>
          <a:blip r:embed="rId12" cstate="print"/>
          <a:srcRect/>
          <a:stretch>
            <a:fillRect/>
          </a:stretch>
        </p:blipFill>
        <p:spPr bwMode="auto">
          <a:xfrm>
            <a:off x="1403648" y="3183712"/>
            <a:ext cx="720080" cy="705613"/>
          </a:xfrm>
          <a:prstGeom prst="rect">
            <a:avLst/>
          </a:prstGeom>
          <a:noFill/>
          <a:ln w="9525">
            <a:noFill/>
            <a:miter lim="800000"/>
            <a:headEnd/>
            <a:tailEnd/>
          </a:ln>
        </p:spPr>
      </p:pic>
      <p:pic>
        <p:nvPicPr>
          <p:cNvPr id="125" name="Picture 115"/>
          <p:cNvPicPr>
            <a:picLocks noChangeAspect="1" noChangeArrowheads="1"/>
          </p:cNvPicPr>
          <p:nvPr/>
        </p:nvPicPr>
        <p:blipFill>
          <a:blip r:embed="rId13" cstate="print"/>
          <a:srcRect/>
          <a:stretch>
            <a:fillRect/>
          </a:stretch>
        </p:blipFill>
        <p:spPr bwMode="auto">
          <a:xfrm>
            <a:off x="2339752" y="3147814"/>
            <a:ext cx="720887" cy="720080"/>
          </a:xfrm>
          <a:prstGeom prst="rect">
            <a:avLst/>
          </a:prstGeom>
          <a:noFill/>
          <a:ln w="9525">
            <a:noFill/>
            <a:miter lim="800000"/>
            <a:headEnd/>
            <a:tailEnd/>
          </a:ln>
        </p:spPr>
      </p:pic>
      <p:graphicFrame>
        <p:nvGraphicFramePr>
          <p:cNvPr id="126" name="Object 3"/>
          <p:cNvGraphicFramePr>
            <a:graphicFrameLocks noChangeAspect="1"/>
          </p:cNvGraphicFramePr>
          <p:nvPr/>
        </p:nvGraphicFramePr>
        <p:xfrm>
          <a:off x="5156658" y="3458666"/>
          <a:ext cx="567470" cy="430659"/>
        </p:xfrm>
        <a:graphic>
          <a:graphicData uri="http://schemas.openxmlformats.org/presentationml/2006/ole">
            <mc:AlternateContent xmlns:mc="http://schemas.openxmlformats.org/markup-compatibility/2006">
              <mc:Choice xmlns:v="urn:schemas-microsoft-com:vml" Requires="v">
                <p:oleObj spid="_x0000_s2052" name="Image" r:id="rId14" imgW="1066800" imgH="1092200" progId="">
                  <p:embed/>
                </p:oleObj>
              </mc:Choice>
              <mc:Fallback>
                <p:oleObj name="Image" r:id="rId14" imgW="1066800" imgH="1092200" progId="">
                  <p:embed/>
                  <p:pic>
                    <p:nvPicPr>
                      <p:cNvPr id="0" name="Object 3"/>
                      <p:cNvPicPr>
                        <a:picLocks noChangeAspect="1"/>
                      </p:cNvPicPr>
                      <p:nvPr/>
                    </p:nvPicPr>
                    <p:blipFill>
                      <a:blip r:embed="rId15">
                        <a:clrChange>
                          <a:clrFrom>
                            <a:srgbClr val="FFFFFF"/>
                          </a:clrFrom>
                          <a:clrTo>
                            <a:srgbClr val="FFFFFF">
                              <a:alpha val="0"/>
                            </a:srgbClr>
                          </a:clrTo>
                        </a:clrChange>
                      </a:blip>
                      <a:stretch>
                        <a:fillRect/>
                      </a:stretch>
                    </p:blipFill>
                    <p:spPr>
                      <a:xfrm>
                        <a:off x="5156658" y="3458666"/>
                        <a:ext cx="567470" cy="430659"/>
                      </a:xfrm>
                      <a:prstGeom prst="rect">
                        <a:avLst/>
                      </a:prstGeom>
                      <a:noFill/>
                      <a:ln w="19050">
                        <a:noFill/>
                      </a:ln>
                    </p:spPr>
                  </p:pic>
                </p:oleObj>
              </mc:Fallback>
            </mc:AlternateContent>
          </a:graphicData>
        </a:graphic>
      </p:graphicFrame>
      <p:graphicFrame>
        <p:nvGraphicFramePr>
          <p:cNvPr id="127" name="Object 4"/>
          <p:cNvGraphicFramePr>
            <a:graphicFrameLocks noChangeAspect="1"/>
          </p:cNvGraphicFramePr>
          <p:nvPr/>
        </p:nvGraphicFramePr>
        <p:xfrm>
          <a:off x="5135864" y="3025601"/>
          <a:ext cx="588264" cy="431676"/>
        </p:xfrm>
        <a:graphic>
          <a:graphicData uri="http://schemas.openxmlformats.org/presentationml/2006/ole">
            <mc:AlternateContent xmlns:mc="http://schemas.openxmlformats.org/markup-compatibility/2006">
              <mc:Choice xmlns:v="urn:schemas-microsoft-com:vml" Requires="v">
                <p:oleObj spid="_x0000_s2053" name="Image" r:id="rId16" imgW="1155700" imgH="1117600" progId="">
                  <p:embed/>
                </p:oleObj>
              </mc:Choice>
              <mc:Fallback>
                <p:oleObj name="Image" r:id="rId16" imgW="1155700" imgH="1117600" progId="">
                  <p:embed/>
                  <p:pic>
                    <p:nvPicPr>
                      <p:cNvPr id="0" name="Object 4"/>
                      <p:cNvPicPr>
                        <a:picLocks noChangeAspect="1"/>
                      </p:cNvPicPr>
                      <p:nvPr/>
                    </p:nvPicPr>
                    <p:blipFill>
                      <a:blip r:embed="rId17">
                        <a:clrChange>
                          <a:clrFrom>
                            <a:srgbClr val="FFFFFF"/>
                          </a:clrFrom>
                          <a:clrTo>
                            <a:srgbClr val="FFFFFF">
                              <a:alpha val="0"/>
                            </a:srgbClr>
                          </a:clrTo>
                        </a:clrChange>
                      </a:blip>
                      <a:stretch>
                        <a:fillRect/>
                      </a:stretch>
                    </p:blipFill>
                    <p:spPr>
                      <a:xfrm>
                        <a:off x="5135864" y="3025601"/>
                        <a:ext cx="588264" cy="431676"/>
                      </a:xfrm>
                      <a:prstGeom prst="rect">
                        <a:avLst/>
                      </a:prstGeom>
                      <a:noFill/>
                      <a:ln w="19050">
                        <a:noFill/>
                      </a:ln>
                    </p:spPr>
                  </p:pic>
                </p:oleObj>
              </mc:Fallback>
            </mc:AlternateContent>
          </a:graphicData>
        </a:graphic>
      </p:graphicFrame>
      <p:sp>
        <p:nvSpPr>
          <p:cNvPr id="131" name="TextBox 130"/>
          <p:cNvSpPr txBox="1"/>
          <p:nvPr/>
        </p:nvSpPr>
        <p:spPr>
          <a:xfrm>
            <a:off x="1619672" y="1707654"/>
            <a:ext cx="7272808" cy="461665"/>
          </a:xfrm>
          <a:prstGeom prst="rect">
            <a:avLst/>
          </a:prstGeom>
          <a:noFill/>
        </p:spPr>
        <p:txBody>
          <a:bodyPr wrap="square" rtlCol="0">
            <a:spAutoFit/>
          </a:bodyPr>
          <a:lstStyle/>
          <a:p>
            <a:r>
              <a:rPr lang="en-US" altLang="zh-CN" sz="2400" dirty="0" smtClean="0">
                <a:solidFill>
                  <a:srgbClr val="FF0000"/>
                </a:solidFill>
              </a:rPr>
              <a:t>4</a:t>
            </a:r>
            <a:r>
              <a:rPr lang="en-US" altLang="zh-CN" sz="2400" dirty="0" smtClean="0"/>
              <a:t>        </a:t>
            </a:r>
            <a:r>
              <a:rPr lang="en-US" altLang="zh-CN" sz="2400" dirty="0" smtClean="0"/>
              <a:t>     </a:t>
            </a:r>
            <a:r>
              <a:rPr lang="en-US" altLang="zh-CN" sz="2400" dirty="0" smtClean="0"/>
              <a:t>4          4          </a:t>
            </a:r>
            <a:r>
              <a:rPr lang="en-US" altLang="zh-CN" sz="2400" dirty="0" smtClean="0">
                <a:solidFill>
                  <a:srgbClr val="FF0000"/>
                </a:solidFill>
              </a:rPr>
              <a:t> 4          </a:t>
            </a:r>
            <a:r>
              <a:rPr lang="en-US" altLang="zh-CN" sz="2400" dirty="0" smtClean="0">
                <a:solidFill>
                  <a:srgbClr val="FF0000"/>
                </a:solidFill>
              </a:rPr>
              <a:t>  2</a:t>
            </a:r>
            <a:r>
              <a:rPr lang="en-US" altLang="zh-CN" sz="2400" dirty="0" smtClean="0"/>
              <a:t>          </a:t>
            </a:r>
            <a:r>
              <a:rPr lang="en-US" altLang="zh-CN" sz="2400" dirty="0" smtClean="0"/>
              <a:t>2           </a:t>
            </a:r>
            <a:r>
              <a:rPr lang="en-US" altLang="zh-CN" sz="2400" dirty="0" smtClean="0">
                <a:solidFill>
                  <a:srgbClr val="FF0000"/>
                </a:solidFill>
              </a:rPr>
              <a:t>4 </a:t>
            </a:r>
            <a:r>
              <a:rPr lang="en-US" altLang="zh-CN" sz="2400" dirty="0" smtClean="0"/>
              <a:t>         </a:t>
            </a:r>
            <a:r>
              <a:rPr lang="en-US" altLang="zh-CN" sz="2400" dirty="0" smtClean="0"/>
              <a:t>2</a:t>
            </a:r>
            <a:endParaRPr lang="zh-CN" altLang="en-US" sz="2400" dirty="0"/>
          </a:p>
        </p:txBody>
      </p:sp>
      <p:sp>
        <p:nvSpPr>
          <p:cNvPr id="132" name="TextBox 131"/>
          <p:cNvSpPr txBox="1"/>
          <p:nvPr/>
        </p:nvSpPr>
        <p:spPr>
          <a:xfrm>
            <a:off x="1475656" y="1678037"/>
            <a:ext cx="7272808" cy="461665"/>
          </a:xfrm>
          <a:prstGeom prst="rect">
            <a:avLst/>
          </a:prstGeom>
          <a:noFill/>
        </p:spPr>
        <p:txBody>
          <a:bodyPr wrap="square" rtlCol="0">
            <a:spAutoFit/>
          </a:bodyPr>
          <a:lstStyle/>
          <a:p>
            <a:r>
              <a:rPr lang="en-US" altLang="zh-CN" sz="2400" dirty="0" smtClean="0">
                <a:solidFill>
                  <a:srgbClr val="FF0000"/>
                </a:solidFill>
              </a:rPr>
              <a:t>2N</a:t>
            </a:r>
            <a:r>
              <a:rPr lang="en-US" altLang="zh-CN" sz="2400" dirty="0" smtClean="0"/>
              <a:t>      </a:t>
            </a:r>
            <a:r>
              <a:rPr lang="en-US" altLang="zh-CN" sz="2400" dirty="0" smtClean="0"/>
              <a:t>    </a:t>
            </a:r>
            <a:r>
              <a:rPr lang="en-US" altLang="zh-CN" sz="2400" dirty="0" err="1" smtClean="0"/>
              <a:t>2N</a:t>
            </a:r>
            <a:r>
              <a:rPr lang="en-US" altLang="zh-CN" sz="2400" dirty="0" smtClean="0"/>
              <a:t>       </a:t>
            </a:r>
            <a:r>
              <a:rPr lang="en-US" altLang="zh-CN" sz="2400" dirty="0" err="1" smtClean="0"/>
              <a:t>2N</a:t>
            </a:r>
            <a:r>
              <a:rPr lang="en-US" altLang="zh-CN" sz="2400" dirty="0" smtClean="0"/>
              <a:t>        </a:t>
            </a:r>
            <a:r>
              <a:rPr lang="en-US" altLang="zh-CN" sz="2400" dirty="0" err="1" smtClean="0">
                <a:solidFill>
                  <a:srgbClr val="FF0000"/>
                </a:solidFill>
              </a:rPr>
              <a:t>2N</a:t>
            </a:r>
            <a:r>
              <a:rPr lang="en-US" altLang="zh-CN" sz="2400" dirty="0" smtClean="0">
                <a:solidFill>
                  <a:srgbClr val="FF0000"/>
                </a:solidFill>
              </a:rPr>
              <a:t>        </a:t>
            </a:r>
            <a:r>
              <a:rPr lang="en-US" altLang="zh-CN" sz="2400" dirty="0" smtClean="0">
                <a:solidFill>
                  <a:srgbClr val="FF0000"/>
                </a:solidFill>
              </a:rPr>
              <a:t>    N</a:t>
            </a:r>
            <a:r>
              <a:rPr lang="en-US" altLang="zh-CN" sz="2400" dirty="0" smtClean="0"/>
              <a:t>         </a:t>
            </a:r>
            <a:r>
              <a:rPr lang="en-US" altLang="zh-CN" sz="2400" dirty="0" err="1" smtClean="0"/>
              <a:t>N</a:t>
            </a:r>
            <a:r>
              <a:rPr lang="en-US" altLang="zh-CN" sz="2400" dirty="0" smtClean="0"/>
              <a:t>         </a:t>
            </a:r>
            <a:r>
              <a:rPr lang="en-US" altLang="zh-CN" sz="2400" dirty="0" smtClean="0">
                <a:solidFill>
                  <a:srgbClr val="FF0000"/>
                </a:solidFill>
              </a:rPr>
              <a:t>2N </a:t>
            </a:r>
            <a:r>
              <a:rPr lang="en-US" altLang="zh-CN" sz="2400" dirty="0" smtClean="0"/>
              <a:t>        N</a:t>
            </a:r>
            <a:endParaRPr lang="zh-CN" altLang="en-US" sz="2400" dirty="0"/>
          </a:p>
        </p:txBody>
      </p:sp>
      <p:sp>
        <p:nvSpPr>
          <p:cNvPr id="133" name="TextBox 132"/>
          <p:cNvSpPr txBox="1"/>
          <p:nvPr/>
        </p:nvSpPr>
        <p:spPr>
          <a:xfrm>
            <a:off x="1403648" y="2139702"/>
            <a:ext cx="7272808" cy="461665"/>
          </a:xfrm>
          <a:prstGeom prst="rect">
            <a:avLst/>
          </a:prstGeom>
          <a:noFill/>
        </p:spPr>
        <p:txBody>
          <a:bodyPr wrap="square" rtlCol="0">
            <a:spAutoFit/>
          </a:bodyPr>
          <a:lstStyle/>
          <a:p>
            <a:r>
              <a:rPr lang="en-US" altLang="zh-CN" sz="2400" dirty="0" smtClean="0"/>
              <a:t> 4</a:t>
            </a:r>
            <a:r>
              <a:rPr lang="en-US" altLang="zh-CN" sz="2400" dirty="0" smtClean="0"/>
              <a:t>−8       </a:t>
            </a:r>
            <a:r>
              <a:rPr lang="en-US" altLang="zh-CN" sz="2400" dirty="0" smtClean="0"/>
              <a:t>    </a:t>
            </a:r>
            <a:r>
              <a:rPr lang="en-US" altLang="zh-CN" sz="2400" dirty="0" smtClean="0"/>
              <a:t>8          8          </a:t>
            </a:r>
            <a:r>
              <a:rPr lang="en-US" altLang="zh-CN" sz="2400" dirty="0" smtClean="0">
                <a:solidFill>
                  <a:srgbClr val="FF0000"/>
                </a:solidFill>
              </a:rPr>
              <a:t> 8          </a:t>
            </a:r>
            <a:r>
              <a:rPr lang="en-US" altLang="zh-CN" sz="2400" dirty="0" smtClean="0">
                <a:solidFill>
                  <a:srgbClr val="FF0000"/>
                </a:solidFill>
              </a:rPr>
              <a:t>  4</a:t>
            </a:r>
            <a:r>
              <a:rPr lang="en-US" altLang="zh-CN" sz="2400" dirty="0" smtClean="0"/>
              <a:t>          </a:t>
            </a:r>
            <a:r>
              <a:rPr lang="en-US" altLang="zh-CN" sz="2400" dirty="0" smtClean="0"/>
              <a:t>4           </a:t>
            </a:r>
            <a:r>
              <a:rPr lang="en-US" altLang="zh-CN" sz="2400" dirty="0" smtClean="0">
                <a:solidFill>
                  <a:srgbClr val="FF0000"/>
                </a:solidFill>
              </a:rPr>
              <a:t>4 </a:t>
            </a:r>
            <a:r>
              <a:rPr lang="en-US" altLang="zh-CN" sz="2400" dirty="0" smtClean="0"/>
              <a:t>         2</a:t>
            </a:r>
            <a:endParaRPr lang="zh-CN" altLang="en-US" sz="2400" dirty="0"/>
          </a:p>
        </p:txBody>
      </p:sp>
      <p:sp>
        <p:nvSpPr>
          <p:cNvPr id="134" name="TextBox 133"/>
          <p:cNvSpPr txBox="1"/>
          <p:nvPr/>
        </p:nvSpPr>
        <p:spPr>
          <a:xfrm>
            <a:off x="1331640" y="2139702"/>
            <a:ext cx="7560840" cy="461665"/>
          </a:xfrm>
          <a:prstGeom prst="rect">
            <a:avLst/>
          </a:prstGeom>
          <a:noFill/>
        </p:spPr>
        <p:txBody>
          <a:bodyPr wrap="square" rtlCol="0">
            <a:spAutoFit/>
          </a:bodyPr>
          <a:lstStyle/>
          <a:p>
            <a:r>
              <a:rPr lang="en-US" altLang="zh-CN" sz="2400" dirty="0" smtClean="0"/>
              <a:t>2a−4a     </a:t>
            </a:r>
            <a:r>
              <a:rPr lang="en-US" altLang="zh-CN" sz="2400" dirty="0" smtClean="0"/>
              <a:t>    4a       </a:t>
            </a:r>
            <a:r>
              <a:rPr lang="en-US" altLang="zh-CN" sz="2400" dirty="0" err="1" smtClean="0"/>
              <a:t>4a</a:t>
            </a:r>
            <a:r>
              <a:rPr lang="en-US" altLang="zh-CN" sz="2400" dirty="0" smtClean="0"/>
              <a:t>       </a:t>
            </a:r>
            <a:r>
              <a:rPr lang="en-US" altLang="zh-CN" sz="2400" dirty="0" smtClean="0"/>
              <a:t>  </a:t>
            </a:r>
            <a:r>
              <a:rPr lang="en-US" altLang="zh-CN" sz="2400" dirty="0" err="1" smtClean="0">
                <a:solidFill>
                  <a:srgbClr val="FF0000"/>
                </a:solidFill>
              </a:rPr>
              <a:t>4a</a:t>
            </a:r>
            <a:r>
              <a:rPr lang="en-US" altLang="zh-CN" sz="2400" dirty="0" smtClean="0">
                <a:solidFill>
                  <a:srgbClr val="FF0000"/>
                </a:solidFill>
              </a:rPr>
              <a:t> </a:t>
            </a:r>
            <a:r>
              <a:rPr lang="en-US" altLang="zh-CN" sz="2400" dirty="0" smtClean="0">
                <a:solidFill>
                  <a:srgbClr val="FF0000"/>
                </a:solidFill>
              </a:rPr>
              <a:t>          </a:t>
            </a:r>
            <a:r>
              <a:rPr lang="en-US" altLang="zh-CN" sz="2400" dirty="0" smtClean="0"/>
              <a:t>2a        </a:t>
            </a:r>
            <a:r>
              <a:rPr lang="en-US" altLang="zh-CN" sz="2400" dirty="0" err="1" smtClean="0"/>
              <a:t>2a</a:t>
            </a:r>
            <a:r>
              <a:rPr lang="en-US" altLang="zh-CN" sz="2400" dirty="0" smtClean="0"/>
              <a:t>        </a:t>
            </a:r>
            <a:r>
              <a:rPr lang="en-US" altLang="zh-CN" sz="2400" dirty="0" err="1" smtClean="0">
                <a:solidFill>
                  <a:srgbClr val="FF0000"/>
                </a:solidFill>
              </a:rPr>
              <a:t>2a</a:t>
            </a:r>
            <a:r>
              <a:rPr lang="en-US" altLang="zh-CN" sz="2400" dirty="0" smtClean="0">
                <a:solidFill>
                  <a:srgbClr val="FF0000"/>
                </a:solidFill>
              </a:rPr>
              <a:t> </a:t>
            </a:r>
            <a:r>
              <a:rPr lang="en-US" altLang="zh-CN" sz="2400" dirty="0" smtClean="0"/>
              <a:t>        a</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82"/>
                                        </p:tgtEl>
                                        <p:attrNameLst>
                                          <p:attrName>style.visibility</p:attrName>
                                        </p:attrNameLst>
                                      </p:cBhvr>
                                      <p:to>
                                        <p:strVal val="visible"/>
                                      </p:to>
                                    </p:set>
                                    <p:animEffect transition="in" filter="blinds(horizontal)">
                                      <p:cBhvr>
                                        <p:cTn id="7" dur="500"/>
                                        <p:tgtEl>
                                          <p:spTgt spid="942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5026"/>
                                        </p:tgtEl>
                                        <p:attrNameLst>
                                          <p:attrName>style.visibility</p:attrName>
                                        </p:attrNameLst>
                                      </p:cBhvr>
                                      <p:to>
                                        <p:strVal val="visible"/>
                                      </p:to>
                                    </p:set>
                                    <p:animEffect transition="in" filter="blinds(horizontal)">
                                      <p:cBhvr>
                                        <p:cTn id="12" dur="500"/>
                                        <p:tgtEl>
                                          <p:spTgt spid="165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blinds(horizontal)">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blinds(horizontal)">
                                      <p:cBhvr>
                                        <p:cTn id="22" dur="500"/>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31"/>
                                        </p:tgtEl>
                                      </p:cBhvr>
                                    </p:animEffect>
                                    <p:set>
                                      <p:cBhvr>
                                        <p:cTn id="27" dur="1" fill="hold">
                                          <p:stCondLst>
                                            <p:cond delay="499"/>
                                          </p:stCondLst>
                                        </p:cTn>
                                        <p:tgtEl>
                                          <p:spTgt spid="1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blinds(horizontal)">
                                      <p:cBhvr>
                                        <p:cTn id="32" dur="500"/>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133"/>
                                        </p:tgtEl>
                                      </p:cBhvr>
                                    </p:animEffect>
                                    <p:set>
                                      <p:cBhvr>
                                        <p:cTn id="37" dur="1" fill="hold">
                                          <p:stCondLst>
                                            <p:cond delay="499"/>
                                          </p:stCondLst>
                                        </p:cTn>
                                        <p:tgtEl>
                                          <p:spTgt spid="1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blinds(horizontal)">
                                      <p:cBhvr>
                                        <p:cTn id="4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82" grpId="0"/>
      <p:bldP spid="131" grpId="0"/>
      <p:bldP spid="131" grpId="1"/>
      <p:bldP spid="132" grpId="0"/>
      <p:bldP spid="133" grpId="0"/>
      <p:bldP spid="133" grpId="1"/>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67334"/>
          <p:cNvSpPr>
            <a:spLocks noChangeArrowheads="1"/>
          </p:cNvSpPr>
          <p:nvPr/>
        </p:nvSpPr>
        <p:spPr bwMode="auto">
          <a:xfrm>
            <a:off x="269820" y="177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endParaRPr lang="zh-CN" altLang="en-US"/>
          </a:p>
        </p:txBody>
      </p:sp>
      <p:graphicFrame>
        <p:nvGraphicFramePr>
          <p:cNvPr id="3" name="对象 867333"/>
          <p:cNvGraphicFramePr/>
          <p:nvPr/>
        </p:nvGraphicFramePr>
        <p:xfrm>
          <a:off x="269820" y="-58700"/>
          <a:ext cx="8077200" cy="5029200"/>
        </p:xfrm>
        <a:graphic>
          <a:graphicData uri="http://schemas.openxmlformats.org/presentationml/2006/ole">
            <mc:AlternateContent xmlns:mc="http://schemas.openxmlformats.org/markup-compatibility/2006">
              <mc:Choice xmlns:v="urn:schemas-microsoft-com:vml" Requires="v">
                <p:oleObj spid="_x0000_s3073" name="幻灯片" r:id="rId1" imgW="3753485" imgH="2814955" progId="PowerPoint.Slide.8">
                  <p:embed/>
                </p:oleObj>
              </mc:Choice>
              <mc:Fallback>
                <p:oleObj name="幻灯片" r:id="rId1" imgW="3753485" imgH="2814955" progId="PowerPoint.Slide.8">
                  <p:embed/>
                  <p:pic>
                    <p:nvPicPr>
                      <p:cNvPr id="0" name="图片 3072"/>
                      <p:cNvPicPr/>
                      <p:nvPr/>
                    </p:nvPicPr>
                    <p:blipFill>
                      <a:blip r:embed="rId2"/>
                      <a:srcRect l="6201" t="17523" r="11636" b="15904"/>
                      <a:stretch>
                        <a:fillRect/>
                      </a:stretch>
                    </p:blipFill>
                    <p:spPr>
                      <a:xfrm>
                        <a:off x="269820" y="-58700"/>
                        <a:ext cx="8077200" cy="5029200"/>
                      </a:xfrm>
                      <a:prstGeom prst="rect">
                        <a:avLst/>
                      </a:prstGeom>
                      <a:noFill/>
                      <a:ln w="38100">
                        <a:noFill/>
                      </a:ln>
                    </p:spPr>
                  </p:pic>
                </p:oleObj>
              </mc:Fallback>
            </mc:AlternateContent>
          </a:graphicData>
        </a:graphic>
      </p:graphicFrame>
      <p:grpSp>
        <p:nvGrpSpPr>
          <p:cNvPr id="4" name="组合 867343"/>
          <p:cNvGrpSpPr/>
          <p:nvPr/>
        </p:nvGrpSpPr>
        <p:grpSpPr bwMode="auto">
          <a:xfrm>
            <a:off x="6962717" y="1693900"/>
            <a:ext cx="2214565" cy="461963"/>
            <a:chOff x="5060" y="1958"/>
            <a:chExt cx="1395" cy="291"/>
          </a:xfrm>
        </p:grpSpPr>
        <p:sp>
          <p:nvSpPr>
            <p:cNvPr id="5" name="直接连接符 867336"/>
            <p:cNvSpPr>
              <a:spLocks noChangeShapeType="1"/>
            </p:cNvSpPr>
            <p:nvPr/>
          </p:nvSpPr>
          <p:spPr bwMode="auto">
            <a:xfrm>
              <a:off x="5060" y="2102"/>
              <a:ext cx="34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文本框 867337"/>
            <p:cNvSpPr txBox="1">
              <a:spLocks noChangeArrowheads="1"/>
            </p:cNvSpPr>
            <p:nvPr/>
          </p:nvSpPr>
          <p:spPr bwMode="auto">
            <a:xfrm>
              <a:off x="5346" y="1958"/>
              <a:ext cx="11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t>染色体（</a:t>
              </a:r>
              <a:r>
                <a:rPr lang="en-US" altLang="zh-CN" sz="2400" dirty="0"/>
                <a:t>n</a:t>
              </a:r>
              <a:r>
                <a:rPr lang="zh-CN" altLang="en-US" sz="2400" dirty="0"/>
                <a:t>）</a:t>
              </a:r>
              <a:endParaRPr lang="zh-CN" altLang="en-US" sz="2400" dirty="0"/>
            </a:p>
          </p:txBody>
        </p:sp>
      </p:grpSp>
      <p:grpSp>
        <p:nvGrpSpPr>
          <p:cNvPr id="7" name="组合 867344"/>
          <p:cNvGrpSpPr/>
          <p:nvPr/>
        </p:nvGrpSpPr>
        <p:grpSpPr bwMode="auto">
          <a:xfrm>
            <a:off x="7031183" y="2209367"/>
            <a:ext cx="1925638" cy="479426"/>
            <a:chOff x="2156" y="3664"/>
            <a:chExt cx="1213" cy="302"/>
          </a:xfrm>
        </p:grpSpPr>
        <p:sp>
          <p:nvSpPr>
            <p:cNvPr id="8" name="直接连接符 867339"/>
            <p:cNvSpPr>
              <a:spLocks noChangeShapeType="1"/>
            </p:cNvSpPr>
            <p:nvPr/>
          </p:nvSpPr>
          <p:spPr bwMode="auto">
            <a:xfrm>
              <a:off x="2156" y="3819"/>
              <a:ext cx="287" cy="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文本框 867340"/>
            <p:cNvSpPr txBox="1">
              <a:spLocks noChangeArrowheads="1"/>
            </p:cNvSpPr>
            <p:nvPr/>
          </p:nvSpPr>
          <p:spPr bwMode="auto">
            <a:xfrm>
              <a:off x="2443" y="3664"/>
              <a:ext cx="92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dirty="0">
                  <a:solidFill>
                    <a:srgbClr val="FF0000"/>
                  </a:solidFill>
                </a:rPr>
                <a:t>DNA</a:t>
              </a:r>
              <a:r>
                <a:rPr lang="zh-CN" altLang="en-US" sz="2400" dirty="0" smtClean="0">
                  <a:solidFill>
                    <a:srgbClr val="FF0000"/>
                  </a:solidFill>
                </a:rPr>
                <a:t>（</a:t>
              </a:r>
              <a:r>
                <a:rPr lang="en-US" altLang="zh-CN" sz="2400" dirty="0" smtClean="0">
                  <a:solidFill>
                    <a:srgbClr val="FF0000"/>
                  </a:solidFill>
                </a:rPr>
                <a:t>a</a:t>
              </a:r>
              <a:r>
                <a:rPr lang="zh-CN" altLang="en-US" sz="2400" dirty="0" smtClean="0">
                  <a:solidFill>
                    <a:srgbClr val="FF0000"/>
                  </a:solidFill>
                </a:rPr>
                <a:t>）</a:t>
              </a:r>
              <a:endParaRPr lang="en-US" altLang="zh-CN" sz="2400" dirty="0">
                <a:solidFill>
                  <a:srgbClr val="FF0000"/>
                </a:solidFill>
              </a:endParaRPr>
            </a:p>
          </p:txBody>
        </p:sp>
      </p:grpSp>
      <p:sp>
        <p:nvSpPr>
          <p:cNvPr id="10" name="直接连接符 9"/>
          <p:cNvSpPr>
            <a:spLocks noChangeShapeType="1"/>
          </p:cNvSpPr>
          <p:nvPr/>
        </p:nvSpPr>
        <p:spPr bwMode="auto">
          <a:xfrm>
            <a:off x="1108020" y="2913100"/>
            <a:ext cx="609600" cy="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10"/>
          <p:cNvSpPr>
            <a:spLocks noChangeShapeType="1"/>
          </p:cNvSpPr>
          <p:nvPr/>
        </p:nvSpPr>
        <p:spPr bwMode="auto">
          <a:xfrm flipV="1">
            <a:off x="1717620" y="1693900"/>
            <a:ext cx="533400" cy="121920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直接连接符 11"/>
          <p:cNvSpPr>
            <a:spLocks noChangeShapeType="1"/>
          </p:cNvSpPr>
          <p:nvPr/>
        </p:nvSpPr>
        <p:spPr bwMode="auto">
          <a:xfrm>
            <a:off x="2251020" y="1617700"/>
            <a:ext cx="1917007" cy="15876"/>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12"/>
          <p:cNvSpPr>
            <a:spLocks noChangeShapeType="1"/>
          </p:cNvSpPr>
          <p:nvPr/>
        </p:nvSpPr>
        <p:spPr bwMode="auto">
          <a:xfrm flipV="1">
            <a:off x="6137213" y="2908095"/>
            <a:ext cx="704605" cy="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13"/>
          <p:cNvSpPr>
            <a:spLocks noChangeShapeType="1"/>
          </p:cNvSpPr>
          <p:nvPr/>
        </p:nvSpPr>
        <p:spPr bwMode="auto">
          <a:xfrm>
            <a:off x="6867470" y="2913100"/>
            <a:ext cx="15875" cy="53340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14"/>
          <p:cNvSpPr>
            <a:spLocks noChangeShapeType="1"/>
          </p:cNvSpPr>
          <p:nvPr/>
        </p:nvSpPr>
        <p:spPr bwMode="auto">
          <a:xfrm>
            <a:off x="6823020" y="3446500"/>
            <a:ext cx="762000" cy="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15"/>
          <p:cNvSpPr>
            <a:spLocks noChangeShapeType="1"/>
          </p:cNvSpPr>
          <p:nvPr/>
        </p:nvSpPr>
        <p:spPr bwMode="auto">
          <a:xfrm>
            <a:off x="4156020" y="1642148"/>
            <a:ext cx="0" cy="129540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16"/>
          <p:cNvSpPr>
            <a:spLocks noChangeShapeType="1"/>
          </p:cNvSpPr>
          <p:nvPr/>
        </p:nvSpPr>
        <p:spPr bwMode="auto">
          <a:xfrm flipV="1">
            <a:off x="4156020" y="2913098"/>
            <a:ext cx="1981193" cy="2"/>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7"/>
          <p:cNvSpPr>
            <a:spLocks noChangeShapeType="1"/>
          </p:cNvSpPr>
          <p:nvPr/>
        </p:nvSpPr>
        <p:spPr bwMode="auto">
          <a:xfrm>
            <a:off x="1031820" y="2913100"/>
            <a:ext cx="12954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8"/>
          <p:cNvSpPr>
            <a:spLocks noChangeShapeType="1"/>
          </p:cNvSpPr>
          <p:nvPr/>
        </p:nvSpPr>
        <p:spPr bwMode="auto">
          <a:xfrm>
            <a:off x="2251020" y="2913100"/>
            <a:ext cx="1905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直接连接符 19"/>
          <p:cNvSpPr>
            <a:spLocks noChangeShapeType="1"/>
          </p:cNvSpPr>
          <p:nvPr/>
        </p:nvSpPr>
        <p:spPr bwMode="auto">
          <a:xfrm>
            <a:off x="4156020" y="2913100"/>
            <a:ext cx="0" cy="6096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20"/>
          <p:cNvSpPr>
            <a:spLocks noChangeShapeType="1"/>
          </p:cNvSpPr>
          <p:nvPr/>
        </p:nvSpPr>
        <p:spPr bwMode="auto">
          <a:xfrm>
            <a:off x="4142372" y="3495404"/>
            <a:ext cx="198119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21"/>
          <p:cNvSpPr>
            <a:spLocks noChangeShapeType="1"/>
          </p:cNvSpPr>
          <p:nvPr/>
        </p:nvSpPr>
        <p:spPr bwMode="auto">
          <a:xfrm flipV="1">
            <a:off x="6114748" y="2973425"/>
            <a:ext cx="0" cy="49053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直接连接符 22"/>
          <p:cNvSpPr>
            <a:spLocks noChangeShapeType="1"/>
          </p:cNvSpPr>
          <p:nvPr/>
        </p:nvSpPr>
        <p:spPr bwMode="auto">
          <a:xfrm>
            <a:off x="6154373" y="2989300"/>
            <a:ext cx="685801"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 name="直接连接符 23"/>
          <p:cNvSpPr>
            <a:spLocks noChangeShapeType="1"/>
          </p:cNvSpPr>
          <p:nvPr/>
        </p:nvSpPr>
        <p:spPr bwMode="auto">
          <a:xfrm>
            <a:off x="6823020" y="2989300"/>
            <a:ext cx="0" cy="5334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24"/>
          <p:cNvSpPr>
            <a:spLocks noChangeShapeType="1"/>
          </p:cNvSpPr>
          <p:nvPr/>
        </p:nvSpPr>
        <p:spPr bwMode="auto">
          <a:xfrm>
            <a:off x="6823020" y="3506825"/>
            <a:ext cx="6858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25"/>
          <p:cNvSpPr>
            <a:spLocks noChangeShapeType="1"/>
          </p:cNvSpPr>
          <p:nvPr/>
        </p:nvSpPr>
        <p:spPr bwMode="auto">
          <a:xfrm>
            <a:off x="1031820" y="2836900"/>
            <a:ext cx="685800" cy="0"/>
          </a:xfrm>
          <a:prstGeom prst="line">
            <a:avLst/>
          </a:prstGeom>
          <a:noFill/>
          <a:ln w="38100" cmpd="dbl">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Text Box 7"/>
          <p:cNvSpPr txBox="1">
            <a:spLocks noChangeArrowheads="1"/>
          </p:cNvSpPr>
          <p:nvPr/>
        </p:nvSpPr>
        <p:spPr bwMode="auto">
          <a:xfrm>
            <a:off x="11541" y="1387665"/>
            <a:ext cx="988049" cy="400110"/>
          </a:xfrm>
          <a:prstGeom prst="rect">
            <a:avLst/>
          </a:prstGeom>
          <a:solidFill>
            <a:schemeClr val="bg1"/>
          </a:solidFill>
          <a:ln>
            <a:noFill/>
          </a:ln>
        </p:spPr>
        <p:txBody>
          <a:bodyPr wrap="square">
            <a:spAutoFit/>
          </a:bodyPr>
          <a:lstStyle/>
          <a:p>
            <a:pPr>
              <a:spcBef>
                <a:spcPct val="50000"/>
              </a:spcBef>
            </a:pPr>
            <a:r>
              <a:rPr lang="en-US" altLang="zh-CN" sz="2000" b="1" dirty="0" smtClean="0"/>
              <a:t>4n/</a:t>
            </a:r>
            <a:r>
              <a:rPr lang="en-US" altLang="zh-CN" sz="2000" b="1" dirty="0" smtClean="0">
                <a:solidFill>
                  <a:srgbClr val="FF0000"/>
                </a:solidFill>
              </a:rPr>
              <a:t>4a</a:t>
            </a:r>
            <a:endParaRPr lang="en-US" altLang="zh-CN" sz="2000" b="1" dirty="0">
              <a:solidFill>
                <a:srgbClr val="FF0000"/>
              </a:solidFill>
            </a:endParaRPr>
          </a:p>
        </p:txBody>
      </p:sp>
      <p:sp>
        <p:nvSpPr>
          <p:cNvPr id="29" name="Text Box 7"/>
          <p:cNvSpPr txBox="1">
            <a:spLocks noChangeArrowheads="1"/>
          </p:cNvSpPr>
          <p:nvPr/>
        </p:nvSpPr>
        <p:spPr bwMode="auto">
          <a:xfrm>
            <a:off x="-679" y="2620712"/>
            <a:ext cx="988049" cy="400110"/>
          </a:xfrm>
          <a:prstGeom prst="rect">
            <a:avLst/>
          </a:prstGeom>
          <a:solidFill>
            <a:schemeClr val="bg1"/>
          </a:solidFill>
          <a:ln>
            <a:noFill/>
          </a:ln>
        </p:spPr>
        <p:txBody>
          <a:bodyPr wrap="square">
            <a:spAutoFit/>
          </a:bodyPr>
          <a:lstStyle/>
          <a:p>
            <a:pPr>
              <a:spcBef>
                <a:spcPct val="50000"/>
              </a:spcBef>
            </a:pPr>
            <a:r>
              <a:rPr lang="en-US" altLang="zh-CN" sz="2000" b="1" dirty="0" smtClean="0"/>
              <a:t>2n/</a:t>
            </a:r>
            <a:r>
              <a:rPr lang="en-US" altLang="zh-CN" sz="2000" b="1" dirty="0" smtClean="0">
                <a:solidFill>
                  <a:srgbClr val="FF0000"/>
                </a:solidFill>
              </a:rPr>
              <a:t>2a</a:t>
            </a:r>
            <a:endParaRPr lang="en-US" altLang="zh-CN" sz="2000" b="1" dirty="0">
              <a:solidFill>
                <a:srgbClr val="FF0000"/>
              </a:solidFill>
            </a:endParaRPr>
          </a:p>
        </p:txBody>
      </p:sp>
      <p:sp>
        <p:nvSpPr>
          <p:cNvPr id="30" name="Text Box 7"/>
          <p:cNvSpPr txBox="1">
            <a:spLocks noChangeArrowheads="1"/>
          </p:cNvSpPr>
          <p:nvPr/>
        </p:nvSpPr>
        <p:spPr bwMode="auto">
          <a:xfrm>
            <a:off x="106752" y="3379268"/>
            <a:ext cx="690228" cy="400110"/>
          </a:xfrm>
          <a:prstGeom prst="rect">
            <a:avLst/>
          </a:prstGeom>
          <a:solidFill>
            <a:schemeClr val="bg1"/>
          </a:solidFill>
          <a:ln>
            <a:noFill/>
          </a:ln>
        </p:spPr>
        <p:txBody>
          <a:bodyPr wrap="square">
            <a:spAutoFit/>
          </a:bodyPr>
          <a:lstStyle/>
          <a:p>
            <a:pPr>
              <a:spcBef>
                <a:spcPct val="50000"/>
              </a:spcBef>
            </a:pPr>
            <a:r>
              <a:rPr lang="en-US" altLang="zh-CN" sz="2000" b="1" dirty="0" smtClean="0"/>
              <a:t>n/</a:t>
            </a:r>
            <a:r>
              <a:rPr lang="en-US" altLang="zh-CN" sz="2000" b="1" dirty="0">
                <a:solidFill>
                  <a:srgbClr val="FF0000"/>
                </a:solidFill>
              </a:rPr>
              <a:t>a</a:t>
            </a:r>
            <a:endParaRPr lang="en-US" altLang="zh-CN" sz="2000" b="1" dirty="0">
              <a:solidFill>
                <a:srgbClr val="FF0000"/>
              </a:solidFill>
            </a:endParaRPr>
          </a:p>
        </p:txBody>
      </p:sp>
      <p:cxnSp>
        <p:nvCxnSpPr>
          <p:cNvPr id="31" name="直接连接符 9"/>
          <p:cNvCxnSpPr>
            <a:cxnSpLocks noChangeShapeType="1"/>
          </p:cNvCxnSpPr>
          <p:nvPr/>
        </p:nvCxnSpPr>
        <p:spPr bwMode="auto">
          <a:xfrm flipH="1">
            <a:off x="2285944" y="1585949"/>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2" name="直接连接符 9"/>
          <p:cNvCxnSpPr>
            <a:cxnSpLocks noChangeShapeType="1"/>
          </p:cNvCxnSpPr>
          <p:nvPr/>
        </p:nvCxnSpPr>
        <p:spPr bwMode="auto">
          <a:xfrm flipH="1">
            <a:off x="2919997" y="1614254"/>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3" name="直接连接符 9"/>
          <p:cNvCxnSpPr>
            <a:cxnSpLocks noChangeShapeType="1"/>
          </p:cNvCxnSpPr>
          <p:nvPr/>
        </p:nvCxnSpPr>
        <p:spPr bwMode="auto">
          <a:xfrm flipH="1">
            <a:off x="3568973" y="1585949"/>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4" name="直接连接符 9"/>
          <p:cNvCxnSpPr>
            <a:cxnSpLocks noChangeShapeType="1"/>
          </p:cNvCxnSpPr>
          <p:nvPr/>
        </p:nvCxnSpPr>
        <p:spPr bwMode="auto">
          <a:xfrm flipH="1">
            <a:off x="5139654" y="1585949"/>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5" name="直接连接符 9"/>
          <p:cNvCxnSpPr>
            <a:cxnSpLocks noChangeShapeType="1"/>
          </p:cNvCxnSpPr>
          <p:nvPr/>
        </p:nvCxnSpPr>
        <p:spPr bwMode="auto">
          <a:xfrm flipH="1">
            <a:off x="4198670" y="1610500"/>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6" name="直接连接符 9"/>
          <p:cNvCxnSpPr>
            <a:cxnSpLocks noChangeShapeType="1"/>
          </p:cNvCxnSpPr>
          <p:nvPr/>
        </p:nvCxnSpPr>
        <p:spPr bwMode="auto">
          <a:xfrm flipH="1">
            <a:off x="6111281" y="1537046"/>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7" name="直接连接符 9"/>
          <p:cNvCxnSpPr>
            <a:cxnSpLocks noChangeShapeType="1"/>
          </p:cNvCxnSpPr>
          <p:nvPr/>
        </p:nvCxnSpPr>
        <p:spPr bwMode="auto">
          <a:xfrm flipH="1">
            <a:off x="6888226" y="1624148"/>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cxnSp>
        <p:nvCxnSpPr>
          <p:cNvPr id="38" name="直接连接符 9"/>
          <p:cNvCxnSpPr>
            <a:cxnSpLocks noChangeShapeType="1"/>
          </p:cNvCxnSpPr>
          <p:nvPr/>
        </p:nvCxnSpPr>
        <p:spPr bwMode="auto">
          <a:xfrm flipH="1">
            <a:off x="7558062" y="1537046"/>
            <a:ext cx="3175" cy="2654300"/>
          </a:xfrm>
          <a:prstGeom prst="line">
            <a:avLst/>
          </a:prstGeom>
          <a:noFill/>
          <a:ln w="28575">
            <a:solidFill>
              <a:srgbClr val="0070C0"/>
            </a:solidFill>
            <a:prstDash val="dashDot"/>
            <a:round/>
          </a:ln>
          <a:extLst>
            <a:ext uri="{909E8E84-426E-40DD-AFC4-6F175D3DCCD1}">
              <a14:hiddenFill xmlns:a14="http://schemas.microsoft.com/office/drawing/2010/main">
                <a:noFill/>
              </a14:hiddenFill>
            </a:ext>
          </a:extLst>
        </p:spPr>
      </p:cxnSp>
      <p:sp>
        <p:nvSpPr>
          <p:cNvPr id="39" name="TextBox 44"/>
          <p:cNvSpPr txBox="1">
            <a:spLocks noChangeArrowheads="1"/>
          </p:cNvSpPr>
          <p:nvPr/>
        </p:nvSpPr>
        <p:spPr bwMode="auto">
          <a:xfrm>
            <a:off x="395536" y="267494"/>
            <a:ext cx="8748464" cy="523220"/>
          </a:xfrm>
          <a:prstGeom prst="rect">
            <a:avLst/>
          </a:prstGeom>
          <a:noFill/>
          <a:ln w="9525">
            <a:noFill/>
            <a:miter lim="800000"/>
          </a:ln>
        </p:spPr>
        <p:txBody>
          <a:bodyPr wrap="square">
            <a:spAutoFit/>
          </a:bodyPr>
          <a:lstStyle/>
          <a:p>
            <a:r>
              <a:rPr lang="en-US" altLang="zh-CN" sz="2800" b="1" dirty="0" smtClean="0">
                <a:latin typeface="+mn-ea"/>
              </a:rPr>
              <a:t>2.</a:t>
            </a:r>
            <a:r>
              <a:rPr lang="zh-CN" altLang="en-US" sz="2800" b="1" dirty="0" smtClean="0">
                <a:latin typeface="+mn-ea"/>
              </a:rPr>
              <a:t>精子形成过程中染色体、</a:t>
            </a:r>
            <a:r>
              <a:rPr lang="en-US" altLang="zh-CN" sz="2800" b="1" dirty="0" smtClean="0">
                <a:latin typeface="+mn-ea"/>
              </a:rPr>
              <a:t>DNA</a:t>
            </a:r>
            <a:r>
              <a:rPr lang="zh-CN" altLang="en-US" sz="2800" b="1" dirty="0" smtClean="0">
                <a:latin typeface="+mn-ea"/>
              </a:rPr>
              <a:t>含量</a:t>
            </a:r>
            <a:r>
              <a:rPr lang="zh-CN" altLang="en-US" sz="2800" b="1" dirty="0">
                <a:latin typeface="+mn-ea"/>
              </a:rPr>
              <a:t>的变化：</a:t>
            </a:r>
            <a:endParaRPr lang="zh-CN" altLang="en-US" sz="28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up)">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left)">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 name="Object 4"/>
          <p:cNvGraphicFramePr>
            <a:graphicFrameLocks noChangeAspect="1"/>
          </p:cNvGraphicFramePr>
          <p:nvPr/>
        </p:nvGraphicFramePr>
        <p:xfrm>
          <a:off x="3719513" y="357188"/>
          <a:ext cx="1212850" cy="914400"/>
        </p:xfrm>
        <a:graphic>
          <a:graphicData uri="http://schemas.openxmlformats.org/presentationml/2006/ole">
            <mc:AlternateContent xmlns:mc="http://schemas.openxmlformats.org/markup-compatibility/2006">
              <mc:Choice xmlns:v="urn:schemas-microsoft-com:vml" Requires="v">
                <p:oleObj spid="_x0000_s4097" name="位图图像" r:id="rId1" imgW="1857375" imgH="1866900" progId="PBrush">
                  <p:embed/>
                </p:oleObj>
              </mc:Choice>
              <mc:Fallback>
                <p:oleObj name="位图图像" r:id="rId1" imgW="1857375" imgH="1866900" progId="PBrush">
                  <p:embed/>
                  <p:pic>
                    <p:nvPicPr>
                      <p:cNvPr id="0" name="Object 4"/>
                      <p:cNvPicPr>
                        <a:picLocks noChangeAspect="1"/>
                      </p:cNvPicPr>
                      <p:nvPr/>
                    </p:nvPicPr>
                    <p:blipFill>
                      <a:blip r:embed="rId2"/>
                      <a:stretch>
                        <a:fillRect/>
                      </a:stretch>
                    </p:blipFill>
                    <p:spPr>
                      <a:xfrm>
                        <a:off x="3719513" y="357188"/>
                        <a:ext cx="1212850" cy="914400"/>
                      </a:xfrm>
                      <a:prstGeom prst="rect">
                        <a:avLst/>
                      </a:prstGeom>
                      <a:noFill/>
                      <a:ln w="9525">
                        <a:noFill/>
                      </a:ln>
                    </p:spPr>
                  </p:pic>
                </p:oleObj>
              </mc:Fallback>
            </mc:AlternateContent>
          </a:graphicData>
        </a:graphic>
      </p:graphicFrame>
      <p:graphicFrame>
        <p:nvGraphicFramePr>
          <p:cNvPr id="6149" name="Object 5"/>
          <p:cNvGraphicFramePr>
            <a:graphicFrameLocks noChangeAspect="1"/>
          </p:cNvGraphicFramePr>
          <p:nvPr/>
        </p:nvGraphicFramePr>
        <p:xfrm>
          <a:off x="5327650" y="357188"/>
          <a:ext cx="1189038" cy="914400"/>
        </p:xfrm>
        <a:graphic>
          <a:graphicData uri="http://schemas.openxmlformats.org/presentationml/2006/ole">
            <mc:AlternateContent xmlns:mc="http://schemas.openxmlformats.org/markup-compatibility/2006">
              <mc:Choice xmlns:v="urn:schemas-microsoft-com:vml" Requires="v">
                <p:oleObj spid="_x0000_s4098" name="位图图像" r:id="rId3" imgW="1905000" imgH="1952625" progId="PBrush">
                  <p:embed/>
                </p:oleObj>
              </mc:Choice>
              <mc:Fallback>
                <p:oleObj name="位图图像" r:id="rId3" imgW="1905000" imgH="1952625" progId="PBrush">
                  <p:embed/>
                  <p:pic>
                    <p:nvPicPr>
                      <p:cNvPr id="0" name="Object 5"/>
                      <p:cNvPicPr>
                        <a:picLocks noChangeAspect="1"/>
                      </p:cNvPicPr>
                      <p:nvPr/>
                    </p:nvPicPr>
                    <p:blipFill>
                      <a:blip r:embed="rId4"/>
                      <a:stretch>
                        <a:fillRect/>
                      </a:stretch>
                    </p:blipFill>
                    <p:spPr>
                      <a:xfrm>
                        <a:off x="5327650" y="357188"/>
                        <a:ext cx="1189038" cy="914400"/>
                      </a:xfrm>
                      <a:prstGeom prst="rect">
                        <a:avLst/>
                      </a:prstGeom>
                      <a:noFill/>
                      <a:ln w="9525">
                        <a:noFill/>
                      </a:ln>
                    </p:spPr>
                  </p:pic>
                </p:oleObj>
              </mc:Fallback>
            </mc:AlternateContent>
          </a:graphicData>
        </a:graphic>
      </p:graphicFrame>
      <p:graphicFrame>
        <p:nvGraphicFramePr>
          <p:cNvPr id="6150" name="Object 6"/>
          <p:cNvGraphicFramePr>
            <a:graphicFrameLocks noChangeAspect="1"/>
          </p:cNvGraphicFramePr>
          <p:nvPr/>
        </p:nvGraphicFramePr>
        <p:xfrm>
          <a:off x="7019926" y="141685"/>
          <a:ext cx="1427163" cy="1543050"/>
        </p:xfrm>
        <a:graphic>
          <a:graphicData uri="http://schemas.openxmlformats.org/presentationml/2006/ole">
            <mc:AlternateContent xmlns:mc="http://schemas.openxmlformats.org/markup-compatibility/2006">
              <mc:Choice xmlns:v="urn:schemas-microsoft-com:vml" Requires="v">
                <p:oleObj spid="_x0000_s4099" name="位图图像" r:id="rId5" imgW="1943100" imgH="2800350" progId="PBrush">
                  <p:embed/>
                </p:oleObj>
              </mc:Choice>
              <mc:Fallback>
                <p:oleObj name="位图图像" r:id="rId5" imgW="1943100" imgH="2800350" progId="PBrush">
                  <p:embed/>
                  <p:pic>
                    <p:nvPicPr>
                      <p:cNvPr id="0" name="Object 6"/>
                      <p:cNvPicPr>
                        <a:picLocks noChangeAspect="1"/>
                      </p:cNvPicPr>
                      <p:nvPr/>
                    </p:nvPicPr>
                    <p:blipFill>
                      <a:blip r:embed="rId6"/>
                      <a:stretch>
                        <a:fillRect/>
                      </a:stretch>
                    </p:blipFill>
                    <p:spPr>
                      <a:xfrm>
                        <a:off x="7019926" y="141685"/>
                        <a:ext cx="1427163" cy="1543050"/>
                      </a:xfrm>
                      <a:prstGeom prst="rect">
                        <a:avLst/>
                      </a:prstGeom>
                      <a:noFill/>
                      <a:ln w="9525">
                        <a:noFill/>
                      </a:ln>
                    </p:spPr>
                  </p:pic>
                </p:oleObj>
              </mc:Fallback>
            </mc:AlternateContent>
          </a:graphicData>
        </a:graphic>
      </p:graphicFrame>
      <p:graphicFrame>
        <p:nvGraphicFramePr>
          <p:cNvPr id="6151" name="Object 7"/>
          <p:cNvGraphicFramePr>
            <a:graphicFrameLocks noChangeAspect="1"/>
          </p:cNvGraphicFramePr>
          <p:nvPr/>
        </p:nvGraphicFramePr>
        <p:xfrm>
          <a:off x="488682" y="2201078"/>
          <a:ext cx="882918" cy="684470"/>
        </p:xfrm>
        <a:graphic>
          <a:graphicData uri="http://schemas.openxmlformats.org/presentationml/2006/ole">
            <mc:AlternateContent xmlns:mc="http://schemas.openxmlformats.org/markup-compatibility/2006">
              <mc:Choice xmlns:v="urn:schemas-microsoft-com:vml" Requires="v">
                <p:oleObj spid="_x0000_s4100" name="位图图像" r:id="rId7" imgW="1438275" imgH="1485900" progId="PBrush">
                  <p:embed/>
                </p:oleObj>
              </mc:Choice>
              <mc:Fallback>
                <p:oleObj name="位图图像" r:id="rId7" imgW="1438275" imgH="1485900" progId="PBrush">
                  <p:embed/>
                  <p:pic>
                    <p:nvPicPr>
                      <p:cNvPr id="0" name="Object 7"/>
                      <p:cNvPicPr>
                        <a:picLocks noChangeAspect="1"/>
                      </p:cNvPicPr>
                      <p:nvPr/>
                    </p:nvPicPr>
                    <p:blipFill>
                      <a:blip r:embed="rId8"/>
                      <a:stretch>
                        <a:fillRect/>
                      </a:stretch>
                    </p:blipFill>
                    <p:spPr>
                      <a:xfrm>
                        <a:off x="488682" y="2201078"/>
                        <a:ext cx="882918" cy="684470"/>
                      </a:xfrm>
                      <a:prstGeom prst="rect">
                        <a:avLst/>
                      </a:prstGeom>
                      <a:noFill/>
                      <a:ln w="9525">
                        <a:noFill/>
                      </a:ln>
                    </p:spPr>
                  </p:pic>
                </p:oleObj>
              </mc:Fallback>
            </mc:AlternateContent>
          </a:graphicData>
        </a:graphic>
      </p:graphicFrame>
      <p:graphicFrame>
        <p:nvGraphicFramePr>
          <p:cNvPr id="6152" name="Object 8"/>
          <p:cNvGraphicFramePr>
            <a:graphicFrameLocks noChangeAspect="1"/>
          </p:cNvGraphicFramePr>
          <p:nvPr/>
        </p:nvGraphicFramePr>
        <p:xfrm>
          <a:off x="251520" y="3435846"/>
          <a:ext cx="1334012" cy="994256"/>
        </p:xfrm>
        <a:graphic>
          <a:graphicData uri="http://schemas.openxmlformats.org/presentationml/2006/ole">
            <mc:AlternateContent xmlns:mc="http://schemas.openxmlformats.org/markup-compatibility/2006">
              <mc:Choice xmlns:v="urn:schemas-microsoft-com:vml" Requires="v">
                <p:oleObj spid="_x0000_s4101" name="位图图像" r:id="rId9" imgW="1866900" imgH="1857375" progId="PBrush">
                  <p:embed/>
                </p:oleObj>
              </mc:Choice>
              <mc:Fallback>
                <p:oleObj name="位图图像" r:id="rId9" imgW="1866900" imgH="1857375" progId="PBrush">
                  <p:embed/>
                  <p:pic>
                    <p:nvPicPr>
                      <p:cNvPr id="0" name="Object 8"/>
                      <p:cNvPicPr>
                        <a:picLocks noChangeAspect="1"/>
                      </p:cNvPicPr>
                      <p:nvPr/>
                    </p:nvPicPr>
                    <p:blipFill>
                      <a:blip r:embed="rId10"/>
                      <a:stretch>
                        <a:fillRect/>
                      </a:stretch>
                    </p:blipFill>
                    <p:spPr>
                      <a:xfrm>
                        <a:off x="251520" y="3435846"/>
                        <a:ext cx="1334012" cy="994256"/>
                      </a:xfrm>
                      <a:prstGeom prst="rect">
                        <a:avLst/>
                      </a:prstGeom>
                      <a:noFill/>
                      <a:ln w="9525">
                        <a:noFill/>
                      </a:ln>
                    </p:spPr>
                  </p:pic>
                </p:oleObj>
              </mc:Fallback>
            </mc:AlternateContent>
          </a:graphicData>
        </a:graphic>
      </p:graphicFrame>
      <p:graphicFrame>
        <p:nvGraphicFramePr>
          <p:cNvPr id="6153" name="Object 9"/>
          <p:cNvGraphicFramePr>
            <a:graphicFrameLocks noChangeAspect="1"/>
          </p:cNvGraphicFramePr>
          <p:nvPr/>
        </p:nvGraphicFramePr>
        <p:xfrm>
          <a:off x="2459334" y="2206168"/>
          <a:ext cx="969665" cy="699621"/>
        </p:xfrm>
        <a:graphic>
          <a:graphicData uri="http://schemas.openxmlformats.org/presentationml/2006/ole">
            <mc:AlternateContent xmlns:mc="http://schemas.openxmlformats.org/markup-compatibility/2006">
              <mc:Choice xmlns:v="urn:schemas-microsoft-com:vml" Requires="v">
                <p:oleObj spid="_x0000_s4102" name="位图图像" r:id="rId11" imgW="1504950" imgH="1447800" progId="PBrush">
                  <p:embed/>
                </p:oleObj>
              </mc:Choice>
              <mc:Fallback>
                <p:oleObj name="位图图像" r:id="rId11" imgW="1504950" imgH="1447800" progId="PBrush">
                  <p:embed/>
                  <p:pic>
                    <p:nvPicPr>
                      <p:cNvPr id="0" name="Object 9"/>
                      <p:cNvPicPr>
                        <a:picLocks noChangeAspect="1"/>
                      </p:cNvPicPr>
                      <p:nvPr/>
                    </p:nvPicPr>
                    <p:blipFill>
                      <a:blip r:embed="rId12"/>
                      <a:stretch>
                        <a:fillRect/>
                      </a:stretch>
                    </p:blipFill>
                    <p:spPr>
                      <a:xfrm>
                        <a:off x="2459334" y="2206168"/>
                        <a:ext cx="969665" cy="699621"/>
                      </a:xfrm>
                      <a:prstGeom prst="rect">
                        <a:avLst/>
                      </a:prstGeom>
                      <a:noFill/>
                      <a:ln w="9525">
                        <a:noFill/>
                      </a:ln>
                    </p:spPr>
                  </p:pic>
                </p:oleObj>
              </mc:Fallback>
            </mc:AlternateContent>
          </a:graphicData>
        </a:graphic>
      </p:graphicFrame>
      <p:graphicFrame>
        <p:nvGraphicFramePr>
          <p:cNvPr id="6154" name="Object 10"/>
          <p:cNvGraphicFramePr>
            <a:graphicFrameLocks noChangeAspect="1"/>
          </p:cNvGraphicFramePr>
          <p:nvPr/>
        </p:nvGraphicFramePr>
        <p:xfrm>
          <a:off x="2383578" y="3694538"/>
          <a:ext cx="1197822" cy="884107"/>
        </p:xfrm>
        <a:graphic>
          <a:graphicData uri="http://schemas.openxmlformats.org/presentationml/2006/ole">
            <mc:AlternateContent xmlns:mc="http://schemas.openxmlformats.org/markup-compatibility/2006">
              <mc:Choice xmlns:v="urn:schemas-microsoft-com:vml" Requires="v">
                <p:oleObj spid="_x0000_s4103" name="位图图像" r:id="rId13" imgW="1885950" imgH="1857375" progId="PBrush">
                  <p:embed/>
                </p:oleObj>
              </mc:Choice>
              <mc:Fallback>
                <p:oleObj name="位图图像" r:id="rId13" imgW="1885950" imgH="1857375" progId="PBrush">
                  <p:embed/>
                  <p:pic>
                    <p:nvPicPr>
                      <p:cNvPr id="0" name="Object 10"/>
                      <p:cNvPicPr>
                        <a:picLocks noChangeAspect="1"/>
                      </p:cNvPicPr>
                      <p:nvPr/>
                    </p:nvPicPr>
                    <p:blipFill>
                      <a:blip r:embed="rId14"/>
                      <a:stretch>
                        <a:fillRect/>
                      </a:stretch>
                    </p:blipFill>
                    <p:spPr>
                      <a:xfrm>
                        <a:off x="2383578" y="3694538"/>
                        <a:ext cx="1197822" cy="884107"/>
                      </a:xfrm>
                      <a:prstGeom prst="rect">
                        <a:avLst/>
                      </a:prstGeom>
                      <a:noFill/>
                      <a:ln w="9525">
                        <a:noFill/>
                      </a:ln>
                    </p:spPr>
                  </p:pic>
                </p:oleObj>
              </mc:Fallback>
            </mc:AlternateContent>
          </a:graphicData>
        </a:graphic>
      </p:graphicFrame>
      <p:graphicFrame>
        <p:nvGraphicFramePr>
          <p:cNvPr id="6155" name="Object 11"/>
          <p:cNvGraphicFramePr>
            <a:graphicFrameLocks noChangeAspect="1"/>
          </p:cNvGraphicFramePr>
          <p:nvPr/>
        </p:nvGraphicFramePr>
        <p:xfrm>
          <a:off x="4507152" y="2087110"/>
          <a:ext cx="941147" cy="855588"/>
        </p:xfrm>
        <a:graphic>
          <a:graphicData uri="http://schemas.openxmlformats.org/presentationml/2006/ole">
            <mc:AlternateContent xmlns:mc="http://schemas.openxmlformats.org/markup-compatibility/2006">
              <mc:Choice xmlns:v="urn:schemas-microsoft-com:vml" Requires="v">
                <p:oleObj spid="_x0000_s4104" name="位图图像" r:id="rId15" imgW="1485900" imgH="1800225" progId="PBrush">
                  <p:embed/>
                </p:oleObj>
              </mc:Choice>
              <mc:Fallback>
                <p:oleObj name="位图图像" r:id="rId15" imgW="1485900" imgH="1800225" progId="PBrush">
                  <p:embed/>
                  <p:pic>
                    <p:nvPicPr>
                      <p:cNvPr id="0" name="Object 11"/>
                      <p:cNvPicPr>
                        <a:picLocks noChangeAspect="1"/>
                      </p:cNvPicPr>
                      <p:nvPr/>
                    </p:nvPicPr>
                    <p:blipFill>
                      <a:blip r:embed="rId16"/>
                      <a:stretch>
                        <a:fillRect/>
                      </a:stretch>
                    </p:blipFill>
                    <p:spPr>
                      <a:xfrm>
                        <a:off x="4507152" y="2087110"/>
                        <a:ext cx="941147" cy="855588"/>
                      </a:xfrm>
                      <a:prstGeom prst="rect">
                        <a:avLst/>
                      </a:prstGeom>
                      <a:noFill/>
                      <a:ln w="9525">
                        <a:noFill/>
                      </a:ln>
                    </p:spPr>
                  </p:pic>
                </p:oleObj>
              </mc:Fallback>
            </mc:AlternateContent>
          </a:graphicData>
        </a:graphic>
      </p:graphicFrame>
      <p:graphicFrame>
        <p:nvGraphicFramePr>
          <p:cNvPr id="6156" name="Object 12"/>
          <p:cNvGraphicFramePr>
            <a:graphicFrameLocks noChangeAspect="1"/>
          </p:cNvGraphicFramePr>
          <p:nvPr/>
        </p:nvGraphicFramePr>
        <p:xfrm>
          <a:off x="4409786" y="3651870"/>
          <a:ext cx="1076615" cy="983926"/>
        </p:xfrm>
        <a:graphic>
          <a:graphicData uri="http://schemas.openxmlformats.org/presentationml/2006/ole">
            <mc:AlternateContent xmlns:mc="http://schemas.openxmlformats.org/markup-compatibility/2006">
              <mc:Choice xmlns:v="urn:schemas-microsoft-com:vml" Requires="v">
                <p:oleObj spid="_x0000_s4105" name="位图图像" r:id="rId17" imgW="1876425" imgH="2286000" progId="PBrush">
                  <p:embed/>
                </p:oleObj>
              </mc:Choice>
              <mc:Fallback>
                <p:oleObj name="位图图像" r:id="rId17" imgW="1876425" imgH="2286000" progId="PBrush">
                  <p:embed/>
                  <p:pic>
                    <p:nvPicPr>
                      <p:cNvPr id="0" name="Object 12"/>
                      <p:cNvPicPr>
                        <a:picLocks noChangeAspect="1"/>
                      </p:cNvPicPr>
                      <p:nvPr/>
                    </p:nvPicPr>
                    <p:blipFill>
                      <a:blip r:embed="rId18"/>
                      <a:stretch>
                        <a:fillRect/>
                      </a:stretch>
                    </p:blipFill>
                    <p:spPr>
                      <a:xfrm>
                        <a:off x="4409786" y="3651870"/>
                        <a:ext cx="1076615" cy="983926"/>
                      </a:xfrm>
                      <a:prstGeom prst="rect">
                        <a:avLst/>
                      </a:prstGeom>
                      <a:noFill/>
                      <a:ln w="9525">
                        <a:noFill/>
                      </a:ln>
                    </p:spPr>
                  </p:pic>
                </p:oleObj>
              </mc:Fallback>
            </mc:AlternateContent>
          </a:graphicData>
        </a:graphic>
      </p:graphicFrame>
      <p:graphicFrame>
        <p:nvGraphicFramePr>
          <p:cNvPr id="6157" name="Object 13"/>
          <p:cNvGraphicFramePr>
            <a:graphicFrameLocks noChangeAspect="1"/>
          </p:cNvGraphicFramePr>
          <p:nvPr/>
        </p:nvGraphicFramePr>
        <p:xfrm>
          <a:off x="6497490" y="1923678"/>
          <a:ext cx="741509" cy="539199"/>
        </p:xfrm>
        <a:graphic>
          <a:graphicData uri="http://schemas.openxmlformats.org/presentationml/2006/ole">
            <mc:AlternateContent xmlns:mc="http://schemas.openxmlformats.org/markup-compatibility/2006">
              <mc:Choice xmlns:v="urn:schemas-microsoft-com:vml" Requires="v">
                <p:oleObj spid="_x0000_s4106" name="位图图像" r:id="rId19" imgW="1514475" imgH="1466850" progId="PBrush">
                  <p:embed/>
                </p:oleObj>
              </mc:Choice>
              <mc:Fallback>
                <p:oleObj name="位图图像" r:id="rId19" imgW="1514475" imgH="1466850" progId="PBrush">
                  <p:embed/>
                  <p:pic>
                    <p:nvPicPr>
                      <p:cNvPr id="0" name="Object 13"/>
                      <p:cNvPicPr>
                        <a:picLocks noChangeAspect="1"/>
                      </p:cNvPicPr>
                      <p:nvPr/>
                    </p:nvPicPr>
                    <p:blipFill>
                      <a:blip r:embed="rId20"/>
                      <a:stretch>
                        <a:fillRect/>
                      </a:stretch>
                    </p:blipFill>
                    <p:spPr>
                      <a:xfrm>
                        <a:off x="6497490" y="1923678"/>
                        <a:ext cx="741509" cy="539199"/>
                      </a:xfrm>
                      <a:prstGeom prst="rect">
                        <a:avLst/>
                      </a:prstGeom>
                      <a:noFill/>
                      <a:ln w="9525">
                        <a:noFill/>
                      </a:ln>
                    </p:spPr>
                  </p:pic>
                </p:oleObj>
              </mc:Fallback>
            </mc:AlternateContent>
          </a:graphicData>
        </a:graphic>
      </p:graphicFrame>
      <p:graphicFrame>
        <p:nvGraphicFramePr>
          <p:cNvPr id="6158" name="Object 14"/>
          <p:cNvGraphicFramePr>
            <a:graphicFrameLocks noChangeAspect="1"/>
          </p:cNvGraphicFramePr>
          <p:nvPr/>
        </p:nvGraphicFramePr>
        <p:xfrm>
          <a:off x="6497490" y="2632101"/>
          <a:ext cx="741509" cy="539198"/>
        </p:xfrm>
        <a:graphic>
          <a:graphicData uri="http://schemas.openxmlformats.org/presentationml/2006/ole">
            <mc:AlternateContent xmlns:mc="http://schemas.openxmlformats.org/markup-compatibility/2006">
              <mc:Choice xmlns:v="urn:schemas-microsoft-com:vml" Requires="v">
                <p:oleObj spid="_x0000_s4107" name="位图图像" r:id="rId21" imgW="1514475" imgH="1466850" progId="PBrush">
                  <p:embed/>
                </p:oleObj>
              </mc:Choice>
              <mc:Fallback>
                <p:oleObj name="位图图像" r:id="rId21" imgW="1514475" imgH="1466850" progId="PBrush">
                  <p:embed/>
                  <p:pic>
                    <p:nvPicPr>
                      <p:cNvPr id="0" name="Object 14"/>
                      <p:cNvPicPr>
                        <a:picLocks noChangeAspect="1"/>
                      </p:cNvPicPr>
                      <p:nvPr/>
                    </p:nvPicPr>
                    <p:blipFill>
                      <a:blip r:embed="rId20"/>
                      <a:stretch>
                        <a:fillRect/>
                      </a:stretch>
                    </p:blipFill>
                    <p:spPr>
                      <a:xfrm>
                        <a:off x="6497490" y="2632101"/>
                        <a:ext cx="741509" cy="539198"/>
                      </a:xfrm>
                      <a:prstGeom prst="rect">
                        <a:avLst/>
                      </a:prstGeom>
                      <a:noFill/>
                      <a:ln w="9525">
                        <a:noFill/>
                      </a:ln>
                    </p:spPr>
                  </p:pic>
                </p:oleObj>
              </mc:Fallback>
            </mc:AlternateContent>
          </a:graphicData>
        </a:graphic>
      </p:graphicFrame>
      <p:graphicFrame>
        <p:nvGraphicFramePr>
          <p:cNvPr id="6159" name="Object 15"/>
          <p:cNvGraphicFramePr>
            <a:graphicFrameLocks noChangeAspect="1"/>
          </p:cNvGraphicFramePr>
          <p:nvPr/>
        </p:nvGraphicFramePr>
        <p:xfrm>
          <a:off x="6520070" y="3536710"/>
          <a:ext cx="718931" cy="556132"/>
        </p:xfrm>
        <a:graphic>
          <a:graphicData uri="http://schemas.openxmlformats.org/presentationml/2006/ole">
            <mc:AlternateContent xmlns:mc="http://schemas.openxmlformats.org/markup-compatibility/2006">
              <mc:Choice xmlns:v="urn:schemas-microsoft-com:vml" Requires="v">
                <p:oleObj spid="_x0000_s4108" name="位图图像" r:id="rId22" imgW="1466850" imgH="1514475" progId="PBrush">
                  <p:embed/>
                </p:oleObj>
              </mc:Choice>
              <mc:Fallback>
                <p:oleObj name="位图图像" r:id="rId22" imgW="1466850" imgH="1514475" progId="PBrush">
                  <p:embed/>
                  <p:pic>
                    <p:nvPicPr>
                      <p:cNvPr id="0" name="Object 15"/>
                      <p:cNvPicPr>
                        <a:picLocks noChangeAspect="1"/>
                      </p:cNvPicPr>
                      <p:nvPr/>
                    </p:nvPicPr>
                    <p:blipFill>
                      <a:blip r:embed="rId23"/>
                      <a:stretch>
                        <a:fillRect/>
                      </a:stretch>
                    </p:blipFill>
                    <p:spPr>
                      <a:xfrm>
                        <a:off x="6520070" y="3536710"/>
                        <a:ext cx="718931" cy="556132"/>
                      </a:xfrm>
                      <a:prstGeom prst="rect">
                        <a:avLst/>
                      </a:prstGeom>
                      <a:noFill/>
                      <a:ln w="9525">
                        <a:noFill/>
                      </a:ln>
                    </p:spPr>
                  </p:pic>
                </p:oleObj>
              </mc:Fallback>
            </mc:AlternateContent>
          </a:graphicData>
        </a:graphic>
      </p:graphicFrame>
      <p:graphicFrame>
        <p:nvGraphicFramePr>
          <p:cNvPr id="6160" name="Object 16"/>
          <p:cNvGraphicFramePr>
            <a:graphicFrameLocks noChangeAspect="1"/>
          </p:cNvGraphicFramePr>
          <p:nvPr/>
        </p:nvGraphicFramePr>
        <p:xfrm>
          <a:off x="6444208" y="4220425"/>
          <a:ext cx="848059" cy="655581"/>
        </p:xfrm>
        <a:graphic>
          <a:graphicData uri="http://schemas.openxmlformats.org/presentationml/2006/ole">
            <mc:AlternateContent xmlns:mc="http://schemas.openxmlformats.org/markup-compatibility/2006">
              <mc:Choice xmlns:v="urn:schemas-microsoft-com:vml" Requires="v">
                <p:oleObj spid="_x0000_s4109" name="位图图像" r:id="rId24" imgW="1838325" imgH="1895475" progId="PBrush">
                  <p:embed/>
                </p:oleObj>
              </mc:Choice>
              <mc:Fallback>
                <p:oleObj name="位图图像" r:id="rId24" imgW="1838325" imgH="1895475" progId="PBrush">
                  <p:embed/>
                  <p:pic>
                    <p:nvPicPr>
                      <p:cNvPr id="0" name="Object 16"/>
                      <p:cNvPicPr>
                        <a:picLocks noChangeAspect="1"/>
                      </p:cNvPicPr>
                      <p:nvPr/>
                    </p:nvPicPr>
                    <p:blipFill>
                      <a:blip r:embed="rId25"/>
                      <a:stretch>
                        <a:fillRect/>
                      </a:stretch>
                    </p:blipFill>
                    <p:spPr>
                      <a:xfrm>
                        <a:off x="6444208" y="4220425"/>
                        <a:ext cx="848059" cy="655581"/>
                      </a:xfrm>
                      <a:prstGeom prst="rect">
                        <a:avLst/>
                      </a:prstGeom>
                      <a:noFill/>
                      <a:ln w="9525">
                        <a:noFill/>
                      </a:ln>
                    </p:spPr>
                  </p:pic>
                </p:oleObj>
              </mc:Fallback>
            </mc:AlternateContent>
          </a:graphicData>
        </a:graphic>
      </p:graphicFrame>
      <p:sp>
        <p:nvSpPr>
          <p:cNvPr id="18" name="AutoShape 17"/>
          <p:cNvSpPr>
            <a:spLocks noChangeArrowheads="1"/>
          </p:cNvSpPr>
          <p:nvPr/>
        </p:nvSpPr>
        <p:spPr bwMode="auto">
          <a:xfrm>
            <a:off x="3276601" y="735807"/>
            <a:ext cx="358775" cy="151210"/>
          </a:xfrm>
          <a:prstGeom prst="rightArrow">
            <a:avLst>
              <a:gd name="adj1" fmla="val 50000"/>
              <a:gd name="adj2" fmla="val 74864"/>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0" name="AutoShape 19"/>
          <p:cNvSpPr>
            <a:spLocks noChangeArrowheads="1"/>
          </p:cNvSpPr>
          <p:nvPr/>
        </p:nvSpPr>
        <p:spPr bwMode="auto">
          <a:xfrm>
            <a:off x="5003801" y="735806"/>
            <a:ext cx="288925" cy="161925"/>
          </a:xfrm>
          <a:prstGeom prst="rightArrow">
            <a:avLst>
              <a:gd name="adj1" fmla="val 50000"/>
              <a:gd name="adj2" fmla="val 87822"/>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1" name="AutoShape 20"/>
          <p:cNvSpPr>
            <a:spLocks noChangeArrowheads="1"/>
          </p:cNvSpPr>
          <p:nvPr/>
        </p:nvSpPr>
        <p:spPr bwMode="auto">
          <a:xfrm>
            <a:off x="6588126" y="735806"/>
            <a:ext cx="360363" cy="161925"/>
          </a:xfrm>
          <a:prstGeom prst="rightArrow">
            <a:avLst>
              <a:gd name="adj1" fmla="val 50000"/>
              <a:gd name="adj2" fmla="val 75110"/>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2" name="AutoShape 21"/>
          <p:cNvSpPr>
            <a:spLocks noChangeArrowheads="1"/>
          </p:cNvSpPr>
          <p:nvPr/>
        </p:nvSpPr>
        <p:spPr bwMode="auto">
          <a:xfrm>
            <a:off x="8532813" y="735806"/>
            <a:ext cx="381000" cy="171450"/>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3" name="AutoShape 22"/>
          <p:cNvSpPr>
            <a:spLocks noChangeArrowheads="1"/>
          </p:cNvSpPr>
          <p:nvPr/>
        </p:nvSpPr>
        <p:spPr bwMode="auto">
          <a:xfrm>
            <a:off x="1636236" y="2357160"/>
            <a:ext cx="268764" cy="128338"/>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4" name="AutoShape 23"/>
          <p:cNvSpPr>
            <a:spLocks noChangeArrowheads="1"/>
          </p:cNvSpPr>
          <p:nvPr/>
        </p:nvSpPr>
        <p:spPr bwMode="auto">
          <a:xfrm>
            <a:off x="1710443" y="3871922"/>
            <a:ext cx="218371" cy="107840"/>
          </a:xfrm>
          <a:prstGeom prst="rightArrow">
            <a:avLst>
              <a:gd name="adj1" fmla="val 50000"/>
              <a:gd name="adj2" fmla="val 41625"/>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5" name="AutoShape 24"/>
          <p:cNvSpPr>
            <a:spLocks noChangeArrowheads="1"/>
          </p:cNvSpPr>
          <p:nvPr/>
        </p:nvSpPr>
        <p:spPr bwMode="auto">
          <a:xfrm>
            <a:off x="3692260" y="2361052"/>
            <a:ext cx="447940" cy="139925"/>
          </a:xfrm>
          <a:prstGeom prst="rightArrow">
            <a:avLst>
              <a:gd name="adj1" fmla="val 50000"/>
              <a:gd name="adj2" fmla="val 41731"/>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6" name="AutoShape 25"/>
          <p:cNvSpPr>
            <a:spLocks noChangeArrowheads="1"/>
          </p:cNvSpPr>
          <p:nvPr/>
        </p:nvSpPr>
        <p:spPr bwMode="auto">
          <a:xfrm>
            <a:off x="3693636" y="3878808"/>
            <a:ext cx="268764" cy="128338"/>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7" name="AutoShape 26"/>
          <p:cNvSpPr>
            <a:spLocks noChangeArrowheads="1"/>
          </p:cNvSpPr>
          <p:nvPr/>
        </p:nvSpPr>
        <p:spPr bwMode="auto">
          <a:xfrm>
            <a:off x="5674836" y="2357160"/>
            <a:ext cx="268764" cy="128338"/>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8" name="AutoShape 27"/>
          <p:cNvSpPr>
            <a:spLocks noChangeArrowheads="1"/>
          </p:cNvSpPr>
          <p:nvPr/>
        </p:nvSpPr>
        <p:spPr bwMode="auto">
          <a:xfrm>
            <a:off x="5674836" y="3878808"/>
            <a:ext cx="268764" cy="128338"/>
          </a:xfrm>
          <a:prstGeom prst="right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29" name="Text Box 28"/>
          <p:cNvSpPr txBox="1">
            <a:spLocks noChangeArrowheads="1"/>
          </p:cNvSpPr>
          <p:nvPr/>
        </p:nvSpPr>
        <p:spPr bwMode="auto">
          <a:xfrm>
            <a:off x="74613" y="1491630"/>
            <a:ext cx="1905000" cy="369332"/>
          </a:xfrm>
          <a:prstGeom prst="rect">
            <a:avLst/>
          </a:prstGeom>
          <a:noFill/>
          <a:ln w="12700" cap="sq">
            <a:noFill/>
            <a:miter lim="800000"/>
            <a:headEnd type="none" w="sm" len="sm"/>
            <a:tailEnd type="none" w="sm" len="sm"/>
          </a:ln>
        </p:spPr>
        <p:txBody>
          <a:bodyPr>
            <a:spAutoFit/>
          </a:bodyPr>
          <a:lstStyle/>
          <a:p>
            <a:pPr>
              <a:spcBef>
                <a:spcPct val="50000"/>
              </a:spcBef>
            </a:pPr>
            <a:r>
              <a:rPr lang="zh-CN" altLang="en-US" sz="1800" b="1">
                <a:solidFill>
                  <a:srgbClr val="0070C0"/>
                </a:solidFill>
                <a:latin typeface="Arial Black" panose="020B0A04020102020204" pitchFamily="34" charset="0"/>
                <a:ea typeface="黑体" panose="02010609060101010101" pitchFamily="2" charset="-122"/>
              </a:rPr>
              <a:t>卵原细胞</a:t>
            </a:r>
            <a:endParaRPr lang="zh-CN" altLang="en-US" sz="1800" b="1">
              <a:solidFill>
                <a:srgbClr val="0070C0"/>
              </a:solidFill>
              <a:latin typeface="Arial Black" panose="020B0A04020102020204" pitchFamily="34" charset="0"/>
              <a:ea typeface="黑体" panose="02010609060101010101" pitchFamily="2" charset="-122"/>
            </a:endParaRPr>
          </a:p>
        </p:txBody>
      </p:sp>
      <p:sp>
        <p:nvSpPr>
          <p:cNvPr id="31" name="Text Box 30"/>
          <p:cNvSpPr txBox="1">
            <a:spLocks noChangeArrowheads="1"/>
          </p:cNvSpPr>
          <p:nvPr/>
        </p:nvSpPr>
        <p:spPr bwMode="auto">
          <a:xfrm>
            <a:off x="3276600" y="-20538"/>
            <a:ext cx="2159000" cy="369332"/>
          </a:xfrm>
          <a:prstGeom prst="rect">
            <a:avLst/>
          </a:prstGeom>
          <a:noFill/>
          <a:ln w="12700" cap="sq">
            <a:noFill/>
            <a:miter lim="800000"/>
            <a:headEnd type="none" w="sm" len="sm"/>
            <a:tailEnd type="none" w="sm" len="sm"/>
          </a:ln>
        </p:spPr>
        <p:txBody>
          <a:bodyPr>
            <a:spAutoFit/>
          </a:bodyPr>
          <a:lstStyle/>
          <a:p>
            <a:pPr>
              <a:spcBef>
                <a:spcPct val="50000"/>
              </a:spcBef>
            </a:pPr>
            <a:r>
              <a:rPr lang="zh-CN" altLang="en-US" sz="1800" b="1" dirty="0">
                <a:solidFill>
                  <a:srgbClr val="0070C0"/>
                </a:solidFill>
                <a:latin typeface="Arial Black" panose="020B0A04020102020204" pitchFamily="34" charset="0"/>
                <a:ea typeface="黑体" panose="02010609060101010101" pitchFamily="2" charset="-122"/>
              </a:rPr>
              <a:t>联会，形成四分体</a:t>
            </a:r>
            <a:endParaRPr lang="zh-CN" altLang="en-US" sz="1800" b="1" dirty="0">
              <a:solidFill>
                <a:srgbClr val="0070C0"/>
              </a:solidFill>
              <a:latin typeface="Arial Black" panose="020B0A04020102020204" pitchFamily="34" charset="0"/>
              <a:ea typeface="黑体" panose="02010609060101010101" pitchFamily="2" charset="-122"/>
            </a:endParaRPr>
          </a:p>
        </p:txBody>
      </p:sp>
      <p:sp>
        <p:nvSpPr>
          <p:cNvPr id="32" name="AutoShape 31"/>
          <p:cNvSpPr/>
          <p:nvPr/>
        </p:nvSpPr>
        <p:spPr bwMode="auto">
          <a:xfrm rot="-5400000">
            <a:off x="5144889" y="-1083096"/>
            <a:ext cx="151210" cy="5472112"/>
          </a:xfrm>
          <a:prstGeom prst="leftBrace">
            <a:avLst>
              <a:gd name="adj1" fmla="val 86451"/>
              <a:gd name="adj2" fmla="val 50000"/>
            </a:avLst>
          </a:prstGeom>
          <a:noFill/>
          <a:ln w="31750" cap="sq">
            <a:solidFill>
              <a:srgbClr val="0070C0"/>
            </a:solidFill>
            <a:round/>
            <a:headEnd type="none" w="sm" len="sm"/>
            <a:tailEnd type="none" w="sm" len="sm"/>
          </a:ln>
        </p:spPr>
        <p:txBody>
          <a:bodyPr wrap="none" anchor="ctr"/>
          <a:lstStyle/>
          <a:p>
            <a:endParaRPr lang="zh-CN" altLang="en-US" sz="1800">
              <a:latin typeface="Arial" panose="020B0604020202020204" pitchFamily="34" charset="0"/>
            </a:endParaRPr>
          </a:p>
        </p:txBody>
      </p:sp>
      <p:sp>
        <p:nvSpPr>
          <p:cNvPr id="33" name="Text Box 32"/>
          <p:cNvSpPr txBox="1">
            <a:spLocks noChangeArrowheads="1"/>
          </p:cNvSpPr>
          <p:nvPr/>
        </p:nvSpPr>
        <p:spPr bwMode="auto">
          <a:xfrm>
            <a:off x="4211639" y="1674986"/>
            <a:ext cx="2022475" cy="369332"/>
          </a:xfrm>
          <a:prstGeom prst="rect">
            <a:avLst/>
          </a:prstGeom>
          <a:noFill/>
          <a:ln w="12700" cap="sq">
            <a:noFill/>
            <a:miter lim="800000"/>
            <a:headEnd type="none" w="sm" len="sm"/>
            <a:tailEnd type="none" w="sm" len="sm"/>
          </a:ln>
        </p:spPr>
        <p:txBody>
          <a:bodyPr>
            <a:spAutoFit/>
          </a:bodyPr>
          <a:lstStyle/>
          <a:p>
            <a:pPr algn="ctr">
              <a:spcBef>
                <a:spcPct val="50000"/>
              </a:spcBef>
            </a:pPr>
            <a:r>
              <a:rPr lang="zh-CN" altLang="en-US" sz="1800" b="1">
                <a:solidFill>
                  <a:srgbClr val="0070C0"/>
                </a:solidFill>
                <a:latin typeface="Arial Black" panose="020B0A04020102020204" pitchFamily="34" charset="0"/>
                <a:ea typeface="黑体" panose="02010609060101010101" pitchFamily="2" charset="-122"/>
              </a:rPr>
              <a:t>初级卵母细胞</a:t>
            </a:r>
            <a:endParaRPr lang="zh-CN" altLang="en-US" sz="1800" b="1">
              <a:solidFill>
                <a:srgbClr val="0070C0"/>
              </a:solidFill>
              <a:latin typeface="Arial Black" panose="020B0A04020102020204" pitchFamily="34" charset="0"/>
              <a:ea typeface="黑体" panose="02010609060101010101" pitchFamily="2" charset="-122"/>
            </a:endParaRPr>
          </a:p>
        </p:txBody>
      </p:sp>
      <p:sp>
        <p:nvSpPr>
          <p:cNvPr id="34" name="Rectangle 33"/>
          <p:cNvSpPr>
            <a:spLocks noChangeArrowheads="1"/>
          </p:cNvSpPr>
          <p:nvPr/>
        </p:nvSpPr>
        <p:spPr bwMode="auto">
          <a:xfrm>
            <a:off x="2454462" y="3160585"/>
            <a:ext cx="1133288" cy="369332"/>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zh-CN" altLang="en-US" sz="1800" b="1" dirty="0" smtClean="0">
                <a:solidFill>
                  <a:srgbClr val="0070C0"/>
                </a:solidFill>
                <a:latin typeface="Arial Black" panose="020B0A04020102020204" pitchFamily="34" charset="0"/>
                <a:ea typeface="黑体" panose="02010609060101010101" pitchFamily="2" charset="-122"/>
              </a:rPr>
              <a:t>极体</a:t>
            </a:r>
            <a:endParaRPr lang="zh-CN" altLang="en-US" sz="1800" b="1" dirty="0">
              <a:solidFill>
                <a:srgbClr val="0070C0"/>
              </a:solidFill>
              <a:latin typeface="Arial Black" panose="020B0A04020102020204" pitchFamily="34" charset="0"/>
              <a:ea typeface="黑体" panose="02010609060101010101" pitchFamily="2" charset="-122"/>
            </a:endParaRPr>
          </a:p>
        </p:txBody>
      </p:sp>
      <p:sp>
        <p:nvSpPr>
          <p:cNvPr id="35" name="AutoShape 34"/>
          <p:cNvSpPr/>
          <p:nvPr/>
        </p:nvSpPr>
        <p:spPr bwMode="auto">
          <a:xfrm rot="-5400000">
            <a:off x="3326688" y="1590230"/>
            <a:ext cx="98927" cy="2848896"/>
          </a:xfrm>
          <a:prstGeom prst="leftBrace">
            <a:avLst>
              <a:gd name="adj1" fmla="val 110457"/>
              <a:gd name="adj2" fmla="val 50000"/>
            </a:avLst>
          </a:prstGeom>
          <a:noFill/>
          <a:ln w="31750" cap="sq">
            <a:solidFill>
              <a:srgbClr val="0070C0"/>
            </a:solidFill>
            <a:round/>
            <a:headEnd type="none" w="sm" len="sm"/>
            <a:tailEnd type="none" w="sm" len="sm"/>
          </a:ln>
        </p:spPr>
        <p:txBody>
          <a:bodyPr wrap="none" anchor="ctr"/>
          <a:lstStyle/>
          <a:p>
            <a:endParaRPr lang="zh-CN" altLang="en-US" sz="1800">
              <a:latin typeface="Arial" panose="020B0604020202020204" pitchFamily="34" charset="0"/>
            </a:endParaRPr>
          </a:p>
        </p:txBody>
      </p:sp>
      <p:sp>
        <p:nvSpPr>
          <p:cNvPr id="36" name="AutoShape 35"/>
          <p:cNvSpPr/>
          <p:nvPr/>
        </p:nvSpPr>
        <p:spPr bwMode="auto">
          <a:xfrm>
            <a:off x="7452320" y="2211710"/>
            <a:ext cx="151180" cy="1454499"/>
          </a:xfrm>
          <a:prstGeom prst="rightBrace">
            <a:avLst>
              <a:gd name="adj1" fmla="val 40464"/>
              <a:gd name="adj2" fmla="val 50000"/>
            </a:avLst>
          </a:prstGeom>
          <a:noFill/>
          <a:ln w="25400" cap="sq">
            <a:solidFill>
              <a:srgbClr val="0070C0"/>
            </a:solidFill>
            <a:round/>
            <a:headEnd type="none" w="sm" len="sm"/>
            <a:tailEnd type="none" w="sm" len="sm"/>
          </a:ln>
        </p:spPr>
        <p:txBody>
          <a:bodyPr wrap="none" anchor="ctr"/>
          <a:lstStyle/>
          <a:p>
            <a:endParaRPr lang="zh-CN" altLang="en-US" sz="1800">
              <a:latin typeface="Arial" panose="020B0604020202020204" pitchFamily="34" charset="0"/>
            </a:endParaRPr>
          </a:p>
        </p:txBody>
      </p:sp>
      <p:sp>
        <p:nvSpPr>
          <p:cNvPr id="37" name="Text Box 36"/>
          <p:cNvSpPr txBox="1">
            <a:spLocks noChangeArrowheads="1"/>
          </p:cNvSpPr>
          <p:nvPr/>
        </p:nvSpPr>
        <p:spPr bwMode="auto">
          <a:xfrm>
            <a:off x="7668344" y="2573491"/>
            <a:ext cx="431143" cy="646331"/>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zh-CN" altLang="en-US" sz="1800" b="1" dirty="0" smtClean="0">
                <a:solidFill>
                  <a:srgbClr val="0070C0"/>
                </a:solidFill>
                <a:latin typeface="Arial Black" panose="020B0A04020102020204" pitchFamily="34" charset="0"/>
                <a:ea typeface="黑体" panose="02010609060101010101" pitchFamily="2" charset="-122"/>
              </a:rPr>
              <a:t>极体</a:t>
            </a:r>
            <a:endParaRPr lang="zh-CN" altLang="en-US" sz="1800" b="1" dirty="0">
              <a:solidFill>
                <a:srgbClr val="0070C0"/>
              </a:solidFill>
              <a:latin typeface="Arial Black" panose="020B0A04020102020204" pitchFamily="34" charset="0"/>
              <a:ea typeface="黑体" panose="02010609060101010101" pitchFamily="2" charset="-122"/>
            </a:endParaRPr>
          </a:p>
        </p:txBody>
      </p:sp>
      <p:sp>
        <p:nvSpPr>
          <p:cNvPr id="38" name="Text Box 37"/>
          <p:cNvSpPr txBox="1">
            <a:spLocks noChangeArrowheads="1"/>
          </p:cNvSpPr>
          <p:nvPr/>
        </p:nvSpPr>
        <p:spPr bwMode="auto">
          <a:xfrm>
            <a:off x="7596336" y="4233561"/>
            <a:ext cx="1075056" cy="369332"/>
          </a:xfrm>
          <a:prstGeom prst="rect">
            <a:avLst/>
          </a:prstGeom>
          <a:noFill/>
          <a:ln w="12700" cap="sq">
            <a:noFill/>
            <a:miter lim="800000"/>
            <a:headEnd type="none" w="sm" len="sm"/>
            <a:tailEnd type="none" w="sm" len="sm"/>
          </a:ln>
        </p:spPr>
        <p:txBody>
          <a:bodyPr wrap="square">
            <a:spAutoFit/>
          </a:bodyPr>
          <a:lstStyle/>
          <a:p>
            <a:pPr>
              <a:spcBef>
                <a:spcPct val="50000"/>
              </a:spcBef>
            </a:pPr>
            <a:r>
              <a:rPr lang="zh-CN" altLang="en-US" sz="1800" b="1">
                <a:solidFill>
                  <a:srgbClr val="0070C0"/>
                </a:solidFill>
                <a:latin typeface="Arial Black" panose="020B0A04020102020204" pitchFamily="34" charset="0"/>
                <a:ea typeface="黑体" panose="02010609060101010101" pitchFamily="2" charset="-122"/>
              </a:rPr>
              <a:t>卵细胞</a:t>
            </a:r>
            <a:endParaRPr lang="zh-CN" altLang="en-US" sz="1800" b="1">
              <a:solidFill>
                <a:srgbClr val="0070C0"/>
              </a:solidFill>
              <a:latin typeface="Arial Black" panose="020B0A04020102020204" pitchFamily="34" charset="0"/>
              <a:ea typeface="黑体" panose="02010609060101010101" pitchFamily="2" charset="-122"/>
            </a:endParaRPr>
          </a:p>
        </p:txBody>
      </p:sp>
      <p:sp>
        <p:nvSpPr>
          <p:cNvPr id="39" name="AutoShape 38"/>
          <p:cNvSpPr/>
          <p:nvPr/>
        </p:nvSpPr>
        <p:spPr bwMode="auto">
          <a:xfrm rot="-5400000">
            <a:off x="3322678" y="3293605"/>
            <a:ext cx="106948" cy="2848896"/>
          </a:xfrm>
          <a:prstGeom prst="leftBrace">
            <a:avLst>
              <a:gd name="adj1" fmla="val 110417"/>
              <a:gd name="adj2" fmla="val 50000"/>
            </a:avLst>
          </a:prstGeom>
          <a:noFill/>
          <a:ln w="31750" cap="sq">
            <a:solidFill>
              <a:srgbClr val="0070C0"/>
            </a:solidFill>
            <a:round/>
            <a:headEnd type="none" w="sm" len="sm"/>
            <a:tailEnd type="none" w="sm" len="sm"/>
          </a:ln>
        </p:spPr>
        <p:txBody>
          <a:bodyPr wrap="none" anchor="ctr"/>
          <a:lstStyle/>
          <a:p>
            <a:endParaRPr lang="zh-CN" altLang="en-US" sz="1800">
              <a:latin typeface="Arial" panose="020B0604020202020204" pitchFamily="34" charset="0"/>
            </a:endParaRPr>
          </a:p>
        </p:txBody>
      </p:sp>
      <p:sp>
        <p:nvSpPr>
          <p:cNvPr id="40" name="Text Box 39"/>
          <p:cNvSpPr txBox="1">
            <a:spLocks noChangeArrowheads="1"/>
          </p:cNvSpPr>
          <p:nvPr/>
        </p:nvSpPr>
        <p:spPr bwMode="auto">
          <a:xfrm>
            <a:off x="2051720" y="4774168"/>
            <a:ext cx="2776585" cy="369332"/>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zh-CN" altLang="en-US" sz="1800" b="1" dirty="0">
                <a:solidFill>
                  <a:srgbClr val="0070C0"/>
                </a:solidFill>
                <a:latin typeface="Arial Black" panose="020B0A04020102020204" pitchFamily="34" charset="0"/>
                <a:ea typeface="黑体" panose="02010609060101010101" pitchFamily="2" charset="-122"/>
              </a:rPr>
              <a:t>次级卵母细胞 </a:t>
            </a:r>
            <a:endParaRPr lang="zh-CN" altLang="en-US" sz="1800" b="1" dirty="0">
              <a:solidFill>
                <a:srgbClr val="0070C0"/>
              </a:solidFill>
              <a:latin typeface="Arial Black" panose="020B0A04020102020204" pitchFamily="34" charset="0"/>
              <a:ea typeface="黑体" panose="02010609060101010101" pitchFamily="2" charset="-122"/>
            </a:endParaRPr>
          </a:p>
        </p:txBody>
      </p:sp>
      <p:pic>
        <p:nvPicPr>
          <p:cNvPr id="41" name="Picture 4"/>
          <p:cNvPicPr>
            <a:picLocks noChangeAspect="1" noChangeArrowheads="1"/>
          </p:cNvPicPr>
          <p:nvPr/>
        </p:nvPicPr>
        <p:blipFill>
          <a:blip r:embed="rId26" cstate="print"/>
          <a:srcRect/>
          <a:stretch>
            <a:fillRect/>
          </a:stretch>
        </p:blipFill>
        <p:spPr bwMode="auto">
          <a:xfrm>
            <a:off x="1971675" y="303610"/>
            <a:ext cx="1231900" cy="917972"/>
          </a:xfrm>
          <a:prstGeom prst="rect">
            <a:avLst/>
          </a:prstGeom>
          <a:noFill/>
          <a:ln w="9525">
            <a:noFill/>
            <a:miter lim="800000"/>
            <a:headEnd/>
            <a:tailEnd/>
          </a:ln>
        </p:spPr>
      </p:pic>
      <p:pic>
        <p:nvPicPr>
          <p:cNvPr id="42" name="Picture 3"/>
          <p:cNvPicPr>
            <a:picLocks noChangeAspect="1" noChangeArrowheads="1"/>
          </p:cNvPicPr>
          <p:nvPr/>
        </p:nvPicPr>
        <p:blipFill>
          <a:blip r:embed="rId27" cstate="print"/>
          <a:srcRect/>
          <a:stretch>
            <a:fillRect/>
          </a:stretch>
        </p:blipFill>
        <p:spPr bwMode="auto">
          <a:xfrm>
            <a:off x="34926" y="303610"/>
            <a:ext cx="1223963" cy="917972"/>
          </a:xfrm>
          <a:prstGeom prst="rect">
            <a:avLst/>
          </a:prstGeom>
          <a:noFill/>
          <a:ln w="9525">
            <a:noFill/>
            <a:miter lim="800000"/>
            <a:headEnd/>
            <a:tailEnd/>
          </a:ln>
        </p:spPr>
      </p:pic>
      <p:sp>
        <p:nvSpPr>
          <p:cNvPr id="45" name="AutoShape 17"/>
          <p:cNvSpPr>
            <a:spLocks noChangeArrowheads="1"/>
          </p:cNvSpPr>
          <p:nvPr/>
        </p:nvSpPr>
        <p:spPr bwMode="auto">
          <a:xfrm>
            <a:off x="1403350" y="735807"/>
            <a:ext cx="431800" cy="108347"/>
          </a:xfrm>
          <a:prstGeom prst="rightArrow">
            <a:avLst>
              <a:gd name="adj1" fmla="val 50000"/>
              <a:gd name="adj2" fmla="val 74725"/>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sz="1800">
              <a:latin typeface="Arial" panose="020B0604020202020204" pitchFamily="34" charset="0"/>
            </a:endParaRPr>
          </a:p>
        </p:txBody>
      </p:sp>
      <p:sp>
        <p:nvSpPr>
          <p:cNvPr id="43" name="矩形 42"/>
          <p:cNvSpPr/>
          <p:nvPr/>
        </p:nvSpPr>
        <p:spPr>
          <a:xfrm>
            <a:off x="1279962" y="411510"/>
            <a:ext cx="6285696"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卵细胞的形成过程</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48"/>
                                        </p:tgtEl>
                                        <p:attrNameLst>
                                          <p:attrName>style.visibility</p:attrName>
                                        </p:attrNameLst>
                                      </p:cBhvr>
                                      <p:to>
                                        <p:strVal val="visible"/>
                                      </p:to>
                                    </p:set>
                                    <p:animEffect transition="in" filter="wipe(left)">
                                      <p:cBhvr>
                                        <p:cTn id="42" dur="500"/>
                                        <p:tgtEl>
                                          <p:spTgt spid="61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6149"/>
                                        </p:tgtEl>
                                        <p:attrNameLst>
                                          <p:attrName>style.visibility</p:attrName>
                                        </p:attrNameLst>
                                      </p:cBhvr>
                                      <p:to>
                                        <p:strVal val="visible"/>
                                      </p:to>
                                    </p:set>
                                    <p:animEffect transition="in" filter="wipe(left)">
                                      <p:cBhvr>
                                        <p:cTn id="54" dur="500"/>
                                        <p:tgtEl>
                                          <p:spTgt spid="61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150"/>
                                        </p:tgtEl>
                                        <p:attrNameLst>
                                          <p:attrName>style.visibility</p:attrName>
                                        </p:attrNameLst>
                                      </p:cBhvr>
                                      <p:to>
                                        <p:strVal val="visible"/>
                                      </p:to>
                                    </p:set>
                                    <p:animEffect transition="in" filter="wipe(left)">
                                      <p:cBhvr>
                                        <p:cTn id="63" dur="500"/>
                                        <p:tgtEl>
                                          <p:spTgt spid="615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6151"/>
                                        </p:tgtEl>
                                        <p:attrNameLst>
                                          <p:attrName>style.visibility</p:attrName>
                                        </p:attrNameLst>
                                      </p:cBhvr>
                                      <p:to>
                                        <p:strVal val="visible"/>
                                      </p:to>
                                    </p:set>
                                    <p:animEffect transition="in" filter="wipe(left)">
                                      <p:cBhvr>
                                        <p:cTn id="76" dur="500"/>
                                        <p:tgtEl>
                                          <p:spTgt spid="6151"/>
                                        </p:tgtEl>
                                      </p:cBhvr>
                                    </p:animEffect>
                                  </p:childTnLst>
                                </p:cTn>
                              </p:par>
                              <p:par>
                                <p:cTn id="77" presetID="22" presetClass="entr" presetSubtype="8" fill="hold" nodeType="withEffect">
                                  <p:stCondLst>
                                    <p:cond delay="0"/>
                                  </p:stCondLst>
                                  <p:childTnLst>
                                    <p:set>
                                      <p:cBhvr>
                                        <p:cTn id="78" dur="1" fill="hold">
                                          <p:stCondLst>
                                            <p:cond delay="0"/>
                                          </p:stCondLst>
                                        </p:cTn>
                                        <p:tgtEl>
                                          <p:spTgt spid="6152"/>
                                        </p:tgtEl>
                                        <p:attrNameLst>
                                          <p:attrName>style.visibility</p:attrName>
                                        </p:attrNameLst>
                                      </p:cBhvr>
                                      <p:to>
                                        <p:strVal val="visible"/>
                                      </p:to>
                                    </p:set>
                                    <p:animEffect transition="in" filter="wipe(left)">
                                      <p:cBhvr>
                                        <p:cTn id="79" dur="500"/>
                                        <p:tgtEl>
                                          <p:spTgt spid="615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6153"/>
                                        </p:tgtEl>
                                        <p:attrNameLst>
                                          <p:attrName>style.visibility</p:attrName>
                                        </p:attrNameLst>
                                      </p:cBhvr>
                                      <p:to>
                                        <p:strVal val="visible"/>
                                      </p:to>
                                    </p:set>
                                    <p:animEffect transition="in" filter="wipe(left)">
                                      <p:cBhvr>
                                        <p:cTn id="94" dur="500"/>
                                        <p:tgtEl>
                                          <p:spTgt spid="615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6155"/>
                                        </p:tgtEl>
                                        <p:attrNameLst>
                                          <p:attrName>style.visibility</p:attrName>
                                        </p:attrNameLst>
                                      </p:cBhvr>
                                      <p:to>
                                        <p:strVal val="visible"/>
                                      </p:to>
                                    </p:set>
                                    <p:animEffect transition="in" filter="wipe(left)">
                                      <p:cBhvr>
                                        <p:cTn id="103" dur="500"/>
                                        <p:tgtEl>
                                          <p:spTgt spid="615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left)">
                                      <p:cBhvr>
                                        <p:cTn id="112" dur="500"/>
                                        <p:tgtEl>
                                          <p:spTgt spid="27"/>
                                        </p:tgtEl>
                                      </p:cBhvr>
                                    </p:animEffec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6157"/>
                                        </p:tgtEl>
                                        <p:attrNameLst>
                                          <p:attrName>style.visibility</p:attrName>
                                        </p:attrNameLst>
                                      </p:cBhvr>
                                      <p:to>
                                        <p:strVal val="visible"/>
                                      </p:to>
                                    </p:set>
                                    <p:animEffect transition="in" filter="wipe(left)">
                                      <p:cBhvr>
                                        <p:cTn id="116" dur="500"/>
                                        <p:tgtEl>
                                          <p:spTgt spid="6157"/>
                                        </p:tgtEl>
                                      </p:cBhvr>
                                    </p:animEffect>
                                  </p:childTnLst>
                                </p:cTn>
                              </p:par>
                              <p:par>
                                <p:cTn id="117" presetID="22" presetClass="entr" presetSubtype="8" fill="hold" nodeType="withEffect">
                                  <p:stCondLst>
                                    <p:cond delay="0"/>
                                  </p:stCondLst>
                                  <p:childTnLst>
                                    <p:set>
                                      <p:cBhvr>
                                        <p:cTn id="118" dur="1" fill="hold">
                                          <p:stCondLst>
                                            <p:cond delay="0"/>
                                          </p:stCondLst>
                                        </p:cTn>
                                        <p:tgtEl>
                                          <p:spTgt spid="6158"/>
                                        </p:tgtEl>
                                        <p:attrNameLst>
                                          <p:attrName>style.visibility</p:attrName>
                                        </p:attrNameLst>
                                      </p:cBhvr>
                                      <p:to>
                                        <p:strVal val="visible"/>
                                      </p:to>
                                    </p:set>
                                    <p:animEffect transition="in" filter="wipe(left)">
                                      <p:cBhvr>
                                        <p:cTn id="119" dur="500"/>
                                        <p:tgtEl>
                                          <p:spTgt spid="6158"/>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wipe(left)">
                                      <p:cBhvr>
                                        <p:cTn id="122" dur="500"/>
                                        <p:tgtEl>
                                          <p:spTgt spid="3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left)">
                                      <p:cBhvr>
                                        <p:cTn id="127" dur="500"/>
                                        <p:tgtEl>
                                          <p:spTgt spid="24"/>
                                        </p:tgtEl>
                                      </p:cBhvr>
                                    </p:animEffec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6154"/>
                                        </p:tgtEl>
                                        <p:attrNameLst>
                                          <p:attrName>style.visibility</p:attrName>
                                        </p:attrNameLst>
                                      </p:cBhvr>
                                      <p:to>
                                        <p:strVal val="visible"/>
                                      </p:to>
                                    </p:set>
                                    <p:animEffect transition="in" filter="wipe(left)">
                                      <p:cBhvr>
                                        <p:cTn id="131" dur="500"/>
                                        <p:tgtEl>
                                          <p:spTgt spid="615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left)">
                                      <p:cBhvr>
                                        <p:cTn id="136" dur="500"/>
                                        <p:tgtEl>
                                          <p:spTgt spid="26"/>
                                        </p:tgtEl>
                                      </p:cBhvr>
                                    </p:animEffect>
                                  </p:childTnLst>
                                </p:cTn>
                              </p:par>
                            </p:childTnLst>
                          </p:cTn>
                        </p:par>
                        <p:par>
                          <p:cTn id="137" fill="hold">
                            <p:stCondLst>
                              <p:cond delay="500"/>
                            </p:stCondLst>
                            <p:childTnLst>
                              <p:par>
                                <p:cTn id="138" presetID="22" presetClass="entr" presetSubtype="8" fill="hold" nodeType="afterEffect">
                                  <p:stCondLst>
                                    <p:cond delay="0"/>
                                  </p:stCondLst>
                                  <p:childTnLst>
                                    <p:set>
                                      <p:cBhvr>
                                        <p:cTn id="139" dur="1" fill="hold">
                                          <p:stCondLst>
                                            <p:cond delay="0"/>
                                          </p:stCondLst>
                                        </p:cTn>
                                        <p:tgtEl>
                                          <p:spTgt spid="6156"/>
                                        </p:tgtEl>
                                        <p:attrNameLst>
                                          <p:attrName>style.visibility</p:attrName>
                                        </p:attrNameLst>
                                      </p:cBhvr>
                                      <p:to>
                                        <p:strVal val="visible"/>
                                      </p:to>
                                    </p:set>
                                    <p:animEffect transition="in" filter="wipe(left)">
                                      <p:cBhvr>
                                        <p:cTn id="140" dur="500"/>
                                        <p:tgtEl>
                                          <p:spTgt spid="6156"/>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Effect transition="in" filter="wipe(left)">
                                      <p:cBhvr>
                                        <p:cTn id="149" dur="500"/>
                                        <p:tgtEl>
                                          <p:spTgt spid="28"/>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6159"/>
                                        </p:tgtEl>
                                        <p:attrNameLst>
                                          <p:attrName>style.visibility</p:attrName>
                                        </p:attrNameLst>
                                      </p:cBhvr>
                                      <p:to>
                                        <p:strVal val="visible"/>
                                      </p:to>
                                    </p:set>
                                    <p:animEffect transition="in" filter="wipe(left)">
                                      <p:cBhvr>
                                        <p:cTn id="153" dur="500"/>
                                        <p:tgtEl>
                                          <p:spTgt spid="6159"/>
                                        </p:tgtEl>
                                      </p:cBhvr>
                                    </p:animEffect>
                                  </p:childTnLst>
                                </p:cTn>
                              </p:par>
                              <p:par>
                                <p:cTn id="154" presetID="22" presetClass="entr" presetSubtype="8" fill="hold" nodeType="withEffect">
                                  <p:stCondLst>
                                    <p:cond delay="0"/>
                                  </p:stCondLst>
                                  <p:childTnLst>
                                    <p:set>
                                      <p:cBhvr>
                                        <p:cTn id="155" dur="1" fill="hold">
                                          <p:stCondLst>
                                            <p:cond delay="0"/>
                                          </p:stCondLst>
                                        </p:cTn>
                                        <p:tgtEl>
                                          <p:spTgt spid="6160"/>
                                        </p:tgtEl>
                                        <p:attrNameLst>
                                          <p:attrName>style.visibility</p:attrName>
                                        </p:attrNameLst>
                                      </p:cBhvr>
                                      <p:to>
                                        <p:strVal val="visible"/>
                                      </p:to>
                                    </p:set>
                                    <p:animEffect transition="in" filter="wipe(left)">
                                      <p:cBhvr>
                                        <p:cTn id="156" dur="500"/>
                                        <p:tgtEl>
                                          <p:spTgt spid="6160"/>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wipe(left)">
                                      <p:cBhvr>
                                        <p:cTn id="159" dur="500"/>
                                        <p:tgtEl>
                                          <p:spTgt spid="38"/>
                                        </p:tgtEl>
                                      </p:cBhvr>
                                    </p:animEffect>
                                  </p:childTnLst>
                                </p:cTn>
                              </p:par>
                              <p:par>
                                <p:cTn id="160" presetID="1"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1" grpId="0"/>
      <p:bldP spid="32" grpId="0" animBg="1"/>
      <p:bldP spid="33" grpId="0"/>
      <p:bldP spid="34" grpId="0"/>
      <p:bldP spid="35" grpId="0" animBg="1"/>
      <p:bldP spid="36" grpId="0" animBg="1"/>
      <p:bldP spid="37" grpId="0"/>
      <p:bldP spid="38" grpId="0"/>
      <p:bldP spid="39" grpId="0" animBg="1"/>
      <p:bldP spid="40" grpId="0"/>
      <p:bldP spid="45" grpId="0" animBg="1"/>
      <p:bldP spid="43" grpId="0"/>
      <p:bldP spid="4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a:spLocks noGrp="1" noChangeArrowheads="1"/>
          </p:cNvSpPr>
          <p:nvPr>
            <p:ph type="title" idx="4294967295"/>
          </p:nvPr>
        </p:nvSpPr>
        <p:spPr>
          <a:xfrm>
            <a:off x="726504" y="107751"/>
            <a:ext cx="8229600" cy="857250"/>
          </a:xfrm>
        </p:spPr>
        <p:txBody>
          <a:bodyPr>
            <a:normAutofit/>
          </a:bodyPr>
          <a:lstStyle/>
          <a:p>
            <a:pPr eaLnBrk="1" hangingPunct="1"/>
            <a:r>
              <a:rPr kumimoji="1" lang="en-US" altLang="zh-CN" sz="3200" b="1" dirty="0" smtClean="0">
                <a:latin typeface="+mn-ea"/>
                <a:ea typeface="+mn-ea"/>
              </a:rPr>
              <a:t>4.</a:t>
            </a:r>
            <a:r>
              <a:rPr kumimoji="1" lang="zh-CN" altLang="en-US" sz="3200" b="1" dirty="0" smtClean="0">
                <a:latin typeface="+mn-ea"/>
                <a:ea typeface="+mn-ea"/>
              </a:rPr>
              <a:t>精子与卵细胞形成的异同点</a:t>
            </a:r>
            <a:endParaRPr kumimoji="1" lang="zh-CN" altLang="en-US" sz="3200" b="1" dirty="0" smtClean="0">
              <a:latin typeface="+mn-ea"/>
              <a:ea typeface="+mn-ea"/>
            </a:endParaRPr>
          </a:p>
        </p:txBody>
      </p:sp>
      <p:graphicFrame>
        <p:nvGraphicFramePr>
          <p:cNvPr id="448559" name="Group 47"/>
          <p:cNvGraphicFramePr>
            <a:graphicFrameLocks noGrp="1"/>
          </p:cNvGraphicFramePr>
          <p:nvPr>
            <p:ph idx="4294967295"/>
          </p:nvPr>
        </p:nvGraphicFramePr>
        <p:xfrm>
          <a:off x="72454" y="849511"/>
          <a:ext cx="8807450" cy="3550691"/>
        </p:xfrm>
        <a:graphic>
          <a:graphicData uri="http://schemas.openxmlformats.org/drawingml/2006/table">
            <a:tbl>
              <a:tblPr/>
              <a:tblGrid>
                <a:gridCol w="2879725"/>
                <a:gridCol w="2909888"/>
                <a:gridCol w="3017837"/>
              </a:tblGrid>
              <a:tr h="567929">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精子</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卵细胞</a:t>
                      </a:r>
                      <a:endParaRPr kumimoji="0"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79">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细胞质分裂</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184">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子细胞的数目</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mn-ea"/>
                          <a:ea typeface="+mn-ea"/>
                        </a:rPr>
                        <a:t>（以</a:t>
                      </a:r>
                      <a:r>
                        <a:rPr kumimoji="0" lang="en-US" altLang="zh-CN" sz="1400" b="1" i="0" u="none" strike="noStrike" cap="none" normalizeH="0" baseline="0" dirty="0" smtClean="0">
                          <a:ln>
                            <a:noFill/>
                          </a:ln>
                          <a:solidFill>
                            <a:schemeClr val="tx1"/>
                          </a:solidFill>
                          <a:effectLst/>
                          <a:latin typeface="+mn-ea"/>
                          <a:ea typeface="+mn-ea"/>
                        </a:rPr>
                        <a:t>1</a:t>
                      </a:r>
                      <a:r>
                        <a:rPr kumimoji="0" lang="zh-CN" altLang="en-US" sz="1400" b="1" i="0" u="none" strike="noStrike" cap="none" normalizeH="0" baseline="0" dirty="0" smtClean="0">
                          <a:ln>
                            <a:noFill/>
                          </a:ln>
                          <a:solidFill>
                            <a:schemeClr val="tx1"/>
                          </a:solidFill>
                          <a:effectLst/>
                          <a:latin typeface="+mn-ea"/>
                          <a:ea typeface="+mn-ea"/>
                        </a:rPr>
                        <a:t>个原始生殖细胞分裂为例）</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359">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生殖细胞数目</a:t>
                      </a:r>
                      <a:endPar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ctr" latinLnBrk="0" hangingPunct="1">
                        <a:lnSpc>
                          <a:spcPct val="100000"/>
                        </a:lnSpc>
                        <a:spcBef>
                          <a:spcPct val="20000"/>
                        </a:spcBef>
                        <a:spcAft>
                          <a:spcPct val="0"/>
                        </a:spcAft>
                        <a:buClrTx/>
                        <a:buSzTx/>
                        <a:buFontTx/>
                        <a:buNone/>
                        <a:defRPr/>
                      </a:pPr>
                      <a:r>
                        <a:rPr kumimoji="0" lang="zh-CN" altLang="en-US" sz="1400" b="1" i="0" u="none" strike="noStrike" cap="none" normalizeH="0" baseline="0" dirty="0" smtClean="0">
                          <a:ln>
                            <a:noFill/>
                          </a:ln>
                          <a:solidFill>
                            <a:schemeClr val="tx1"/>
                          </a:solidFill>
                          <a:effectLst/>
                          <a:latin typeface="+mn-ea"/>
                          <a:ea typeface="+mn-ea"/>
                        </a:rPr>
                        <a:t>（以</a:t>
                      </a:r>
                      <a:r>
                        <a:rPr kumimoji="0" lang="en-US" altLang="zh-CN" sz="1400" b="1" i="0" u="none" strike="noStrike" cap="none" normalizeH="0" baseline="0" dirty="0" smtClean="0">
                          <a:ln>
                            <a:noFill/>
                          </a:ln>
                          <a:solidFill>
                            <a:schemeClr val="tx1"/>
                          </a:solidFill>
                          <a:effectLst/>
                          <a:latin typeface="+mn-ea"/>
                          <a:ea typeface="+mn-ea"/>
                        </a:rPr>
                        <a:t>1</a:t>
                      </a:r>
                      <a:r>
                        <a:rPr kumimoji="0" lang="zh-CN" altLang="en-US" sz="1400" b="1" i="0" u="none" strike="noStrike" cap="none" normalizeH="0" baseline="0" dirty="0" smtClean="0">
                          <a:ln>
                            <a:noFill/>
                          </a:ln>
                          <a:solidFill>
                            <a:schemeClr val="tx1"/>
                          </a:solidFill>
                          <a:effectLst/>
                          <a:latin typeface="+mn-ea"/>
                          <a:ea typeface="+mn-ea"/>
                        </a:rPr>
                        <a:t>个原始生殖细胞分裂为例）</a:t>
                      </a:r>
                      <a:endParaRPr kumimoji="0" lang="zh-CN" altLang="en-US" sz="1400" b="1" i="0" u="none" strike="noStrike" cap="none" normalizeH="0" baseline="0" dirty="0" smtClean="0">
                        <a:ln>
                          <a:noFill/>
                        </a:ln>
                        <a:solidFill>
                          <a:schemeClr val="tx1"/>
                        </a:solidFill>
                        <a:effectLst/>
                        <a:latin typeface="+mn-ea"/>
                        <a:ea typeface="+mn-ea"/>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34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相同点</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
        <p:nvSpPr>
          <p:cNvPr id="34859" name="Rectangle 43"/>
          <p:cNvSpPr>
            <a:spLocks noChangeArrowheads="1"/>
          </p:cNvSpPr>
          <p:nvPr/>
        </p:nvSpPr>
        <p:spPr bwMode="auto">
          <a:xfrm>
            <a:off x="3456384" y="1497657"/>
            <a:ext cx="1811714" cy="369332"/>
          </a:xfrm>
          <a:prstGeom prst="rect">
            <a:avLst/>
          </a:prstGeom>
          <a:noFill/>
          <a:ln w="9525">
            <a:noFill/>
            <a:miter lim="800000"/>
          </a:ln>
        </p:spPr>
        <p:txBody>
          <a:bodyPr wrap="none">
            <a:spAutoFit/>
          </a:bodyPr>
          <a:lstStyle/>
          <a:p>
            <a:r>
              <a:rPr lang="zh-CN" altLang="en-US" b="1" dirty="0">
                <a:solidFill>
                  <a:srgbClr val="D60093"/>
                </a:solidFill>
                <a:latin typeface="Arial" panose="020B0604020202020204" pitchFamily="34" charset="0"/>
              </a:rPr>
              <a:t>细胞质均等分裂</a:t>
            </a:r>
            <a:endParaRPr lang="zh-CN" altLang="en-US" b="1" dirty="0">
              <a:solidFill>
                <a:srgbClr val="D60093"/>
              </a:solidFill>
              <a:latin typeface="Arial" panose="020B0604020202020204" pitchFamily="34" charset="0"/>
            </a:endParaRPr>
          </a:p>
        </p:txBody>
      </p:sp>
      <p:sp>
        <p:nvSpPr>
          <p:cNvPr id="34860" name="Rectangle 44"/>
          <p:cNvSpPr>
            <a:spLocks noChangeArrowheads="1"/>
          </p:cNvSpPr>
          <p:nvPr/>
        </p:nvSpPr>
        <p:spPr bwMode="auto">
          <a:xfrm>
            <a:off x="6480720" y="1497657"/>
            <a:ext cx="2044149" cy="369332"/>
          </a:xfrm>
          <a:prstGeom prst="rect">
            <a:avLst/>
          </a:prstGeom>
          <a:noFill/>
          <a:ln w="9525" algn="ctr">
            <a:noFill/>
            <a:miter lim="800000"/>
          </a:ln>
        </p:spPr>
        <p:txBody>
          <a:bodyPr wrap="none">
            <a:spAutoFit/>
          </a:bodyPr>
          <a:lstStyle/>
          <a:p>
            <a:r>
              <a:rPr lang="zh-CN" altLang="en-US" b="1" dirty="0">
                <a:solidFill>
                  <a:srgbClr val="D60093"/>
                </a:solidFill>
                <a:latin typeface="Arial" panose="020B0604020202020204" pitchFamily="34" charset="0"/>
              </a:rPr>
              <a:t>细胞质不均等分裂</a:t>
            </a:r>
            <a:endParaRPr lang="zh-CN" altLang="en-US" b="1" dirty="0">
              <a:solidFill>
                <a:srgbClr val="D60093"/>
              </a:solidFill>
              <a:latin typeface="Arial" panose="020B0604020202020204" pitchFamily="34" charset="0"/>
            </a:endParaRPr>
          </a:p>
        </p:txBody>
      </p:sp>
      <p:sp>
        <p:nvSpPr>
          <p:cNvPr id="34861" name="Text Box 45"/>
          <p:cNvSpPr txBox="1">
            <a:spLocks noChangeArrowheads="1"/>
          </p:cNvSpPr>
          <p:nvPr/>
        </p:nvSpPr>
        <p:spPr bwMode="auto">
          <a:xfrm>
            <a:off x="3960440" y="2145729"/>
            <a:ext cx="532517" cy="369332"/>
          </a:xfrm>
          <a:prstGeom prst="rect">
            <a:avLst/>
          </a:prstGeom>
          <a:noFill/>
          <a:ln w="12700">
            <a:noFill/>
            <a:miter lim="800000"/>
          </a:ln>
        </p:spPr>
        <p:txBody>
          <a:bodyPr wrap="none" anchor="ctr">
            <a:spAutoFit/>
          </a:bodyPr>
          <a:lstStyle/>
          <a:p>
            <a:pPr algn="ctr"/>
            <a:r>
              <a:rPr kumimoji="1" lang="en-US" altLang="zh-CN" b="1" dirty="0">
                <a:solidFill>
                  <a:srgbClr val="CC0099"/>
                </a:solidFill>
                <a:latin typeface="Times New Roman" panose="02020603050405020304" pitchFamily="18" charset="0"/>
              </a:rPr>
              <a:t>4</a:t>
            </a:r>
            <a:r>
              <a:rPr kumimoji="1" lang="zh-CN" altLang="en-US" b="1" dirty="0">
                <a:solidFill>
                  <a:srgbClr val="CC0099"/>
                </a:solidFill>
                <a:latin typeface="Times New Roman" panose="02020603050405020304" pitchFamily="18" charset="0"/>
              </a:rPr>
              <a:t>个</a:t>
            </a:r>
            <a:endParaRPr kumimoji="1" lang="zh-CN" altLang="en-US" b="1" dirty="0">
              <a:solidFill>
                <a:srgbClr val="000000"/>
              </a:solidFill>
              <a:latin typeface="Times New Roman" panose="02020603050405020304" pitchFamily="18" charset="0"/>
            </a:endParaRPr>
          </a:p>
        </p:txBody>
      </p:sp>
      <p:sp>
        <p:nvSpPr>
          <p:cNvPr id="34862" name="Text Box 46"/>
          <p:cNvSpPr txBox="1">
            <a:spLocks noChangeArrowheads="1"/>
          </p:cNvSpPr>
          <p:nvPr/>
        </p:nvSpPr>
        <p:spPr bwMode="auto">
          <a:xfrm>
            <a:off x="6732240" y="1997427"/>
            <a:ext cx="1619672" cy="646331"/>
          </a:xfrm>
          <a:prstGeom prst="rect">
            <a:avLst/>
          </a:prstGeom>
          <a:noFill/>
          <a:ln w="12700">
            <a:noFill/>
            <a:miter lim="800000"/>
          </a:ln>
        </p:spPr>
        <p:txBody>
          <a:bodyPr wrap="square" anchor="ctr">
            <a:spAutoFit/>
          </a:bodyPr>
          <a:lstStyle/>
          <a:p>
            <a:pPr algn="ctr"/>
            <a:r>
              <a:rPr kumimoji="1" lang="en-US" altLang="zh-CN" b="1" dirty="0">
                <a:solidFill>
                  <a:srgbClr val="CC0099"/>
                </a:solidFill>
                <a:latin typeface="Times New Roman" panose="02020603050405020304" pitchFamily="18" charset="0"/>
              </a:rPr>
              <a:t>4</a:t>
            </a:r>
            <a:r>
              <a:rPr kumimoji="1" lang="zh-CN" altLang="en-US" b="1" dirty="0" smtClean="0">
                <a:solidFill>
                  <a:srgbClr val="CC0099"/>
                </a:solidFill>
                <a:latin typeface="Times New Roman" panose="02020603050405020304" pitchFamily="18" charset="0"/>
              </a:rPr>
              <a:t>个（</a:t>
            </a:r>
            <a:r>
              <a:rPr kumimoji="1" lang="en-US" altLang="zh-CN" b="1" dirty="0" smtClean="0">
                <a:solidFill>
                  <a:srgbClr val="CC0099"/>
                </a:solidFill>
                <a:latin typeface="Times New Roman" panose="02020603050405020304" pitchFamily="18" charset="0"/>
              </a:rPr>
              <a:t>1</a:t>
            </a:r>
            <a:r>
              <a:rPr kumimoji="1" lang="zh-CN" altLang="en-US" b="1" dirty="0" smtClean="0">
                <a:solidFill>
                  <a:srgbClr val="CC0099"/>
                </a:solidFill>
                <a:latin typeface="Times New Roman" panose="02020603050405020304" pitchFamily="18" charset="0"/>
              </a:rPr>
              <a:t>个卵细胞和</a:t>
            </a:r>
            <a:r>
              <a:rPr kumimoji="1" lang="en-US" altLang="zh-CN" b="1" dirty="0" smtClean="0">
                <a:solidFill>
                  <a:srgbClr val="CC0099"/>
                </a:solidFill>
                <a:latin typeface="Times New Roman" panose="02020603050405020304" pitchFamily="18" charset="0"/>
              </a:rPr>
              <a:t>3</a:t>
            </a:r>
            <a:r>
              <a:rPr kumimoji="1" lang="zh-CN" altLang="en-US" b="1" dirty="0" smtClean="0">
                <a:solidFill>
                  <a:srgbClr val="CC0099"/>
                </a:solidFill>
                <a:latin typeface="Times New Roman" panose="02020603050405020304" pitchFamily="18" charset="0"/>
              </a:rPr>
              <a:t>个极体）</a:t>
            </a:r>
            <a:endParaRPr kumimoji="1" lang="zh-CN" altLang="en-US" b="1" dirty="0">
              <a:solidFill>
                <a:srgbClr val="000000"/>
              </a:solidFill>
              <a:latin typeface="Times New Roman" panose="02020603050405020304" pitchFamily="18" charset="0"/>
            </a:endParaRPr>
          </a:p>
        </p:txBody>
      </p:sp>
      <p:sp>
        <p:nvSpPr>
          <p:cNvPr id="34863" name="Text Box 47"/>
          <p:cNvSpPr txBox="1">
            <a:spLocks noChangeArrowheads="1"/>
          </p:cNvSpPr>
          <p:nvPr/>
        </p:nvSpPr>
        <p:spPr bwMode="auto">
          <a:xfrm>
            <a:off x="3744416" y="2937817"/>
            <a:ext cx="997389" cy="369332"/>
          </a:xfrm>
          <a:prstGeom prst="rect">
            <a:avLst/>
          </a:prstGeom>
          <a:noFill/>
          <a:ln w="12700">
            <a:noFill/>
            <a:miter lim="800000"/>
          </a:ln>
        </p:spPr>
        <p:txBody>
          <a:bodyPr wrap="none" anchor="ctr">
            <a:spAutoFit/>
          </a:bodyPr>
          <a:lstStyle/>
          <a:p>
            <a:pPr algn="ctr"/>
            <a:r>
              <a:rPr kumimoji="1" lang="en-US" altLang="zh-CN" b="1" dirty="0">
                <a:solidFill>
                  <a:srgbClr val="CC0099"/>
                </a:solidFill>
                <a:latin typeface="Times New Roman" panose="02020603050405020304" pitchFamily="18" charset="0"/>
              </a:rPr>
              <a:t>4</a:t>
            </a:r>
            <a:r>
              <a:rPr kumimoji="1" lang="zh-CN" altLang="en-US" b="1" dirty="0">
                <a:solidFill>
                  <a:srgbClr val="CC0099"/>
                </a:solidFill>
                <a:latin typeface="Times New Roman" panose="02020603050405020304" pitchFamily="18" charset="0"/>
              </a:rPr>
              <a:t>个精子</a:t>
            </a:r>
            <a:endParaRPr kumimoji="1" lang="zh-CN" altLang="en-US" b="1" dirty="0">
              <a:solidFill>
                <a:srgbClr val="000000"/>
              </a:solidFill>
              <a:latin typeface="Times New Roman" panose="02020603050405020304" pitchFamily="18" charset="0"/>
            </a:endParaRPr>
          </a:p>
        </p:txBody>
      </p:sp>
      <p:sp>
        <p:nvSpPr>
          <p:cNvPr id="34864" name="Text Box 48"/>
          <p:cNvSpPr txBox="1">
            <a:spLocks noChangeArrowheads="1"/>
          </p:cNvSpPr>
          <p:nvPr/>
        </p:nvSpPr>
        <p:spPr bwMode="auto">
          <a:xfrm>
            <a:off x="6408712" y="2937817"/>
            <a:ext cx="2233612" cy="369332"/>
          </a:xfrm>
          <a:prstGeom prst="rect">
            <a:avLst/>
          </a:prstGeom>
          <a:noFill/>
          <a:ln w="12700">
            <a:noFill/>
            <a:miter lim="800000"/>
          </a:ln>
        </p:spPr>
        <p:txBody>
          <a:bodyPr anchor="ctr">
            <a:spAutoFit/>
          </a:bodyPr>
          <a:lstStyle/>
          <a:p>
            <a:pPr algn="ctr"/>
            <a:r>
              <a:rPr kumimoji="1" lang="en-US" altLang="zh-CN" b="1" dirty="0">
                <a:solidFill>
                  <a:srgbClr val="CC0099"/>
                </a:solidFill>
                <a:latin typeface="Times New Roman" panose="02020603050405020304" pitchFamily="18" charset="0"/>
              </a:rPr>
              <a:t>1</a:t>
            </a:r>
            <a:r>
              <a:rPr kumimoji="1" lang="zh-CN" altLang="en-US" b="1" dirty="0">
                <a:solidFill>
                  <a:srgbClr val="CC0099"/>
                </a:solidFill>
                <a:latin typeface="Times New Roman" panose="02020603050405020304" pitchFamily="18" charset="0"/>
              </a:rPr>
              <a:t>个卵细胞</a:t>
            </a:r>
            <a:endParaRPr kumimoji="1" lang="zh-CN" altLang="en-US" b="1" dirty="0">
              <a:solidFill>
                <a:srgbClr val="000000"/>
              </a:solidFill>
              <a:latin typeface="Times New Roman" panose="02020603050405020304" pitchFamily="18" charset="0"/>
            </a:endParaRPr>
          </a:p>
        </p:txBody>
      </p:sp>
      <p:sp>
        <p:nvSpPr>
          <p:cNvPr id="34868" name="Text Box 52"/>
          <p:cNvSpPr txBox="1">
            <a:spLocks noChangeArrowheads="1"/>
          </p:cNvSpPr>
          <p:nvPr/>
        </p:nvSpPr>
        <p:spPr bwMode="auto">
          <a:xfrm>
            <a:off x="2952179" y="3729905"/>
            <a:ext cx="6156325" cy="461665"/>
          </a:xfrm>
          <a:prstGeom prst="rect">
            <a:avLst/>
          </a:prstGeom>
          <a:noFill/>
          <a:ln w="12700">
            <a:noFill/>
            <a:miter lim="800000"/>
          </a:ln>
        </p:spPr>
        <p:txBody>
          <a:bodyPr anchor="ctr">
            <a:spAutoFit/>
          </a:bodyPr>
          <a:lstStyle/>
          <a:p>
            <a:r>
              <a:rPr kumimoji="1" lang="zh-CN" altLang="en-US" sz="2400" b="1" dirty="0" smtClean="0">
                <a:solidFill>
                  <a:srgbClr val="6600FF"/>
                </a:solidFill>
                <a:latin typeface="Times New Roman" panose="02020603050405020304" pitchFamily="18" charset="0"/>
              </a:rPr>
              <a:t>精子</a:t>
            </a:r>
            <a:r>
              <a:rPr kumimoji="1" lang="zh-CN" altLang="en-US" sz="2400" b="1" dirty="0">
                <a:solidFill>
                  <a:srgbClr val="6600FF"/>
                </a:solidFill>
                <a:latin typeface="Times New Roman" panose="02020603050405020304" pitchFamily="18" charset="0"/>
              </a:rPr>
              <a:t>和卵细胞中染色体数目是体细胞的一半。</a:t>
            </a:r>
            <a:endParaRPr kumimoji="1" lang="zh-CN" altLang="en-US" sz="2000" b="1" dirty="0">
              <a:solidFill>
                <a:srgbClr val="66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animEffect transition="in" filter="blinds(horizontal)">
                                      <p:cBhvr>
                                        <p:cTn id="7" dur="500"/>
                                        <p:tgtEl>
                                          <p:spTgt spid="348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60"/>
                                        </p:tgtEl>
                                        <p:attrNameLst>
                                          <p:attrName>style.visibility</p:attrName>
                                        </p:attrNameLst>
                                      </p:cBhvr>
                                      <p:to>
                                        <p:strVal val="visible"/>
                                      </p:to>
                                    </p:set>
                                    <p:animEffect transition="in" filter="blinds(horizontal)">
                                      <p:cBhvr>
                                        <p:cTn id="10" dur="500"/>
                                        <p:tgtEl>
                                          <p:spTgt spid="3486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861"/>
                                        </p:tgtEl>
                                        <p:attrNameLst>
                                          <p:attrName>style.visibility</p:attrName>
                                        </p:attrNameLst>
                                      </p:cBhvr>
                                      <p:to>
                                        <p:strVal val="visible"/>
                                      </p:to>
                                    </p:set>
                                    <p:animEffect transition="in" filter="blinds(horizontal)">
                                      <p:cBhvr>
                                        <p:cTn id="13" dur="500"/>
                                        <p:tgtEl>
                                          <p:spTgt spid="3486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862"/>
                                        </p:tgtEl>
                                        <p:attrNameLst>
                                          <p:attrName>style.visibility</p:attrName>
                                        </p:attrNameLst>
                                      </p:cBhvr>
                                      <p:to>
                                        <p:strVal val="visible"/>
                                      </p:to>
                                    </p:set>
                                    <p:animEffect transition="in" filter="blinds(horizontal)">
                                      <p:cBhvr>
                                        <p:cTn id="16" dur="500"/>
                                        <p:tgtEl>
                                          <p:spTgt spid="348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4863"/>
                                        </p:tgtEl>
                                        <p:attrNameLst>
                                          <p:attrName>style.visibility</p:attrName>
                                        </p:attrNameLst>
                                      </p:cBhvr>
                                      <p:to>
                                        <p:strVal val="visible"/>
                                      </p:to>
                                    </p:set>
                                    <p:animEffect transition="in" filter="blinds(horizontal)">
                                      <p:cBhvr>
                                        <p:cTn id="19" dur="500"/>
                                        <p:tgtEl>
                                          <p:spTgt spid="3486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864"/>
                                        </p:tgtEl>
                                        <p:attrNameLst>
                                          <p:attrName>style.visibility</p:attrName>
                                        </p:attrNameLst>
                                      </p:cBhvr>
                                      <p:to>
                                        <p:strVal val="visible"/>
                                      </p:to>
                                    </p:set>
                                    <p:animEffect transition="in" filter="blinds(horizontal)">
                                      <p:cBhvr>
                                        <p:cTn id="22" dur="500"/>
                                        <p:tgtEl>
                                          <p:spTgt spid="3486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868"/>
                                        </p:tgtEl>
                                        <p:attrNameLst>
                                          <p:attrName>style.visibility</p:attrName>
                                        </p:attrNameLst>
                                      </p:cBhvr>
                                      <p:to>
                                        <p:strVal val="visible"/>
                                      </p:to>
                                    </p:set>
                                    <p:animEffect transition="in" filter="blinds(horizontal)">
                                      <p:cBhvr>
                                        <p:cTn id="25" dur="500"/>
                                        <p:tgtEl>
                                          <p:spTgt spid="3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9" grpId="0"/>
      <p:bldP spid="34860" grpId="0"/>
      <p:bldP spid="34861" grpId="0"/>
      <p:bldP spid="34862" grpId="0"/>
      <p:bldP spid="34863" grpId="0"/>
      <p:bldP spid="34864" grpId="0"/>
      <p:bldP spid="348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iagram 4"/>
          <p:cNvGrpSpPr>
            <a:grpSpLocks noChangeAspect="1"/>
          </p:cNvGrpSpPr>
          <p:nvPr/>
        </p:nvGrpSpPr>
        <p:grpSpPr>
          <a:xfrm>
            <a:off x="2662810" y="763737"/>
            <a:ext cx="3402806" cy="3402806"/>
            <a:chOff x="0" y="0"/>
            <a:chExt cx="2858" cy="2858"/>
          </a:xfrm>
        </p:grpSpPr>
        <p:sp>
          <p:nvSpPr>
            <p:cNvPr id="8196" name="AutoShape 5"/>
            <p:cNvSpPr>
              <a:spLocks noChangeAspect="1" noTextEdit="1"/>
            </p:cNvSpPr>
            <p:nvPr/>
          </p:nvSpPr>
          <p:spPr>
            <a:xfrm>
              <a:off x="0" y="0"/>
              <a:ext cx="2858" cy="2858"/>
            </a:xfrm>
            <a:prstGeom prst="rect">
              <a:avLst/>
            </a:prstGeom>
            <a:noFill/>
            <a:ln w="9525">
              <a:noFill/>
            </a:ln>
          </p:spPr>
          <p:txBody>
            <a:bodyPr/>
            <a:lstStyle/>
            <a:p>
              <a:endParaRPr lang="zh-CN" altLang="en-US"/>
            </a:p>
          </p:txBody>
        </p:sp>
        <p:sp>
          <p:nvSpPr>
            <p:cNvPr id="8197" name="_s299014"/>
            <p:cNvSpPr/>
            <p:nvPr/>
          </p:nvSpPr>
          <p:spPr>
            <a:xfrm flipH="1" flipV="1">
              <a:off x="782" y="1219"/>
              <a:ext cx="325" cy="105"/>
            </a:xfrm>
            <a:prstGeom prst="line">
              <a:avLst/>
            </a:prstGeom>
            <a:ln w="28575" cap="flat" cmpd="sng">
              <a:solidFill>
                <a:schemeClr val="tx1"/>
              </a:solidFill>
              <a:prstDash val="solid"/>
              <a:headEnd type="none" w="med" len="med"/>
              <a:tailEnd type="none" w="med" len="med"/>
            </a:ln>
          </p:spPr>
        </p:sp>
        <p:sp>
          <p:nvSpPr>
            <p:cNvPr id="8198" name="_s299015"/>
            <p:cNvSpPr/>
            <p:nvPr/>
          </p:nvSpPr>
          <p:spPr>
            <a:xfrm>
              <a:off x="121" y="774"/>
              <a:ext cx="679" cy="679"/>
            </a:xfrm>
            <a:prstGeom prst="ellipse">
              <a:avLst/>
            </a:prstGeom>
            <a:solidFill>
              <a:srgbClr val="FFFF00"/>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dirty="0" smtClean="0">
                  <a:solidFill>
                    <a:srgbClr val="FF0000"/>
                  </a:solidFill>
                  <a:latin typeface="Arial" panose="020B0604020202020204" pitchFamily="34" charset="0"/>
                </a:rPr>
                <a:t>分裂</a:t>
              </a:r>
              <a:endParaRPr lang="en-US" altLang="zh-CN" b="1" dirty="0" smtClean="0">
                <a:solidFill>
                  <a:srgbClr val="FF0000"/>
                </a:solidFill>
                <a:latin typeface="Arial" panose="020B0604020202020204" pitchFamily="34" charset="0"/>
              </a:endParaRPr>
            </a:p>
            <a:p>
              <a:pPr lvl="0" algn="ctr"/>
              <a:r>
                <a:rPr lang="zh-CN" altLang="en-US" b="1" dirty="0" smtClean="0">
                  <a:solidFill>
                    <a:srgbClr val="FF0000"/>
                  </a:solidFill>
                  <a:latin typeface="Arial" panose="020B0604020202020204" pitchFamily="34" charset="0"/>
                </a:rPr>
                <a:t>结果</a:t>
              </a:r>
              <a:endParaRPr lang="zh-CN" altLang="en-US" b="1" dirty="0">
                <a:solidFill>
                  <a:srgbClr val="FF0000"/>
                </a:solidFill>
                <a:latin typeface="Arial" panose="020B0604020202020204" pitchFamily="34" charset="0"/>
              </a:endParaRPr>
            </a:p>
          </p:txBody>
        </p:sp>
        <p:sp>
          <p:nvSpPr>
            <p:cNvPr id="8199" name="_s299016"/>
            <p:cNvSpPr/>
            <p:nvPr/>
          </p:nvSpPr>
          <p:spPr>
            <a:xfrm flipH="1">
              <a:off x="1030" y="1702"/>
              <a:ext cx="200" cy="277"/>
            </a:xfrm>
            <a:prstGeom prst="line">
              <a:avLst/>
            </a:prstGeom>
            <a:ln w="28575" cap="flat" cmpd="sng">
              <a:solidFill>
                <a:schemeClr val="tx1"/>
              </a:solidFill>
              <a:prstDash val="solid"/>
              <a:headEnd type="none" w="med" len="med"/>
              <a:tailEnd type="none" w="med" len="med"/>
            </a:ln>
          </p:spPr>
        </p:sp>
        <p:sp>
          <p:nvSpPr>
            <p:cNvPr id="8200" name="_s299017"/>
            <p:cNvSpPr/>
            <p:nvPr/>
          </p:nvSpPr>
          <p:spPr>
            <a:xfrm>
              <a:off x="491" y="1914"/>
              <a:ext cx="679" cy="679"/>
            </a:xfrm>
            <a:prstGeom prst="ellipse">
              <a:avLst/>
            </a:prstGeom>
            <a:solidFill>
              <a:srgbClr val="FFFF00"/>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dirty="0" smtClean="0">
                  <a:solidFill>
                    <a:srgbClr val="FF0000"/>
                  </a:solidFill>
                  <a:latin typeface="Arial" panose="020B0604020202020204" pitchFamily="34" charset="0"/>
                </a:rPr>
                <a:t>分裂</a:t>
              </a:r>
              <a:endParaRPr lang="en-US" altLang="zh-CN" b="1" dirty="0" smtClean="0">
                <a:solidFill>
                  <a:srgbClr val="FF0000"/>
                </a:solidFill>
                <a:latin typeface="Arial" panose="020B0604020202020204" pitchFamily="34" charset="0"/>
              </a:endParaRPr>
            </a:p>
            <a:p>
              <a:pPr lvl="0" algn="ctr"/>
              <a:r>
                <a:rPr lang="zh-CN" altLang="en-US" b="1" dirty="0" smtClean="0">
                  <a:solidFill>
                    <a:srgbClr val="FF0000"/>
                  </a:solidFill>
                  <a:latin typeface="Arial" panose="020B0604020202020204" pitchFamily="34" charset="0"/>
                </a:rPr>
                <a:t>特点 </a:t>
              </a:r>
              <a:endParaRPr lang="zh-CN" altLang="en-US" b="1" dirty="0">
                <a:solidFill>
                  <a:srgbClr val="FF0000"/>
                </a:solidFill>
                <a:latin typeface="Arial" panose="020B0604020202020204" pitchFamily="34" charset="0"/>
              </a:endParaRPr>
            </a:p>
          </p:txBody>
        </p:sp>
        <p:sp>
          <p:nvSpPr>
            <p:cNvPr id="8201" name="_s299018"/>
            <p:cNvSpPr/>
            <p:nvPr/>
          </p:nvSpPr>
          <p:spPr>
            <a:xfrm>
              <a:off x="1628" y="1702"/>
              <a:ext cx="201" cy="276"/>
            </a:xfrm>
            <a:prstGeom prst="line">
              <a:avLst/>
            </a:prstGeom>
            <a:ln w="28575" cap="flat" cmpd="sng">
              <a:solidFill>
                <a:schemeClr val="tx1"/>
              </a:solidFill>
              <a:prstDash val="solid"/>
              <a:headEnd type="none" w="med" len="med"/>
              <a:tailEnd type="none" w="med" len="med"/>
            </a:ln>
          </p:spPr>
        </p:sp>
        <p:sp>
          <p:nvSpPr>
            <p:cNvPr id="8202" name="_s299019"/>
            <p:cNvSpPr/>
            <p:nvPr/>
          </p:nvSpPr>
          <p:spPr>
            <a:xfrm>
              <a:off x="1689" y="1914"/>
              <a:ext cx="679" cy="679"/>
            </a:xfrm>
            <a:prstGeom prst="ellipse">
              <a:avLst/>
            </a:prstGeom>
            <a:solidFill>
              <a:srgbClr val="FFFF00"/>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dirty="0" smtClean="0">
                  <a:solidFill>
                    <a:srgbClr val="FF0000"/>
                  </a:solidFill>
                  <a:latin typeface="Arial" panose="020B0604020202020204" pitchFamily="34" charset="0"/>
                </a:rPr>
                <a:t>发生</a:t>
              </a:r>
              <a:endParaRPr lang="en-US" altLang="zh-CN" b="1" dirty="0" smtClean="0">
                <a:solidFill>
                  <a:srgbClr val="FF0000"/>
                </a:solidFill>
                <a:latin typeface="Arial" panose="020B0604020202020204" pitchFamily="34" charset="0"/>
              </a:endParaRPr>
            </a:p>
            <a:p>
              <a:pPr lvl="0" algn="ctr"/>
              <a:r>
                <a:rPr lang="zh-CN" altLang="en-US" b="1" dirty="0" smtClean="0">
                  <a:solidFill>
                    <a:srgbClr val="FF0000"/>
                  </a:solidFill>
                  <a:latin typeface="Arial" panose="020B0604020202020204" pitchFamily="34" charset="0"/>
                </a:rPr>
                <a:t>时期</a:t>
              </a:r>
              <a:endParaRPr lang="zh-CN" altLang="en-US" b="1" dirty="0">
                <a:solidFill>
                  <a:srgbClr val="FF0000"/>
                </a:solidFill>
                <a:latin typeface="Arial" panose="020B0604020202020204" pitchFamily="34" charset="0"/>
              </a:endParaRPr>
            </a:p>
          </p:txBody>
        </p:sp>
        <p:sp>
          <p:nvSpPr>
            <p:cNvPr id="8203" name="_s299020"/>
            <p:cNvSpPr/>
            <p:nvPr/>
          </p:nvSpPr>
          <p:spPr>
            <a:xfrm flipV="1">
              <a:off x="1751" y="1218"/>
              <a:ext cx="324" cy="106"/>
            </a:xfrm>
            <a:prstGeom prst="line">
              <a:avLst/>
            </a:prstGeom>
            <a:ln w="28575" cap="flat" cmpd="sng">
              <a:solidFill>
                <a:schemeClr val="tx1"/>
              </a:solidFill>
              <a:prstDash val="solid"/>
              <a:headEnd type="none" w="med" len="med"/>
              <a:tailEnd type="none" w="med" len="med"/>
            </a:ln>
          </p:spPr>
        </p:sp>
        <p:sp>
          <p:nvSpPr>
            <p:cNvPr id="8204" name="_s299021"/>
            <p:cNvSpPr/>
            <p:nvPr/>
          </p:nvSpPr>
          <p:spPr>
            <a:xfrm>
              <a:off x="2059" y="775"/>
              <a:ext cx="679" cy="679"/>
            </a:xfrm>
            <a:prstGeom prst="ellipse">
              <a:avLst/>
            </a:prstGeom>
            <a:solidFill>
              <a:srgbClr val="FFFF00"/>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dirty="0" smtClean="0">
                  <a:solidFill>
                    <a:srgbClr val="FF0000"/>
                  </a:solidFill>
                  <a:latin typeface="Arial" panose="020B0604020202020204" pitchFamily="34" charset="0"/>
                </a:rPr>
                <a:t>发生</a:t>
              </a:r>
              <a:endParaRPr lang="en-US" altLang="zh-CN" b="1" dirty="0" smtClean="0">
                <a:solidFill>
                  <a:srgbClr val="FF0000"/>
                </a:solidFill>
                <a:latin typeface="Arial" panose="020B0604020202020204" pitchFamily="34" charset="0"/>
              </a:endParaRPr>
            </a:p>
            <a:p>
              <a:pPr lvl="0" algn="ctr"/>
              <a:r>
                <a:rPr lang="zh-CN" altLang="en-US" b="1" dirty="0" smtClean="0">
                  <a:solidFill>
                    <a:srgbClr val="FF0000"/>
                  </a:solidFill>
                  <a:latin typeface="Arial" panose="020B0604020202020204" pitchFamily="34" charset="0"/>
                </a:rPr>
                <a:t>范围</a:t>
              </a:r>
              <a:endParaRPr lang="zh-CN" altLang="en-US" b="1" dirty="0">
                <a:solidFill>
                  <a:srgbClr val="FF0000"/>
                </a:solidFill>
                <a:latin typeface="Arial" panose="020B0604020202020204" pitchFamily="34" charset="0"/>
              </a:endParaRPr>
            </a:p>
          </p:txBody>
        </p:sp>
        <p:sp>
          <p:nvSpPr>
            <p:cNvPr id="8205" name="_s299022"/>
            <p:cNvSpPr/>
            <p:nvPr/>
          </p:nvSpPr>
          <p:spPr>
            <a:xfrm flipV="1">
              <a:off x="1429" y="749"/>
              <a:ext cx="0" cy="341"/>
            </a:xfrm>
            <a:prstGeom prst="line">
              <a:avLst/>
            </a:prstGeom>
            <a:ln w="28575" cap="flat" cmpd="sng">
              <a:solidFill>
                <a:schemeClr val="tx1"/>
              </a:solidFill>
              <a:prstDash val="solid"/>
              <a:headEnd type="none" w="med" len="med"/>
              <a:tailEnd type="none" w="med" len="med"/>
            </a:ln>
          </p:spPr>
        </p:sp>
        <p:sp>
          <p:nvSpPr>
            <p:cNvPr id="8206" name="_s299023"/>
            <p:cNvSpPr/>
            <p:nvPr/>
          </p:nvSpPr>
          <p:spPr>
            <a:xfrm>
              <a:off x="1090" y="71"/>
              <a:ext cx="679" cy="679"/>
            </a:xfrm>
            <a:prstGeom prst="ellipse">
              <a:avLst/>
            </a:prstGeom>
            <a:solidFill>
              <a:srgbClr val="FFFF00"/>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a:solidFill>
                    <a:srgbClr val="FF0000"/>
                  </a:solidFill>
                  <a:latin typeface="Arial" panose="020B0604020202020204" pitchFamily="34" charset="0"/>
                </a:rPr>
                <a:t>实  质 </a:t>
              </a:r>
              <a:endParaRPr lang="zh-CN" altLang="en-US" b="1">
                <a:solidFill>
                  <a:srgbClr val="FF0000"/>
                </a:solidFill>
                <a:latin typeface="Arial" panose="020B0604020202020204" pitchFamily="34" charset="0"/>
              </a:endParaRPr>
            </a:p>
          </p:txBody>
        </p:sp>
        <p:sp>
          <p:nvSpPr>
            <p:cNvPr id="8207" name="_s299024"/>
            <p:cNvSpPr/>
            <p:nvPr/>
          </p:nvSpPr>
          <p:spPr>
            <a:xfrm>
              <a:off x="1090" y="1090"/>
              <a:ext cx="679" cy="679"/>
            </a:xfrm>
            <a:prstGeom prst="ellipse">
              <a:avLst/>
            </a:prstGeom>
            <a:solidFill>
              <a:srgbClr val="33CC33"/>
            </a:solidFill>
            <a:ln w="9525" cap="flat" cmpd="sng">
              <a:solidFill>
                <a:schemeClr val="tx1"/>
              </a:solidFill>
              <a:prstDash val="solid"/>
              <a:headEnd type="none" w="med" len="med"/>
              <a:tailEnd type="none" w="med" len="med"/>
            </a:ln>
          </p:spPr>
          <p:txBody>
            <a:bodyPr wrap="none" lIns="0" tIns="0" rIns="0" bIns="0" anchor="ctr"/>
            <a:lstStyle/>
            <a:p>
              <a:pPr lvl="0" algn="ctr"/>
              <a:r>
                <a:rPr lang="zh-CN" altLang="en-US" b="1" dirty="0" smtClean="0">
                  <a:solidFill>
                    <a:srgbClr val="FF0000"/>
                  </a:solidFill>
                  <a:latin typeface="Arial" panose="020B0604020202020204" pitchFamily="34" charset="0"/>
                </a:rPr>
                <a:t>减数</a:t>
              </a:r>
              <a:endParaRPr lang="en-US" altLang="zh-CN" b="1" dirty="0" smtClean="0">
                <a:solidFill>
                  <a:srgbClr val="FF0000"/>
                </a:solidFill>
                <a:latin typeface="Arial" panose="020B0604020202020204" pitchFamily="34" charset="0"/>
              </a:endParaRPr>
            </a:p>
            <a:p>
              <a:pPr lvl="0" algn="ctr"/>
              <a:r>
                <a:rPr lang="zh-CN" altLang="en-US" b="1" dirty="0" smtClean="0">
                  <a:solidFill>
                    <a:srgbClr val="FF0000"/>
                  </a:solidFill>
                  <a:latin typeface="Arial" panose="020B0604020202020204" pitchFamily="34" charset="0"/>
                </a:rPr>
                <a:t>分裂</a:t>
              </a:r>
              <a:endParaRPr lang="zh-CN" altLang="en-US" b="1" dirty="0">
                <a:solidFill>
                  <a:srgbClr val="FF0000"/>
                </a:solidFill>
                <a:latin typeface="Arial" panose="020B0604020202020204" pitchFamily="34" charset="0"/>
              </a:endParaRPr>
            </a:p>
          </p:txBody>
        </p:sp>
      </p:grpSp>
      <p:sp>
        <p:nvSpPr>
          <p:cNvPr id="8208" name="Line 17"/>
          <p:cNvSpPr/>
          <p:nvPr/>
        </p:nvSpPr>
        <p:spPr>
          <a:xfrm>
            <a:off x="4839272" y="1062582"/>
            <a:ext cx="702469" cy="0"/>
          </a:xfrm>
          <a:prstGeom prst="line">
            <a:avLst/>
          </a:prstGeom>
          <a:ln w="38100" cap="flat" cmpd="sng">
            <a:solidFill>
              <a:srgbClr val="FF0000"/>
            </a:solidFill>
            <a:prstDash val="solid"/>
            <a:headEnd type="none" w="med" len="med"/>
            <a:tailEnd type="triangle" w="med" len="med"/>
          </a:ln>
        </p:spPr>
      </p:sp>
      <p:sp>
        <p:nvSpPr>
          <p:cNvPr id="8209" name="Text Box 18"/>
          <p:cNvSpPr txBox="1"/>
          <p:nvPr/>
        </p:nvSpPr>
        <p:spPr>
          <a:xfrm>
            <a:off x="5882332" y="785913"/>
            <a:ext cx="2938139" cy="438582"/>
          </a:xfrm>
          <a:prstGeom prst="rect">
            <a:avLst/>
          </a:prstGeom>
          <a:noFill/>
          <a:ln w="9525">
            <a:noFill/>
          </a:ln>
        </p:spPr>
        <p:txBody>
          <a:bodyPr wrap="square" lIns="68580" tIns="34290" rIns="68580" bIns="34290">
            <a:spAutoFit/>
          </a:bodyPr>
          <a:lstStyle/>
          <a:p>
            <a:pPr lvl="0" algn="l">
              <a:spcBef>
                <a:spcPct val="50000"/>
              </a:spcBef>
              <a:buClrTx/>
            </a:pPr>
            <a:r>
              <a:rPr lang="zh-CN" altLang="en-US" sz="2400" b="1" dirty="0">
                <a:solidFill>
                  <a:srgbClr val="0000FF"/>
                </a:solidFill>
                <a:latin typeface="+mn-ea"/>
              </a:rPr>
              <a:t>特殊方式的有丝分裂</a:t>
            </a:r>
            <a:endParaRPr lang="zh-CN" altLang="en-US" sz="2400" b="1" dirty="0">
              <a:solidFill>
                <a:srgbClr val="0000FF"/>
              </a:solidFill>
              <a:latin typeface="+mn-ea"/>
            </a:endParaRPr>
          </a:p>
        </p:txBody>
      </p:sp>
      <p:sp>
        <p:nvSpPr>
          <p:cNvPr id="8210" name="Text Box 20"/>
          <p:cNvSpPr txBox="1"/>
          <p:nvPr/>
        </p:nvSpPr>
        <p:spPr>
          <a:xfrm>
            <a:off x="6520458" y="1776513"/>
            <a:ext cx="2155998" cy="807913"/>
          </a:xfrm>
          <a:prstGeom prst="rect">
            <a:avLst/>
          </a:prstGeom>
          <a:noFill/>
          <a:ln w="9525">
            <a:noFill/>
          </a:ln>
        </p:spPr>
        <p:txBody>
          <a:bodyPr wrap="square" lIns="68580" tIns="34290" rIns="68580" bIns="34290">
            <a:spAutoFit/>
          </a:bodyPr>
          <a:lstStyle/>
          <a:p>
            <a:pPr lvl="0" algn="l">
              <a:spcBef>
                <a:spcPct val="50000"/>
              </a:spcBef>
              <a:buClrTx/>
            </a:pPr>
            <a:r>
              <a:rPr lang="zh-CN" altLang="en-US" sz="2400" b="1" dirty="0">
                <a:solidFill>
                  <a:srgbClr val="0000FF"/>
                </a:solidFill>
                <a:latin typeface="+mn-ea"/>
              </a:rPr>
              <a:t>进行</a:t>
            </a:r>
            <a:r>
              <a:rPr lang="zh-CN" altLang="en-US" sz="2400" b="1" dirty="0" smtClean="0">
                <a:solidFill>
                  <a:srgbClr val="0000FF"/>
                </a:solidFill>
                <a:latin typeface="+mn-ea"/>
              </a:rPr>
              <a:t>有性生殖的</a:t>
            </a:r>
            <a:r>
              <a:rPr lang="zh-CN" altLang="en-US" sz="2400" b="1" dirty="0">
                <a:solidFill>
                  <a:srgbClr val="0000FF"/>
                </a:solidFill>
                <a:latin typeface="+mn-ea"/>
              </a:rPr>
              <a:t>生物</a:t>
            </a:r>
            <a:endParaRPr lang="zh-CN" altLang="en-US" sz="2400" b="1" dirty="0">
              <a:solidFill>
                <a:srgbClr val="0000FF"/>
              </a:solidFill>
              <a:latin typeface="+mn-ea"/>
            </a:endParaRPr>
          </a:p>
        </p:txBody>
      </p:sp>
      <p:sp>
        <p:nvSpPr>
          <p:cNvPr id="8211" name="Line 21"/>
          <p:cNvSpPr/>
          <p:nvPr/>
        </p:nvSpPr>
        <p:spPr>
          <a:xfrm>
            <a:off x="5733504" y="3294560"/>
            <a:ext cx="407748" cy="8335"/>
          </a:xfrm>
          <a:prstGeom prst="line">
            <a:avLst/>
          </a:prstGeom>
          <a:ln w="38100" cap="flat" cmpd="sng">
            <a:solidFill>
              <a:srgbClr val="FF0000"/>
            </a:solidFill>
            <a:prstDash val="solid"/>
            <a:headEnd type="none" w="med" len="med"/>
            <a:tailEnd type="triangle" w="med" len="med"/>
          </a:ln>
        </p:spPr>
      </p:sp>
      <p:sp>
        <p:nvSpPr>
          <p:cNvPr id="8212" name="Text Box 22"/>
          <p:cNvSpPr txBox="1"/>
          <p:nvPr/>
        </p:nvSpPr>
        <p:spPr>
          <a:xfrm>
            <a:off x="6272857" y="3024287"/>
            <a:ext cx="3414891" cy="438582"/>
          </a:xfrm>
          <a:prstGeom prst="rect">
            <a:avLst/>
          </a:prstGeom>
          <a:noFill/>
          <a:ln w="9525">
            <a:noFill/>
          </a:ln>
        </p:spPr>
        <p:txBody>
          <a:bodyPr wrap="square" lIns="68580" tIns="34290" rIns="68580" bIns="34290">
            <a:spAutoFit/>
          </a:bodyPr>
          <a:lstStyle/>
          <a:p>
            <a:pPr lvl="0" algn="l">
              <a:spcBef>
                <a:spcPct val="50000"/>
              </a:spcBef>
              <a:buClrTx/>
            </a:pPr>
            <a:endParaRPr lang="zh-CN" altLang="en-US" sz="2400" dirty="0">
              <a:solidFill>
                <a:schemeClr val="tx1"/>
              </a:solidFill>
              <a:latin typeface="+mn-ea"/>
            </a:endParaRPr>
          </a:p>
        </p:txBody>
      </p:sp>
      <p:sp>
        <p:nvSpPr>
          <p:cNvPr id="8213" name="Text Box 23"/>
          <p:cNvSpPr txBox="1"/>
          <p:nvPr/>
        </p:nvSpPr>
        <p:spPr>
          <a:xfrm>
            <a:off x="6228184" y="2916099"/>
            <a:ext cx="2593252" cy="1177245"/>
          </a:xfrm>
          <a:prstGeom prst="rect">
            <a:avLst/>
          </a:prstGeom>
          <a:noFill/>
          <a:ln w="9525">
            <a:noFill/>
          </a:ln>
        </p:spPr>
        <p:txBody>
          <a:bodyPr wrap="square" lIns="68580" tIns="34290" rIns="68580" bIns="34290">
            <a:spAutoFit/>
          </a:bodyPr>
          <a:lstStyle/>
          <a:p>
            <a:pPr lvl="0" algn="l">
              <a:spcBef>
                <a:spcPct val="50000"/>
              </a:spcBef>
              <a:buClrTx/>
            </a:pPr>
            <a:r>
              <a:rPr lang="zh-CN" altLang="en-US" sz="2400" b="1" dirty="0">
                <a:solidFill>
                  <a:srgbClr val="0000FF"/>
                </a:solidFill>
                <a:latin typeface="+mn-ea"/>
              </a:rPr>
              <a:t>在原始的生殖细胞转变为成熟生殖细胞的时期发生</a:t>
            </a:r>
            <a:endParaRPr lang="zh-CN" altLang="en-US" sz="2400" b="1" dirty="0">
              <a:solidFill>
                <a:srgbClr val="0000FF"/>
              </a:solidFill>
              <a:latin typeface="+mn-ea"/>
            </a:endParaRPr>
          </a:p>
        </p:txBody>
      </p:sp>
      <p:sp>
        <p:nvSpPr>
          <p:cNvPr id="8214" name="Line 24"/>
          <p:cNvSpPr/>
          <p:nvPr/>
        </p:nvSpPr>
        <p:spPr>
          <a:xfrm flipH="1">
            <a:off x="2459212" y="2066280"/>
            <a:ext cx="292894" cy="0"/>
          </a:xfrm>
          <a:prstGeom prst="line">
            <a:avLst/>
          </a:prstGeom>
          <a:ln w="38100" cap="flat" cmpd="sng">
            <a:solidFill>
              <a:srgbClr val="FF0000"/>
            </a:solidFill>
            <a:prstDash val="solid"/>
            <a:headEnd type="none" w="med" len="med"/>
            <a:tailEnd type="triangle" w="med" len="med"/>
          </a:ln>
        </p:spPr>
      </p:sp>
      <p:sp>
        <p:nvSpPr>
          <p:cNvPr id="8215" name="Text Box 25"/>
          <p:cNvSpPr txBox="1"/>
          <p:nvPr/>
        </p:nvSpPr>
        <p:spPr>
          <a:xfrm>
            <a:off x="323528" y="3013224"/>
            <a:ext cx="2154262" cy="1177245"/>
          </a:xfrm>
          <a:prstGeom prst="rect">
            <a:avLst/>
          </a:prstGeom>
          <a:noFill/>
          <a:ln w="9525">
            <a:noFill/>
          </a:ln>
        </p:spPr>
        <p:txBody>
          <a:bodyPr wrap="square" lIns="68580" tIns="34290" rIns="68580" bIns="34290">
            <a:spAutoFit/>
          </a:bodyPr>
          <a:lstStyle/>
          <a:p>
            <a:pPr lvl="0" algn="l">
              <a:spcBef>
                <a:spcPct val="50000"/>
              </a:spcBef>
              <a:buClrTx/>
            </a:pPr>
            <a:r>
              <a:rPr lang="zh-CN" altLang="en-US" sz="2400" b="1" dirty="0">
                <a:solidFill>
                  <a:srgbClr val="0000FF"/>
                </a:solidFill>
                <a:latin typeface="+mn-ea"/>
              </a:rPr>
              <a:t>染色体只复制一次，而细胞连续分裂两次</a:t>
            </a:r>
            <a:endParaRPr lang="zh-CN" altLang="en-US" sz="2400" b="1" dirty="0">
              <a:solidFill>
                <a:srgbClr val="0000FF"/>
              </a:solidFill>
              <a:latin typeface="+mn-ea"/>
            </a:endParaRPr>
          </a:p>
        </p:txBody>
      </p:sp>
      <p:sp>
        <p:nvSpPr>
          <p:cNvPr id="8216" name="Text Box 26"/>
          <p:cNvSpPr txBox="1"/>
          <p:nvPr/>
        </p:nvSpPr>
        <p:spPr>
          <a:xfrm>
            <a:off x="373038" y="511959"/>
            <a:ext cx="2182738" cy="2285241"/>
          </a:xfrm>
          <a:prstGeom prst="rect">
            <a:avLst/>
          </a:prstGeom>
          <a:noFill/>
          <a:ln w="9525">
            <a:noFill/>
          </a:ln>
        </p:spPr>
        <p:txBody>
          <a:bodyPr wrap="square" lIns="68580" tIns="34290" rIns="68580" bIns="34290">
            <a:spAutoFit/>
          </a:bodyPr>
          <a:lstStyle/>
          <a:p>
            <a:pPr lvl="0" algn="l">
              <a:spcBef>
                <a:spcPct val="50000"/>
              </a:spcBef>
              <a:buClrTx/>
            </a:pPr>
            <a:r>
              <a:rPr lang="zh-CN" altLang="en-US" sz="2400" b="1" dirty="0">
                <a:solidFill>
                  <a:srgbClr val="0000FF"/>
                </a:solidFill>
                <a:latin typeface="+mn-ea"/>
              </a:rPr>
              <a:t>成熟生殖细胞中的染色体数目比原始生殖细胞中的染色体数目减少一半</a:t>
            </a:r>
            <a:endParaRPr lang="zh-CN" altLang="en-US" sz="2400" b="1" dirty="0">
              <a:solidFill>
                <a:srgbClr val="0000FF"/>
              </a:solidFill>
              <a:latin typeface="+mn-ea"/>
            </a:endParaRPr>
          </a:p>
        </p:txBody>
      </p:sp>
      <p:sp>
        <p:nvSpPr>
          <p:cNvPr id="8217" name="Line 27"/>
          <p:cNvSpPr/>
          <p:nvPr/>
        </p:nvSpPr>
        <p:spPr>
          <a:xfrm flipH="1">
            <a:off x="2733055" y="3389064"/>
            <a:ext cx="447675" cy="0"/>
          </a:xfrm>
          <a:prstGeom prst="line">
            <a:avLst/>
          </a:prstGeom>
          <a:ln w="38100" cap="flat" cmpd="sng">
            <a:solidFill>
              <a:srgbClr val="FF0000"/>
            </a:solidFill>
            <a:prstDash val="solid"/>
            <a:headEnd type="none" w="med" len="med"/>
            <a:tailEnd type="triangle" w="med" len="med"/>
          </a:ln>
        </p:spPr>
      </p:sp>
      <p:sp>
        <p:nvSpPr>
          <p:cNvPr id="8219" name="Line 19"/>
          <p:cNvSpPr/>
          <p:nvPr/>
        </p:nvSpPr>
        <p:spPr>
          <a:xfrm>
            <a:off x="6059627" y="2069356"/>
            <a:ext cx="384581" cy="79772"/>
          </a:xfrm>
          <a:prstGeom prst="line">
            <a:avLst/>
          </a:prstGeom>
          <a:ln w="38100" cap="flat" cmpd="sng">
            <a:solidFill>
              <a:srgbClr val="FF0000"/>
            </a:solidFill>
            <a:prstDash val="solid"/>
            <a:headEnd type="none" w="med" len="med"/>
            <a:tailEnd type="triangle" w="med" len="med"/>
          </a:ln>
        </p:spPr>
      </p:sp>
      <p:sp>
        <p:nvSpPr>
          <p:cNvPr id="28" name="Text Box 4"/>
          <p:cNvSpPr txBox="1">
            <a:spLocks noChangeArrowheads="1"/>
          </p:cNvSpPr>
          <p:nvPr/>
        </p:nvSpPr>
        <p:spPr>
          <a:xfrm>
            <a:off x="-2340768" y="-164554"/>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dirty="0" smtClean="0">
                <a:ln>
                  <a:noFill/>
                </a:ln>
                <a:solidFill>
                  <a:schemeClr val="tx1"/>
                </a:solidFill>
                <a:effectLst/>
                <a:uLnTx/>
                <a:uFillTx/>
                <a:latin typeface="+mn-ea"/>
                <a:ea typeface="+mn-ea"/>
                <a:cs typeface="+mj-cs"/>
              </a:rPr>
              <a:t>三</a:t>
            </a:r>
            <a:r>
              <a:rPr kumimoji="1" lang="en-US" altLang="zh-CN" sz="2800" b="1" i="0" u="none" strike="noStrike" kern="1200" cap="none" spc="0" normalizeH="0" baseline="0" noProof="0" dirty="0" smtClean="0">
                <a:ln>
                  <a:noFill/>
                </a:ln>
                <a:solidFill>
                  <a:schemeClr val="tx1"/>
                </a:solidFill>
                <a:effectLst/>
                <a:uLnTx/>
                <a:uFillTx/>
                <a:latin typeface="+mn-ea"/>
                <a:ea typeface="+mn-ea"/>
                <a:cs typeface="+mj-cs"/>
              </a:rPr>
              <a:t>.</a:t>
            </a:r>
            <a:r>
              <a:rPr kumimoji="1" lang="zh-CN" altLang="en-US" sz="2800" b="1" i="0" u="none" strike="noStrike" kern="1200" cap="none" spc="0" normalizeH="0" baseline="0" noProof="0" dirty="0" smtClean="0">
                <a:ln>
                  <a:noFill/>
                </a:ln>
                <a:solidFill>
                  <a:schemeClr val="tx1"/>
                </a:solidFill>
                <a:effectLst/>
                <a:uLnTx/>
                <a:uFillTx/>
                <a:latin typeface="+mn-ea"/>
                <a:ea typeface="+mn-ea"/>
                <a:cs typeface="+mj-cs"/>
              </a:rPr>
              <a:t>减数分裂的概念</a:t>
            </a:r>
            <a:endParaRPr kumimoji="1" lang="zh-CN" altLang="en-US" sz="28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29" name="TextBox 28"/>
          <p:cNvSpPr txBox="1"/>
          <p:nvPr/>
        </p:nvSpPr>
        <p:spPr>
          <a:xfrm>
            <a:off x="467544" y="4299942"/>
            <a:ext cx="8676456" cy="830997"/>
          </a:xfrm>
          <a:prstGeom prst="rect">
            <a:avLst/>
          </a:prstGeom>
          <a:noFill/>
        </p:spPr>
        <p:txBody>
          <a:bodyPr wrap="square" rtlCol="0">
            <a:spAutoFit/>
          </a:bodyPr>
          <a:lstStyle/>
          <a:p>
            <a:r>
              <a:rPr lang="zh-CN" altLang="en-US" sz="2400" b="1" dirty="0" smtClean="0"/>
              <a:t>        </a:t>
            </a:r>
            <a:r>
              <a:rPr lang="zh-CN" altLang="en-US" sz="2400" b="1" dirty="0" smtClean="0">
                <a:solidFill>
                  <a:srgbClr val="0033CC"/>
                </a:solidFill>
              </a:rPr>
              <a:t>减数分裂：</a:t>
            </a:r>
            <a:r>
              <a:rPr lang="zh-CN" altLang="en-US" sz="2400" b="1" dirty="0" smtClean="0"/>
              <a:t>进行有性生殖的生物，在产生成熟生殖细胞时进行的染色体数目减半的细胞分裂。</a:t>
            </a:r>
            <a:endParaRPr lang="zh-CN"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wipe(left)">
                                      <p:cBhvr>
                                        <p:cTn id="12" dur="500"/>
                                        <p:tgtEl>
                                          <p:spTgt spid="820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209"/>
                                        </p:tgtEl>
                                        <p:attrNameLst>
                                          <p:attrName>style.visibility</p:attrName>
                                        </p:attrNameLst>
                                      </p:cBhvr>
                                      <p:to>
                                        <p:strVal val="visible"/>
                                      </p:to>
                                    </p:set>
                                    <p:animEffect transition="in" filter="wipe(left)">
                                      <p:cBhvr>
                                        <p:cTn id="16" dur="500"/>
                                        <p:tgtEl>
                                          <p:spTgt spid="820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219"/>
                                        </p:tgtEl>
                                        <p:attrNameLst>
                                          <p:attrName>style.visibility</p:attrName>
                                        </p:attrNameLst>
                                      </p:cBhvr>
                                      <p:to>
                                        <p:strVal val="visible"/>
                                      </p:to>
                                    </p:set>
                                    <p:animEffect transition="in" filter="wipe(left)">
                                      <p:cBhvr>
                                        <p:cTn id="21" dur="500"/>
                                        <p:tgtEl>
                                          <p:spTgt spid="82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210"/>
                                        </p:tgtEl>
                                        <p:attrNameLst>
                                          <p:attrName>style.visibility</p:attrName>
                                        </p:attrNameLst>
                                      </p:cBhvr>
                                      <p:to>
                                        <p:strVal val="visible"/>
                                      </p:to>
                                    </p:set>
                                    <p:animEffect transition="in" filter="wipe(left)">
                                      <p:cBhvr>
                                        <p:cTn id="25" dur="500"/>
                                        <p:tgtEl>
                                          <p:spTgt spid="82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211"/>
                                        </p:tgtEl>
                                        <p:attrNameLst>
                                          <p:attrName>style.visibility</p:attrName>
                                        </p:attrNameLst>
                                      </p:cBhvr>
                                      <p:to>
                                        <p:strVal val="visible"/>
                                      </p:to>
                                    </p:set>
                                    <p:animEffect transition="in" filter="wipe(left)">
                                      <p:cBhvr>
                                        <p:cTn id="30" dur="500"/>
                                        <p:tgtEl>
                                          <p:spTgt spid="82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213"/>
                                        </p:tgtEl>
                                        <p:attrNameLst>
                                          <p:attrName>style.visibility</p:attrName>
                                        </p:attrNameLst>
                                      </p:cBhvr>
                                      <p:to>
                                        <p:strVal val="visible"/>
                                      </p:to>
                                    </p:set>
                                    <p:animEffect transition="in" filter="wipe(left)">
                                      <p:cBhvr>
                                        <p:cTn id="34" dur="500"/>
                                        <p:tgtEl>
                                          <p:spTgt spid="82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8217"/>
                                        </p:tgtEl>
                                        <p:attrNameLst>
                                          <p:attrName>style.visibility</p:attrName>
                                        </p:attrNameLst>
                                      </p:cBhvr>
                                      <p:to>
                                        <p:strVal val="visible"/>
                                      </p:to>
                                    </p:set>
                                    <p:animEffect transition="in" filter="wipe(right)">
                                      <p:cBhvr>
                                        <p:cTn id="39" dur="500"/>
                                        <p:tgtEl>
                                          <p:spTgt spid="8217"/>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8215"/>
                                        </p:tgtEl>
                                        <p:attrNameLst>
                                          <p:attrName>style.visibility</p:attrName>
                                        </p:attrNameLst>
                                      </p:cBhvr>
                                      <p:to>
                                        <p:strVal val="visible"/>
                                      </p:to>
                                    </p:set>
                                    <p:animEffect transition="in" filter="wipe(right)">
                                      <p:cBhvr>
                                        <p:cTn id="43" dur="500"/>
                                        <p:tgtEl>
                                          <p:spTgt spid="82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8214"/>
                                        </p:tgtEl>
                                        <p:attrNameLst>
                                          <p:attrName>style.visibility</p:attrName>
                                        </p:attrNameLst>
                                      </p:cBhvr>
                                      <p:to>
                                        <p:strVal val="visible"/>
                                      </p:to>
                                    </p:set>
                                    <p:animEffect transition="in" filter="wipe(right)">
                                      <p:cBhvr>
                                        <p:cTn id="48" dur="500"/>
                                        <p:tgtEl>
                                          <p:spTgt spid="8214"/>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8216"/>
                                        </p:tgtEl>
                                        <p:attrNameLst>
                                          <p:attrName>style.visibility</p:attrName>
                                        </p:attrNameLst>
                                      </p:cBhvr>
                                      <p:to>
                                        <p:strVal val="visible"/>
                                      </p:to>
                                    </p:set>
                                    <p:animEffect transition="in" filter="wipe(right)">
                                      <p:cBhvr>
                                        <p:cTn id="52" dur="500"/>
                                        <p:tgtEl>
                                          <p:spTgt spid="82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P spid="8210" grpId="0"/>
      <p:bldP spid="8213" grpId="0"/>
      <p:bldP spid="8215" grpId="0"/>
      <p:bldP spid="821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p:nvPr/>
        </p:nvSpPr>
        <p:spPr>
          <a:xfrm>
            <a:off x="1826305" y="1233460"/>
            <a:ext cx="3581400" cy="585418"/>
          </a:xfrm>
          <a:prstGeom prst="rect">
            <a:avLst/>
          </a:prstGeom>
          <a:noFill/>
          <a:ln w="9525">
            <a:noFill/>
          </a:ln>
        </p:spPr>
        <p:txBody>
          <a:bodyPr lIns="92075" tIns="46038" rIns="92075" bIns="46038">
            <a:spAutoFit/>
          </a:bodyPr>
          <a:lstStyle/>
          <a:p>
            <a:pPr eaLnBrk="0" hangingPunct="0">
              <a:spcBef>
                <a:spcPct val="50000"/>
              </a:spcBef>
            </a:pPr>
            <a:r>
              <a:rPr lang="zh-CN" altLang="en-US" sz="3200" dirty="0">
                <a:solidFill>
                  <a:schemeClr val="tx1"/>
                </a:solidFill>
                <a:latin typeface="+mn-ea"/>
              </a:rPr>
              <a:t>有丝分裂</a:t>
            </a:r>
            <a:endParaRPr lang="zh-CN" altLang="en-US" sz="3200" dirty="0">
              <a:solidFill>
                <a:schemeClr val="tx1"/>
              </a:solidFill>
              <a:latin typeface="+mn-ea"/>
            </a:endParaRPr>
          </a:p>
        </p:txBody>
      </p:sp>
      <p:sp>
        <p:nvSpPr>
          <p:cNvPr id="4" name="Text Box 5"/>
          <p:cNvSpPr txBox="1"/>
          <p:nvPr/>
        </p:nvSpPr>
        <p:spPr>
          <a:xfrm>
            <a:off x="1826305" y="2147860"/>
            <a:ext cx="3581400" cy="585418"/>
          </a:xfrm>
          <a:prstGeom prst="rect">
            <a:avLst/>
          </a:prstGeom>
          <a:noFill/>
          <a:ln w="9525">
            <a:noFill/>
          </a:ln>
        </p:spPr>
        <p:txBody>
          <a:bodyPr lIns="92075" tIns="46038" rIns="92075" bIns="46038">
            <a:spAutoFit/>
          </a:bodyPr>
          <a:lstStyle/>
          <a:p>
            <a:pPr eaLnBrk="0" hangingPunct="0">
              <a:spcBef>
                <a:spcPct val="50000"/>
              </a:spcBef>
            </a:pPr>
            <a:r>
              <a:rPr lang="zh-CN" altLang="en-US" sz="3200" dirty="0">
                <a:solidFill>
                  <a:schemeClr val="tx1"/>
                </a:solidFill>
                <a:latin typeface="+mn-ea"/>
              </a:rPr>
              <a:t>无丝分裂</a:t>
            </a:r>
            <a:endParaRPr lang="zh-CN" altLang="en-US" sz="3200" dirty="0">
              <a:solidFill>
                <a:schemeClr val="tx1"/>
              </a:solidFill>
              <a:latin typeface="+mn-ea"/>
            </a:endParaRPr>
          </a:p>
        </p:txBody>
      </p:sp>
      <p:sp>
        <p:nvSpPr>
          <p:cNvPr id="5" name="Text Box 6"/>
          <p:cNvSpPr txBox="1"/>
          <p:nvPr/>
        </p:nvSpPr>
        <p:spPr>
          <a:xfrm>
            <a:off x="1826305" y="3138460"/>
            <a:ext cx="3581400" cy="585418"/>
          </a:xfrm>
          <a:prstGeom prst="rect">
            <a:avLst/>
          </a:prstGeom>
          <a:noFill/>
          <a:ln w="9525">
            <a:noFill/>
          </a:ln>
        </p:spPr>
        <p:txBody>
          <a:bodyPr lIns="92075" tIns="46038" rIns="92075" bIns="46038">
            <a:spAutoFit/>
          </a:bodyPr>
          <a:lstStyle/>
          <a:p>
            <a:pPr eaLnBrk="0" hangingPunct="0">
              <a:spcBef>
                <a:spcPct val="50000"/>
              </a:spcBef>
            </a:pPr>
            <a:r>
              <a:rPr lang="zh-CN" altLang="en-US" sz="3200" dirty="0">
                <a:solidFill>
                  <a:srgbClr val="FF0000"/>
                </a:solidFill>
                <a:latin typeface="+mn-ea"/>
              </a:rPr>
              <a:t>减数分裂</a:t>
            </a:r>
            <a:endParaRPr lang="zh-CN" altLang="en-US" sz="3200" dirty="0">
              <a:solidFill>
                <a:srgbClr val="FF0000"/>
              </a:solidFill>
              <a:latin typeface="+mn-ea"/>
            </a:endParaRPr>
          </a:p>
        </p:txBody>
      </p:sp>
      <p:sp>
        <p:nvSpPr>
          <p:cNvPr id="6" name="AutoShape 7"/>
          <p:cNvSpPr/>
          <p:nvPr/>
        </p:nvSpPr>
        <p:spPr>
          <a:xfrm>
            <a:off x="1331640" y="1350935"/>
            <a:ext cx="304800" cy="2362200"/>
          </a:xfrm>
          <a:prstGeom prst="leftBrace">
            <a:avLst>
              <a:gd name="adj1" fmla="val 64583"/>
              <a:gd name="adj2" fmla="val 50000"/>
            </a:avLst>
          </a:prstGeom>
          <a:noFill/>
          <a:ln w="57150" cap="flat" cmpd="sng">
            <a:solidFill>
              <a:schemeClr val="tx1"/>
            </a:solidFill>
            <a:prstDash val="solid"/>
            <a:headEnd type="none" w="med" len="med"/>
            <a:tailEnd type="none" w="med" len="med"/>
          </a:ln>
        </p:spPr>
        <p:txBody>
          <a:bodyPr wrap="none" lIns="92075" tIns="46038" rIns="92075" bIns="46038" anchor="ctr"/>
          <a:lstStyle/>
          <a:p>
            <a:endParaRPr lang="zh-CN" altLang="zh-CN" sz="1200" b="0" dirty="0">
              <a:solidFill>
                <a:schemeClr val="tx1"/>
              </a:solidFill>
              <a:latin typeface="+mn-ea"/>
            </a:endParaRPr>
          </a:p>
        </p:txBody>
      </p:sp>
      <p:sp>
        <p:nvSpPr>
          <p:cNvPr id="7" name="Line 8"/>
          <p:cNvSpPr/>
          <p:nvPr/>
        </p:nvSpPr>
        <p:spPr>
          <a:xfrm>
            <a:off x="3617005" y="1423960"/>
            <a:ext cx="1143000" cy="381000"/>
          </a:xfrm>
          <a:prstGeom prst="line">
            <a:avLst/>
          </a:prstGeom>
          <a:ln w="76200" cap="flat" cmpd="sng">
            <a:solidFill>
              <a:schemeClr val="tx1"/>
            </a:solidFill>
            <a:prstDash val="solid"/>
            <a:headEnd type="none" w="med" len="med"/>
            <a:tailEnd type="triangle" w="med" len="med"/>
          </a:ln>
        </p:spPr>
      </p:sp>
      <p:sp>
        <p:nvSpPr>
          <p:cNvPr id="8" name="Line 9"/>
          <p:cNvSpPr/>
          <p:nvPr/>
        </p:nvSpPr>
        <p:spPr>
          <a:xfrm flipV="1">
            <a:off x="3617005" y="2186398"/>
            <a:ext cx="1143000" cy="304800"/>
          </a:xfrm>
          <a:prstGeom prst="line">
            <a:avLst/>
          </a:prstGeom>
          <a:ln w="76200" cap="flat" cmpd="sng">
            <a:solidFill>
              <a:schemeClr val="tx1"/>
            </a:solidFill>
            <a:prstDash val="solid"/>
            <a:headEnd type="none" w="med" len="med"/>
            <a:tailEnd type="triangle" w="med" len="med"/>
          </a:ln>
        </p:spPr>
      </p:sp>
      <p:sp>
        <p:nvSpPr>
          <p:cNvPr id="9" name="Text Box 10"/>
          <p:cNvSpPr txBox="1"/>
          <p:nvPr/>
        </p:nvSpPr>
        <p:spPr>
          <a:xfrm>
            <a:off x="4802867" y="1690660"/>
            <a:ext cx="2386013" cy="585418"/>
          </a:xfrm>
          <a:prstGeom prst="rect">
            <a:avLst/>
          </a:prstGeom>
          <a:noFill/>
          <a:ln w="9525">
            <a:noFill/>
          </a:ln>
        </p:spPr>
        <p:txBody>
          <a:bodyPr lIns="92075" tIns="46038" rIns="92075" bIns="46038">
            <a:spAutoFit/>
          </a:bodyPr>
          <a:lstStyle/>
          <a:p>
            <a:pPr eaLnBrk="0" hangingPunct="0">
              <a:spcBef>
                <a:spcPct val="50000"/>
              </a:spcBef>
            </a:pPr>
            <a:r>
              <a:rPr lang="zh-CN" altLang="en-US" sz="3200" dirty="0">
                <a:solidFill>
                  <a:schemeClr val="tx1"/>
                </a:solidFill>
                <a:latin typeface="+mn-ea"/>
              </a:rPr>
              <a:t>体细胞</a:t>
            </a:r>
            <a:endParaRPr lang="zh-CN" altLang="en-US" sz="3200" dirty="0">
              <a:solidFill>
                <a:schemeClr val="tx1"/>
              </a:solidFill>
              <a:latin typeface="+mn-ea"/>
            </a:endParaRPr>
          </a:p>
        </p:txBody>
      </p:sp>
      <p:sp>
        <p:nvSpPr>
          <p:cNvPr id="10" name="Text Box 11"/>
          <p:cNvSpPr txBox="1"/>
          <p:nvPr/>
        </p:nvSpPr>
        <p:spPr>
          <a:xfrm>
            <a:off x="5004048" y="3105668"/>
            <a:ext cx="3105150" cy="585418"/>
          </a:xfrm>
          <a:prstGeom prst="rect">
            <a:avLst/>
          </a:prstGeom>
          <a:noFill/>
          <a:ln w="9525">
            <a:noFill/>
          </a:ln>
        </p:spPr>
        <p:txBody>
          <a:bodyPr lIns="92075" tIns="46038" rIns="92075" bIns="46038">
            <a:spAutoFit/>
          </a:bodyPr>
          <a:lstStyle/>
          <a:p>
            <a:pPr eaLnBrk="0" hangingPunct="0">
              <a:spcBef>
                <a:spcPct val="50000"/>
              </a:spcBef>
            </a:pPr>
            <a:r>
              <a:rPr lang="zh-CN" altLang="en-US" sz="3200" dirty="0">
                <a:solidFill>
                  <a:schemeClr val="tx1"/>
                </a:solidFill>
                <a:latin typeface="+mn-ea"/>
              </a:rPr>
              <a:t>生殖细胞</a:t>
            </a:r>
            <a:endParaRPr lang="zh-CN" altLang="en-US" sz="3200" dirty="0">
              <a:solidFill>
                <a:schemeClr val="tx1"/>
              </a:solidFill>
              <a:latin typeface="+mn-ea"/>
            </a:endParaRPr>
          </a:p>
        </p:txBody>
      </p:sp>
      <p:sp>
        <p:nvSpPr>
          <p:cNvPr id="11" name="Line 12"/>
          <p:cNvSpPr/>
          <p:nvPr/>
        </p:nvSpPr>
        <p:spPr>
          <a:xfrm flipV="1">
            <a:off x="3764008" y="3422990"/>
            <a:ext cx="1219200" cy="0"/>
          </a:xfrm>
          <a:prstGeom prst="line">
            <a:avLst/>
          </a:prstGeom>
          <a:ln w="76200" cap="flat" cmpd="sng">
            <a:solidFill>
              <a:schemeClr val="tx1"/>
            </a:solidFill>
            <a:prstDash val="solid"/>
            <a:headEnd type="none" w="med" len="med"/>
            <a:tailEnd type="triangle" w="med" len="med"/>
          </a:ln>
        </p:spPr>
      </p:sp>
      <p:sp>
        <p:nvSpPr>
          <p:cNvPr id="12" name="TextBox 11"/>
          <p:cNvSpPr txBox="1"/>
          <p:nvPr/>
        </p:nvSpPr>
        <p:spPr>
          <a:xfrm>
            <a:off x="611560" y="195486"/>
            <a:ext cx="5040560" cy="523220"/>
          </a:xfrm>
          <a:prstGeom prst="rect">
            <a:avLst/>
          </a:prstGeom>
          <a:noFill/>
        </p:spPr>
        <p:txBody>
          <a:bodyPr wrap="square" rtlCol="0">
            <a:spAutoFit/>
          </a:bodyPr>
          <a:lstStyle/>
          <a:p>
            <a:r>
              <a:rPr lang="zh-CN" altLang="en-US" sz="2800" b="1" dirty="0" smtClean="0"/>
              <a:t>真核生物细胞增殖方式</a:t>
            </a:r>
            <a:endParaRPr lang="zh-CN" alt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P spid="5" grpId="0" bldLvl="0"/>
      <p:bldP spid="9" grpId="0" bldLvl="0"/>
      <p:bldP spid="10"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97"/>
          <p:cNvGraphicFramePr>
            <a:graphicFrameLocks noGrp="1"/>
          </p:cNvGraphicFramePr>
          <p:nvPr/>
        </p:nvGraphicFramePr>
        <p:xfrm>
          <a:off x="242888" y="411510"/>
          <a:ext cx="8686800" cy="4680520"/>
        </p:xfrm>
        <a:graphic>
          <a:graphicData uri="http://schemas.openxmlformats.org/drawingml/2006/table">
            <a:tbl>
              <a:tblPr/>
              <a:tblGrid>
                <a:gridCol w="2071687"/>
                <a:gridCol w="2944813"/>
                <a:gridCol w="3670300"/>
              </a:tblGrid>
              <a:tr h="38862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100" b="1" i="0" u="none" strike="noStrike" cap="none" normalizeH="0" baseline="0" dirty="0" smtClean="0">
                          <a:ln>
                            <a:noFill/>
                          </a:ln>
                          <a:solidFill>
                            <a:schemeClr val="bg1"/>
                          </a:solidFill>
                          <a:effectLst/>
                          <a:latin typeface="Times New Roman" panose="02020603050405020304" pitchFamily="18" charset="0"/>
                          <a:ea typeface="黑体" panose="02010609060101010101" pitchFamily="2" charset="-122"/>
                        </a:rPr>
                        <a:t>区别</a:t>
                      </a:r>
                      <a:endParaRPr kumimoji="1" lang="zh-CN" altLang="en-US" sz="2100" b="1" i="0" u="none" strike="noStrike" cap="none" normalizeH="0" baseline="0" dirty="0" smtClean="0">
                        <a:ln>
                          <a:noFill/>
                        </a:ln>
                        <a:solidFill>
                          <a:schemeClr val="bg1"/>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641A1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9535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100" b="1" i="0" u="none" strike="noStrike" cap="none" normalizeH="0" baseline="0" smtClean="0">
                          <a:ln>
                            <a:noFill/>
                          </a:ln>
                          <a:solidFill>
                            <a:schemeClr val="bg1"/>
                          </a:solidFill>
                          <a:effectLst/>
                          <a:latin typeface="Times New Roman" panose="02020603050405020304" pitchFamily="18" charset="0"/>
                          <a:ea typeface="黑体" panose="02010609060101010101" pitchFamily="2" charset="-122"/>
                        </a:rPr>
                        <a:t>有丝分裂</a:t>
                      </a:r>
                      <a:endParaRPr kumimoji="1" lang="zh-CN" altLang="en-US" sz="2100" b="1" i="0" u="none" strike="noStrike" cap="none" normalizeH="0" baseline="0" smtClean="0">
                        <a:ln>
                          <a:noFill/>
                        </a:ln>
                        <a:solidFill>
                          <a:schemeClr val="bg1"/>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641A1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9535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2100" b="1" i="0" u="none" strike="noStrike" cap="none" normalizeH="0" baseline="0" smtClean="0">
                          <a:ln>
                            <a:noFill/>
                          </a:ln>
                          <a:solidFill>
                            <a:schemeClr val="bg1"/>
                          </a:solidFill>
                          <a:effectLst/>
                          <a:latin typeface="Times New Roman" panose="02020603050405020304" pitchFamily="18" charset="0"/>
                          <a:ea typeface="黑体" panose="02010609060101010101" pitchFamily="2" charset="-122"/>
                        </a:rPr>
                        <a:t>减数分裂</a:t>
                      </a:r>
                      <a:endParaRPr kumimoji="1" lang="zh-CN" altLang="en-US" sz="2100" b="1" i="0" u="none" strike="noStrike" cap="none" normalizeH="0" baseline="0" smtClean="0">
                        <a:ln>
                          <a:noFill/>
                        </a:ln>
                        <a:solidFill>
                          <a:schemeClr val="bg1"/>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rgbClr val="641A18"/>
                      </a:solidFill>
                      <a:prstDash val="solid"/>
                      <a:round/>
                      <a:headEnd type="none" w="med" len="med"/>
                      <a:tailEnd type="none" w="med" len="med"/>
                    </a:lnR>
                    <a:lnT w="57150" cap="flat" cmpd="sng" algn="ctr">
                      <a:solidFill>
                        <a:srgbClr val="641A1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95350"/>
                    </a:solidFill>
                  </a:tcPr>
                </a:tc>
              </a:tr>
              <a:tr h="1738313">
                <a:tc grid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chemeClr val="tx1"/>
                    </a:solidFill>
                  </a:tcPr>
                </a:tc>
                <a:tc h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21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rgbClr val="641A18"/>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chemeClr val="tx1"/>
                    </a:solidFill>
                  </a:tcPr>
                </a:tc>
              </a:tr>
              <a:tr h="3429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rPr>
                        <a:t>形成细胞类型</a:t>
                      </a:r>
                      <a:endPar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anchor="ctr" horzOverflow="overflow">
                    <a:lnL w="1270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rgbClr val="0000FF"/>
                        </a:solidFill>
                        <a:effectLst/>
                        <a:latin typeface="Times New Roman" panose="02020603050405020304" pitchFamily="18" charset="0"/>
                        <a:ea typeface="黑体" panose="02010609060101010101" pitchFamily="2" charset="-122"/>
                      </a:endParaRPr>
                    </a:p>
                  </a:txBody>
                  <a:tcPr marT="34290" marB="34290" anchor="ctr" horzOverflow="overflow">
                    <a:lnL w="1905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anchor="ctr" horzOverflow="overflow">
                    <a:lnL w="19050" cap="flat" cmpd="sng" algn="ctr">
                      <a:solidFill>
                        <a:srgbClr val="641A18"/>
                      </a:solidFill>
                      <a:prstDash val="solid"/>
                      <a:round/>
                      <a:headEnd type="none" w="med" len="med"/>
                      <a:tailEnd type="none" w="med" len="med"/>
                    </a:lnL>
                    <a:lnR w="1270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r>
              <a:tr h="61674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rPr>
                        <a:t>染色体复制次数</a:t>
                      </a:r>
                      <a:endPar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rPr>
                        <a:t>细胞分裂次数</a:t>
                      </a:r>
                      <a:endPar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270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r>
              <a:tr h="29718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rPr>
                        <a:t>形成子细胞数目            </a:t>
                      </a:r>
                      <a:endPar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rPr>
                        <a:t> </a:t>
                      </a:r>
                      <a:endParaRPr kumimoji="1" lang="en-US" altLang="zh-CN"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270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r>
              <a:tr h="56911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rPr>
                        <a:t>染色体数目变化</a:t>
                      </a:r>
                      <a:endParaRPr kumimoji="1" lang="zh-CN" altLang="en-US"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270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19050" cap="flat" cmpd="sng" algn="ctr">
                      <a:solidFill>
                        <a:srgbClr val="641A18"/>
                      </a:solidFill>
                      <a:prstDash val="solid"/>
                      <a:round/>
                      <a:headEnd type="none" w="med" len="med"/>
                      <a:tailEnd type="none" w="med" len="med"/>
                    </a:lnB>
                    <a:lnTlToBr>
                      <a:noFill/>
                    </a:lnTlToBr>
                    <a:lnBlToTr>
                      <a:noFill/>
                    </a:lnBlToTr>
                    <a:solidFill>
                      <a:srgbClr val="CEEAE1"/>
                    </a:solidFill>
                  </a:tcPr>
                </a:tc>
              </a:tr>
              <a:tr h="727644">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1" lang="zh-CN" altLang="en-US"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rPr>
                        <a:t>有无同源染色体的行为</a:t>
                      </a:r>
                      <a:endParaRPr kumimoji="1" lang="zh-CN" altLang="en-US"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270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571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905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57150" cap="flat" cmpd="sng" algn="ctr">
                      <a:solidFill>
                        <a:srgbClr val="641A18"/>
                      </a:solidFill>
                      <a:prstDash val="solid"/>
                      <a:round/>
                      <a:headEnd type="none" w="med" len="med"/>
                      <a:tailEnd type="none" w="med" len="med"/>
                    </a:lnB>
                    <a:lnTlToBr>
                      <a:noFill/>
                    </a:lnTlToBr>
                    <a:lnBlToTr>
                      <a:noFill/>
                    </a:lnBlToTr>
                    <a:solidFill>
                      <a:srgbClr val="CEEAE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1" lang="zh-CN" altLang="zh-CN" sz="1500" b="1" i="0" u="none" strike="noStrike" cap="none" normalizeH="0" baseline="0" dirty="0" smtClean="0">
                        <a:ln>
                          <a:noFill/>
                        </a:ln>
                        <a:solidFill>
                          <a:schemeClr val="accent2"/>
                        </a:solidFill>
                        <a:effectLst/>
                        <a:latin typeface="Times New Roman" panose="02020603050405020304" pitchFamily="18" charset="0"/>
                        <a:ea typeface="黑体" panose="02010609060101010101" pitchFamily="2" charset="-122"/>
                      </a:endParaRPr>
                    </a:p>
                  </a:txBody>
                  <a:tcPr marT="34290" marB="34290" horzOverflow="overflow">
                    <a:lnL w="19050" cap="flat" cmpd="sng" algn="ctr">
                      <a:solidFill>
                        <a:srgbClr val="641A18"/>
                      </a:solidFill>
                      <a:prstDash val="solid"/>
                      <a:round/>
                      <a:headEnd type="none" w="med" len="med"/>
                      <a:tailEnd type="none" w="med" len="med"/>
                    </a:lnL>
                    <a:lnR w="12700" cap="flat" cmpd="sng" algn="ctr">
                      <a:solidFill>
                        <a:srgbClr val="641A18"/>
                      </a:solidFill>
                      <a:prstDash val="solid"/>
                      <a:round/>
                      <a:headEnd type="none" w="med" len="med"/>
                      <a:tailEnd type="none" w="med" len="med"/>
                    </a:lnR>
                    <a:lnT w="19050" cap="flat" cmpd="sng" algn="ctr">
                      <a:solidFill>
                        <a:srgbClr val="641A18"/>
                      </a:solidFill>
                      <a:prstDash val="solid"/>
                      <a:round/>
                      <a:headEnd type="none" w="med" len="med"/>
                      <a:tailEnd type="none" w="med" len="med"/>
                    </a:lnT>
                    <a:lnB w="57150" cap="flat" cmpd="sng" algn="ctr">
                      <a:solidFill>
                        <a:srgbClr val="641A18"/>
                      </a:solidFill>
                      <a:prstDash val="solid"/>
                      <a:round/>
                      <a:headEnd type="none" w="med" len="med"/>
                      <a:tailEnd type="none" w="med" len="med"/>
                    </a:lnB>
                    <a:lnTlToBr>
                      <a:noFill/>
                    </a:lnTlToBr>
                    <a:lnBlToTr>
                      <a:noFill/>
                    </a:lnBlToTr>
                    <a:solidFill>
                      <a:srgbClr val="CEEAE1"/>
                    </a:solidFill>
                  </a:tcPr>
                </a:tc>
              </a:tr>
            </a:tbl>
          </a:graphicData>
        </a:graphic>
      </p:graphicFrame>
      <p:grpSp>
        <p:nvGrpSpPr>
          <p:cNvPr id="2" name="Group 295"/>
          <p:cNvGrpSpPr/>
          <p:nvPr/>
        </p:nvGrpSpPr>
        <p:grpSpPr bwMode="auto">
          <a:xfrm>
            <a:off x="2300288" y="810370"/>
            <a:ext cx="5791200" cy="1545356"/>
            <a:chOff x="1536" y="720"/>
            <a:chExt cx="3648" cy="1430"/>
          </a:xfrm>
        </p:grpSpPr>
        <p:pic>
          <p:nvPicPr>
            <p:cNvPr id="188470" name="Picture 6" descr="减数分裂aa"/>
            <p:cNvPicPr>
              <a:picLocks noChangeAspect="1" noChangeArrowheads="1" noCrop="1"/>
            </p:cNvPicPr>
            <p:nvPr/>
          </p:nvPicPr>
          <p:blipFill>
            <a:blip r:embed="rId1" cstate="print">
              <a:lum bright="30000" contrast="88000"/>
              <a:extLst>
                <a:ext uri="{28A0092B-C50C-407E-A947-70E740481C1C}">
                  <a14:useLocalDpi xmlns:a14="http://schemas.microsoft.com/office/drawing/2010/main" val="0"/>
                </a:ext>
              </a:extLst>
            </a:blip>
            <a:srcRect/>
            <a:stretch>
              <a:fillRect/>
            </a:stretch>
          </p:blipFill>
          <p:spPr bwMode="auto">
            <a:xfrm>
              <a:off x="3504" y="816"/>
              <a:ext cx="1680"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71" name="Picture 15" descr="有丝分裂3"/>
            <p:cNvPicPr>
              <a:picLocks noChangeAspect="1" noChangeArrowheads="1" noCrop="1"/>
            </p:cNvPicPr>
            <p:nvPr/>
          </p:nvPicPr>
          <p:blipFill>
            <a:blip r:embed="rId2" cstate="print">
              <a:lum bright="30000" contrast="54000"/>
              <a:extLst>
                <a:ext uri="{28A0092B-C50C-407E-A947-70E740481C1C}">
                  <a14:useLocalDpi xmlns:a14="http://schemas.microsoft.com/office/drawing/2010/main" val="0"/>
                </a:ext>
              </a:extLst>
            </a:blip>
            <a:srcRect/>
            <a:stretch>
              <a:fillRect/>
            </a:stretch>
          </p:blipFill>
          <p:spPr bwMode="auto">
            <a:xfrm>
              <a:off x="1536" y="720"/>
              <a:ext cx="1920"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263"/>
          <p:cNvSpPr txBox="1">
            <a:spLocks noChangeArrowheads="1"/>
          </p:cNvSpPr>
          <p:nvPr/>
        </p:nvSpPr>
        <p:spPr bwMode="auto">
          <a:xfrm>
            <a:off x="3300413" y="2571750"/>
            <a:ext cx="1128712" cy="369332"/>
          </a:xfrm>
          <a:prstGeom prst="rect">
            <a:avLst/>
          </a:prstGeom>
          <a:noFill/>
          <a:ln w="28575">
            <a:noFill/>
            <a:miter lim="800000"/>
          </a:ln>
          <a:effectLst/>
        </p:spPr>
        <p:txBody>
          <a:bodyPr>
            <a:spAutoFit/>
          </a:bodyPr>
          <a:lstStyle/>
          <a:p>
            <a:pPr fontAlgn="auto">
              <a:spcBef>
                <a:spcPct val="20000"/>
              </a:spcBef>
              <a:spcAft>
                <a:spcPts val="0"/>
              </a:spcAft>
              <a:defRPr/>
            </a:pPr>
            <a:r>
              <a:rPr lang="zh-CN" altLang="en-US" b="1" dirty="0">
                <a:solidFill>
                  <a:srgbClr val="FF3300"/>
                </a:solidFill>
                <a:latin typeface="Arial" panose="020B0604020202020204"/>
                <a:ea typeface="黑体" panose="02010609060101010101" pitchFamily="2" charset="-122"/>
              </a:rPr>
              <a:t>体细胞</a:t>
            </a:r>
            <a:endParaRPr lang="en-US" altLang="zh-CN"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sp>
        <p:nvSpPr>
          <p:cNvPr id="9" name="Text Box 264"/>
          <p:cNvSpPr txBox="1">
            <a:spLocks noChangeArrowheads="1"/>
          </p:cNvSpPr>
          <p:nvPr/>
        </p:nvSpPr>
        <p:spPr bwMode="auto">
          <a:xfrm>
            <a:off x="6429376" y="2571750"/>
            <a:ext cx="164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solidFill>
                  <a:srgbClr val="FF3300"/>
                </a:solidFill>
                <a:latin typeface="Calibri" panose="020F0502020204030204" pitchFamily="34" charset="0"/>
                <a:ea typeface="黑体" panose="02010609060101010101" pitchFamily="2" charset="-122"/>
              </a:rPr>
              <a:t> </a:t>
            </a:r>
            <a:r>
              <a:rPr lang="zh-CN" altLang="en-US" b="1" dirty="0">
                <a:solidFill>
                  <a:srgbClr val="FF3300"/>
                </a:solidFill>
                <a:latin typeface="Calibri" panose="020F0502020204030204" pitchFamily="34" charset="0"/>
                <a:ea typeface="黑体" panose="02010609060101010101" pitchFamily="2" charset="-122"/>
              </a:rPr>
              <a:t>生殖细胞</a:t>
            </a:r>
            <a:endParaRPr lang="zh-CN" altLang="en-US" b="1" dirty="0">
              <a:solidFill>
                <a:srgbClr val="FF3300"/>
              </a:solidFill>
              <a:latin typeface="Calibri" panose="020F0502020204030204" pitchFamily="34" charset="0"/>
              <a:ea typeface="黑体" panose="02010609060101010101" pitchFamily="2" charset="-122"/>
            </a:endParaRPr>
          </a:p>
        </p:txBody>
      </p:sp>
      <p:sp>
        <p:nvSpPr>
          <p:cNvPr id="10" name="Text Box 265"/>
          <p:cNvSpPr txBox="1">
            <a:spLocks noChangeArrowheads="1"/>
          </p:cNvSpPr>
          <p:nvPr/>
        </p:nvSpPr>
        <p:spPr bwMode="auto">
          <a:xfrm>
            <a:off x="2871789" y="2878131"/>
            <a:ext cx="2420937" cy="701731"/>
          </a:xfrm>
          <a:prstGeom prst="rect">
            <a:avLst/>
          </a:prstGeom>
          <a:noFill/>
          <a:ln w="28575">
            <a:noFill/>
            <a:miter lim="800000"/>
          </a:ln>
          <a:effectLst/>
        </p:spPr>
        <p:txBody>
          <a:bodyPr>
            <a:spAutoFit/>
          </a:bodyPr>
          <a:lstStyle/>
          <a:p>
            <a:pPr fontAlgn="auto">
              <a:spcBef>
                <a:spcPct val="20000"/>
              </a:spcBef>
              <a:spcAft>
                <a:spcPts val="0"/>
              </a:spcAft>
              <a:defRPr/>
            </a:pPr>
            <a:r>
              <a:rPr lang="zh-CN" altLang="en-US" b="1" dirty="0">
                <a:solidFill>
                  <a:srgbClr val="FF3300"/>
                </a:solidFill>
                <a:latin typeface="Arial" panose="020B0604020202020204"/>
                <a:ea typeface="黑体" panose="02010609060101010101" pitchFamily="2" charset="-122"/>
              </a:rPr>
              <a:t>染色体复制一次，</a:t>
            </a:r>
            <a:endParaRPr lang="zh-CN" altLang="en-US" b="1" dirty="0">
              <a:solidFill>
                <a:srgbClr val="FF3300"/>
              </a:solidFill>
              <a:latin typeface="Arial" panose="020B0604020202020204"/>
              <a:ea typeface="黑体" panose="02010609060101010101" pitchFamily="2" charset="-122"/>
            </a:endParaRPr>
          </a:p>
          <a:p>
            <a:pPr fontAlgn="auto">
              <a:spcBef>
                <a:spcPct val="20000"/>
              </a:spcBef>
              <a:spcAft>
                <a:spcPts val="0"/>
              </a:spcAft>
              <a:defRPr/>
            </a:pPr>
            <a:r>
              <a:rPr lang="zh-CN" altLang="en-US" b="1" dirty="0">
                <a:solidFill>
                  <a:srgbClr val="FF3300"/>
                </a:solidFill>
                <a:latin typeface="Arial" panose="020B0604020202020204"/>
                <a:ea typeface="黑体" panose="02010609060101010101" pitchFamily="2" charset="-122"/>
              </a:rPr>
              <a:t>细胞分裂一次</a:t>
            </a:r>
            <a:endParaRPr lang="en-US" altLang="zh-CN"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sp>
        <p:nvSpPr>
          <p:cNvPr id="11" name="Text Box 266"/>
          <p:cNvSpPr txBox="1">
            <a:spLocks noChangeArrowheads="1"/>
          </p:cNvSpPr>
          <p:nvPr/>
        </p:nvSpPr>
        <p:spPr bwMode="auto">
          <a:xfrm>
            <a:off x="5972175" y="2859782"/>
            <a:ext cx="27432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b="1" dirty="0">
                <a:solidFill>
                  <a:srgbClr val="FF3300"/>
                </a:solidFill>
                <a:latin typeface="Calibri" panose="020F0502020204030204" pitchFamily="34" charset="0"/>
                <a:ea typeface="黑体" panose="02010609060101010101" pitchFamily="2" charset="-122"/>
              </a:rPr>
              <a:t>  </a:t>
            </a:r>
            <a:r>
              <a:rPr lang="zh-CN" altLang="en-US" b="1" dirty="0">
                <a:solidFill>
                  <a:srgbClr val="FF3300"/>
                </a:solidFill>
                <a:latin typeface="Calibri" panose="020F0502020204030204" pitchFamily="34" charset="0"/>
                <a:ea typeface="黑体" panose="02010609060101010101" pitchFamily="2" charset="-122"/>
              </a:rPr>
              <a:t>染色体复制一次，</a:t>
            </a:r>
            <a:endParaRPr lang="zh-CN" altLang="en-US" b="1" dirty="0">
              <a:solidFill>
                <a:srgbClr val="FF3300"/>
              </a:solidFill>
              <a:latin typeface="Calibri" panose="020F0502020204030204" pitchFamily="34" charset="0"/>
              <a:ea typeface="黑体" panose="02010609060101010101" pitchFamily="2" charset="-122"/>
            </a:endParaRPr>
          </a:p>
          <a:p>
            <a:pPr eaLnBrk="1" hangingPunct="1">
              <a:spcBef>
                <a:spcPct val="20000"/>
              </a:spcBef>
            </a:pPr>
            <a:r>
              <a:rPr lang="zh-CN" altLang="en-US" b="1" dirty="0">
                <a:solidFill>
                  <a:srgbClr val="FF3300"/>
                </a:solidFill>
                <a:latin typeface="Calibri" panose="020F0502020204030204" pitchFamily="34" charset="0"/>
                <a:ea typeface="黑体" panose="02010609060101010101" pitchFamily="2" charset="-122"/>
              </a:rPr>
              <a:t>  细胞连续分裂两次</a:t>
            </a:r>
            <a:endParaRPr lang="zh-CN" altLang="en-US" b="1" dirty="0">
              <a:solidFill>
                <a:srgbClr val="FF3300"/>
              </a:solidFill>
              <a:latin typeface="Calibri" panose="020F0502020204030204" pitchFamily="34" charset="0"/>
              <a:ea typeface="黑体" panose="02010609060101010101" pitchFamily="2" charset="-122"/>
            </a:endParaRPr>
          </a:p>
        </p:txBody>
      </p:sp>
      <p:sp>
        <p:nvSpPr>
          <p:cNvPr id="12" name="Text Box 267"/>
          <p:cNvSpPr txBox="1">
            <a:spLocks noChangeArrowheads="1"/>
          </p:cNvSpPr>
          <p:nvPr/>
        </p:nvSpPr>
        <p:spPr bwMode="auto">
          <a:xfrm>
            <a:off x="3347864" y="3507854"/>
            <a:ext cx="847725" cy="369332"/>
          </a:xfrm>
          <a:prstGeom prst="rect">
            <a:avLst/>
          </a:prstGeom>
          <a:noFill/>
          <a:ln w="28575">
            <a:noFill/>
            <a:miter lim="800000"/>
          </a:ln>
          <a:effectLst/>
        </p:spPr>
        <p:txBody>
          <a:bodyPr>
            <a:spAutoFit/>
          </a:bodyPr>
          <a:lstStyle/>
          <a:p>
            <a:pPr fontAlgn="auto">
              <a:spcBef>
                <a:spcPct val="20000"/>
              </a:spcBef>
              <a:spcAft>
                <a:spcPts val="0"/>
              </a:spcAft>
              <a:defRPr/>
            </a:pPr>
            <a:r>
              <a:rPr lang="en-US" altLang="zh-CN" b="1" dirty="0">
                <a:solidFill>
                  <a:srgbClr val="FF3300"/>
                </a:solidFill>
                <a:latin typeface="Arial" panose="020B0604020202020204"/>
                <a:ea typeface="黑体" panose="02010609060101010101" pitchFamily="2" charset="-122"/>
              </a:rPr>
              <a:t> 2</a:t>
            </a:r>
            <a:r>
              <a:rPr lang="zh-CN" altLang="en-US" b="1" dirty="0">
                <a:solidFill>
                  <a:srgbClr val="FF3300"/>
                </a:solidFill>
                <a:latin typeface="Arial" panose="020B0604020202020204"/>
                <a:ea typeface="黑体" panose="02010609060101010101" pitchFamily="2" charset="-122"/>
              </a:rPr>
              <a:t>个</a:t>
            </a:r>
            <a:endParaRPr lang="en-US" altLang="zh-CN"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sp>
        <p:nvSpPr>
          <p:cNvPr id="13" name="Text Box 268"/>
          <p:cNvSpPr txBox="1">
            <a:spLocks noChangeArrowheads="1"/>
          </p:cNvSpPr>
          <p:nvPr/>
        </p:nvSpPr>
        <p:spPr bwMode="auto">
          <a:xfrm>
            <a:off x="5643563" y="3435846"/>
            <a:ext cx="3143250" cy="369332"/>
          </a:xfrm>
          <a:prstGeom prst="rect">
            <a:avLst/>
          </a:prstGeom>
          <a:noFill/>
          <a:ln w="28575">
            <a:noFill/>
            <a:miter lim="800000"/>
          </a:ln>
          <a:effectLst/>
        </p:spPr>
        <p:txBody>
          <a:bodyPr>
            <a:spAutoFit/>
          </a:bodyPr>
          <a:lstStyle/>
          <a:p>
            <a:pPr fontAlgn="auto">
              <a:spcBef>
                <a:spcPct val="20000"/>
              </a:spcBef>
              <a:spcAft>
                <a:spcPts val="0"/>
              </a:spcAft>
              <a:defRPr/>
            </a:pPr>
            <a:r>
              <a:rPr lang="en-US" altLang="zh-CN" b="1" dirty="0">
                <a:solidFill>
                  <a:srgbClr val="FF3300"/>
                </a:solidFill>
                <a:latin typeface="Arial" panose="020B0604020202020204"/>
                <a:ea typeface="黑体" panose="02010609060101010101" pitchFamily="2" charset="-122"/>
              </a:rPr>
              <a:t>  1</a:t>
            </a:r>
            <a:r>
              <a:rPr lang="zh-CN" altLang="en-US" b="1" dirty="0">
                <a:solidFill>
                  <a:srgbClr val="FF3300"/>
                </a:solidFill>
                <a:latin typeface="Arial" panose="020B0604020202020204"/>
                <a:ea typeface="黑体" panose="02010609060101010101" pitchFamily="2" charset="-122"/>
              </a:rPr>
              <a:t>个卵和三个极体或</a:t>
            </a:r>
            <a:r>
              <a:rPr lang="en-US" altLang="zh-CN" b="1" dirty="0">
                <a:solidFill>
                  <a:srgbClr val="FF3300"/>
                </a:solidFill>
                <a:latin typeface="Arial" panose="020B0604020202020204"/>
                <a:ea typeface="黑体" panose="02010609060101010101" pitchFamily="2" charset="-122"/>
              </a:rPr>
              <a:t>4</a:t>
            </a:r>
            <a:r>
              <a:rPr lang="zh-CN" altLang="en-US" b="1" dirty="0">
                <a:solidFill>
                  <a:srgbClr val="FF3300"/>
                </a:solidFill>
                <a:latin typeface="Arial" panose="020B0604020202020204"/>
                <a:ea typeface="黑体" panose="02010609060101010101" pitchFamily="2" charset="-122"/>
              </a:rPr>
              <a:t>个精子</a:t>
            </a:r>
            <a:endParaRPr lang="en-US" altLang="zh-CN"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grpSp>
        <p:nvGrpSpPr>
          <p:cNvPr id="3" name="Group 293"/>
          <p:cNvGrpSpPr/>
          <p:nvPr/>
        </p:nvGrpSpPr>
        <p:grpSpPr bwMode="auto">
          <a:xfrm>
            <a:off x="2483768" y="3742680"/>
            <a:ext cx="3733800" cy="701278"/>
            <a:chOff x="1474" y="3145"/>
            <a:chExt cx="2352" cy="589"/>
          </a:xfrm>
        </p:grpSpPr>
        <p:sp>
          <p:nvSpPr>
            <p:cNvPr id="15" name="Text Box 270"/>
            <p:cNvSpPr txBox="1">
              <a:spLocks noChangeArrowheads="1"/>
            </p:cNvSpPr>
            <p:nvPr/>
          </p:nvSpPr>
          <p:spPr bwMode="auto">
            <a:xfrm>
              <a:off x="1474" y="3145"/>
              <a:ext cx="2352" cy="589"/>
            </a:xfrm>
            <a:prstGeom prst="rect">
              <a:avLst/>
            </a:prstGeom>
            <a:noFill/>
            <a:ln w="28575">
              <a:noFill/>
              <a:miter lim="800000"/>
            </a:ln>
            <a:effectLst/>
          </p:spPr>
          <p:txBody>
            <a:bodyPr>
              <a:spAutoFit/>
            </a:bodyPr>
            <a:lstStyle/>
            <a:p>
              <a:pPr>
                <a:spcBef>
                  <a:spcPct val="20000"/>
                </a:spcBef>
                <a:defRPr/>
              </a:pPr>
              <a:r>
                <a:rPr lang="zh-CN" altLang="en-US" b="1" dirty="0">
                  <a:solidFill>
                    <a:srgbClr val="0000CC"/>
                  </a:solidFill>
                  <a:latin typeface="Calibri" panose="020F0502020204030204" pitchFamily="34" charset="0"/>
                  <a:ea typeface="黑体" panose="02010609060101010101" pitchFamily="2" charset="-122"/>
                </a:rPr>
                <a:t>亲子细胞染色体数目相等</a:t>
              </a:r>
              <a:endParaRPr lang="zh-CN" altLang="en-US" b="1" dirty="0">
                <a:solidFill>
                  <a:srgbClr val="0000CC"/>
                </a:solidFill>
                <a:latin typeface="Calibri" panose="020F0502020204030204" pitchFamily="34" charset="0"/>
                <a:ea typeface="黑体" panose="02010609060101010101" pitchFamily="2" charset="-122"/>
              </a:endParaRPr>
            </a:p>
            <a:p>
              <a:pPr>
                <a:spcBef>
                  <a:spcPct val="20000"/>
                </a:spcBef>
                <a:defRPr/>
              </a:pPr>
              <a:r>
                <a:rPr lang="zh-CN" altLang="en-US" b="1" dirty="0">
                  <a:solidFill>
                    <a:srgbClr val="0000CC"/>
                  </a:solidFill>
                  <a:latin typeface="Calibri" panose="020F0502020204030204" pitchFamily="34" charset="0"/>
                  <a:ea typeface="黑体" panose="02010609060101010101" pitchFamily="2" charset="-122"/>
                </a:rPr>
                <a:t> </a:t>
              </a:r>
              <a:r>
                <a:rPr lang="en-US" altLang="zh-CN" b="1" dirty="0">
                  <a:solidFill>
                    <a:srgbClr val="0000CC"/>
                  </a:solidFill>
                  <a:latin typeface="Calibri" panose="020F0502020204030204" pitchFamily="34" charset="0"/>
                  <a:ea typeface="黑体" panose="02010609060101010101" pitchFamily="2" charset="-122"/>
                </a:rPr>
                <a:t>2N                       </a:t>
              </a:r>
              <a:r>
                <a:rPr lang="en-US" altLang="zh-CN" b="1" dirty="0" err="1">
                  <a:solidFill>
                    <a:srgbClr val="0000CC"/>
                  </a:solidFill>
                  <a:latin typeface="Calibri" panose="020F0502020204030204" pitchFamily="34" charset="0"/>
                  <a:ea typeface="黑体" panose="02010609060101010101" pitchFamily="2" charset="-122"/>
                </a:rPr>
                <a:t>2N</a:t>
              </a:r>
              <a:endParaRPr lang="en-US" altLang="zh-CN" dirty="0">
                <a:solidFill>
                  <a:srgbClr val="0000CC"/>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sp>
          <p:nvSpPr>
            <p:cNvPr id="188469" name="Line 271"/>
            <p:cNvSpPr>
              <a:spLocks noChangeShapeType="1"/>
            </p:cNvSpPr>
            <p:nvPr/>
          </p:nvSpPr>
          <p:spPr bwMode="auto">
            <a:xfrm>
              <a:off x="1800" y="3558"/>
              <a:ext cx="720" cy="0"/>
            </a:xfrm>
            <a:prstGeom prst="line">
              <a:avLst/>
            </a:prstGeom>
            <a:noFill/>
            <a:ln w="28575">
              <a:solidFill>
                <a:srgbClr val="0000CC"/>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 name="Group 292"/>
          <p:cNvGrpSpPr/>
          <p:nvPr/>
        </p:nvGrpSpPr>
        <p:grpSpPr bwMode="auto">
          <a:xfrm>
            <a:off x="6286500" y="3723878"/>
            <a:ext cx="2971800" cy="701278"/>
            <a:chOff x="3552" y="3233"/>
            <a:chExt cx="1872" cy="589"/>
          </a:xfrm>
        </p:grpSpPr>
        <p:sp>
          <p:nvSpPr>
            <p:cNvPr id="18" name="Text Box 275"/>
            <p:cNvSpPr txBox="1">
              <a:spLocks noChangeArrowheads="1"/>
            </p:cNvSpPr>
            <p:nvPr/>
          </p:nvSpPr>
          <p:spPr bwMode="auto">
            <a:xfrm>
              <a:off x="3552" y="3233"/>
              <a:ext cx="1872" cy="589"/>
            </a:xfrm>
            <a:prstGeom prst="rect">
              <a:avLst/>
            </a:prstGeom>
            <a:noFill/>
            <a:ln w="28575">
              <a:noFill/>
              <a:miter lim="800000"/>
            </a:ln>
            <a:effectLst/>
          </p:spPr>
          <p:txBody>
            <a:bodyPr>
              <a:spAutoFit/>
            </a:bodyPr>
            <a:lstStyle/>
            <a:p>
              <a:pPr>
                <a:spcBef>
                  <a:spcPct val="20000"/>
                </a:spcBef>
                <a:defRPr/>
              </a:pPr>
              <a:r>
                <a:rPr lang="zh-CN" altLang="en-US" b="1" dirty="0">
                  <a:solidFill>
                    <a:srgbClr val="0000CC"/>
                  </a:solidFill>
                  <a:latin typeface="Calibri" panose="020F0502020204030204" pitchFamily="34" charset="0"/>
                  <a:ea typeface="黑体" panose="02010609060101010101" pitchFamily="2" charset="-122"/>
                </a:rPr>
                <a:t>染色体数目减一半</a:t>
              </a:r>
              <a:endParaRPr lang="zh-CN" altLang="en-US" b="1" dirty="0">
                <a:solidFill>
                  <a:srgbClr val="0000CC"/>
                </a:solidFill>
                <a:latin typeface="Calibri" panose="020F0502020204030204" pitchFamily="34" charset="0"/>
                <a:ea typeface="黑体" panose="02010609060101010101" pitchFamily="2" charset="-122"/>
              </a:endParaRPr>
            </a:p>
            <a:p>
              <a:pPr>
                <a:spcBef>
                  <a:spcPct val="20000"/>
                </a:spcBef>
                <a:defRPr/>
              </a:pPr>
              <a:r>
                <a:rPr lang="zh-CN" altLang="en-US" b="1" dirty="0">
                  <a:solidFill>
                    <a:srgbClr val="0000CC"/>
                  </a:solidFill>
                  <a:latin typeface="Calibri" panose="020F0502020204030204" pitchFamily="34" charset="0"/>
                  <a:ea typeface="黑体" panose="02010609060101010101" pitchFamily="2" charset="-122"/>
                </a:rPr>
                <a:t> </a:t>
              </a:r>
              <a:r>
                <a:rPr lang="en-US" altLang="zh-CN" b="1" dirty="0">
                  <a:solidFill>
                    <a:srgbClr val="0000CC"/>
                  </a:solidFill>
                  <a:latin typeface="Calibri" panose="020F0502020204030204" pitchFamily="34" charset="0"/>
                  <a:ea typeface="黑体" panose="02010609060101010101" pitchFamily="2" charset="-122"/>
                </a:rPr>
                <a:t>2N                   N</a:t>
              </a:r>
              <a:endParaRPr lang="en-US" altLang="zh-CN" dirty="0">
                <a:solidFill>
                  <a:srgbClr val="0000CC"/>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sp>
          <p:nvSpPr>
            <p:cNvPr id="188467" name="Line 276"/>
            <p:cNvSpPr>
              <a:spLocks noChangeShapeType="1"/>
            </p:cNvSpPr>
            <p:nvPr/>
          </p:nvSpPr>
          <p:spPr bwMode="auto">
            <a:xfrm>
              <a:off x="3840" y="3656"/>
              <a:ext cx="576" cy="0"/>
            </a:xfrm>
            <a:prstGeom prst="line">
              <a:avLst/>
            </a:prstGeom>
            <a:noFill/>
            <a:ln w="28575">
              <a:solidFill>
                <a:srgbClr val="0000CC"/>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0" name="Text Box 286"/>
          <p:cNvSpPr txBox="1">
            <a:spLocks noChangeArrowheads="1"/>
          </p:cNvSpPr>
          <p:nvPr/>
        </p:nvSpPr>
        <p:spPr bwMode="auto">
          <a:xfrm>
            <a:off x="5557838" y="4390299"/>
            <a:ext cx="3657600" cy="701731"/>
          </a:xfrm>
          <a:prstGeom prst="rect">
            <a:avLst/>
          </a:prstGeom>
          <a:noFill/>
          <a:ln w="28575">
            <a:noFill/>
            <a:miter lim="800000"/>
          </a:ln>
          <a:effectLst/>
        </p:spPr>
        <p:txBody>
          <a:bodyPr>
            <a:spAutoFit/>
          </a:bodyPr>
          <a:lstStyle/>
          <a:p>
            <a:pPr fontAlgn="auto">
              <a:spcBef>
                <a:spcPct val="20000"/>
              </a:spcBef>
              <a:spcAft>
                <a:spcPts val="0"/>
              </a:spcAft>
              <a:defRPr/>
            </a:pPr>
            <a:r>
              <a:rPr lang="zh-CN" altLang="en-US" b="1" dirty="0">
                <a:solidFill>
                  <a:srgbClr val="FF3300"/>
                </a:solidFill>
                <a:latin typeface="Arial" panose="020B0604020202020204"/>
                <a:ea typeface="黑体" panose="02010609060101010101" pitchFamily="2" charset="-122"/>
              </a:rPr>
              <a:t>同源染色体在第一次分裂发生</a:t>
            </a:r>
            <a:endParaRPr lang="zh-CN" altLang="en-US" b="1" dirty="0">
              <a:solidFill>
                <a:srgbClr val="FF3300"/>
              </a:solidFill>
              <a:latin typeface="Arial" panose="020B0604020202020204"/>
              <a:ea typeface="黑体" panose="02010609060101010101" pitchFamily="2" charset="-122"/>
            </a:endParaRPr>
          </a:p>
          <a:p>
            <a:pPr fontAlgn="auto">
              <a:spcBef>
                <a:spcPct val="20000"/>
              </a:spcBef>
              <a:spcAft>
                <a:spcPts val="0"/>
              </a:spcAft>
              <a:defRPr/>
            </a:pPr>
            <a:r>
              <a:rPr lang="zh-CN" altLang="en-US" b="1" dirty="0" smtClean="0">
                <a:solidFill>
                  <a:srgbClr val="FF3300"/>
                </a:solidFill>
                <a:latin typeface="Arial" panose="020B0604020202020204"/>
                <a:ea typeface="黑体" panose="02010609060101010101" pitchFamily="2" charset="-122"/>
              </a:rPr>
              <a:t>联会、</a:t>
            </a:r>
            <a:r>
              <a:rPr lang="zh-CN" altLang="en-US" b="1" dirty="0">
                <a:solidFill>
                  <a:srgbClr val="FF3300"/>
                </a:solidFill>
                <a:latin typeface="Arial" panose="020B0604020202020204"/>
                <a:ea typeface="黑体" panose="02010609060101010101" pitchFamily="2" charset="-122"/>
              </a:rPr>
              <a:t>分离等行为</a:t>
            </a:r>
            <a:endParaRPr lang="en-US" altLang="zh-CN" b="1"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sp>
        <p:nvSpPr>
          <p:cNvPr id="21" name="Text Box 289"/>
          <p:cNvSpPr txBox="1">
            <a:spLocks noChangeArrowheads="1"/>
          </p:cNvSpPr>
          <p:nvPr/>
        </p:nvSpPr>
        <p:spPr bwMode="auto">
          <a:xfrm>
            <a:off x="2509838" y="4445699"/>
            <a:ext cx="2895600" cy="646331"/>
          </a:xfrm>
          <a:prstGeom prst="rect">
            <a:avLst/>
          </a:prstGeom>
          <a:noFill/>
          <a:ln w="28575">
            <a:noFill/>
            <a:miter lim="800000"/>
          </a:ln>
          <a:effectLst/>
        </p:spPr>
        <p:txBody>
          <a:bodyPr>
            <a:spAutoFit/>
          </a:bodyPr>
          <a:lstStyle/>
          <a:p>
            <a:pPr fontAlgn="auto">
              <a:spcBef>
                <a:spcPct val="20000"/>
              </a:spcBef>
              <a:spcAft>
                <a:spcPts val="0"/>
              </a:spcAft>
              <a:defRPr/>
            </a:pPr>
            <a:r>
              <a:rPr lang="zh-CN" altLang="en-US" b="1" dirty="0">
                <a:solidFill>
                  <a:srgbClr val="FF3300"/>
                </a:solidFill>
                <a:latin typeface="Arial" panose="020B0604020202020204"/>
                <a:ea typeface="黑体" panose="02010609060101010101" pitchFamily="2" charset="-122"/>
              </a:rPr>
              <a:t>无同源染色体的联会</a:t>
            </a:r>
            <a:r>
              <a:rPr lang="zh-CN" altLang="en-US" b="1" dirty="0" smtClean="0">
                <a:solidFill>
                  <a:srgbClr val="FF3300"/>
                </a:solidFill>
                <a:latin typeface="Arial" panose="020B0604020202020204"/>
                <a:ea typeface="黑体" panose="02010609060101010101" pitchFamily="2" charset="-122"/>
              </a:rPr>
              <a:t>、分离</a:t>
            </a:r>
            <a:r>
              <a:rPr lang="zh-CN" altLang="en-US" b="1" dirty="0">
                <a:solidFill>
                  <a:srgbClr val="FF3300"/>
                </a:solidFill>
                <a:latin typeface="Arial" panose="020B0604020202020204"/>
                <a:ea typeface="黑体" panose="02010609060101010101" pitchFamily="2" charset="-122"/>
              </a:rPr>
              <a:t>等行为</a:t>
            </a:r>
            <a:endParaRPr lang="en-US" altLang="zh-CN" dirty="0">
              <a:solidFill>
                <a:srgbClr val="FF3300"/>
              </a:solidFill>
              <a:effectLst>
                <a:outerShdw blurRad="38100" dist="38100" dir="2700000" algn="tl">
                  <a:srgbClr val="000000"/>
                </a:outerShdw>
              </a:effectLst>
              <a:latin typeface="Arial" panose="020B0604020202020204"/>
              <a:ea typeface="宋体" panose="02010600030101010101" pitchFamily="2" charset="-122"/>
            </a:endParaRPr>
          </a:p>
        </p:txBody>
      </p:sp>
      <p:sp>
        <p:nvSpPr>
          <p:cNvPr id="22" name="Text Box 4"/>
          <p:cNvSpPr txBox="1">
            <a:spLocks noChangeArrowheads="1"/>
          </p:cNvSpPr>
          <p:nvPr/>
        </p:nvSpPr>
        <p:spPr>
          <a:xfrm>
            <a:off x="-2196752" y="-229716"/>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1" lang="zh-CN" altLang="en-US" sz="2000" b="1" i="0" u="none" strike="noStrike" kern="1200" cap="none" spc="0" normalizeH="0" baseline="0" noProof="0" dirty="0" smtClean="0">
                <a:ln>
                  <a:noFill/>
                </a:ln>
                <a:solidFill>
                  <a:schemeClr val="tx1"/>
                </a:solidFill>
                <a:effectLst/>
                <a:uLnTx/>
                <a:uFillTx/>
                <a:latin typeface="+mn-ea"/>
                <a:ea typeface="+mn-ea"/>
                <a:cs typeface="+mj-cs"/>
              </a:rPr>
              <a:t>四</a:t>
            </a:r>
            <a:r>
              <a:rPr kumimoji="1" lang="en-US" altLang="zh-CN" sz="2000" b="1" i="0" u="none" strike="noStrike" kern="1200" cap="none" spc="0" normalizeH="0" baseline="0" noProof="0" dirty="0" smtClean="0">
                <a:ln>
                  <a:noFill/>
                </a:ln>
                <a:solidFill>
                  <a:schemeClr val="tx1"/>
                </a:solidFill>
                <a:effectLst/>
                <a:uLnTx/>
                <a:uFillTx/>
                <a:latin typeface="+mn-ea"/>
                <a:ea typeface="+mn-ea"/>
                <a:cs typeface="+mj-cs"/>
              </a:rPr>
              <a:t>.</a:t>
            </a:r>
            <a:r>
              <a:rPr kumimoji="1" lang="zh-CN" altLang="en-US" sz="2000" b="1" i="0" u="none" strike="noStrike" kern="1200" cap="none" spc="0" normalizeH="0" baseline="0" noProof="0" dirty="0" smtClean="0">
                <a:ln>
                  <a:noFill/>
                </a:ln>
                <a:solidFill>
                  <a:schemeClr val="tx1"/>
                </a:solidFill>
                <a:effectLst/>
                <a:uLnTx/>
                <a:uFillTx/>
                <a:latin typeface="+mn-ea"/>
                <a:ea typeface="+mn-ea"/>
                <a:cs typeface="+mj-cs"/>
              </a:rPr>
              <a:t>有丝分裂和减数分裂的比较</a:t>
            </a:r>
            <a:endParaRPr kumimoji="1" lang="zh-CN" altLang="en-US" sz="2000" b="1" i="0" u="none" strike="noStrike" kern="1200" cap="none" spc="0" normalizeH="0" baseline="0" noProof="0" dirty="0" smtClean="0">
              <a:ln>
                <a:noFill/>
              </a:ln>
              <a:solidFill>
                <a:schemeClr val="tx1"/>
              </a:solidFill>
              <a:effectLst/>
              <a:uLnTx/>
              <a:uFillTx/>
              <a:latin typeface="+mn-ea"/>
              <a:ea typeface="+mn-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8"/>
                                        </p:tgtEl>
                                        <p:attrNameLst>
                                          <p:attrName>ppt_c</p:attrName>
                                        </p:attrNameLst>
                                      </p:cBhvr>
                                      <p:to>
                                        <a:srgbClr val="800000"/>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9"/>
                                        </p:tgtEl>
                                        <p:attrNameLst>
                                          <p:attrName>ppt_c</p:attrName>
                                        </p:attrNameLst>
                                      </p:cBhvr>
                                      <p:to>
                                        <a:srgbClr val="800000"/>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10"/>
                                        </p:tgtEl>
                                        <p:attrNameLst>
                                          <p:attrName>ppt_c</p:attrName>
                                        </p:attrNameLst>
                                      </p:cBhvr>
                                      <p:to>
                                        <a:srgbClr val="800000"/>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11"/>
                                        </p:tgtEl>
                                        <p:attrNameLst>
                                          <p:attrName>ppt_c</p:attrName>
                                        </p:attrNameLst>
                                      </p:cBhvr>
                                      <p:to>
                                        <a:srgbClr val="800000"/>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12"/>
                                        </p:tgtEl>
                                        <p:attrNameLst>
                                          <p:attrName>ppt_c</p:attrName>
                                        </p:attrNameLst>
                                      </p:cBhvr>
                                      <p:to>
                                        <a:srgbClr val="800000"/>
                                      </p:to>
                                    </p:animClr>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13"/>
                                        </p:tgtEl>
                                        <p:attrNameLst>
                                          <p:attrName>ppt_c</p:attrName>
                                        </p:attrNameLst>
                                      </p:cBhvr>
                                      <p:to>
                                        <a:srgbClr val="800000"/>
                                      </p:to>
                                    </p:animClr>
                                  </p:sub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5"/>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21"/>
                                        </p:tgtEl>
                                        <p:attrNameLst>
                                          <p:attrName>ppt_c</p:attrName>
                                        </p:attrNameLst>
                                      </p:cBhvr>
                                      <p:to>
                                        <a:srgbClr val="800000"/>
                                      </p:to>
                                    </p:animClr>
                                  </p:sub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20"/>
                                        </p:tgtEl>
                                        <p:attrNameLst>
                                          <p:attrName>ppt_c</p:attrName>
                                        </p:attrNameLst>
                                      </p:cBhvr>
                                      <p:to>
                                        <a:srgbClr val="80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20" grpId="0" autoUpdateAnimBg="0"/>
      <p:bldP spid="21" grpId="0" autoUpdateAnimBg="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4538"/>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Words>
  <Application>WPS 演示</Application>
  <PresentationFormat>全屏显示(16:9)</PresentationFormat>
  <Paragraphs>227</Paragraphs>
  <Slides>11</Slides>
  <Notes>2</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14</vt:i4>
      </vt:variant>
      <vt:variant>
        <vt:lpstr>幻灯片标题</vt:lpstr>
      </vt:variant>
      <vt:variant>
        <vt:i4>11</vt:i4>
      </vt:variant>
    </vt:vector>
  </HeadingPairs>
  <TitlesOfParts>
    <vt:vector size="38" baseType="lpstr">
      <vt:lpstr>Arial</vt:lpstr>
      <vt:lpstr>宋体</vt:lpstr>
      <vt:lpstr>Wingdings</vt:lpstr>
      <vt:lpstr>微软雅黑</vt:lpstr>
      <vt:lpstr>汉仪旗黑-85S</vt:lpstr>
      <vt:lpstr>楷体</vt:lpstr>
      <vt:lpstr>Times New Roman</vt:lpstr>
      <vt:lpstr>Arial Black</vt:lpstr>
      <vt:lpstr>黑体</vt:lpstr>
      <vt:lpstr>Arial</vt:lpstr>
      <vt:lpstr>Calibri</vt:lpstr>
      <vt:lpstr>Arial Unicode MS</vt:lpstr>
      <vt:lpstr>Office 主题</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PowerPoint.Slide.8</vt:lpstr>
      <vt:lpstr>细胞增殖方式的拓展（2）</vt:lpstr>
      <vt:lpstr>PowerPoint 演示文稿</vt:lpstr>
      <vt:lpstr>PowerPoint 演示文稿</vt:lpstr>
      <vt:lpstr>PowerPoint 演示文稿</vt:lpstr>
      <vt:lpstr>PowerPoint 演示文稿</vt:lpstr>
      <vt:lpstr>4.精子与卵细胞形成的异同点</vt:lpstr>
      <vt:lpstr>PowerPoint 演示文稿</vt:lpstr>
      <vt:lpstr>PowerPoint 演示文稿</vt:lpstr>
      <vt:lpstr>PowerPoint 演示文稿</vt:lpstr>
      <vt:lpstr>末期</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细胞增殖方式的拓展（1）</dc:title>
  <dc:creator>Administrator</dc:creator>
  <cp:lastModifiedBy>老肖</cp:lastModifiedBy>
  <cp:revision>146</cp:revision>
  <dcterms:created xsi:type="dcterms:W3CDTF">2020-03-09T08:51:00Z</dcterms:created>
  <dcterms:modified xsi:type="dcterms:W3CDTF">2020-03-14T05:38:05Z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