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7" r:id="rId9"/>
    <p:sldId id="279" r:id="rId10"/>
    <p:sldId id="280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4" r:id="rId19"/>
    <p:sldId id="276" r:id="rId20"/>
    <p:sldId id="272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402" y="-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6A990-6248-410C-88C9-D11DDF609B6D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EB2B5-2179-4A2D-BA95-CA77A6F493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2A932-C66D-40E9-95AD-9BB19E3A2C2D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57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2020-03-11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84479" y="2331744"/>
            <a:ext cx="6459523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细胞增殖方式的拓展（</a:t>
            </a:r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62170" y="3743327"/>
            <a:ext cx="658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：北京市日坛中学      教师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：郝天宝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72" y="987574"/>
            <a:ext cx="720000" cy="751304"/>
          </a:xfrm>
          <a:prstGeom prst="rect">
            <a:avLst/>
          </a:prstGeom>
          <a:noFill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08" y="1347614"/>
            <a:ext cx="936172" cy="906917"/>
          </a:xfrm>
          <a:prstGeom prst="rect">
            <a:avLst/>
          </a:prstGeom>
          <a:noFill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2304" y="1167646"/>
            <a:ext cx="486720" cy="468000"/>
          </a:xfrm>
          <a:prstGeom prst="rect">
            <a:avLst/>
          </a:prstGeom>
          <a:noFill/>
        </p:spPr>
      </p:pic>
      <p:cxnSp>
        <p:nvCxnSpPr>
          <p:cNvPr id="22" name="直接箭头连接符 21"/>
          <p:cNvCxnSpPr/>
          <p:nvPr/>
        </p:nvCxnSpPr>
        <p:spPr>
          <a:xfrm>
            <a:off x="1637728" y="1779662"/>
            <a:ext cx="9579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670176" y="1635646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有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7848" y="1275606"/>
            <a:ext cx="974541" cy="1007609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2304" y="1815718"/>
            <a:ext cx="486000" cy="468000"/>
          </a:xfrm>
          <a:prstGeom prst="rect">
            <a:avLst/>
          </a:prstGeom>
          <a:noFill/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0376" y="1167646"/>
            <a:ext cx="486720" cy="468000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2384" y="1815718"/>
            <a:ext cx="486000" cy="468000"/>
          </a:xfrm>
          <a:prstGeom prst="rect">
            <a:avLst/>
          </a:prstGeom>
          <a:noFill/>
        </p:spPr>
      </p:pic>
      <p:cxnSp>
        <p:nvCxnSpPr>
          <p:cNvPr id="32" name="直接箭头连接符 31"/>
          <p:cNvCxnSpPr/>
          <p:nvPr/>
        </p:nvCxnSpPr>
        <p:spPr>
          <a:xfrm>
            <a:off x="3797968" y="1635646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4072" y="1851670"/>
            <a:ext cx="720000" cy="71400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179512" y="339502"/>
            <a:ext cx="50919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减数分裂</a:t>
            </a:r>
            <a:endParaRPr lang="zh-CN" alt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Freeform 51"/>
          <p:cNvSpPr>
            <a:spLocks/>
          </p:cNvSpPr>
          <p:nvPr/>
        </p:nvSpPr>
        <p:spPr bwMode="auto">
          <a:xfrm>
            <a:off x="3131840" y="2637678"/>
            <a:ext cx="2016224" cy="144016"/>
          </a:xfrm>
          <a:custGeom>
            <a:avLst/>
            <a:gdLst>
              <a:gd name="T0" fmla="*/ 0 w 3024"/>
              <a:gd name="T1" fmla="*/ 0 h 144"/>
              <a:gd name="T2" fmla="*/ 0 w 3024"/>
              <a:gd name="T3" fmla="*/ 2147483647 h 144"/>
              <a:gd name="T4" fmla="*/ 2147483647 w 3024"/>
              <a:gd name="T5" fmla="*/ 2147483647 h 144"/>
              <a:gd name="T6" fmla="*/ 2147483647 w 302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024"/>
              <a:gd name="T13" fmla="*/ 0 h 144"/>
              <a:gd name="T14" fmla="*/ 3024 w 302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4" h="144">
                <a:moveTo>
                  <a:pt x="0" y="0"/>
                </a:moveTo>
                <a:lnTo>
                  <a:pt x="0" y="144"/>
                </a:lnTo>
                <a:lnTo>
                  <a:pt x="3024" y="144"/>
                </a:lnTo>
                <a:lnTo>
                  <a:pt x="3024" y="0"/>
                </a:lnTo>
              </a:path>
            </a:pathLst>
          </a:custGeom>
          <a:noFill/>
          <a:ln w="19050">
            <a:solidFill>
              <a:srgbClr val="000066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131840" y="285370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减数第一次分裂</a:t>
            </a:r>
            <a:endParaRPr lang="zh-CN" alt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282408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减数第二次分裂</a:t>
            </a:r>
            <a:endParaRPr lang="zh-CN" altLang="en-US" sz="2400" dirty="0"/>
          </a:p>
        </p:txBody>
      </p:sp>
      <p:sp>
        <p:nvSpPr>
          <p:cNvPr id="43" name="Freeform 51"/>
          <p:cNvSpPr>
            <a:spLocks/>
          </p:cNvSpPr>
          <p:nvPr/>
        </p:nvSpPr>
        <p:spPr bwMode="auto">
          <a:xfrm>
            <a:off x="5436096" y="2637678"/>
            <a:ext cx="2016224" cy="144016"/>
          </a:xfrm>
          <a:custGeom>
            <a:avLst/>
            <a:gdLst>
              <a:gd name="T0" fmla="*/ 0 w 3024"/>
              <a:gd name="T1" fmla="*/ 0 h 144"/>
              <a:gd name="T2" fmla="*/ 0 w 3024"/>
              <a:gd name="T3" fmla="*/ 2147483647 h 144"/>
              <a:gd name="T4" fmla="*/ 2147483647 w 3024"/>
              <a:gd name="T5" fmla="*/ 2147483647 h 144"/>
              <a:gd name="T6" fmla="*/ 2147483647 w 302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024"/>
              <a:gd name="T13" fmla="*/ 0 h 144"/>
              <a:gd name="T14" fmla="*/ 3024 w 302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4" h="144">
                <a:moveTo>
                  <a:pt x="0" y="0"/>
                </a:moveTo>
                <a:lnTo>
                  <a:pt x="0" y="144"/>
                </a:lnTo>
                <a:lnTo>
                  <a:pt x="3024" y="144"/>
                </a:lnTo>
                <a:lnTo>
                  <a:pt x="3024" y="0"/>
                </a:lnTo>
              </a:path>
            </a:pathLst>
          </a:custGeom>
          <a:noFill/>
          <a:ln w="19050">
            <a:solidFill>
              <a:srgbClr val="000066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95536" y="3419003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    疑问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2800" dirty="0" smtClean="0"/>
              <a:t>减数第一次分裂结束后进入到同一个细胞中的染色体是</a:t>
            </a:r>
            <a:r>
              <a:rPr lang="zh-CN" altLang="en-US" sz="2800" dirty="0" smtClean="0">
                <a:solidFill>
                  <a:srgbClr val="FF0000"/>
                </a:solidFill>
              </a:rPr>
              <a:t>随机</a:t>
            </a:r>
            <a:r>
              <a:rPr lang="zh-CN" altLang="en-US" sz="2800" dirty="0" smtClean="0"/>
              <a:t>的吗？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35" grpId="0"/>
      <p:bldP spid="43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326003"/>
            <a:ext cx="87085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    史料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CN" sz="2800" dirty="0" smtClean="0">
                <a:latin typeface="+mn-ea"/>
              </a:rPr>
              <a:t>1891 </a:t>
            </a:r>
            <a:r>
              <a:rPr lang="zh-CN" altLang="en-US" sz="2800" dirty="0" smtClean="0">
                <a:latin typeface="+mn-ea"/>
              </a:rPr>
              <a:t>年亨金首次正确描述了减数分裂的过程，他观察某种蝽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24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条染色体）</a:t>
            </a:r>
            <a:r>
              <a:rPr lang="zh-CN" altLang="en-US" sz="2800" dirty="0" smtClean="0">
                <a:latin typeface="+mn-ea"/>
              </a:rPr>
              <a:t>时发现：在刚刚进入减数第一次分裂时，染色体开始呈现一种环状，共有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12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个</a:t>
            </a:r>
            <a:r>
              <a:rPr lang="zh-CN" altLang="en-US" sz="2800" dirty="0" smtClean="0">
                <a:latin typeface="+mn-ea"/>
              </a:rPr>
              <a:t>环状物。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56" y="3056642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疑问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2800" dirty="0" smtClean="0">
                <a:latin typeface="+mn-ea"/>
              </a:rPr>
              <a:t>细胞还没分裂，染色体数目怎么就减半了呢？</a:t>
            </a:r>
            <a:endParaRPr lang="zh-CN" altLang="en-US" sz="28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867894"/>
            <a:ext cx="646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实际上此时染色体发生了两两配对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9582"/>
            <a:ext cx="8619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7494"/>
            <a:ext cx="8568952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       疑问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2800" dirty="0" smtClean="0">
                <a:latin typeface="+mn-ea"/>
              </a:rPr>
              <a:t>配对的两条染色体是随机的吗？还是由同一个亲本提供的染色体之间配对呢？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1261" y="1779662"/>
            <a:ext cx="8567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      史料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CN" sz="2800" dirty="0" smtClean="0">
                <a:latin typeface="+mn-ea"/>
              </a:rPr>
              <a:t>1901</a:t>
            </a:r>
            <a:r>
              <a:rPr lang="zh-CN" altLang="en-US" sz="2800" dirty="0" smtClean="0">
                <a:latin typeface="+mn-ea"/>
              </a:rPr>
              <a:t>年蒙哥马利做了大量观察，他发现有一个物种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（染色体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14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条）</a:t>
            </a:r>
            <a:r>
              <a:rPr lang="zh-CN" altLang="en-US" sz="2800" dirty="0" smtClean="0">
                <a:latin typeface="+mn-ea"/>
              </a:rPr>
              <a:t>，染色体间的大小差异很大。实验中观察到染色体两两配对现象。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8194" y="4083918"/>
            <a:ext cx="7927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这个发现能解决我们的疑问吗？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4583" y="4299942"/>
            <a:ext cx="914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在该过程中，同源染色体两两配对的现象叫做</a:t>
            </a:r>
            <a:r>
              <a:rPr lang="zh-CN" altLang="en-US" sz="2800" dirty="0" smtClean="0">
                <a:solidFill>
                  <a:srgbClr val="FF0000"/>
                </a:solidFill>
              </a:rPr>
              <a:t>联会。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2787774"/>
            <a:ext cx="8748464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    配对的两条染色体，形状和大小一般都相同，一条来自父方，一条来自母方，叫做</a:t>
            </a:r>
            <a:r>
              <a:rPr lang="zh-CN" altLang="en-US" sz="2800" dirty="0" smtClean="0">
                <a:solidFill>
                  <a:srgbClr val="FF0000"/>
                </a:solidFill>
              </a:rPr>
              <a:t>同源染色体。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7" descr="减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7493"/>
            <a:ext cx="235764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7494"/>
            <a:ext cx="2229676" cy="2160000"/>
          </a:xfrm>
          <a:prstGeom prst="rect">
            <a:avLst/>
          </a:prstGeom>
          <a:noFill/>
        </p:spPr>
      </p:pic>
      <p:pic>
        <p:nvPicPr>
          <p:cNvPr id="6" name="Picture 2" descr="有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67494"/>
            <a:ext cx="2376264" cy="2160000"/>
          </a:xfrm>
          <a:prstGeom prst="rect">
            <a:avLst/>
          </a:prstGeom>
          <a:noFill/>
        </p:spPr>
      </p:pic>
      <p:cxnSp>
        <p:nvCxnSpPr>
          <p:cNvPr id="8" name="直接箭头连接符 7"/>
          <p:cNvCxnSpPr/>
          <p:nvPr/>
        </p:nvCxnSpPr>
        <p:spPr>
          <a:xfrm>
            <a:off x="3275856" y="1275606"/>
            <a:ext cx="158417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6300192" y="987574"/>
            <a:ext cx="648072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9" idx="6"/>
          </p:cNvCxnSpPr>
          <p:nvPr/>
        </p:nvCxnSpPr>
        <p:spPr>
          <a:xfrm>
            <a:off x="6948264" y="1419622"/>
            <a:ext cx="79208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68344" y="1131590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四分体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减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502"/>
            <a:ext cx="235764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减4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7494"/>
            <a:ext cx="191047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9502"/>
            <a:ext cx="19116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3275856" y="1275606"/>
            <a:ext cx="115212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2931790"/>
            <a:ext cx="8568952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       疑问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2800" dirty="0" smtClean="0">
                <a:latin typeface="+mn-ea"/>
              </a:rPr>
              <a:t>同源染色体在分离时，与非同源染色体组合有规律吗？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008" y="123478"/>
            <a:ext cx="9071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400" dirty="0" smtClean="0">
                <a:latin typeface="+mn-ea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史料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5:</a:t>
            </a:r>
            <a:r>
              <a:rPr lang="en-US" altLang="zh-CN" sz="2400" dirty="0" smtClean="0">
                <a:latin typeface="+mn-ea"/>
              </a:rPr>
              <a:t>1903</a:t>
            </a:r>
            <a:r>
              <a:rPr lang="zh-CN" altLang="en-US" sz="2400" dirty="0" smtClean="0">
                <a:latin typeface="+mn-ea"/>
              </a:rPr>
              <a:t>年萨顿提出“同源染色体随机分离”，但没有充分的证据证明随机分离的假设。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ts val="4500"/>
              </a:lnSpc>
            </a:pPr>
            <a:r>
              <a:rPr lang="en-US" altLang="zh-CN" sz="2400" dirty="0" smtClean="0">
                <a:latin typeface="+mn-ea"/>
              </a:rPr>
              <a:t>           1913</a:t>
            </a:r>
            <a:r>
              <a:rPr lang="zh-CN" altLang="en-US" sz="2400" dirty="0" smtClean="0">
                <a:latin typeface="+mn-ea"/>
              </a:rPr>
              <a:t>年他的师妹使用蝗虫做了一个令人信服的实验。她发现蝗虫有一对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同源染色体大小不等</a:t>
            </a:r>
            <a:r>
              <a:rPr lang="zh-CN" altLang="en-US" sz="2400" dirty="0" smtClean="0">
                <a:latin typeface="+mn-ea"/>
              </a:rPr>
              <a:t>。我们知道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雄蝗虫</a:t>
            </a:r>
            <a:r>
              <a:rPr lang="zh-CN" altLang="en-US" sz="2400" dirty="0" smtClean="0">
                <a:latin typeface="+mn-ea"/>
              </a:rPr>
              <a:t>的</a:t>
            </a:r>
            <a:r>
              <a:rPr lang="en-US" altLang="zh-CN" sz="2400" dirty="0" smtClean="0">
                <a:latin typeface="+mn-ea"/>
              </a:rPr>
              <a:t>X</a:t>
            </a:r>
            <a:r>
              <a:rPr lang="zh-CN" altLang="en-US" sz="2400" smtClean="0">
                <a:latin typeface="+mn-ea"/>
              </a:rPr>
              <a:t>染色体仅</a:t>
            </a:r>
            <a:r>
              <a:rPr lang="zh-CN" altLang="en-US" sz="2400" dirty="0" smtClean="0">
                <a:latin typeface="+mn-ea"/>
              </a:rPr>
              <a:t>一条。减数分裂时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X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染色体只能呆在一极</a:t>
            </a:r>
            <a:r>
              <a:rPr lang="zh-CN" altLang="en-US" sz="2400" dirty="0" smtClean="0">
                <a:latin typeface="+mn-ea"/>
              </a:rPr>
              <a:t>。那么 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这条</a:t>
            </a:r>
            <a:r>
              <a:rPr lang="en-US" altLang="zh-CN" sz="2400" dirty="0" smtClean="0">
                <a:latin typeface="+mn-ea"/>
              </a:rPr>
              <a:t>X</a:t>
            </a:r>
            <a:r>
              <a:rPr lang="zh-CN" altLang="en-US" sz="2400" dirty="0" smtClean="0">
                <a:latin typeface="+mn-ea"/>
              </a:rPr>
              <a:t>染色体与那对异形的同源染色体的组合是不是有规律呢？她统计了</a:t>
            </a:r>
            <a:r>
              <a:rPr lang="en-US" altLang="zh-CN" sz="2400" dirty="0" smtClean="0">
                <a:latin typeface="+mn-ea"/>
              </a:rPr>
              <a:t>300</a:t>
            </a:r>
            <a:r>
              <a:rPr lang="zh-CN" altLang="en-US" sz="2400" dirty="0" smtClean="0">
                <a:latin typeface="+mn-ea"/>
              </a:rPr>
              <a:t>多个后期的细胞。发现</a:t>
            </a:r>
            <a:r>
              <a:rPr lang="en-US" altLang="zh-CN" sz="2400" dirty="0" smtClean="0">
                <a:latin typeface="+mn-ea"/>
              </a:rPr>
              <a:t>X</a:t>
            </a:r>
            <a:r>
              <a:rPr lang="zh-CN" altLang="en-US" sz="2400" dirty="0" smtClean="0">
                <a:latin typeface="+mn-ea"/>
              </a:rPr>
              <a:t>染色体与那对大小相异的同源染色体的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组合接近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1:1</a:t>
            </a:r>
            <a:r>
              <a:rPr lang="zh-CN" altLang="en-US" sz="2400" dirty="0" smtClean="0">
                <a:latin typeface="+mn-ea"/>
              </a:rPr>
              <a:t>。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8352927" cy="12840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</a:rPr>
              <a:t>      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结论：</a:t>
            </a:r>
            <a:r>
              <a:rPr lang="zh-CN" altLang="en-US" sz="2800" dirty="0" smtClean="0">
                <a:latin typeface="+mn-ea"/>
              </a:rPr>
              <a:t>同源染色体在分离时，非同源染色体组合是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随机的。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507854"/>
            <a:ext cx="853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课下思考：</a:t>
            </a:r>
            <a:r>
              <a:rPr lang="zh-CN" altLang="en-US" sz="2800" dirty="0" smtClean="0"/>
              <a:t>这种分裂特点对生物多样性的形成及生物的进化有什么意义？</a:t>
            </a:r>
            <a:endParaRPr lang="zh-CN" altLang="en-US" sz="2800" dirty="0"/>
          </a:p>
        </p:txBody>
      </p:sp>
      <p:pic>
        <p:nvPicPr>
          <p:cNvPr id="4" name="Picture 7" descr="减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1670"/>
            <a:ext cx="1637567" cy="15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减4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51670"/>
            <a:ext cx="1326973" cy="15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51670"/>
            <a:ext cx="13277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3059832" y="2427734"/>
            <a:ext cx="1304297" cy="116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69954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减数第一次分裂的主要特征：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611560" y="1491630"/>
            <a:ext cx="5282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1.</a:t>
            </a:r>
            <a:r>
              <a:rPr lang="zh-CN" alt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同源染色体配对</a:t>
            </a:r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—</a:t>
            </a:r>
            <a:r>
              <a:rPr lang="zh-CN" alt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联会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2429475"/>
            <a:ext cx="8061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2.</a:t>
            </a:r>
            <a:r>
              <a:rPr lang="zh-CN" alt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同源染色体分离，分别移向细胞两极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8072" y="3315637"/>
            <a:ext cx="85324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3</a:t>
            </a:r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.</a:t>
            </a:r>
            <a:r>
              <a:rPr lang="zh-CN" alt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同源染色体分离的同时，非同源染色体间随机组合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83518"/>
            <a:ext cx="2016224" cy="2103884"/>
          </a:xfrm>
          <a:prstGeom prst="rect">
            <a:avLst/>
          </a:prstGeom>
          <a:noFill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7494"/>
            <a:ext cx="935999" cy="900000"/>
          </a:xfrm>
          <a:prstGeom prst="rect">
            <a:avLst/>
          </a:prstGeom>
          <a:noFill/>
        </p:spPr>
      </p:pic>
      <p:cxnSp>
        <p:nvCxnSpPr>
          <p:cNvPr id="4" name="直接箭头连接符 3"/>
          <p:cNvCxnSpPr/>
          <p:nvPr/>
        </p:nvCxnSpPr>
        <p:spPr>
          <a:xfrm>
            <a:off x="3347864" y="1347614"/>
            <a:ext cx="288032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3003798"/>
            <a:ext cx="7992888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    尝试：</a:t>
            </a:r>
            <a:r>
              <a:rPr lang="zh-CN" altLang="en-US" sz="2800" dirty="0" smtClean="0"/>
              <a:t>结合有丝分裂过程，完成图中染色体的变化过程。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68037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减数第二次分裂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7654"/>
            <a:ext cx="935999" cy="9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2" name="Object 0"/>
          <p:cNvGraphicFramePr>
            <a:graphicFrameLocks noChangeAspect="1"/>
          </p:cNvGraphicFramePr>
          <p:nvPr/>
        </p:nvGraphicFramePr>
        <p:xfrm>
          <a:off x="4627564" y="738188"/>
          <a:ext cx="979487" cy="821531"/>
        </p:xfrm>
        <a:graphic>
          <a:graphicData uri="http://schemas.openxmlformats.org/presentationml/2006/ole">
            <p:oleObj spid="_x0000_s3074" name="Image" r:id="rId4" imgW="3136508" imgH="3352381" progId="">
              <p:embed/>
            </p:oleObj>
          </a:graphicData>
        </a:graphic>
      </p:graphicFrame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23528" y="123478"/>
            <a:ext cx="3697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精子形成过程</a:t>
            </a:r>
            <a:endParaRPr kumimoji="1" lang="zh-CN" altLang="en-US" sz="2400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58776" y="1552575"/>
            <a:ext cx="128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8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精原细胞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114425" y="844156"/>
            <a:ext cx="804863" cy="368873"/>
            <a:chOff x="976" y="2904"/>
            <a:chExt cx="480" cy="280"/>
          </a:xfrm>
        </p:grpSpPr>
        <p:sp>
          <p:nvSpPr>
            <p:cNvPr id="2096" name="Line 28"/>
            <p:cNvSpPr>
              <a:spLocks noChangeShapeType="1"/>
            </p:cNvSpPr>
            <p:nvPr/>
          </p:nvSpPr>
          <p:spPr bwMode="auto">
            <a:xfrm flipV="1">
              <a:off x="1056" y="3120"/>
              <a:ext cx="28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" name="Text Box 29"/>
            <p:cNvSpPr txBox="1">
              <a:spLocks noChangeArrowheads="1"/>
            </p:cNvSpPr>
            <p:nvPr/>
          </p:nvSpPr>
          <p:spPr bwMode="auto">
            <a:xfrm>
              <a:off x="976" y="2904"/>
              <a:ext cx="4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800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复制</a:t>
              </a:r>
            </a:p>
          </p:txBody>
        </p:sp>
      </p:grp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9" y="519113"/>
            <a:ext cx="866775" cy="10751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4211639" y="1179910"/>
            <a:ext cx="484187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616201" y="864393"/>
            <a:ext cx="804863" cy="368874"/>
            <a:chOff x="976" y="2904"/>
            <a:chExt cx="480" cy="280"/>
          </a:xfrm>
        </p:grpSpPr>
        <p:sp>
          <p:nvSpPr>
            <p:cNvPr id="2094" name="Line 44"/>
            <p:cNvSpPr>
              <a:spLocks noChangeShapeType="1"/>
            </p:cNvSpPr>
            <p:nvPr/>
          </p:nvSpPr>
          <p:spPr bwMode="auto">
            <a:xfrm flipV="1">
              <a:off x="1056" y="3120"/>
              <a:ext cx="28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" name="Text Box 45"/>
            <p:cNvSpPr txBox="1">
              <a:spLocks noChangeArrowheads="1"/>
            </p:cNvSpPr>
            <p:nvPr/>
          </p:nvSpPr>
          <p:spPr bwMode="auto">
            <a:xfrm>
              <a:off x="976" y="2904"/>
              <a:ext cx="4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800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  <a:hlinkClick r:id="" action="ppaction://hlinkshowjump?jump=nextslide"/>
                </a:rPr>
                <a:t>联会</a:t>
              </a:r>
              <a:endParaRPr kumimoji="1" lang="zh-CN" altLang="en-US" sz="1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513388" y="772142"/>
            <a:ext cx="1206500" cy="645743"/>
            <a:chOff x="3888" y="2810"/>
            <a:chExt cx="720" cy="490"/>
          </a:xfrm>
        </p:grpSpPr>
        <p:sp>
          <p:nvSpPr>
            <p:cNvPr id="2092" name="Text Box 40"/>
            <p:cNvSpPr txBox="1">
              <a:spLocks noChangeArrowheads="1"/>
            </p:cNvSpPr>
            <p:nvPr/>
          </p:nvSpPr>
          <p:spPr bwMode="auto">
            <a:xfrm>
              <a:off x="3888" y="2810"/>
              <a:ext cx="720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800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同源染色体分离</a:t>
              </a:r>
            </a:p>
          </p:txBody>
        </p:sp>
        <p:sp>
          <p:nvSpPr>
            <p:cNvPr id="2093" name="Line 46"/>
            <p:cNvSpPr>
              <a:spLocks noChangeShapeType="1"/>
            </p:cNvSpPr>
            <p:nvPr/>
          </p:nvSpPr>
          <p:spPr bwMode="auto">
            <a:xfrm>
              <a:off x="3936" y="3088"/>
              <a:ext cx="624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7956550" y="195263"/>
            <a:ext cx="965200" cy="1535906"/>
            <a:chOff x="5012" y="164"/>
            <a:chExt cx="608" cy="1290"/>
          </a:xfrm>
        </p:grpSpPr>
        <p:graphicFrame>
          <p:nvGraphicFramePr>
            <p:cNvPr id="2053" name="Object 3"/>
            <p:cNvGraphicFramePr>
              <a:graphicFrameLocks noChangeAspect="1"/>
            </p:cNvGraphicFramePr>
            <p:nvPr/>
          </p:nvGraphicFramePr>
          <p:xfrm>
            <a:off x="5057" y="890"/>
            <a:ext cx="557" cy="564"/>
          </p:xfrm>
          <a:graphic>
            <a:graphicData uri="http://schemas.openxmlformats.org/presentationml/2006/ole">
              <p:oleObj spid="_x0000_s3077" name="Image" r:id="rId6" imgW="1066291" imgH="1092063" progId="">
                <p:embed/>
              </p:oleObj>
            </a:graphicData>
          </a:graphic>
        </p:graphicFrame>
        <p:graphicFrame>
          <p:nvGraphicFramePr>
            <p:cNvPr id="2054" name="Object 4"/>
            <p:cNvGraphicFramePr>
              <a:graphicFrameLocks noChangeAspect="1"/>
            </p:cNvGraphicFramePr>
            <p:nvPr/>
          </p:nvGraphicFramePr>
          <p:xfrm>
            <a:off x="5012" y="164"/>
            <a:ext cx="608" cy="595"/>
          </p:xfrm>
          <a:graphic>
            <a:graphicData uri="http://schemas.openxmlformats.org/presentationml/2006/ole">
              <p:oleObj spid="_x0000_s3078" name="Image" r:id="rId7" imgW="1155148" imgH="1117460" progId="">
                <p:embed/>
              </p:oleObj>
            </a:graphicData>
          </a:graphic>
        </p:graphicFrame>
      </p:grpSp>
      <p:sp>
        <p:nvSpPr>
          <p:cNvPr id="2099" name="Freeform 51"/>
          <p:cNvSpPr>
            <a:spLocks/>
          </p:cNvSpPr>
          <p:nvPr/>
        </p:nvSpPr>
        <p:spPr bwMode="auto">
          <a:xfrm>
            <a:off x="2133600" y="1559719"/>
            <a:ext cx="5068888" cy="125016"/>
          </a:xfrm>
          <a:custGeom>
            <a:avLst/>
            <a:gdLst>
              <a:gd name="T0" fmla="*/ 0 w 3024"/>
              <a:gd name="T1" fmla="*/ 0 h 144"/>
              <a:gd name="T2" fmla="*/ 0 w 3024"/>
              <a:gd name="T3" fmla="*/ 2147483647 h 144"/>
              <a:gd name="T4" fmla="*/ 2147483647 w 3024"/>
              <a:gd name="T5" fmla="*/ 2147483647 h 144"/>
              <a:gd name="T6" fmla="*/ 2147483647 w 302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024"/>
              <a:gd name="T13" fmla="*/ 0 h 144"/>
              <a:gd name="T14" fmla="*/ 3024 w 302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4" h="144">
                <a:moveTo>
                  <a:pt x="0" y="0"/>
                </a:moveTo>
                <a:lnTo>
                  <a:pt x="0" y="144"/>
                </a:lnTo>
                <a:lnTo>
                  <a:pt x="3024" y="144"/>
                </a:lnTo>
                <a:lnTo>
                  <a:pt x="3024" y="0"/>
                </a:lnTo>
              </a:path>
            </a:pathLst>
          </a:custGeom>
          <a:noFill/>
          <a:ln w="19050">
            <a:solidFill>
              <a:srgbClr val="000066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3863975" y="1811600"/>
            <a:ext cx="2012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初级精母细胞</a:t>
            </a: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7380289" y="1815704"/>
            <a:ext cx="2147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000099"/>
                </a:solidFill>
                <a:ea typeface="楷体_GB2312" pitchFamily="49" charset="-122"/>
              </a:rPr>
              <a:t>次级精母细胞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7524751" y="681038"/>
            <a:ext cx="561975" cy="632222"/>
            <a:chOff x="4752" y="2729"/>
            <a:chExt cx="354" cy="531"/>
          </a:xfrm>
        </p:grpSpPr>
        <p:sp>
          <p:nvSpPr>
            <p:cNvPr id="2090" name="Line 54"/>
            <p:cNvSpPr>
              <a:spLocks noChangeShapeType="1"/>
            </p:cNvSpPr>
            <p:nvPr/>
          </p:nvSpPr>
          <p:spPr bwMode="auto">
            <a:xfrm flipV="1">
              <a:off x="4752" y="2729"/>
              <a:ext cx="304" cy="159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" name="Line 55"/>
            <p:cNvSpPr>
              <a:spLocks noChangeShapeType="1"/>
            </p:cNvSpPr>
            <p:nvPr/>
          </p:nvSpPr>
          <p:spPr bwMode="auto">
            <a:xfrm>
              <a:off x="4802" y="3154"/>
              <a:ext cx="304" cy="106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126" name="Picture 7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9" y="2680097"/>
            <a:ext cx="960437" cy="16704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7" name="Group 79"/>
          <p:cNvGrpSpPr>
            <a:grpSpLocks/>
          </p:cNvGrpSpPr>
          <p:nvPr/>
        </p:nvGrpSpPr>
        <p:grpSpPr bwMode="auto">
          <a:xfrm rot="10800000">
            <a:off x="3779839" y="2518172"/>
            <a:ext cx="903287" cy="2005013"/>
            <a:chOff x="2784" y="1056"/>
            <a:chExt cx="569" cy="1728"/>
          </a:xfrm>
        </p:grpSpPr>
        <p:pic>
          <p:nvPicPr>
            <p:cNvPr id="2088" name="Picture 8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CCFFFF"/>
                </a:clrFrom>
                <a:clrTo>
                  <a:srgbClr val="CC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1056"/>
              <a:ext cx="569" cy="81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089" name="Picture 8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CCFFFF"/>
                </a:clrFrom>
                <a:clrTo>
                  <a:srgbClr val="CC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016"/>
              <a:ext cx="506" cy="7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</p:grpSp>
      <p:pic>
        <p:nvPicPr>
          <p:cNvPr id="2130" name="Picture 8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2463404"/>
            <a:ext cx="781050" cy="2171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131" name="Picture 8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6" y="2463404"/>
            <a:ext cx="1495425" cy="21157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1550988" y="4705351"/>
            <a:ext cx="1851789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次级精母细胞</a:t>
            </a:r>
            <a:r>
              <a:rPr kumimoji="1" lang="zh-CN" altLang="en-US" sz="2000" b="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1474788" y="3505200"/>
            <a:ext cx="685800" cy="111919"/>
          </a:xfrm>
          <a:prstGeom prst="rightArrow">
            <a:avLst>
              <a:gd name="adj1" fmla="val 50000"/>
              <a:gd name="adj2" fmla="val 114894"/>
            </a:avLst>
          </a:prstGeom>
          <a:solidFill>
            <a:schemeClr val="accent1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4675188" y="3505200"/>
            <a:ext cx="762000" cy="111919"/>
          </a:xfrm>
          <a:prstGeom prst="rightArrow">
            <a:avLst>
              <a:gd name="adj1" fmla="val 50000"/>
              <a:gd name="adj2" fmla="val 127660"/>
            </a:avLst>
          </a:prstGeom>
          <a:solidFill>
            <a:schemeClr val="accent1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1979613" y="2571751"/>
            <a:ext cx="1219200" cy="1916906"/>
            <a:chOff x="1247" y="2160"/>
            <a:chExt cx="768" cy="1610"/>
          </a:xfrm>
        </p:grpSpPr>
        <p:graphicFrame>
          <p:nvGraphicFramePr>
            <p:cNvPr id="2051" name="Object 1"/>
            <p:cNvGraphicFramePr>
              <a:graphicFrameLocks noChangeAspect="1"/>
            </p:cNvGraphicFramePr>
            <p:nvPr/>
          </p:nvGraphicFramePr>
          <p:xfrm>
            <a:off x="1247" y="2160"/>
            <a:ext cx="768" cy="760"/>
          </p:xfrm>
          <a:graphic>
            <a:graphicData uri="http://schemas.openxmlformats.org/presentationml/2006/ole">
              <p:oleObj spid="_x0000_s3075" name="Image" r:id="rId13" imgW="2971429" imgH="2831746" progId="">
                <p:embed/>
              </p:oleObj>
            </a:graphicData>
          </a:graphic>
        </p:graphicFrame>
        <p:graphicFrame>
          <p:nvGraphicFramePr>
            <p:cNvPr id="2052" name="Object 2"/>
            <p:cNvGraphicFramePr>
              <a:graphicFrameLocks noChangeAspect="1"/>
            </p:cNvGraphicFramePr>
            <p:nvPr/>
          </p:nvGraphicFramePr>
          <p:xfrm>
            <a:off x="1247" y="3022"/>
            <a:ext cx="717" cy="748"/>
          </p:xfrm>
          <a:graphic>
            <a:graphicData uri="http://schemas.openxmlformats.org/presentationml/2006/ole">
              <p:oleObj spid="_x0000_s3076" name="Image" r:id="rId14" imgW="2755556" imgH="2768254" progId="">
                <p:embed/>
              </p:oleObj>
            </a:graphicData>
          </a:graphic>
        </p:graphicFrame>
      </p:grpSp>
      <p:sp>
        <p:nvSpPr>
          <p:cNvPr id="2138" name="AutoShape 90"/>
          <p:cNvSpPr>
            <a:spLocks noChangeArrowheads="1"/>
          </p:cNvSpPr>
          <p:nvPr/>
        </p:nvSpPr>
        <p:spPr bwMode="auto">
          <a:xfrm>
            <a:off x="2970214" y="3505200"/>
            <a:ext cx="714375" cy="111919"/>
          </a:xfrm>
          <a:prstGeom prst="rightArrow">
            <a:avLst>
              <a:gd name="adj1" fmla="val 50000"/>
              <a:gd name="adj2" fmla="val 119681"/>
            </a:avLst>
          </a:prstGeom>
          <a:solidFill>
            <a:schemeClr val="accent1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2846388" y="3130000"/>
            <a:ext cx="990600" cy="80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18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着丝粒分裂</a:t>
            </a:r>
            <a:endParaRPr kumimoji="1" lang="zh-CN" altLang="en-US" sz="18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5437188" y="4648201"/>
            <a:ext cx="11430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精细胞</a:t>
            </a:r>
            <a:endParaRPr kumimoji="1" lang="zh-CN" altLang="en-US" sz="2000" b="0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7189789" y="4648201"/>
            <a:ext cx="697627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精子</a:t>
            </a:r>
            <a:endParaRPr kumimoji="1" lang="zh-CN" altLang="en-US" sz="2000" b="0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6351589" y="3180161"/>
            <a:ext cx="790575" cy="469107"/>
            <a:chOff x="4128" y="1167"/>
            <a:chExt cx="498" cy="394"/>
          </a:xfrm>
        </p:grpSpPr>
        <p:sp>
          <p:nvSpPr>
            <p:cNvPr id="2086" name="Text Box 96"/>
            <p:cNvSpPr txBox="1">
              <a:spLocks noChangeArrowheads="1"/>
            </p:cNvSpPr>
            <p:nvPr/>
          </p:nvSpPr>
          <p:spPr bwMode="auto">
            <a:xfrm>
              <a:off x="4128" y="1167"/>
              <a:ext cx="480" cy="3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kumimoji="1" lang="zh-CN" altLang="en-US" sz="2000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变形</a:t>
              </a:r>
            </a:p>
          </p:txBody>
        </p:sp>
        <p:sp>
          <p:nvSpPr>
            <p:cNvPr id="2087" name="AutoShape 97"/>
            <p:cNvSpPr>
              <a:spLocks noChangeArrowheads="1"/>
            </p:cNvSpPr>
            <p:nvPr/>
          </p:nvSpPr>
          <p:spPr bwMode="auto">
            <a:xfrm>
              <a:off x="4146" y="1467"/>
              <a:ext cx="480" cy="94"/>
            </a:xfrm>
            <a:prstGeom prst="rightArrow">
              <a:avLst>
                <a:gd name="adj1" fmla="val 50000"/>
                <a:gd name="adj2" fmla="val 127660"/>
              </a:avLst>
            </a:prstGeom>
            <a:solidFill>
              <a:schemeClr val="accent1"/>
            </a:solidFill>
            <a:ln w="12700" cap="sq">
              <a:solidFill>
                <a:srgbClr val="00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46" name="Freeform 98"/>
          <p:cNvSpPr>
            <a:spLocks/>
          </p:cNvSpPr>
          <p:nvPr/>
        </p:nvSpPr>
        <p:spPr bwMode="auto">
          <a:xfrm>
            <a:off x="941389" y="4591050"/>
            <a:ext cx="3343275" cy="86916"/>
          </a:xfrm>
          <a:custGeom>
            <a:avLst/>
            <a:gdLst>
              <a:gd name="T0" fmla="*/ 0 w 2112"/>
              <a:gd name="T1" fmla="*/ 0 h 240"/>
              <a:gd name="T2" fmla="*/ 0 w 2112"/>
              <a:gd name="T3" fmla="*/ 2147483647 h 240"/>
              <a:gd name="T4" fmla="*/ 2147483647 w 2112"/>
              <a:gd name="T5" fmla="*/ 2147483647 h 240"/>
              <a:gd name="T6" fmla="*/ 2147483647 w 211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240"/>
              <a:gd name="T14" fmla="*/ 2112 w 21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240">
                <a:moveTo>
                  <a:pt x="0" y="0"/>
                </a:moveTo>
                <a:lnTo>
                  <a:pt x="0" y="240"/>
                </a:lnTo>
                <a:lnTo>
                  <a:pt x="2112" y="240"/>
                </a:lnTo>
                <a:lnTo>
                  <a:pt x="2112" y="0"/>
                </a:lnTo>
              </a:path>
            </a:pathLst>
          </a:custGeom>
          <a:noFill/>
          <a:ln w="19050">
            <a:solidFill>
              <a:srgbClr val="000066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8" name="Picture 1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735806"/>
            <a:ext cx="933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" name="Picture 1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63714" y="789385"/>
            <a:ext cx="923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" name="Picture 1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3575" y="789385"/>
            <a:ext cx="10810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3" grpId="0"/>
      <p:bldP spid="2085" grpId="0" animBg="1"/>
      <p:bldP spid="2099" grpId="0" animBg="1"/>
      <p:bldP spid="2100" grpId="0"/>
      <p:bldP spid="2101" grpId="0"/>
      <p:bldP spid="2132" grpId="0"/>
      <p:bldP spid="2133" grpId="0" animBg="1"/>
      <p:bldP spid="2134" grpId="0" animBg="1"/>
      <p:bldP spid="2138" grpId="0" animBg="1"/>
      <p:bldP spid="2139" grpId="0"/>
      <p:bldP spid="2140" grpId="0"/>
      <p:bldP spid="2141" grpId="0"/>
      <p:bldP spid="21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199" y="486233"/>
            <a:ext cx="8403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回顾知识：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真核生物细胞的增殖方式主要是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有丝分裂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，该分裂方式的重要意义是实现了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染色体的复制和均分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。还有一些特殊的细胞进行的是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无丝分裂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9601" y="2993046"/>
            <a:ext cx="82295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是不是所有的细胞增殖靠以上两种方式即可呢？</a:t>
            </a:r>
            <a:endParaRPr lang="zh-CN" alt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2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91541" y="1828779"/>
            <a:ext cx="230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受精卵（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46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3864429" y="914381"/>
            <a:ext cx="0" cy="947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26227" y="457180"/>
            <a:ext cx="17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个体（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46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4517571" y="696668"/>
            <a:ext cx="642258" cy="108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2449282" y="685780"/>
            <a:ext cx="5551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07704" y="41151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男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94515" y="478950"/>
            <a:ext cx="102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女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2166260" y="957924"/>
            <a:ext cx="10885" cy="1709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1807030" y="2786725"/>
            <a:ext cx="729343" cy="664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32857" y="3690238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精子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>
            <a:off x="5453746" y="947038"/>
            <a:ext cx="10885" cy="1709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5094516" y="2775838"/>
            <a:ext cx="729343" cy="664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5915" y="3635809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卵细胞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>
            <a:off x="2612573" y="3178609"/>
            <a:ext cx="66402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H="1" flipV="1">
            <a:off x="4343400" y="3167726"/>
            <a:ext cx="740228" cy="163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29006" y="3037094"/>
            <a:ext cx="105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精卵结合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flipV="1">
            <a:off x="3820885" y="2264211"/>
            <a:ext cx="0" cy="7728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6281058" y="298171"/>
            <a:ext cx="25581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    德国动物学家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魏斯曼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从理论上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预测：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在精子和卵细胞成熟的过程中，必然有一个特殊的过程使染色体数目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减少一半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；受精时，精子和卵细胞融合，染色体数目得以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恢复正常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143" y="1273610"/>
            <a:ext cx="9797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减数分裂</a:t>
            </a:r>
            <a:endParaRPr lang="zh-CN" alt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4082" y="1175658"/>
            <a:ext cx="20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有丝分裂、分化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4116" y="2873830"/>
            <a:ext cx="63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46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9832" y="2906487"/>
            <a:ext cx="63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46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704" y="2859782"/>
            <a:ext cx="63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23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2859782"/>
            <a:ext cx="63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23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2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46" grpId="0"/>
      <p:bldP spid="47" grpId="0"/>
      <p:bldP spid="50" grpId="0" animBg="1"/>
      <p:bldP spid="53" grpId="0"/>
      <p:bldP spid="55" grpId="0" animBg="1"/>
      <p:bldP spid="56" grpId="0"/>
      <p:bldP spid="61" grpId="0"/>
      <p:bldP spid="64" grpId="0"/>
      <p:bldP spid="21" grpId="0"/>
      <p:bldP spid="25" grpId="0"/>
      <p:bldP spid="28" grpId="0"/>
      <p:bldP spid="28" grpId="1"/>
      <p:bldP spid="31" grpId="0"/>
      <p:bldP spid="31" grpId="1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36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疑问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2400" dirty="0" smtClean="0">
                <a:latin typeface="+mn-ea"/>
              </a:rPr>
              <a:t>减数分裂如何进行才能使染色体数目是原细胞的一半？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390005"/>
            <a:ext cx="488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假设一：</a:t>
            </a:r>
            <a:r>
              <a:rPr lang="zh-CN" altLang="en-US" sz="2400" dirty="0" smtClean="0"/>
              <a:t>染色体不复制直接分裂</a:t>
            </a:r>
            <a:endParaRPr lang="zh-CN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470" y="2415688"/>
            <a:ext cx="893331" cy="865414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 flipV="1">
            <a:off x="2149288" y="2785803"/>
            <a:ext cx="4626429" cy="217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056966"/>
            <a:ext cx="684929" cy="658585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1" y="2849054"/>
            <a:ext cx="648071" cy="65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26749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假设二：</a:t>
            </a:r>
            <a:r>
              <a:rPr lang="zh-CN" altLang="en-US" sz="2400" dirty="0" smtClean="0"/>
              <a:t>染色体复制，但是细胞连续分裂两次</a:t>
            </a:r>
            <a:endParaRPr lang="zh-CN" altLang="en-US" sz="2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7814"/>
            <a:ext cx="720000" cy="751304"/>
          </a:xfrm>
          <a:prstGeom prst="rect">
            <a:avLst/>
          </a:prstGeom>
          <a:noFill/>
        </p:spPr>
      </p:pic>
      <p:cxnSp>
        <p:nvCxnSpPr>
          <p:cNvPr id="19" name="直接箭头连接符 18"/>
          <p:cNvCxnSpPr/>
          <p:nvPr/>
        </p:nvCxnSpPr>
        <p:spPr>
          <a:xfrm>
            <a:off x="5422641" y="3651870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9622"/>
            <a:ext cx="936172" cy="906917"/>
          </a:xfrm>
          <a:prstGeom prst="rect">
            <a:avLst/>
          </a:prstGeom>
          <a:noFill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9582"/>
            <a:ext cx="486720" cy="468000"/>
          </a:xfrm>
          <a:prstGeom prst="rect">
            <a:avLst/>
          </a:prstGeom>
          <a:noFill/>
        </p:spPr>
      </p:pic>
      <p:cxnSp>
        <p:nvCxnSpPr>
          <p:cNvPr id="22" name="直接箭头连接符 21"/>
          <p:cNvCxnSpPr/>
          <p:nvPr/>
        </p:nvCxnSpPr>
        <p:spPr>
          <a:xfrm>
            <a:off x="1331640" y="1851670"/>
            <a:ext cx="9579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364088" y="1275606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有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15566"/>
            <a:ext cx="720080" cy="7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有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347614"/>
            <a:ext cx="974541" cy="1007609"/>
          </a:xfrm>
          <a:prstGeom prst="rect">
            <a:avLst/>
          </a:prstGeom>
          <a:noFill/>
        </p:spPr>
      </p:pic>
      <p:pic>
        <p:nvPicPr>
          <p:cNvPr id="29" name="Picture 5" descr="有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51670"/>
            <a:ext cx="720080" cy="7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059582"/>
            <a:ext cx="486000" cy="468000"/>
          </a:xfrm>
          <a:prstGeom prst="rect">
            <a:avLst/>
          </a:prstGeom>
          <a:noFill/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7726"/>
            <a:ext cx="486720" cy="468000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887726"/>
            <a:ext cx="486000" cy="468000"/>
          </a:xfrm>
          <a:prstGeom prst="rect">
            <a:avLst/>
          </a:prstGeom>
          <a:noFill/>
        </p:spPr>
      </p:pic>
      <p:cxnSp>
        <p:nvCxnSpPr>
          <p:cNvPr id="32" name="直接箭头连接符 31"/>
          <p:cNvCxnSpPr/>
          <p:nvPr/>
        </p:nvCxnSpPr>
        <p:spPr>
          <a:xfrm>
            <a:off x="3491880" y="1707654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987824" y="2571750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2987824" y="3651870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011910"/>
            <a:ext cx="720000" cy="714000"/>
          </a:xfrm>
          <a:prstGeom prst="rect">
            <a:avLst/>
          </a:prstGeom>
          <a:noFill/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7886"/>
            <a:ext cx="486720" cy="468000"/>
          </a:xfrm>
          <a:prstGeom prst="rect">
            <a:avLst/>
          </a:prstGeom>
          <a:noFill/>
        </p:spPr>
      </p:pic>
      <p:pic>
        <p:nvPicPr>
          <p:cNvPr id="38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191982"/>
            <a:ext cx="486000" cy="468000"/>
          </a:xfrm>
          <a:prstGeom prst="rect">
            <a:avLst/>
          </a:prstGeom>
          <a:noFill/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27886"/>
            <a:ext cx="486720" cy="468000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119974"/>
            <a:ext cx="486000" cy="468000"/>
          </a:xfrm>
          <a:prstGeom prst="rect">
            <a:avLst/>
          </a:prstGeom>
          <a:noFill/>
        </p:spPr>
      </p:pic>
      <p:cxnSp>
        <p:nvCxnSpPr>
          <p:cNvPr id="23" name="直接箭头连接符 22"/>
          <p:cNvCxnSpPr/>
          <p:nvPr/>
        </p:nvCxnSpPr>
        <p:spPr>
          <a:xfrm>
            <a:off x="5364088" y="1995686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436096" y="4227934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48351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    史料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1:</a:t>
            </a:r>
            <a:r>
              <a:rPr lang="en-US" altLang="zh-CN" sz="2800" dirty="0" smtClean="0">
                <a:latin typeface="+mn-ea"/>
              </a:rPr>
              <a:t>1887</a:t>
            </a:r>
            <a:r>
              <a:rPr lang="zh-CN" altLang="en-US" sz="2800" dirty="0" smtClean="0">
                <a:latin typeface="+mn-ea"/>
              </a:rPr>
              <a:t>年鲍威尔首次观察到了马蛔虫减数分裂的过程，发现马蛔虫的一个原始生殖细胞经过减数分裂后产生</a:t>
            </a:r>
            <a:r>
              <a:rPr lang="en-US" altLang="zh-CN" sz="2800" dirty="0" smtClean="0">
                <a:latin typeface="+mn-ea"/>
              </a:rPr>
              <a:t>4</a:t>
            </a:r>
            <a:r>
              <a:rPr lang="zh-CN" altLang="en-US" sz="2800" dirty="0" smtClean="0">
                <a:latin typeface="+mn-ea"/>
              </a:rPr>
              <a:t>个细胞。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5616" y="3016572"/>
            <a:ext cx="6792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这说明什么问题呢？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26749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假设二：</a:t>
            </a:r>
            <a:r>
              <a:rPr lang="zh-CN" altLang="en-US" sz="2400" dirty="0" smtClean="0"/>
              <a:t>染色体复制，但是细胞连续分裂两次</a:t>
            </a:r>
            <a:endParaRPr lang="zh-CN" altLang="en-US" sz="2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7814"/>
            <a:ext cx="720000" cy="751304"/>
          </a:xfrm>
          <a:prstGeom prst="rect">
            <a:avLst/>
          </a:prstGeom>
          <a:noFill/>
        </p:spPr>
      </p:pic>
      <p:cxnSp>
        <p:nvCxnSpPr>
          <p:cNvPr id="19" name="直接箭头连接符 18"/>
          <p:cNvCxnSpPr/>
          <p:nvPr/>
        </p:nvCxnSpPr>
        <p:spPr>
          <a:xfrm>
            <a:off x="5508104" y="3651870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9622"/>
            <a:ext cx="936172" cy="906917"/>
          </a:xfrm>
          <a:prstGeom prst="rect">
            <a:avLst/>
          </a:prstGeom>
          <a:noFill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9582"/>
            <a:ext cx="486720" cy="468000"/>
          </a:xfrm>
          <a:prstGeom prst="rect">
            <a:avLst/>
          </a:prstGeom>
          <a:noFill/>
        </p:spPr>
      </p:pic>
      <p:cxnSp>
        <p:nvCxnSpPr>
          <p:cNvPr id="22" name="直接箭头连接符 21"/>
          <p:cNvCxnSpPr/>
          <p:nvPr/>
        </p:nvCxnSpPr>
        <p:spPr>
          <a:xfrm>
            <a:off x="1331640" y="1851670"/>
            <a:ext cx="9579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364088" y="1707654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有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15566"/>
            <a:ext cx="720080" cy="7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有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347614"/>
            <a:ext cx="974541" cy="1007609"/>
          </a:xfrm>
          <a:prstGeom prst="rect">
            <a:avLst/>
          </a:prstGeom>
          <a:noFill/>
        </p:spPr>
      </p:pic>
      <p:pic>
        <p:nvPicPr>
          <p:cNvPr id="29" name="Picture 5" descr="有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51670"/>
            <a:ext cx="720080" cy="7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707654"/>
            <a:ext cx="486000" cy="468000"/>
          </a:xfrm>
          <a:prstGeom prst="rect">
            <a:avLst/>
          </a:prstGeom>
          <a:noFill/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059582"/>
            <a:ext cx="486720" cy="468000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7654"/>
            <a:ext cx="486000" cy="468000"/>
          </a:xfrm>
          <a:prstGeom prst="rect">
            <a:avLst/>
          </a:prstGeom>
          <a:noFill/>
        </p:spPr>
      </p:pic>
      <p:cxnSp>
        <p:nvCxnSpPr>
          <p:cNvPr id="32" name="直接箭头连接符 31"/>
          <p:cNvCxnSpPr/>
          <p:nvPr/>
        </p:nvCxnSpPr>
        <p:spPr>
          <a:xfrm>
            <a:off x="3491880" y="1707654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987824" y="2571750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2987824" y="3651870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011910"/>
            <a:ext cx="720000" cy="714000"/>
          </a:xfrm>
          <a:prstGeom prst="rect">
            <a:avLst/>
          </a:prstGeom>
          <a:noFill/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83870"/>
            <a:ext cx="486720" cy="468000"/>
          </a:xfrm>
          <a:prstGeom prst="rect">
            <a:avLst/>
          </a:prstGeom>
          <a:noFill/>
        </p:spPr>
      </p:pic>
      <p:pic>
        <p:nvPicPr>
          <p:cNvPr id="38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831942"/>
            <a:ext cx="486000" cy="468000"/>
          </a:xfrm>
          <a:prstGeom prst="rect">
            <a:avLst/>
          </a:prstGeom>
          <a:noFill/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183870"/>
            <a:ext cx="486720" cy="468000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831942"/>
            <a:ext cx="486000" cy="4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059582"/>
            <a:ext cx="84964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     史料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2800" dirty="0" smtClean="0">
                <a:latin typeface="+mn-ea"/>
              </a:rPr>
              <a:t>科学家发现雄蝗虫（</a:t>
            </a:r>
            <a:r>
              <a:rPr lang="en-US" altLang="zh-CN" sz="2800" dirty="0" smtClean="0">
                <a:latin typeface="+mn-ea"/>
              </a:rPr>
              <a:t>23</a:t>
            </a:r>
            <a:r>
              <a:rPr lang="zh-CN" altLang="en-US" sz="2800" dirty="0" smtClean="0">
                <a:latin typeface="+mn-ea"/>
              </a:rPr>
              <a:t>条染色体），</a:t>
            </a:r>
            <a:r>
              <a:rPr lang="en-US" altLang="zh-CN" sz="2800" dirty="0" smtClean="0">
                <a:latin typeface="+mn-ea"/>
              </a:rPr>
              <a:t>X</a:t>
            </a:r>
            <a:r>
              <a:rPr lang="zh-CN" altLang="en-US" sz="2800" dirty="0" smtClean="0">
                <a:latin typeface="+mn-ea"/>
              </a:rPr>
              <a:t>染色体只有一条。减数第一次分裂结束后，结果产生</a:t>
            </a:r>
            <a:r>
              <a:rPr lang="en-US" altLang="zh-CN" sz="2800" dirty="0" smtClean="0">
                <a:latin typeface="+mn-ea"/>
              </a:rPr>
              <a:t>2</a:t>
            </a:r>
            <a:r>
              <a:rPr lang="zh-CN" altLang="en-US" sz="2800" dirty="0" smtClean="0">
                <a:latin typeface="+mn-ea"/>
              </a:rPr>
              <a:t>类细胞，一类细胞含有</a:t>
            </a:r>
            <a:r>
              <a:rPr lang="en-US" altLang="zh-CN" sz="2800" dirty="0" smtClean="0">
                <a:latin typeface="+mn-ea"/>
              </a:rPr>
              <a:t>X</a:t>
            </a:r>
            <a:r>
              <a:rPr lang="zh-CN" altLang="en-US" sz="2800" dirty="0" smtClean="0">
                <a:latin typeface="+mn-ea"/>
              </a:rPr>
              <a:t>染色体，一类细胞不含</a:t>
            </a:r>
            <a:r>
              <a:rPr lang="en-US" altLang="zh-CN" sz="2800" dirty="0" smtClean="0">
                <a:latin typeface="+mn-ea"/>
              </a:rPr>
              <a:t>X</a:t>
            </a:r>
            <a:r>
              <a:rPr lang="zh-CN" altLang="en-US" sz="2800" dirty="0" smtClean="0">
                <a:latin typeface="+mn-ea"/>
              </a:rPr>
              <a:t>染色体。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6187" y="3651870"/>
            <a:ext cx="7927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这符合假设二中的哪种情况呢？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26749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假设二：</a:t>
            </a:r>
            <a:r>
              <a:rPr lang="zh-CN" altLang="en-US" sz="2400" dirty="0" smtClean="0"/>
              <a:t>染色体复制，但是细胞连续分裂两次</a:t>
            </a:r>
            <a:endParaRPr lang="zh-CN" altLang="en-US" sz="2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7814"/>
            <a:ext cx="720000" cy="751304"/>
          </a:xfrm>
          <a:prstGeom prst="rect">
            <a:avLst/>
          </a:prstGeom>
          <a:noFill/>
        </p:spPr>
      </p:pic>
      <p:cxnSp>
        <p:nvCxnSpPr>
          <p:cNvPr id="19" name="直接箭头连接符 18"/>
          <p:cNvCxnSpPr/>
          <p:nvPr/>
        </p:nvCxnSpPr>
        <p:spPr>
          <a:xfrm>
            <a:off x="5508104" y="3651870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9622"/>
            <a:ext cx="936172" cy="906917"/>
          </a:xfrm>
          <a:prstGeom prst="rect">
            <a:avLst/>
          </a:prstGeom>
          <a:noFill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9582"/>
            <a:ext cx="486720" cy="468000"/>
          </a:xfrm>
          <a:prstGeom prst="rect">
            <a:avLst/>
          </a:prstGeom>
          <a:noFill/>
        </p:spPr>
      </p:pic>
      <p:cxnSp>
        <p:nvCxnSpPr>
          <p:cNvPr id="22" name="直接箭头连接符 21"/>
          <p:cNvCxnSpPr/>
          <p:nvPr/>
        </p:nvCxnSpPr>
        <p:spPr>
          <a:xfrm>
            <a:off x="1331640" y="1851670"/>
            <a:ext cx="9579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364088" y="1707654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有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15566"/>
            <a:ext cx="720080" cy="7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有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347614"/>
            <a:ext cx="974541" cy="1007609"/>
          </a:xfrm>
          <a:prstGeom prst="rect">
            <a:avLst/>
          </a:prstGeom>
          <a:noFill/>
        </p:spPr>
      </p:pic>
      <p:pic>
        <p:nvPicPr>
          <p:cNvPr id="29" name="Picture 5" descr="有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51670"/>
            <a:ext cx="720080" cy="7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707654"/>
            <a:ext cx="486000" cy="468000"/>
          </a:xfrm>
          <a:prstGeom prst="rect">
            <a:avLst/>
          </a:prstGeom>
          <a:noFill/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059582"/>
            <a:ext cx="486720" cy="468000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7654"/>
            <a:ext cx="486000" cy="468000"/>
          </a:xfrm>
          <a:prstGeom prst="rect">
            <a:avLst/>
          </a:prstGeom>
          <a:noFill/>
        </p:spPr>
      </p:pic>
      <p:cxnSp>
        <p:nvCxnSpPr>
          <p:cNvPr id="32" name="直接箭头连接符 31"/>
          <p:cNvCxnSpPr/>
          <p:nvPr/>
        </p:nvCxnSpPr>
        <p:spPr>
          <a:xfrm>
            <a:off x="3491880" y="1707654"/>
            <a:ext cx="805543" cy="1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987824" y="2571750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2987824" y="3651870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011910"/>
            <a:ext cx="720000" cy="714000"/>
          </a:xfrm>
          <a:prstGeom prst="rect">
            <a:avLst/>
          </a:prstGeom>
          <a:noFill/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83870"/>
            <a:ext cx="486720" cy="468000"/>
          </a:xfrm>
          <a:prstGeom prst="rect">
            <a:avLst/>
          </a:prstGeom>
          <a:noFill/>
        </p:spPr>
      </p:pic>
      <p:pic>
        <p:nvPicPr>
          <p:cNvPr id="38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831942"/>
            <a:ext cx="486000" cy="468000"/>
          </a:xfrm>
          <a:prstGeom prst="rect">
            <a:avLst/>
          </a:prstGeom>
          <a:noFill/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183870"/>
            <a:ext cx="486720" cy="468000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831942"/>
            <a:ext cx="486000" cy="468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028384" y="321982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</a:rPr>
              <a:t>√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760</Words>
  <Application>Microsoft Office PowerPoint</Application>
  <PresentationFormat>全屏显示(16:9)</PresentationFormat>
  <Paragraphs>70</Paragraphs>
  <Slides>20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Image</vt:lpstr>
      <vt:lpstr>细胞增殖方式的拓展（1）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细胞增殖方式的拓展（1）</dc:title>
  <dc:creator>Administrator</dc:creator>
  <cp:lastModifiedBy>Xu</cp:lastModifiedBy>
  <cp:revision>75</cp:revision>
  <dcterms:created xsi:type="dcterms:W3CDTF">2020-03-09T08:51:02Z</dcterms:created>
  <dcterms:modified xsi:type="dcterms:W3CDTF">2020-03-11T07:05:16Z</dcterms:modified>
</cp:coreProperties>
</file>