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4.xml" ContentType="application/vnd.openxmlformats-officedocument.presentationml.tags+xml"/>
  <Override PartName="/ppt/notesSlides/notesSlide1.xml" ContentType="application/vnd.openxmlformats-officedocument.presentationml.notesSlide+xml"/>
  <Override PartName="/ppt/tags/tag165.xml" ContentType="application/vnd.openxmlformats-officedocument.presentationml.tags+xml"/>
  <Override PartName="/ppt/notesSlides/notesSlide2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3.xml" ContentType="application/vnd.openxmlformats-officedocument.presentationml.notesSlide+xml"/>
  <Override PartName="/ppt/tags/tag168.xml" ContentType="application/vnd.openxmlformats-officedocument.presentationml.tags+xml"/>
  <Override PartName="/ppt/notesSlides/notesSlide4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5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3" r:id="rId2"/>
    <p:sldId id="374" r:id="rId3"/>
    <p:sldId id="373" r:id="rId4"/>
    <p:sldId id="358" r:id="rId5"/>
    <p:sldId id="372" r:id="rId6"/>
    <p:sldId id="384" r:id="rId7"/>
    <p:sldId id="375" r:id="rId8"/>
    <p:sldId id="385" r:id="rId9"/>
    <p:sldId id="379" r:id="rId10"/>
    <p:sldId id="378" r:id="rId11"/>
    <p:sldId id="356" r:id="rId12"/>
    <p:sldId id="381" r:id="rId13"/>
    <p:sldId id="334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80" d="100"/>
          <a:sy n="80" d="100"/>
        </p:scale>
        <p:origin x="-390" y="-72"/>
      </p:cViewPr>
      <p:guideLst>
        <p:guide orient="horz" pos="225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2020/3/12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3612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008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zh-CN"/>
              <a:t>上节课，我们通过从海水中得到粗盐，并进行粗盐精制，出去里面的泥沙和可溶性杂质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这是</a:t>
            </a:r>
            <a:r>
              <a:rPr lang="en-US" altLang="zh-CN"/>
              <a:t>1990</a:t>
            </a:r>
            <a:r>
              <a:rPr lang="zh-CN" altLang="en-US"/>
              <a:t>年全球碘缺乏症的状况。碘缺乏病是机体</a:t>
            </a:r>
            <a:r>
              <a:rPr lang="zh-CN" altLang="en-US">
                <a:sym typeface="+mn-ea"/>
              </a:rPr>
              <a:t>缺碘导致的一系列疾病，以前命名为地方性甲状腺肿和地方性克汀病，统称为碘缺乏症。主要是甲状腺功能不足，而碘是甲状腺激素合成的重要原料。碘缺乏症是全球严重的公共卫生问题，是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全球性的问题</a:t>
            </a:r>
            <a:r>
              <a:rPr lang="zh-CN" altLang="en-US">
                <a:sym typeface="+mn-ea"/>
              </a:rPr>
              <a:t>。中国曾是受碘缺乏严重威胁的国家之一。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碘缺乏症。主要是甲状腺功能不足，而碘是甲状腺激素合成的重要原料。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03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3.xml"/><Relationship Id="rId10" Type="http://schemas.openxmlformats.org/officeDocument/2006/relationships/tags" Target="../tags/tag118.xml"/><Relationship Id="rId4" Type="http://schemas.openxmlformats.org/officeDocument/2006/relationships/tags" Target="../tags/tag112.xml"/><Relationship Id="rId9" Type="http://schemas.openxmlformats.org/officeDocument/2006/relationships/tags" Target="../tags/tag117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3.xml"/><Relationship Id="rId10" Type="http://schemas.openxmlformats.org/officeDocument/2006/relationships/tags" Target="../tags/tag128.xml"/><Relationship Id="rId4" Type="http://schemas.openxmlformats.org/officeDocument/2006/relationships/tags" Target="../tags/tag122.xml"/><Relationship Id="rId9" Type="http://schemas.openxmlformats.org/officeDocument/2006/relationships/tags" Target="../tags/tag12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33.xml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0" Type="http://schemas.openxmlformats.org/officeDocument/2006/relationships/tags" Target="../tags/tag148.xml"/><Relationship Id="rId4" Type="http://schemas.openxmlformats.org/officeDocument/2006/relationships/tags" Target="../tags/tag142.xml"/><Relationship Id="rId9" Type="http://schemas.openxmlformats.org/officeDocument/2006/relationships/tags" Target="../tags/tag147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0" Type="http://schemas.openxmlformats.org/officeDocument/2006/relationships/tags" Target="../tags/tag160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4.xml"/><Relationship Id="rId9" Type="http://schemas.openxmlformats.org/officeDocument/2006/relationships/tags" Target="../tags/tag69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24"/>
          <p:cNvSpPr/>
          <p:nvPr>
            <p:custDataLst>
              <p:tags r:id="rId1"/>
            </p:custDataLst>
          </p:nvPr>
        </p:nvSpPr>
        <p:spPr>
          <a:xfrm>
            <a:off x="0" y="3921792"/>
            <a:ext cx="3691856" cy="2936208"/>
          </a:xfrm>
          <a:custGeom>
            <a:avLst/>
            <a:gdLst>
              <a:gd name="connsiteX0" fmla="*/ 928699 w 3691856"/>
              <a:gd name="connsiteY0" fmla="*/ 0 h 2936208"/>
              <a:gd name="connsiteX1" fmla="*/ 3691856 w 3691856"/>
              <a:gd name="connsiteY1" fmla="*/ 2763157 h 2936208"/>
              <a:gd name="connsiteX2" fmla="*/ 3683118 w 3691856"/>
              <a:gd name="connsiteY2" fmla="*/ 2936208 h 2936208"/>
              <a:gd name="connsiteX3" fmla="*/ 0 w 3691856"/>
              <a:gd name="connsiteY3" fmla="*/ 2936208 h 2936208"/>
              <a:gd name="connsiteX4" fmla="*/ 0 w 3691856"/>
              <a:gd name="connsiteY4" fmla="*/ 163397 h 2936208"/>
              <a:gd name="connsiteX5" fmla="*/ 107021 w 3691856"/>
              <a:gd name="connsiteY5" fmla="*/ 124226 h 2936208"/>
              <a:gd name="connsiteX6" fmla="*/ 928699 w 3691856"/>
              <a:gd name="connsiteY6" fmla="*/ 0 h 29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1856" h="2936208">
                <a:moveTo>
                  <a:pt x="928699" y="0"/>
                </a:moveTo>
                <a:cubicBezTo>
                  <a:pt x="2454748" y="0"/>
                  <a:pt x="3691856" y="1237108"/>
                  <a:pt x="3691856" y="2763157"/>
                </a:cubicBezTo>
                <a:lnTo>
                  <a:pt x="3683118" y="2936208"/>
                </a:lnTo>
                <a:lnTo>
                  <a:pt x="0" y="2936208"/>
                </a:lnTo>
                <a:lnTo>
                  <a:pt x="0" y="163397"/>
                </a:lnTo>
                <a:lnTo>
                  <a:pt x="107021" y="124226"/>
                </a:lnTo>
                <a:cubicBezTo>
                  <a:pt x="366589" y="43492"/>
                  <a:pt x="642565" y="0"/>
                  <a:pt x="928699" y="0"/>
                </a:cubicBezTo>
                <a:close/>
              </a:path>
            </a:pathLst>
          </a:custGeom>
          <a:solidFill>
            <a:schemeClr val="accent2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任意多边形: 形状 7"/>
          <p:cNvSpPr/>
          <p:nvPr>
            <p:custDataLst>
              <p:tags r:id="rId2"/>
            </p:custDataLst>
          </p:nvPr>
        </p:nvSpPr>
        <p:spPr>
          <a:xfrm>
            <a:off x="9516687" y="1"/>
            <a:ext cx="2675313" cy="4553409"/>
          </a:xfrm>
          <a:custGeom>
            <a:avLst/>
            <a:gdLst>
              <a:gd name="connsiteX0" fmla="*/ 1525850 w 2675313"/>
              <a:gd name="connsiteY0" fmla="*/ 0 h 4553409"/>
              <a:gd name="connsiteX1" fmla="*/ 2675313 w 2675313"/>
              <a:gd name="connsiteY1" fmla="*/ 0 h 4553409"/>
              <a:gd name="connsiteX2" fmla="*/ 2675313 w 2675313"/>
              <a:gd name="connsiteY2" fmla="*/ 4528772 h 4553409"/>
              <a:gd name="connsiteX3" fmla="*/ 2593476 w 2675313"/>
              <a:gd name="connsiteY3" fmla="*/ 4541261 h 4553409"/>
              <a:gd name="connsiteX4" fmla="*/ 2352905 w 2675313"/>
              <a:gd name="connsiteY4" fmla="*/ 4553409 h 4553409"/>
              <a:gd name="connsiteX5" fmla="*/ 0 w 2675313"/>
              <a:gd name="connsiteY5" fmla="*/ 2200504 h 4553409"/>
              <a:gd name="connsiteX6" fmla="*/ 1437048 w 2675313"/>
              <a:gd name="connsiteY6" fmla="*/ 32502 h 455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313" h="4553409">
                <a:moveTo>
                  <a:pt x="1525850" y="0"/>
                </a:moveTo>
                <a:lnTo>
                  <a:pt x="2675313" y="0"/>
                </a:lnTo>
                <a:lnTo>
                  <a:pt x="2675313" y="4528772"/>
                </a:lnTo>
                <a:lnTo>
                  <a:pt x="2593476" y="4541261"/>
                </a:lnTo>
                <a:cubicBezTo>
                  <a:pt x="2514378" y="4549294"/>
                  <a:pt x="2434122" y="4553409"/>
                  <a:pt x="2352905" y="4553409"/>
                </a:cubicBezTo>
                <a:cubicBezTo>
                  <a:pt x="1053431" y="4553409"/>
                  <a:pt x="0" y="3499978"/>
                  <a:pt x="0" y="2200504"/>
                </a:cubicBezTo>
                <a:cubicBezTo>
                  <a:pt x="0" y="1225899"/>
                  <a:pt x="592555" y="389692"/>
                  <a:pt x="1437048" y="32502"/>
                </a:cubicBezTo>
                <a:close/>
              </a:path>
            </a:pathLst>
          </a:custGeom>
          <a:solidFill>
            <a:schemeClr val="accent3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任意形状 17"/>
          <p:cNvSpPr/>
          <p:nvPr>
            <p:custDataLst>
              <p:tags r:id="rId3"/>
            </p:custDataLst>
          </p:nvPr>
        </p:nvSpPr>
        <p:spPr>
          <a:xfrm>
            <a:off x="7511951" y="0"/>
            <a:ext cx="3589290" cy="2179590"/>
          </a:xfrm>
          <a:custGeom>
            <a:avLst/>
            <a:gdLst>
              <a:gd name="connsiteX0" fmla="*/ 42442 w 3589290"/>
              <a:gd name="connsiteY0" fmla="*/ 0 h 2179590"/>
              <a:gd name="connsiteX1" fmla="*/ 3546848 w 3589290"/>
              <a:gd name="connsiteY1" fmla="*/ 0 h 2179590"/>
              <a:gd name="connsiteX2" fmla="*/ 3552829 w 3589290"/>
              <a:gd name="connsiteY2" fmla="*/ 23261 h 2179590"/>
              <a:gd name="connsiteX3" fmla="*/ 3589290 w 3589290"/>
              <a:gd name="connsiteY3" fmla="*/ 384945 h 2179590"/>
              <a:gd name="connsiteX4" fmla="*/ 1794645 w 3589290"/>
              <a:gd name="connsiteY4" fmla="*/ 2179590 h 2179590"/>
              <a:gd name="connsiteX5" fmla="*/ 0 w 3589290"/>
              <a:gd name="connsiteY5" fmla="*/ 384945 h 2179590"/>
              <a:gd name="connsiteX6" fmla="*/ 36461 w 3589290"/>
              <a:gd name="connsiteY6" fmla="*/ 23261 h 217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9290" h="2179590">
                <a:moveTo>
                  <a:pt x="42442" y="0"/>
                </a:moveTo>
                <a:lnTo>
                  <a:pt x="3546848" y="0"/>
                </a:lnTo>
                <a:lnTo>
                  <a:pt x="3552829" y="23261"/>
                </a:lnTo>
                <a:cubicBezTo>
                  <a:pt x="3576736" y="140089"/>
                  <a:pt x="3589290" y="261051"/>
                  <a:pt x="3589290" y="384945"/>
                </a:cubicBezTo>
                <a:cubicBezTo>
                  <a:pt x="3589290" y="1376100"/>
                  <a:pt x="2785800" y="2179590"/>
                  <a:pt x="1794645" y="2179590"/>
                </a:cubicBezTo>
                <a:cubicBezTo>
                  <a:pt x="803490" y="2179590"/>
                  <a:pt x="0" y="1376100"/>
                  <a:pt x="0" y="384945"/>
                </a:cubicBezTo>
                <a:cubicBezTo>
                  <a:pt x="0" y="261051"/>
                  <a:pt x="12555" y="140089"/>
                  <a:pt x="36461" y="2326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1078059" y="494506"/>
            <a:ext cx="2084678" cy="2084678"/>
          </a:xfrm>
          <a:prstGeom prst="ellipse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2984644" y="2498044"/>
            <a:ext cx="6246303" cy="117440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2984644" y="3759606"/>
            <a:ext cx="6246302" cy="53616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10555972" y="5247871"/>
            <a:ext cx="1458380" cy="430246"/>
          </a:xfrm>
        </p:spPr>
        <p:txBody>
          <a:bodyPr lIns="90000" tIns="46800" rIns="90000" bIns="46800" anchor="b">
            <a:norm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10555972" y="5760869"/>
            <a:ext cx="1458380" cy="43024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3" name="椭圆 12"/>
          <p:cNvSpPr/>
          <p:nvPr>
            <p:custDataLst>
              <p:tags r:id="rId12"/>
            </p:custDataLst>
          </p:nvPr>
        </p:nvSpPr>
        <p:spPr>
          <a:xfrm>
            <a:off x="9537097" y="4867214"/>
            <a:ext cx="1108226" cy="1108226"/>
          </a:xfrm>
          <a:prstGeom prst="ellipse">
            <a:avLst/>
          </a:prstGeom>
          <a:solidFill>
            <a:schemeClr val="accent6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-8255"/>
            <a:ext cx="12192000" cy="6880860"/>
            <a:chOff x="0" y="-13"/>
            <a:chExt cx="19200" cy="10836"/>
          </a:xfrm>
        </p:grpSpPr>
        <p:sp>
          <p:nvSpPr>
            <p:cNvPr id="24" name="任意多边形: 形状 23"/>
            <p:cNvSpPr/>
            <p:nvPr>
              <p:custDataLst>
                <p:tags r:id="rId6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任意形状 17"/>
            <p:cNvSpPr/>
            <p:nvPr>
              <p:custDataLst>
                <p:tags r:id="rId7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任意形状 24"/>
            <p:cNvSpPr/>
            <p:nvPr userDrawn="1">
              <p:custDataLst>
                <p:tags r:id="rId8"/>
              </p:custDataLst>
            </p:nvPr>
          </p:nvSpPr>
          <p:spPr>
            <a:xfrm>
              <a:off x="0" y="9383"/>
              <a:ext cx="1811" cy="1440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2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120390" y="2425700"/>
            <a:ext cx="6369685" cy="154178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任意形状 8"/>
          <p:cNvSpPr/>
          <p:nvPr>
            <p:custDataLst>
              <p:tags r:id="rId5"/>
            </p:custDataLst>
          </p:nvPr>
        </p:nvSpPr>
        <p:spPr>
          <a:xfrm>
            <a:off x="3914199" y="5414158"/>
            <a:ext cx="4340977" cy="1443841"/>
          </a:xfrm>
          <a:custGeom>
            <a:avLst/>
            <a:gdLst>
              <a:gd name="connsiteX0" fmla="*/ 2170488 w 4340977"/>
              <a:gd name="connsiteY0" fmla="*/ 0 h 1443841"/>
              <a:gd name="connsiteX1" fmla="*/ 4338490 w 4340977"/>
              <a:gd name="connsiteY1" fmla="*/ 1437048 h 1443841"/>
              <a:gd name="connsiteX2" fmla="*/ 4340977 w 4340977"/>
              <a:gd name="connsiteY2" fmla="*/ 1443841 h 1443841"/>
              <a:gd name="connsiteX3" fmla="*/ 0 w 4340977"/>
              <a:gd name="connsiteY3" fmla="*/ 1443841 h 1443841"/>
              <a:gd name="connsiteX4" fmla="*/ 2486 w 4340977"/>
              <a:gd name="connsiteY4" fmla="*/ 1437048 h 1443841"/>
              <a:gd name="connsiteX5" fmla="*/ 2170488 w 4340977"/>
              <a:gd name="connsiteY5" fmla="*/ 0 h 144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0977" h="1443841">
                <a:moveTo>
                  <a:pt x="2170488" y="0"/>
                </a:moveTo>
                <a:cubicBezTo>
                  <a:pt x="3145094" y="0"/>
                  <a:pt x="3981300" y="592555"/>
                  <a:pt x="4338490" y="1437048"/>
                </a:cubicBezTo>
                <a:lnTo>
                  <a:pt x="4340977" y="1443841"/>
                </a:lnTo>
                <a:lnTo>
                  <a:pt x="0" y="1443841"/>
                </a:lnTo>
                <a:lnTo>
                  <a:pt x="2486" y="1437048"/>
                </a:lnTo>
                <a:cubicBezTo>
                  <a:pt x="359677" y="592555"/>
                  <a:pt x="1195883" y="0"/>
                  <a:pt x="2170488" y="0"/>
                </a:cubicBezTo>
                <a:close/>
              </a:path>
            </a:pathLst>
          </a:cu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任意形状 7"/>
          <p:cNvSpPr/>
          <p:nvPr>
            <p:custDataLst>
              <p:tags r:id="rId6"/>
            </p:custDataLst>
          </p:nvPr>
        </p:nvSpPr>
        <p:spPr>
          <a:xfrm>
            <a:off x="4981181" y="1"/>
            <a:ext cx="2229641" cy="904197"/>
          </a:xfrm>
          <a:custGeom>
            <a:avLst/>
            <a:gdLst>
              <a:gd name="connsiteX0" fmla="*/ 0 w 2229641"/>
              <a:gd name="connsiteY0" fmla="*/ 0 h 904197"/>
              <a:gd name="connsiteX1" fmla="*/ 2229641 w 2229641"/>
              <a:gd name="connsiteY1" fmla="*/ 0 h 904197"/>
              <a:gd name="connsiteX2" fmla="*/ 2165057 w 2229641"/>
              <a:gd name="connsiteY2" fmla="*/ 208053 h 904197"/>
              <a:gd name="connsiteX3" fmla="*/ 1114820 w 2229641"/>
              <a:gd name="connsiteY3" fmla="*/ 904197 h 904197"/>
              <a:gd name="connsiteX4" fmla="*/ 64583 w 2229641"/>
              <a:gd name="connsiteY4" fmla="*/ 208053 h 90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641" h="904197">
                <a:moveTo>
                  <a:pt x="0" y="0"/>
                </a:moveTo>
                <a:lnTo>
                  <a:pt x="2229641" y="0"/>
                </a:lnTo>
                <a:lnTo>
                  <a:pt x="2165057" y="208053"/>
                </a:lnTo>
                <a:cubicBezTo>
                  <a:pt x="1992025" y="617148"/>
                  <a:pt x="1586945" y="904197"/>
                  <a:pt x="1114820" y="904197"/>
                </a:cubicBezTo>
                <a:cubicBezTo>
                  <a:pt x="642696" y="904197"/>
                  <a:pt x="237616" y="617148"/>
                  <a:pt x="64583" y="20805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0530840" y="5967730"/>
            <a:ext cx="1661160" cy="905510"/>
            <a:chOff x="16584" y="9398"/>
            <a:chExt cx="2616" cy="1426"/>
          </a:xfrm>
        </p:grpSpPr>
        <p:sp>
          <p:nvSpPr>
            <p:cNvPr id="15" name="任意形状 24"/>
            <p:cNvSpPr/>
            <p:nvPr>
              <p:custDataLst>
                <p:tags r:id="rId6"/>
              </p:custDataLst>
            </p:nvPr>
          </p:nvSpPr>
          <p:spPr>
            <a:xfrm flipH="1">
              <a:off x="17408" y="9398"/>
              <a:ext cx="1792" cy="1425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2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7"/>
              </p:custDataLst>
            </p:nvPr>
          </p:nvSpPr>
          <p:spPr>
            <a:xfrm>
              <a:off x="16584" y="10122"/>
              <a:ext cx="1423" cy="702"/>
            </a:xfrm>
            <a:custGeom>
              <a:avLst/>
              <a:gdLst>
                <a:gd name="connsiteX0" fmla="*/ 451780 w 903560"/>
                <a:gd name="connsiteY0" fmla="*/ 0 h 445912"/>
                <a:gd name="connsiteX1" fmla="*/ 895026 w 903560"/>
                <a:gd name="connsiteY1" fmla="*/ 361256 h 445912"/>
                <a:gd name="connsiteX2" fmla="*/ 903560 w 903560"/>
                <a:gd name="connsiteY2" fmla="*/ 445912 h 445912"/>
                <a:gd name="connsiteX3" fmla="*/ 0 w 903560"/>
                <a:gd name="connsiteY3" fmla="*/ 445912 h 445912"/>
                <a:gd name="connsiteX4" fmla="*/ 8534 w 903560"/>
                <a:gd name="connsiteY4" fmla="*/ 361256 h 445912"/>
                <a:gd name="connsiteX5" fmla="*/ 451780 w 903560"/>
                <a:gd name="connsiteY5" fmla="*/ 0 h 44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560" h="445912">
                  <a:moveTo>
                    <a:pt x="451780" y="0"/>
                  </a:moveTo>
                  <a:cubicBezTo>
                    <a:pt x="670421" y="0"/>
                    <a:pt x="852838" y="155088"/>
                    <a:pt x="895026" y="361256"/>
                  </a:cubicBezTo>
                  <a:lnTo>
                    <a:pt x="903560" y="445912"/>
                  </a:lnTo>
                  <a:lnTo>
                    <a:pt x="0" y="445912"/>
                  </a:lnTo>
                  <a:lnTo>
                    <a:pt x="8534" y="361256"/>
                  </a:lnTo>
                  <a:cubicBezTo>
                    <a:pt x="50722" y="155088"/>
                    <a:pt x="233139" y="0"/>
                    <a:pt x="451780" y="0"/>
                  </a:cubicBezTo>
                  <a:close/>
                </a:path>
              </a:pathLst>
            </a:custGeom>
            <a:solidFill>
              <a:schemeClr val="accent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-8255"/>
            <a:ext cx="12192000" cy="6880860"/>
            <a:chOff x="0" y="-13"/>
            <a:chExt cx="19200" cy="10836"/>
          </a:xfrm>
        </p:grpSpPr>
        <p:sp>
          <p:nvSpPr>
            <p:cNvPr id="24" name="任意多边形: 形状 23"/>
            <p:cNvSpPr/>
            <p:nvPr>
              <p:custDataLst>
                <p:tags r:id="rId8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任意形状 17"/>
            <p:cNvSpPr/>
            <p:nvPr>
              <p:custDataLst>
                <p:tags r:id="rId9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任意形状 24"/>
            <p:cNvSpPr/>
            <p:nvPr userDrawn="1">
              <p:custDataLst>
                <p:tags r:id="rId10"/>
              </p:custDataLst>
            </p:nvPr>
          </p:nvSpPr>
          <p:spPr>
            <a:xfrm>
              <a:off x="0" y="9383"/>
              <a:ext cx="1811" cy="1440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2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-3810" y="5798820"/>
            <a:ext cx="1991360" cy="1073150"/>
            <a:chOff x="-6" y="9132"/>
            <a:chExt cx="3136" cy="1690"/>
          </a:xfrm>
        </p:grpSpPr>
        <p:sp>
          <p:nvSpPr>
            <p:cNvPr id="16" name="任意形状 24"/>
            <p:cNvSpPr/>
            <p:nvPr userDrawn="1">
              <p:custDataLst>
                <p:tags r:id="rId9"/>
              </p:custDataLst>
            </p:nvPr>
          </p:nvSpPr>
          <p:spPr>
            <a:xfrm>
              <a:off x="-6" y="9132"/>
              <a:ext cx="2126" cy="1691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任意多边形: 形状 17"/>
            <p:cNvSpPr/>
            <p:nvPr userDrawn="1">
              <p:custDataLst>
                <p:tags r:id="rId10"/>
              </p:custDataLst>
            </p:nvPr>
          </p:nvSpPr>
          <p:spPr>
            <a:xfrm>
              <a:off x="1110" y="9611"/>
              <a:ext cx="2020" cy="1189"/>
            </a:xfrm>
            <a:custGeom>
              <a:avLst/>
              <a:gdLst>
                <a:gd name="connsiteX0" fmla="*/ 641220 w 1282440"/>
                <a:gd name="connsiteY0" fmla="*/ 0 h 755143"/>
                <a:gd name="connsiteX1" fmla="*/ 1282440 w 1282440"/>
                <a:gd name="connsiteY1" fmla="*/ 641220 h 755143"/>
                <a:gd name="connsiteX2" fmla="*/ 1270956 w 1282440"/>
                <a:gd name="connsiteY2" fmla="*/ 755143 h 755143"/>
                <a:gd name="connsiteX3" fmla="*/ 11485 w 1282440"/>
                <a:gd name="connsiteY3" fmla="*/ 755143 h 755143"/>
                <a:gd name="connsiteX4" fmla="*/ 0 w 1282440"/>
                <a:gd name="connsiteY4" fmla="*/ 641220 h 755143"/>
                <a:gd name="connsiteX5" fmla="*/ 641220 w 1282440"/>
                <a:gd name="connsiteY5" fmla="*/ 0 h 75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2440" h="755143">
                  <a:moveTo>
                    <a:pt x="641220" y="0"/>
                  </a:moveTo>
                  <a:cubicBezTo>
                    <a:pt x="995356" y="0"/>
                    <a:pt x="1282440" y="287084"/>
                    <a:pt x="1282440" y="641220"/>
                  </a:cubicBezTo>
                  <a:lnTo>
                    <a:pt x="1270956" y="755143"/>
                  </a:lnTo>
                  <a:lnTo>
                    <a:pt x="11485" y="755143"/>
                  </a:lnTo>
                  <a:lnTo>
                    <a:pt x="0" y="641220"/>
                  </a:lnTo>
                  <a:cubicBezTo>
                    <a:pt x="0" y="287084"/>
                    <a:pt x="287084" y="0"/>
                    <a:pt x="641220" y="0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 marL="2857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2001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573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1145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9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10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9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10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0530840" y="5967730"/>
            <a:ext cx="1661160" cy="904240"/>
            <a:chOff x="16584" y="9398"/>
            <a:chExt cx="2616" cy="1424"/>
          </a:xfrm>
        </p:grpSpPr>
        <p:sp>
          <p:nvSpPr>
            <p:cNvPr id="12" name="任意形状 24"/>
            <p:cNvSpPr/>
            <p:nvPr userDrawn="1">
              <p:custDataLst>
                <p:tags r:id="rId11"/>
              </p:custDataLst>
            </p:nvPr>
          </p:nvSpPr>
          <p:spPr>
            <a:xfrm flipH="1">
              <a:off x="17408" y="9398"/>
              <a:ext cx="1792" cy="1425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12"/>
              </p:custDataLst>
            </p:nvPr>
          </p:nvSpPr>
          <p:spPr>
            <a:xfrm>
              <a:off x="16584" y="10098"/>
              <a:ext cx="1423" cy="702"/>
            </a:xfrm>
            <a:custGeom>
              <a:avLst/>
              <a:gdLst>
                <a:gd name="connsiteX0" fmla="*/ 451780 w 903560"/>
                <a:gd name="connsiteY0" fmla="*/ 0 h 445912"/>
                <a:gd name="connsiteX1" fmla="*/ 895026 w 903560"/>
                <a:gd name="connsiteY1" fmla="*/ 361256 h 445912"/>
                <a:gd name="connsiteX2" fmla="*/ 903560 w 903560"/>
                <a:gd name="connsiteY2" fmla="*/ 445912 h 445912"/>
                <a:gd name="connsiteX3" fmla="*/ 0 w 903560"/>
                <a:gd name="connsiteY3" fmla="*/ 445912 h 445912"/>
                <a:gd name="connsiteX4" fmla="*/ 8534 w 903560"/>
                <a:gd name="connsiteY4" fmla="*/ 361256 h 445912"/>
                <a:gd name="connsiteX5" fmla="*/ 451780 w 903560"/>
                <a:gd name="connsiteY5" fmla="*/ 0 h 44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560" h="445912">
                  <a:moveTo>
                    <a:pt x="451780" y="0"/>
                  </a:moveTo>
                  <a:cubicBezTo>
                    <a:pt x="670421" y="0"/>
                    <a:pt x="852838" y="155088"/>
                    <a:pt x="895026" y="361256"/>
                  </a:cubicBezTo>
                  <a:lnTo>
                    <a:pt x="903560" y="445912"/>
                  </a:lnTo>
                  <a:lnTo>
                    <a:pt x="0" y="445912"/>
                  </a:lnTo>
                  <a:lnTo>
                    <a:pt x="8534" y="361256"/>
                  </a:lnTo>
                  <a:cubicBezTo>
                    <a:pt x="50722" y="155088"/>
                    <a:pt x="233139" y="0"/>
                    <a:pt x="451780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-3175" y="-16510"/>
            <a:ext cx="12193270" cy="6883400"/>
            <a:chOff x="-5" y="-26"/>
            <a:chExt cx="19202" cy="10840"/>
          </a:xfrm>
        </p:grpSpPr>
        <p:grpSp>
          <p:nvGrpSpPr>
            <p:cNvPr id="8" name="组合 7"/>
            <p:cNvGrpSpPr/>
            <p:nvPr userDrawn="1">
              <p:custDataLst>
                <p:tags r:id="rId8"/>
              </p:custDataLst>
            </p:nvPr>
          </p:nvGrpSpPr>
          <p:grpSpPr>
            <a:xfrm>
              <a:off x="-5" y="7500"/>
              <a:ext cx="5143" cy="3314"/>
              <a:chOff x="-3174" y="4762217"/>
              <a:chExt cx="3265874" cy="2104199"/>
            </a:xfrm>
          </p:grpSpPr>
          <p:sp>
            <p:nvSpPr>
              <p:cNvPr id="9" name="任意多边形: 形状 8"/>
              <p:cNvSpPr/>
              <p:nvPr>
                <p:custDataLst>
                  <p:tags r:id="rId12"/>
                </p:custDataLst>
              </p:nvPr>
            </p:nvSpPr>
            <p:spPr>
              <a:xfrm>
                <a:off x="-3174" y="4762217"/>
                <a:ext cx="2009063" cy="2104199"/>
              </a:xfrm>
              <a:custGeom>
                <a:avLst/>
                <a:gdLst>
                  <a:gd name="connsiteX0" fmla="*/ 28878 w 2009063"/>
                  <a:gd name="connsiteY0" fmla="*/ 0 h 2104199"/>
                  <a:gd name="connsiteX1" fmla="*/ 2009063 w 2009063"/>
                  <a:gd name="connsiteY1" fmla="*/ 1980184 h 2104199"/>
                  <a:gd name="connsiteX2" fmla="*/ 2002801 w 2009063"/>
                  <a:gd name="connsiteY2" fmla="*/ 2104199 h 2104199"/>
                  <a:gd name="connsiteX3" fmla="*/ 0 w 2009063"/>
                  <a:gd name="connsiteY3" fmla="*/ 2104199 h 2104199"/>
                  <a:gd name="connsiteX4" fmla="*/ 0 w 2009063"/>
                  <a:gd name="connsiteY4" fmla="*/ 1095 h 210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9063" h="2104199">
                    <a:moveTo>
                      <a:pt x="28878" y="0"/>
                    </a:moveTo>
                    <a:cubicBezTo>
                      <a:pt x="1122504" y="0"/>
                      <a:pt x="2009063" y="886559"/>
                      <a:pt x="2009063" y="1980184"/>
                    </a:cubicBezTo>
                    <a:lnTo>
                      <a:pt x="2002801" y="2104199"/>
                    </a:lnTo>
                    <a:lnTo>
                      <a:pt x="0" y="2104199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" name="任意多边形: 形状 9"/>
              <p:cNvSpPr/>
              <p:nvPr>
                <p:custDataLst>
                  <p:tags r:id="rId13"/>
                </p:custDataLst>
              </p:nvPr>
            </p:nvSpPr>
            <p:spPr>
              <a:xfrm>
                <a:off x="749076" y="5357865"/>
                <a:ext cx="2513624" cy="1500135"/>
              </a:xfrm>
              <a:custGeom>
                <a:avLst/>
                <a:gdLst>
                  <a:gd name="connsiteX0" fmla="*/ 1256812 w 2513624"/>
                  <a:gd name="connsiteY0" fmla="*/ 0 h 1500135"/>
                  <a:gd name="connsiteX1" fmla="*/ 2513624 w 2513624"/>
                  <a:gd name="connsiteY1" fmla="*/ 1256812 h 1500135"/>
                  <a:gd name="connsiteX2" fmla="*/ 2489095 w 2513624"/>
                  <a:gd name="connsiteY2" fmla="*/ 1500135 h 1500135"/>
                  <a:gd name="connsiteX3" fmla="*/ 24529 w 2513624"/>
                  <a:gd name="connsiteY3" fmla="*/ 1500135 h 1500135"/>
                  <a:gd name="connsiteX4" fmla="*/ 0 w 2513624"/>
                  <a:gd name="connsiteY4" fmla="*/ 1256812 h 1500135"/>
                  <a:gd name="connsiteX5" fmla="*/ 1256812 w 2513624"/>
                  <a:gd name="connsiteY5" fmla="*/ 0 h 1500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3624" h="1500135">
                    <a:moveTo>
                      <a:pt x="1256812" y="0"/>
                    </a:moveTo>
                    <a:cubicBezTo>
                      <a:pt x="1950930" y="0"/>
                      <a:pt x="2513624" y="562694"/>
                      <a:pt x="2513624" y="1256812"/>
                    </a:cubicBezTo>
                    <a:lnTo>
                      <a:pt x="2489095" y="1500135"/>
                    </a:lnTo>
                    <a:lnTo>
                      <a:pt x="24529" y="1500135"/>
                    </a:lnTo>
                    <a:lnTo>
                      <a:pt x="0" y="1256812"/>
                    </a:lnTo>
                    <a:cubicBezTo>
                      <a:pt x="0" y="562694"/>
                      <a:pt x="562694" y="0"/>
                      <a:pt x="1256812" y="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 userDrawn="1">
              <p:custDataLst>
                <p:tags r:id="rId9"/>
              </p:custDataLst>
            </p:nvPr>
          </p:nvGrpSpPr>
          <p:grpSpPr>
            <a:xfrm rot="10800000">
              <a:off x="14055" y="-26"/>
              <a:ext cx="5143" cy="3314"/>
              <a:chOff x="-3174" y="4762217"/>
              <a:chExt cx="3265874" cy="2104199"/>
            </a:xfrm>
          </p:grpSpPr>
          <p:sp>
            <p:nvSpPr>
              <p:cNvPr id="13" name="任意多边形: 形状 12"/>
              <p:cNvSpPr/>
              <p:nvPr>
                <p:custDataLst>
                  <p:tags r:id="rId10"/>
                </p:custDataLst>
              </p:nvPr>
            </p:nvSpPr>
            <p:spPr>
              <a:xfrm>
                <a:off x="-3174" y="4762217"/>
                <a:ext cx="2009063" cy="2104199"/>
              </a:xfrm>
              <a:custGeom>
                <a:avLst/>
                <a:gdLst>
                  <a:gd name="connsiteX0" fmla="*/ 28878 w 2009063"/>
                  <a:gd name="connsiteY0" fmla="*/ 0 h 2104199"/>
                  <a:gd name="connsiteX1" fmla="*/ 2009063 w 2009063"/>
                  <a:gd name="connsiteY1" fmla="*/ 1980184 h 2104199"/>
                  <a:gd name="connsiteX2" fmla="*/ 2002801 w 2009063"/>
                  <a:gd name="connsiteY2" fmla="*/ 2104199 h 2104199"/>
                  <a:gd name="connsiteX3" fmla="*/ 0 w 2009063"/>
                  <a:gd name="connsiteY3" fmla="*/ 2104199 h 2104199"/>
                  <a:gd name="connsiteX4" fmla="*/ 0 w 2009063"/>
                  <a:gd name="connsiteY4" fmla="*/ 1095 h 210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9063" h="2104199">
                    <a:moveTo>
                      <a:pt x="28878" y="0"/>
                    </a:moveTo>
                    <a:cubicBezTo>
                      <a:pt x="1122504" y="0"/>
                      <a:pt x="2009063" y="886559"/>
                      <a:pt x="2009063" y="1980184"/>
                    </a:cubicBezTo>
                    <a:lnTo>
                      <a:pt x="2002801" y="2104199"/>
                    </a:lnTo>
                    <a:lnTo>
                      <a:pt x="0" y="2104199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任意多边形: 形状 13"/>
              <p:cNvSpPr/>
              <p:nvPr>
                <p:custDataLst>
                  <p:tags r:id="rId11"/>
                </p:custDataLst>
              </p:nvPr>
            </p:nvSpPr>
            <p:spPr>
              <a:xfrm>
                <a:off x="749076" y="5357865"/>
                <a:ext cx="2513624" cy="1500135"/>
              </a:xfrm>
              <a:custGeom>
                <a:avLst/>
                <a:gdLst>
                  <a:gd name="connsiteX0" fmla="*/ 1256812 w 2513624"/>
                  <a:gd name="connsiteY0" fmla="*/ 0 h 1500135"/>
                  <a:gd name="connsiteX1" fmla="*/ 2513624 w 2513624"/>
                  <a:gd name="connsiteY1" fmla="*/ 1256812 h 1500135"/>
                  <a:gd name="connsiteX2" fmla="*/ 2489095 w 2513624"/>
                  <a:gd name="connsiteY2" fmla="*/ 1500135 h 1500135"/>
                  <a:gd name="connsiteX3" fmla="*/ 24529 w 2513624"/>
                  <a:gd name="connsiteY3" fmla="*/ 1500135 h 1500135"/>
                  <a:gd name="connsiteX4" fmla="*/ 0 w 2513624"/>
                  <a:gd name="connsiteY4" fmla="*/ 1256812 h 1500135"/>
                  <a:gd name="connsiteX5" fmla="*/ 1256812 w 2513624"/>
                  <a:gd name="connsiteY5" fmla="*/ 0 h 1500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3624" h="1500135">
                    <a:moveTo>
                      <a:pt x="1256812" y="0"/>
                    </a:moveTo>
                    <a:cubicBezTo>
                      <a:pt x="1950930" y="0"/>
                      <a:pt x="2513624" y="562694"/>
                      <a:pt x="2513624" y="1256812"/>
                    </a:cubicBezTo>
                    <a:lnTo>
                      <a:pt x="2489095" y="1500135"/>
                    </a:lnTo>
                    <a:lnTo>
                      <a:pt x="24529" y="1500135"/>
                    </a:lnTo>
                    <a:lnTo>
                      <a:pt x="0" y="1256812"/>
                    </a:lnTo>
                    <a:cubicBezTo>
                      <a:pt x="0" y="562694"/>
                      <a:pt x="562694" y="0"/>
                      <a:pt x="1256812" y="0"/>
                    </a:cubicBezTo>
                    <a:close/>
                  </a:path>
                </a:pathLst>
              </a:custGeom>
              <a:solidFill>
                <a:schemeClr val="accent3">
                  <a:alpha val="2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7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8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3672507" y="4889195"/>
            <a:ext cx="4846986" cy="430367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5395393" y="2636224"/>
            <a:ext cx="1000451" cy="1000451"/>
          </a:xfrm>
          <a:prstGeom prst="ellipse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椭圆 7"/>
          <p:cNvSpPr/>
          <p:nvPr>
            <p:custDataLst>
              <p:tags r:id="rId6"/>
            </p:custDataLst>
          </p:nvPr>
        </p:nvSpPr>
        <p:spPr>
          <a:xfrm>
            <a:off x="6474332" y="2240011"/>
            <a:ext cx="500225" cy="500225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672506" y="4063043"/>
            <a:ext cx="4846987" cy="77867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742950" marR="0" lvl="1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200150" marR="0" lvl="2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57350" marR="0" lvl="3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114550" marR="0" lvl="4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9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1" name="任意多边形: 形状 9"/>
            <p:cNvSpPr/>
            <p:nvPr userDrawn="1">
              <p:custDataLst>
                <p:tags r:id="rId10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任意形状 17"/>
            <p:cNvSpPr/>
            <p:nvPr userDrawn="1">
              <p:custDataLst>
                <p:tags r:id="rId11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9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  <a:t>2020/3/12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7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8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882" y="454025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882" y="963303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10" Type="http://schemas.openxmlformats.org/officeDocument/2006/relationships/tags" Target="../tags/tag178.xml"/><Relationship Id="rId19" Type="http://schemas.openxmlformats.org/officeDocument/2006/relationships/notesSlide" Target="../notesSlides/notesSlide5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874770" y="3439160"/>
            <a:ext cx="8037195" cy="970915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从海水到餐桌，一粒盐的净化之旅</a:t>
            </a:r>
            <a:r>
              <a:rPr lang="zh-CN" altLang="en-US" sz="4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zh-CN" altLang="en-US" sz="4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36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36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离子反应应用（</a:t>
            </a:r>
            <a:r>
              <a:rPr lang="en-US" altLang="zh-CN" sz="36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36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4"/>
            <a:ext cx="545846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高一年级化学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6448320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赵亚楠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61035" y="802005"/>
            <a:ext cx="8895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任务三、请设计实验探究加碘盐中碘元素的存在形式</a:t>
            </a:r>
            <a:endParaRPr lang="zh-CN" altLang="en-US" sz="24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2905" y="171450"/>
            <a:ext cx="3660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食盐需要加点什么呢？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45" y="2022475"/>
            <a:ext cx="990600" cy="22555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363470" y="2022475"/>
            <a:ext cx="88950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食盐溶液、市售白醋、</a:t>
            </a:r>
            <a:r>
              <a:rPr lang="en-US" altLang="zh-CN" sz="2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KI-</a:t>
            </a:r>
            <a:r>
              <a:rPr lang="zh-CN" altLang="en-US" sz="2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淀粉试纸</a:t>
            </a:r>
          </a:p>
          <a:p>
            <a:endParaRPr lang="zh-CN" altLang="en-US" sz="24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zh-CN" altLang="en-US" sz="2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若试纸变蓝，加碘盐中碘元素存在形式为</a:t>
            </a:r>
            <a:r>
              <a:rPr lang="en-US" altLang="zh-CN" sz="2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KIO</a:t>
            </a:r>
            <a:r>
              <a:rPr lang="en-US" altLang="zh-CN" sz="2400" b="1" baseline="-250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endParaRPr lang="en-US" altLang="zh-CN" sz="24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altLang="zh-CN" sz="24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zh-CN" altLang="en-US" sz="2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若试纸不变蓝，加碘盐中碘元素存在形式为</a:t>
            </a:r>
            <a:r>
              <a:rPr lang="en-US" altLang="zh-CN" sz="2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KI</a:t>
            </a:r>
          </a:p>
          <a:p>
            <a:endParaRPr lang="en-US" altLang="zh-CN" sz="24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82905" y="171450"/>
            <a:ext cx="3660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食盐需要加点什么呢？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185" y="788670"/>
            <a:ext cx="7884160" cy="565340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41855" y="788670"/>
            <a:ext cx="65341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141855" y="4201795"/>
            <a:ext cx="2399665" cy="41783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75" y="788670"/>
            <a:ext cx="5013960" cy="564642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5487035" y="1827530"/>
            <a:ext cx="6908165" cy="3027680"/>
            <a:chOff x="8653" y="2878"/>
            <a:chExt cx="10424" cy="3739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21" y="3809"/>
              <a:ext cx="9189" cy="2808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8653" y="2878"/>
              <a:ext cx="10424" cy="5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b="1"/>
                <a:t>亚铁氰化钾，又称黄血盐钾，化学式</a:t>
              </a:r>
              <a:r>
                <a:rPr lang="en-US" altLang="zh-CN" sz="2400" b="1"/>
                <a:t>K</a:t>
              </a:r>
              <a:r>
                <a:rPr lang="en-US" altLang="zh-CN" sz="2400" b="1" baseline="-25000"/>
                <a:t>4</a:t>
              </a:r>
              <a:r>
                <a:rPr lang="en-US" altLang="zh-CN" sz="2400" b="1"/>
                <a:t>[Fe(CN)</a:t>
              </a:r>
              <a:r>
                <a:rPr lang="en-US" altLang="zh-CN" sz="2400" b="1" baseline="-25000"/>
                <a:t>6</a:t>
              </a:r>
              <a:r>
                <a:rPr lang="en-US" altLang="zh-CN" sz="2400" b="1"/>
                <a:t>]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380" y="1074420"/>
            <a:ext cx="10680065" cy="50742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1607820"/>
            <a:ext cx="2682875" cy="1482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990" y="974090"/>
            <a:ext cx="2683510" cy="2514600"/>
          </a:xfrm>
          <a:prstGeom prst="rect">
            <a:avLst/>
          </a:prstGeom>
        </p:spPr>
      </p:pic>
      <p:sp>
        <p:nvSpPr>
          <p:cNvPr id="12" name="下箭头 11"/>
          <p:cNvSpPr/>
          <p:nvPr/>
        </p:nvSpPr>
        <p:spPr>
          <a:xfrm rot="16200000">
            <a:off x="5518785" y="971550"/>
            <a:ext cx="191770" cy="285051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19860" y="5528310"/>
            <a:ext cx="9802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C00000"/>
                </a:solidFill>
              </a:rPr>
              <a:t>化学使生活更加美好！！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5440" y="2487930"/>
            <a:ext cx="1341120" cy="18821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6560" y="2986405"/>
            <a:ext cx="1356360" cy="19126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6115" y="3220085"/>
            <a:ext cx="1190625" cy="16789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7085" y="3488690"/>
            <a:ext cx="868680" cy="14020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23500" y="1762760"/>
            <a:ext cx="1257300" cy="1790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795" y="1181100"/>
            <a:ext cx="2682875" cy="1482090"/>
          </a:xfrm>
          <a:prstGeom prst="rect">
            <a:avLst/>
          </a:prstGeom>
        </p:spPr>
      </p:pic>
      <p:sp>
        <p:nvSpPr>
          <p:cNvPr id="2" name="右箭头 1"/>
          <p:cNvSpPr/>
          <p:nvPr/>
        </p:nvSpPr>
        <p:spPr>
          <a:xfrm>
            <a:off x="4261485" y="1729105"/>
            <a:ext cx="1840230" cy="386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570" y="908685"/>
            <a:ext cx="3477260" cy="1898650"/>
          </a:xfrm>
          <a:prstGeom prst="rect">
            <a:avLst/>
          </a:prstGeom>
        </p:spPr>
      </p:pic>
      <p:sp>
        <p:nvSpPr>
          <p:cNvPr id="4" name="下箭头 3"/>
          <p:cNvSpPr/>
          <p:nvPr/>
        </p:nvSpPr>
        <p:spPr>
          <a:xfrm>
            <a:off x="8744585" y="3028950"/>
            <a:ext cx="342265" cy="1339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8610" y="4525645"/>
            <a:ext cx="4232275" cy="2057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42105" y="1268730"/>
            <a:ext cx="1734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海水晒盐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289415" y="3468370"/>
            <a:ext cx="1734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粗盐精制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795" y="4068445"/>
            <a:ext cx="2683510" cy="2514600"/>
          </a:xfrm>
          <a:prstGeom prst="rect">
            <a:avLst/>
          </a:prstGeom>
        </p:spPr>
      </p:pic>
      <p:sp>
        <p:nvSpPr>
          <p:cNvPr id="10" name="左箭头 9"/>
          <p:cNvSpPr/>
          <p:nvPr/>
        </p:nvSpPr>
        <p:spPr>
          <a:xfrm>
            <a:off x="4142105" y="5426710"/>
            <a:ext cx="1809115" cy="406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261485" y="4810125"/>
            <a:ext cx="1734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？？？</a:t>
            </a:r>
          </a:p>
        </p:txBody>
      </p:sp>
      <p:sp>
        <p:nvSpPr>
          <p:cNvPr id="12" name="下箭头 11"/>
          <p:cNvSpPr/>
          <p:nvPr/>
        </p:nvSpPr>
        <p:spPr>
          <a:xfrm>
            <a:off x="2011680" y="2942590"/>
            <a:ext cx="193040" cy="103822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7" grpId="0"/>
      <p:bldP spid="7" grpId="1"/>
      <p:bldP spid="8" grpId="0"/>
      <p:bldP spid="8" grpId="1"/>
      <p:bldP spid="10" grpId="0" animBg="1"/>
      <p:bldP spid="10" grpId="1" animBg="1"/>
      <p:bldP spid="11" grpId="0"/>
      <p:bldP spid="11" grpId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82905" y="171450"/>
            <a:ext cx="3660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食盐需要加点什么呢？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61290" y="1645920"/>
          <a:ext cx="8903891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80"/>
                <a:gridCol w="1066245"/>
                <a:gridCol w="1066165"/>
                <a:gridCol w="1044575"/>
                <a:gridCol w="1087993"/>
                <a:gridCol w="1066244"/>
                <a:gridCol w="1066245"/>
                <a:gridCol w="1066244"/>
              </a:tblGrid>
              <a:tr h="39624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</a:rPr>
                        <a:t>地区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</a:rPr>
                        <a:t>人口总数（百万）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受</a:t>
                      </a: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IDD</a:t>
                      </a:r>
                      <a:r>
                        <a:rPr lang="zh-CN" altLang="en-US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危害人口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</a:rPr>
                        <a:t>地甲肿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</a:rPr>
                        <a:t>地克病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</a:rPr>
                        <a:t>总数</a:t>
                      </a:r>
                      <a:r>
                        <a:rPr lang="zh-CN" altLang="en-US" sz="2000" b="1">
                          <a:latin typeface="Times New Roman" panose="02020603050405020304" charset="0"/>
                          <a:sym typeface="+mn-ea"/>
                        </a:rPr>
                        <a:t>（百万）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</a:rPr>
                        <a:t>百分比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</a:rPr>
                        <a:t>总数</a:t>
                      </a:r>
                      <a:r>
                        <a:rPr lang="zh-CN" altLang="en-US" sz="2000" b="1">
                          <a:latin typeface="Times New Roman" panose="02020603050405020304" charset="0"/>
                          <a:sym typeface="+mn-ea"/>
                        </a:rPr>
                        <a:t>（百万）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</a:rPr>
                        <a:t>百分比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</a:rPr>
                        <a:t>总数</a:t>
                      </a:r>
                      <a:r>
                        <a:rPr lang="zh-CN" altLang="en-US" sz="2000" b="1">
                          <a:latin typeface="Times New Roman" panose="02020603050405020304" charset="0"/>
                          <a:sym typeface="+mn-ea"/>
                        </a:rPr>
                        <a:t>（百万）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</a:rPr>
                        <a:t>百分比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</a:rPr>
                        <a:t>非洲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32.8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85.0 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15.5 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1.1 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0.2 </a:t>
                      </a:r>
                    </a:p>
                  </a:txBody>
                  <a:tcPr marL="12700" marR="12700" marT="1270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</a:rPr>
                        <a:t>美洲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727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23.1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63.0 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8.7 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6.5 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0.9 </a:t>
                      </a:r>
                    </a:p>
                  </a:txBody>
                  <a:tcPr marL="12700" marR="12700" marT="1270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</a:rPr>
                        <a:t>地中海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42.6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93.0 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23.0 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9.3 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2.3 </a:t>
                      </a:r>
                    </a:p>
                  </a:txBody>
                  <a:tcPr marL="12700" marR="12700" marT="1270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</a:rPr>
                        <a:t>欧洲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847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97.0 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11.5 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9.3 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1.1 </a:t>
                      </a:r>
                    </a:p>
                  </a:txBody>
                  <a:tcPr marL="12700" marR="12700" marT="1270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</a:rPr>
                        <a:t>东南亚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35.9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176.0 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13.0 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25.7 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1.9 </a:t>
                      </a:r>
                    </a:p>
                  </a:txBody>
                  <a:tcPr marL="12700" marR="12700" marT="1270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</a:rPr>
                        <a:t>西太平洋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1553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27.2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141.0 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9.1 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45.0 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2.9 </a:t>
                      </a:r>
                    </a:p>
                  </a:txBody>
                  <a:tcPr marL="12700" marR="12700" marT="1270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" panose="02020603050405020304" charset="0"/>
                        </a:rPr>
                        <a:t>总计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5438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28.9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655.0 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12.0 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108.8 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2.0 </a:t>
                      </a:r>
                    </a:p>
                  </a:txBody>
                  <a:tcPr marL="12700" marR="12700" marT="12700" anchor="ctr"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643380" y="1075690"/>
            <a:ext cx="6229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全球碘缺乏症（</a:t>
            </a:r>
            <a:r>
              <a:rPr lang="en-US" altLang="zh-CN" sz="2400" b="1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IDD</a:t>
            </a:r>
            <a:r>
              <a:rPr lang="zh-CN" altLang="en-US" sz="2400" b="1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）流行状况（</a:t>
            </a:r>
            <a:r>
              <a:rPr lang="en-US" altLang="zh-CN" sz="2400" b="1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1990</a:t>
            </a:r>
            <a:r>
              <a:rPr lang="zh-CN" altLang="en-US" sz="2400" b="1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32560" y="2856865"/>
            <a:ext cx="10759440" cy="2159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solidFill>
                  <a:srgbClr val="FF0000"/>
                </a:solidFill>
              </a:rPr>
              <a:t>碘缺乏病（IDD）</a:t>
            </a:r>
            <a:r>
              <a:rPr lang="zh-CN" altLang="en-US" sz="2800" b="1"/>
              <a:t>是机体缺碘导致的一系列疾病，以前命名为地方性甲状腺肿和地方性克汀病，统称为碘缺乏症。是</a:t>
            </a:r>
            <a:r>
              <a:rPr lang="zh-CN" altLang="en-US" sz="2800" b="1">
                <a:solidFill>
                  <a:srgbClr val="C00000"/>
                </a:solidFill>
              </a:rPr>
              <a:t>全球</a:t>
            </a:r>
            <a:r>
              <a:rPr lang="zh-CN" altLang="en-US" sz="2800" b="1"/>
              <a:t>严重的公共卫生问题。中国曾是受碘缺乏严重威胁的国家之一。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996565" y="128841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43000"/>
            <a:ext cx="512953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椭圆 27"/>
          <p:cNvSpPr/>
          <p:nvPr/>
        </p:nvSpPr>
        <p:spPr>
          <a:xfrm>
            <a:off x="4146550" y="3060700"/>
            <a:ext cx="1116965" cy="351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2905" y="171450"/>
            <a:ext cx="3660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食盐需要加点什么呢？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445" y="1957070"/>
            <a:ext cx="3803650" cy="20751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88175" y="4412615"/>
            <a:ext cx="2540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促进生长发育</a:t>
            </a:r>
          </a:p>
          <a:p>
            <a:r>
              <a:rPr lang="zh-CN" altLang="en-US" sz="2400" b="1">
                <a:solidFill>
                  <a:srgbClr val="C00000"/>
                </a:solidFill>
              </a:rPr>
              <a:t>影响代谢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82905" y="171450"/>
            <a:ext cx="3660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食盐需要加点什么呢？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59075" y="1283970"/>
            <a:ext cx="74930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82930" y="924560"/>
            <a:ext cx="8895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任务一、请写出你认为加碘食盐中含碘物质的标准</a:t>
            </a:r>
          </a:p>
          <a:p>
            <a:endParaRPr lang="zh-CN" altLang="en-US" sz="24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任意多边形 5"/>
          <p:cNvSpPr/>
          <p:nvPr>
            <p:custDataLst>
              <p:tags r:id="rId2"/>
            </p:custDataLst>
          </p:nvPr>
        </p:nvSpPr>
        <p:spPr>
          <a:xfrm rot="14400000">
            <a:off x="4252252" y="3351850"/>
            <a:ext cx="1789888" cy="1525127"/>
          </a:xfrm>
          <a:custGeom>
            <a:avLst/>
            <a:gdLst>
              <a:gd name="connsiteX0" fmla="*/ 259946 w 1789888"/>
              <a:gd name="connsiteY0" fmla="*/ 0 h 1525126"/>
              <a:gd name="connsiteX1" fmla="*/ 628882 w 1789888"/>
              <a:gd name="connsiteY1" fmla="*/ 375037 h 1525126"/>
              <a:gd name="connsiteX2" fmla="*/ 588723 w 1789888"/>
              <a:gd name="connsiteY2" fmla="*/ 423709 h 1525126"/>
              <a:gd name="connsiteX3" fmla="*/ 525654 w 1789888"/>
              <a:gd name="connsiteY3" fmla="*/ 630182 h 1525126"/>
              <a:gd name="connsiteX4" fmla="*/ 894944 w 1789888"/>
              <a:gd name="connsiteY4" fmla="*/ 999472 h 1525126"/>
              <a:gd name="connsiteX5" fmla="*/ 1264234 w 1789888"/>
              <a:gd name="connsiteY5" fmla="*/ 630182 h 1525126"/>
              <a:gd name="connsiteX6" fmla="*/ 1201165 w 1789888"/>
              <a:gd name="connsiteY6" fmla="*/ 423709 h 1525126"/>
              <a:gd name="connsiteX7" fmla="*/ 1161007 w 1789888"/>
              <a:gd name="connsiteY7" fmla="*/ 375037 h 1525126"/>
              <a:gd name="connsiteX8" fmla="*/ 1529942 w 1789888"/>
              <a:gd name="connsiteY8" fmla="*/ 0 h 1525126"/>
              <a:gd name="connsiteX9" fmla="*/ 1637046 w 1789888"/>
              <a:gd name="connsiteY9" fmla="*/ 129810 h 1525126"/>
              <a:gd name="connsiteX10" fmla="*/ 1789888 w 1789888"/>
              <a:gd name="connsiteY10" fmla="*/ 630182 h 1525126"/>
              <a:gd name="connsiteX11" fmla="*/ 894944 w 1789888"/>
              <a:gd name="connsiteY11" fmla="*/ 1525126 h 1525126"/>
              <a:gd name="connsiteX12" fmla="*/ 0 w 1789888"/>
              <a:gd name="connsiteY12" fmla="*/ 630182 h 1525126"/>
              <a:gd name="connsiteX13" fmla="*/ 152842 w 1789888"/>
              <a:gd name="connsiteY13" fmla="*/ 129810 h 1525126"/>
              <a:gd name="connsiteX14" fmla="*/ 259946 w 1789888"/>
              <a:gd name="connsiteY14" fmla="*/ 0 h 15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89888" h="1525126">
                <a:moveTo>
                  <a:pt x="259946" y="0"/>
                </a:moveTo>
                <a:lnTo>
                  <a:pt x="628882" y="375037"/>
                </a:lnTo>
                <a:lnTo>
                  <a:pt x="588723" y="423709"/>
                </a:lnTo>
                <a:cubicBezTo>
                  <a:pt x="548905" y="482648"/>
                  <a:pt x="525654" y="553700"/>
                  <a:pt x="525654" y="630182"/>
                </a:cubicBezTo>
                <a:cubicBezTo>
                  <a:pt x="525654" y="834135"/>
                  <a:pt x="690991" y="999472"/>
                  <a:pt x="894944" y="999472"/>
                </a:cubicBezTo>
                <a:cubicBezTo>
                  <a:pt x="1098897" y="999472"/>
                  <a:pt x="1264234" y="834135"/>
                  <a:pt x="1264234" y="630182"/>
                </a:cubicBezTo>
                <a:cubicBezTo>
                  <a:pt x="1264234" y="553700"/>
                  <a:pt x="1240984" y="482648"/>
                  <a:pt x="1201165" y="423709"/>
                </a:cubicBezTo>
                <a:lnTo>
                  <a:pt x="1161007" y="375037"/>
                </a:lnTo>
                <a:lnTo>
                  <a:pt x="1529942" y="0"/>
                </a:lnTo>
                <a:lnTo>
                  <a:pt x="1637046" y="129810"/>
                </a:lnTo>
                <a:cubicBezTo>
                  <a:pt x="1733543" y="272644"/>
                  <a:pt x="1789888" y="444833"/>
                  <a:pt x="1789888" y="630182"/>
                </a:cubicBezTo>
                <a:cubicBezTo>
                  <a:pt x="1789888" y="1124446"/>
                  <a:pt x="1389208" y="1525126"/>
                  <a:pt x="894944" y="1525126"/>
                </a:cubicBezTo>
                <a:cubicBezTo>
                  <a:pt x="400680" y="1525126"/>
                  <a:pt x="0" y="1124446"/>
                  <a:pt x="0" y="630182"/>
                </a:cubicBezTo>
                <a:cubicBezTo>
                  <a:pt x="0" y="444833"/>
                  <a:pt x="56346" y="272644"/>
                  <a:pt x="152842" y="129810"/>
                </a:cubicBezTo>
                <a:lnTo>
                  <a:pt x="259946" y="0"/>
                </a:lnTo>
                <a:close/>
              </a:path>
            </a:pathLst>
          </a:cu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 flipH="1">
            <a:off x="5013657" y="2499800"/>
            <a:ext cx="1789888" cy="1525127"/>
          </a:xfrm>
          <a:custGeom>
            <a:avLst/>
            <a:gdLst>
              <a:gd name="connsiteX0" fmla="*/ 259946 w 1789888"/>
              <a:gd name="connsiteY0" fmla="*/ 0 h 1525126"/>
              <a:gd name="connsiteX1" fmla="*/ 628882 w 1789888"/>
              <a:gd name="connsiteY1" fmla="*/ 375037 h 1525126"/>
              <a:gd name="connsiteX2" fmla="*/ 588723 w 1789888"/>
              <a:gd name="connsiteY2" fmla="*/ 423709 h 1525126"/>
              <a:gd name="connsiteX3" fmla="*/ 525654 w 1789888"/>
              <a:gd name="connsiteY3" fmla="*/ 630182 h 1525126"/>
              <a:gd name="connsiteX4" fmla="*/ 894944 w 1789888"/>
              <a:gd name="connsiteY4" fmla="*/ 999472 h 1525126"/>
              <a:gd name="connsiteX5" fmla="*/ 1264234 w 1789888"/>
              <a:gd name="connsiteY5" fmla="*/ 630182 h 1525126"/>
              <a:gd name="connsiteX6" fmla="*/ 1201165 w 1789888"/>
              <a:gd name="connsiteY6" fmla="*/ 423709 h 1525126"/>
              <a:gd name="connsiteX7" fmla="*/ 1161007 w 1789888"/>
              <a:gd name="connsiteY7" fmla="*/ 375037 h 1525126"/>
              <a:gd name="connsiteX8" fmla="*/ 1529942 w 1789888"/>
              <a:gd name="connsiteY8" fmla="*/ 0 h 1525126"/>
              <a:gd name="connsiteX9" fmla="*/ 1637046 w 1789888"/>
              <a:gd name="connsiteY9" fmla="*/ 129810 h 1525126"/>
              <a:gd name="connsiteX10" fmla="*/ 1789888 w 1789888"/>
              <a:gd name="connsiteY10" fmla="*/ 630182 h 1525126"/>
              <a:gd name="connsiteX11" fmla="*/ 894944 w 1789888"/>
              <a:gd name="connsiteY11" fmla="*/ 1525126 h 1525126"/>
              <a:gd name="connsiteX12" fmla="*/ 0 w 1789888"/>
              <a:gd name="connsiteY12" fmla="*/ 630182 h 1525126"/>
              <a:gd name="connsiteX13" fmla="*/ 152842 w 1789888"/>
              <a:gd name="connsiteY13" fmla="*/ 129810 h 1525126"/>
              <a:gd name="connsiteX14" fmla="*/ 259946 w 1789888"/>
              <a:gd name="connsiteY14" fmla="*/ 0 h 15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89888" h="1525126">
                <a:moveTo>
                  <a:pt x="259946" y="0"/>
                </a:moveTo>
                <a:lnTo>
                  <a:pt x="628882" y="375037"/>
                </a:lnTo>
                <a:lnTo>
                  <a:pt x="588723" y="423709"/>
                </a:lnTo>
                <a:cubicBezTo>
                  <a:pt x="548905" y="482648"/>
                  <a:pt x="525654" y="553700"/>
                  <a:pt x="525654" y="630182"/>
                </a:cubicBezTo>
                <a:cubicBezTo>
                  <a:pt x="525654" y="834135"/>
                  <a:pt x="690991" y="999472"/>
                  <a:pt x="894944" y="999472"/>
                </a:cubicBezTo>
                <a:cubicBezTo>
                  <a:pt x="1098897" y="999472"/>
                  <a:pt x="1264234" y="834135"/>
                  <a:pt x="1264234" y="630182"/>
                </a:cubicBezTo>
                <a:cubicBezTo>
                  <a:pt x="1264234" y="553700"/>
                  <a:pt x="1240984" y="482648"/>
                  <a:pt x="1201165" y="423709"/>
                </a:cubicBezTo>
                <a:lnTo>
                  <a:pt x="1161007" y="375037"/>
                </a:lnTo>
                <a:lnTo>
                  <a:pt x="1529942" y="0"/>
                </a:lnTo>
                <a:lnTo>
                  <a:pt x="1637046" y="129810"/>
                </a:lnTo>
                <a:cubicBezTo>
                  <a:pt x="1733543" y="272644"/>
                  <a:pt x="1789888" y="444833"/>
                  <a:pt x="1789888" y="630182"/>
                </a:cubicBezTo>
                <a:cubicBezTo>
                  <a:pt x="1789888" y="1124446"/>
                  <a:pt x="1389208" y="1525126"/>
                  <a:pt x="894944" y="1525126"/>
                </a:cubicBezTo>
                <a:cubicBezTo>
                  <a:pt x="400680" y="1525126"/>
                  <a:pt x="0" y="1124446"/>
                  <a:pt x="0" y="630182"/>
                </a:cubicBezTo>
                <a:cubicBezTo>
                  <a:pt x="0" y="444833"/>
                  <a:pt x="56346" y="272644"/>
                  <a:pt x="152842" y="129810"/>
                </a:cubicBezTo>
                <a:lnTo>
                  <a:pt x="259946" y="0"/>
                </a:lnTo>
                <a:close/>
              </a:path>
            </a:pathLst>
          </a:cu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</a:pPr>
            <a:endParaRPr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任意多边形 12"/>
          <p:cNvSpPr/>
          <p:nvPr>
            <p:custDataLst>
              <p:tags r:id="rId4"/>
            </p:custDataLst>
          </p:nvPr>
        </p:nvSpPr>
        <p:spPr bwMode="auto">
          <a:xfrm rot="3600000">
            <a:off x="4800102" y="3946086"/>
            <a:ext cx="461104" cy="46110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rgbClr val="1AA3AA"/>
          </a:solidFill>
          <a:ln>
            <a:noFill/>
          </a:ln>
        </p:spPr>
        <p:txBody>
          <a:bodyPr anchor="ctr"/>
          <a:lstStyle/>
          <a:p>
            <a:pPr algn="ctr" fontAlgn="auto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任意多边形 13"/>
          <p:cNvSpPr/>
          <p:nvPr>
            <p:custDataLst>
              <p:tags r:id="rId5"/>
            </p:custDataLst>
          </p:nvPr>
        </p:nvSpPr>
        <p:spPr bwMode="auto">
          <a:xfrm rot="5400000">
            <a:off x="5673666" y="2919444"/>
            <a:ext cx="461104" cy="461104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rgbClr val="1F74AD"/>
          </a:solidFill>
          <a:ln>
            <a:noFill/>
          </a:ln>
        </p:spPr>
        <p:txBody>
          <a:bodyPr anchor="ctr"/>
          <a:lstStyle/>
          <a:p>
            <a:pPr algn="ctr" fontAlgn="auto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任意多边形 14"/>
          <p:cNvSpPr/>
          <p:nvPr>
            <p:custDataLst>
              <p:tags r:id="rId6"/>
            </p:custDataLst>
          </p:nvPr>
        </p:nvSpPr>
        <p:spPr bwMode="auto">
          <a:xfrm rot="3594430">
            <a:off x="6554782" y="3951557"/>
            <a:ext cx="461104" cy="461104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rgbClr val="3498DB"/>
          </a:solidFill>
          <a:ln>
            <a:noFill/>
          </a:ln>
        </p:spPr>
        <p:txBody>
          <a:bodyPr anchor="ctr"/>
          <a:lstStyle/>
          <a:p>
            <a:pPr algn="ctr" fontAlgn="auto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任意多边形 6"/>
          <p:cNvSpPr/>
          <p:nvPr>
            <p:custDataLst>
              <p:tags r:id="rId7"/>
            </p:custDataLst>
          </p:nvPr>
        </p:nvSpPr>
        <p:spPr>
          <a:xfrm rot="13140956" flipH="1">
            <a:off x="4908696" y="3270611"/>
            <a:ext cx="1269996" cy="639799"/>
          </a:xfrm>
          <a:custGeom>
            <a:avLst/>
            <a:gdLst>
              <a:gd name="connsiteX0" fmla="*/ 634998 w 1269996"/>
              <a:gd name="connsiteY0" fmla="*/ 0 h 639799"/>
              <a:gd name="connsiteX1" fmla="*/ 1267819 w 1269996"/>
              <a:gd name="connsiteY1" fmla="*/ 262123 h 639799"/>
              <a:gd name="connsiteX2" fmla="*/ 1269996 w 1269996"/>
              <a:gd name="connsiteY2" fmla="*/ 264762 h 639799"/>
              <a:gd name="connsiteX3" fmla="*/ 901061 w 1269996"/>
              <a:gd name="connsiteY3" fmla="*/ 639799 h 639799"/>
              <a:gd name="connsiteX4" fmla="*/ 896125 w 1269996"/>
              <a:gd name="connsiteY4" fmla="*/ 633817 h 639799"/>
              <a:gd name="connsiteX5" fmla="*/ 634998 w 1269996"/>
              <a:gd name="connsiteY5" fmla="*/ 525654 h 639799"/>
              <a:gd name="connsiteX6" fmla="*/ 373871 w 1269996"/>
              <a:gd name="connsiteY6" fmla="*/ 633817 h 639799"/>
              <a:gd name="connsiteX7" fmla="*/ 368936 w 1269996"/>
              <a:gd name="connsiteY7" fmla="*/ 639799 h 639799"/>
              <a:gd name="connsiteX8" fmla="*/ 0 w 1269996"/>
              <a:gd name="connsiteY8" fmla="*/ 264762 h 639799"/>
              <a:gd name="connsiteX9" fmla="*/ 2177 w 1269996"/>
              <a:gd name="connsiteY9" fmla="*/ 262123 h 639799"/>
              <a:gd name="connsiteX10" fmla="*/ 634998 w 1269996"/>
              <a:gd name="connsiteY10" fmla="*/ 0 h 63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9996" h="639799">
                <a:moveTo>
                  <a:pt x="634998" y="0"/>
                </a:moveTo>
                <a:cubicBezTo>
                  <a:pt x="882130" y="0"/>
                  <a:pt x="1105866" y="100170"/>
                  <a:pt x="1267819" y="262123"/>
                </a:cubicBezTo>
                <a:lnTo>
                  <a:pt x="1269996" y="264762"/>
                </a:lnTo>
                <a:lnTo>
                  <a:pt x="901061" y="639799"/>
                </a:lnTo>
                <a:lnTo>
                  <a:pt x="896125" y="633817"/>
                </a:lnTo>
                <a:cubicBezTo>
                  <a:pt x="829297" y="566988"/>
                  <a:pt x="736975" y="525654"/>
                  <a:pt x="634998" y="525654"/>
                </a:cubicBezTo>
                <a:cubicBezTo>
                  <a:pt x="533022" y="525654"/>
                  <a:pt x="440699" y="566988"/>
                  <a:pt x="373871" y="633817"/>
                </a:cubicBezTo>
                <a:lnTo>
                  <a:pt x="368936" y="639799"/>
                </a:lnTo>
                <a:lnTo>
                  <a:pt x="0" y="264762"/>
                </a:lnTo>
                <a:lnTo>
                  <a:pt x="2177" y="262123"/>
                </a:lnTo>
                <a:cubicBezTo>
                  <a:pt x="164130" y="100170"/>
                  <a:pt x="387866" y="0"/>
                  <a:pt x="634998" y="0"/>
                </a:cubicBezTo>
                <a:close/>
              </a:path>
            </a:pathLst>
          </a:cu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任意多边形 3"/>
          <p:cNvSpPr/>
          <p:nvPr>
            <p:custDataLst>
              <p:tags r:id="rId8"/>
            </p:custDataLst>
          </p:nvPr>
        </p:nvSpPr>
        <p:spPr>
          <a:xfrm rot="7200000" flipH="1">
            <a:off x="5785981" y="3356358"/>
            <a:ext cx="1789888" cy="1525127"/>
          </a:xfrm>
          <a:custGeom>
            <a:avLst/>
            <a:gdLst>
              <a:gd name="connsiteX0" fmla="*/ 259946 w 1789888"/>
              <a:gd name="connsiteY0" fmla="*/ 0 h 1525126"/>
              <a:gd name="connsiteX1" fmla="*/ 628882 w 1789888"/>
              <a:gd name="connsiteY1" fmla="*/ 375037 h 1525126"/>
              <a:gd name="connsiteX2" fmla="*/ 588723 w 1789888"/>
              <a:gd name="connsiteY2" fmla="*/ 423709 h 1525126"/>
              <a:gd name="connsiteX3" fmla="*/ 525654 w 1789888"/>
              <a:gd name="connsiteY3" fmla="*/ 630182 h 1525126"/>
              <a:gd name="connsiteX4" fmla="*/ 894944 w 1789888"/>
              <a:gd name="connsiteY4" fmla="*/ 999472 h 1525126"/>
              <a:gd name="connsiteX5" fmla="*/ 1264234 w 1789888"/>
              <a:gd name="connsiteY5" fmla="*/ 630182 h 1525126"/>
              <a:gd name="connsiteX6" fmla="*/ 1201165 w 1789888"/>
              <a:gd name="connsiteY6" fmla="*/ 423709 h 1525126"/>
              <a:gd name="connsiteX7" fmla="*/ 1161007 w 1789888"/>
              <a:gd name="connsiteY7" fmla="*/ 375037 h 1525126"/>
              <a:gd name="connsiteX8" fmla="*/ 1529942 w 1789888"/>
              <a:gd name="connsiteY8" fmla="*/ 0 h 1525126"/>
              <a:gd name="connsiteX9" fmla="*/ 1637046 w 1789888"/>
              <a:gd name="connsiteY9" fmla="*/ 129810 h 1525126"/>
              <a:gd name="connsiteX10" fmla="*/ 1789888 w 1789888"/>
              <a:gd name="connsiteY10" fmla="*/ 630182 h 1525126"/>
              <a:gd name="connsiteX11" fmla="*/ 894944 w 1789888"/>
              <a:gd name="connsiteY11" fmla="*/ 1525126 h 1525126"/>
              <a:gd name="connsiteX12" fmla="*/ 0 w 1789888"/>
              <a:gd name="connsiteY12" fmla="*/ 630182 h 1525126"/>
              <a:gd name="connsiteX13" fmla="*/ 152842 w 1789888"/>
              <a:gd name="connsiteY13" fmla="*/ 129810 h 1525126"/>
              <a:gd name="connsiteX14" fmla="*/ 259946 w 1789888"/>
              <a:gd name="connsiteY14" fmla="*/ 0 h 15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89888" h="1525126">
                <a:moveTo>
                  <a:pt x="259946" y="0"/>
                </a:moveTo>
                <a:lnTo>
                  <a:pt x="628882" y="375037"/>
                </a:lnTo>
                <a:lnTo>
                  <a:pt x="588723" y="423709"/>
                </a:lnTo>
                <a:cubicBezTo>
                  <a:pt x="548905" y="482648"/>
                  <a:pt x="525654" y="553700"/>
                  <a:pt x="525654" y="630182"/>
                </a:cubicBezTo>
                <a:cubicBezTo>
                  <a:pt x="525654" y="834135"/>
                  <a:pt x="690991" y="999472"/>
                  <a:pt x="894944" y="999472"/>
                </a:cubicBezTo>
                <a:cubicBezTo>
                  <a:pt x="1098897" y="999472"/>
                  <a:pt x="1264234" y="834135"/>
                  <a:pt x="1264234" y="630182"/>
                </a:cubicBezTo>
                <a:cubicBezTo>
                  <a:pt x="1264234" y="553700"/>
                  <a:pt x="1240984" y="482648"/>
                  <a:pt x="1201165" y="423709"/>
                </a:cubicBezTo>
                <a:lnTo>
                  <a:pt x="1161007" y="375037"/>
                </a:lnTo>
                <a:lnTo>
                  <a:pt x="1529942" y="0"/>
                </a:lnTo>
                <a:lnTo>
                  <a:pt x="1637046" y="129810"/>
                </a:lnTo>
                <a:cubicBezTo>
                  <a:pt x="1733543" y="272644"/>
                  <a:pt x="1789888" y="444833"/>
                  <a:pt x="1789888" y="630182"/>
                </a:cubicBezTo>
                <a:cubicBezTo>
                  <a:pt x="1789888" y="1124446"/>
                  <a:pt x="1389208" y="1525126"/>
                  <a:pt x="894944" y="1525126"/>
                </a:cubicBezTo>
                <a:cubicBezTo>
                  <a:pt x="400680" y="1525126"/>
                  <a:pt x="0" y="1124446"/>
                  <a:pt x="0" y="630182"/>
                </a:cubicBezTo>
                <a:cubicBezTo>
                  <a:pt x="0" y="444833"/>
                  <a:pt x="56346" y="272644"/>
                  <a:pt x="152842" y="129810"/>
                </a:cubicBezTo>
                <a:lnTo>
                  <a:pt x="259946" y="0"/>
                </a:lnTo>
                <a:close/>
              </a:path>
            </a:pathLst>
          </a:cu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>
            <p:custDataLst>
              <p:tags r:id="rId9"/>
            </p:custDataLst>
          </p:nvPr>
        </p:nvSpPr>
        <p:spPr>
          <a:xfrm>
            <a:off x="5673594" y="5228095"/>
            <a:ext cx="444951" cy="444952"/>
          </a:xfrm>
          <a:prstGeom prst="ellipse">
            <a:avLst/>
          </a:pr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 bwMode="auto">
          <a:xfrm>
            <a:off x="6125827" y="2014175"/>
            <a:ext cx="2787706" cy="444952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2800" b="1" spc="30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rPr>
              <a:t>含碘元素</a:t>
            </a:r>
          </a:p>
        </p:txBody>
      </p:sp>
      <p:sp>
        <p:nvSpPr>
          <p:cNvPr id="21" name="椭圆 20"/>
          <p:cNvSpPr/>
          <p:nvPr>
            <p:custDataLst>
              <p:tags r:id="rId11"/>
            </p:custDataLst>
          </p:nvPr>
        </p:nvSpPr>
        <p:spPr>
          <a:xfrm>
            <a:off x="3464728" y="3938367"/>
            <a:ext cx="444951" cy="444952"/>
          </a:xfrm>
          <a:prstGeom prst="ellipse">
            <a:avLst/>
          </a:prstGeom>
          <a:solidFill>
            <a:srgbClr val="69A35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3458616" y="4022344"/>
            <a:ext cx="457176" cy="276999"/>
          </a:xfrm>
          <a:prstGeom prst="rect">
            <a:avLst/>
          </a:prstGeom>
          <a:noFill/>
        </p:spPr>
        <p:txBody>
          <a:bodyPr wrap="none">
            <a:normAutofit fontScale="92500" lnSpcReduction="10000"/>
          </a:bodyPr>
          <a:lstStyle/>
          <a:p>
            <a:pPr algn="ctr" fontAlgn="auto">
              <a:lnSpc>
                <a:spcPct val="120000"/>
              </a:lnSpc>
            </a:pPr>
            <a:endParaRPr lang="en-US" sz="120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椭圆 22"/>
          <p:cNvSpPr/>
          <p:nvPr>
            <p:custDataLst>
              <p:tags r:id="rId13"/>
            </p:custDataLst>
          </p:nvPr>
        </p:nvSpPr>
        <p:spPr>
          <a:xfrm>
            <a:off x="7920812" y="3905291"/>
            <a:ext cx="444951" cy="444952"/>
          </a:xfrm>
          <a:prstGeom prst="ellipse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4"/>
            </p:custDataLst>
          </p:nvPr>
        </p:nvSpPr>
        <p:spPr bwMode="auto">
          <a:xfrm>
            <a:off x="8366060" y="3896850"/>
            <a:ext cx="2787706" cy="444952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3498DB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rPr>
              <a:t>安全无毒</a:t>
            </a:r>
          </a:p>
        </p:txBody>
      </p:sp>
      <p:sp>
        <p:nvSpPr>
          <p:cNvPr id="27" name="文本框 26"/>
          <p:cNvSpPr txBox="1"/>
          <p:nvPr>
            <p:custDataLst>
              <p:tags r:id="rId15"/>
            </p:custDataLst>
          </p:nvPr>
        </p:nvSpPr>
        <p:spPr bwMode="auto">
          <a:xfrm>
            <a:off x="583108" y="3954000"/>
            <a:ext cx="2787706" cy="444952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lstStyle/>
          <a:p>
            <a:pPr algn="r" fontAlgn="auto"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69A35B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rPr>
              <a:t>不易变质</a:t>
            </a:r>
          </a:p>
        </p:txBody>
      </p:sp>
      <p:sp>
        <p:nvSpPr>
          <p:cNvPr id="51" name="椭圆 50"/>
          <p:cNvSpPr/>
          <p:nvPr>
            <p:custDataLst>
              <p:tags r:id="rId16"/>
            </p:custDataLst>
          </p:nvPr>
        </p:nvSpPr>
        <p:spPr>
          <a:xfrm>
            <a:off x="5572629" y="2014360"/>
            <a:ext cx="444951" cy="444952"/>
          </a:xfrm>
          <a:prstGeom prst="ellipse">
            <a:avLst/>
          </a:pr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文本框 51"/>
          <p:cNvSpPr txBox="1"/>
          <p:nvPr>
            <p:custDataLst>
              <p:tags r:id="rId17"/>
            </p:custDataLst>
          </p:nvPr>
        </p:nvSpPr>
        <p:spPr bwMode="auto">
          <a:xfrm>
            <a:off x="6470015" y="5275580"/>
            <a:ext cx="3364865" cy="349885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2800" b="1" spc="300"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rPr>
              <a:t>人体中以</a:t>
            </a:r>
            <a:r>
              <a:rPr lang="en-US" altLang="zh-CN" sz="2800" b="1" spc="300"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rPr>
              <a:t>I</a:t>
            </a:r>
            <a:r>
              <a:rPr lang="en-US" altLang="zh-CN" sz="2800" b="1" spc="300" baseline="30000"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rPr>
              <a:t>-</a:t>
            </a:r>
            <a:r>
              <a:rPr lang="zh-CN" altLang="en-US" sz="2800" b="1" spc="300"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rPr>
              <a:t>存在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  <p:bldP spid="13" grpId="0" bldLvl="0" animBg="1"/>
      <p:bldP spid="13" grpId="1" animBg="1"/>
      <p:bldP spid="14" grpId="0" bldLvl="0" animBg="1"/>
      <p:bldP spid="14" grpId="1" animBg="1"/>
      <p:bldP spid="46" grpId="0" bldLvl="0" animBg="1"/>
      <p:bldP spid="46" grpId="1" animBg="1"/>
      <p:bldP spid="47" grpId="0" bldLvl="0" animBg="1"/>
      <p:bldP spid="47" grpId="1" animBg="1"/>
      <p:bldP spid="44" grpId="0" bldLvl="0" animBg="1"/>
      <p:bldP spid="44" grpId="1" animBg="1"/>
      <p:bldP spid="12" grpId="0" bldLvl="0" animBg="1"/>
      <p:bldP spid="12" grpId="1" animBg="1"/>
      <p:bldP spid="16" grpId="0"/>
      <p:bldP spid="16" grpId="1"/>
      <p:bldP spid="21" grpId="0" bldLvl="0" animBg="1"/>
      <p:bldP spid="21" grpId="1" animBg="1"/>
      <p:bldP spid="22" grpId="0"/>
      <p:bldP spid="22" grpId="1"/>
      <p:bldP spid="23" grpId="0" bldLvl="0" animBg="1"/>
      <p:bldP spid="23" grpId="1" animBg="1"/>
      <p:bldP spid="25" grpId="0"/>
      <p:bldP spid="25" grpId="1"/>
      <p:bldP spid="27" grpId="0"/>
      <p:bldP spid="27" grpId="1"/>
      <p:bldP spid="51" grpId="0" animBg="1"/>
      <p:bldP spid="51" grpId="1" animBg="1"/>
      <p:bldP spid="52" grpId="0"/>
      <p:bldP spid="5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2905" y="171450"/>
            <a:ext cx="3660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食盐需要加点什么呢？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1226185" y="2958465"/>
            <a:ext cx="9691370" cy="882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226746" y="2436585"/>
            <a:ext cx="1643380" cy="2088515"/>
            <a:chOff x="392250" y="1484784"/>
            <a:chExt cx="1643380" cy="2088515"/>
          </a:xfrm>
        </p:grpSpPr>
        <p:sp>
          <p:nvSpPr>
            <p:cNvPr id="7" name="TextBox 6"/>
            <p:cNvSpPr txBox="1"/>
            <p:nvPr/>
          </p:nvSpPr>
          <p:spPr>
            <a:xfrm>
              <a:off x="899615" y="1484784"/>
              <a:ext cx="113601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+mn-ea"/>
                </a:rPr>
                <a:t>1979</a:t>
              </a:r>
              <a:r>
                <a:rPr lang="zh-CN" altLang="en-US" sz="2000" b="1" dirty="0" smtClean="0">
                  <a:latin typeface="+mn-ea"/>
                </a:rPr>
                <a:t>年</a:t>
              </a:r>
              <a:endParaRPr lang="zh-CN" altLang="en-US" sz="2000" b="1" dirty="0">
                <a:latin typeface="+mn-ea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1349642" y="1926124"/>
              <a:ext cx="0" cy="1347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圆角矩形标注 12"/>
            <p:cNvSpPr/>
            <p:nvPr/>
          </p:nvSpPr>
          <p:spPr>
            <a:xfrm rot="10800000">
              <a:off x="392250" y="2349019"/>
              <a:ext cx="1367790" cy="1224280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</p:grpSp>
      <p:sp>
        <p:nvSpPr>
          <p:cNvPr id="3" name="矩形 2"/>
          <p:cNvSpPr/>
          <p:nvPr/>
        </p:nvSpPr>
        <p:spPr>
          <a:xfrm>
            <a:off x="1184201" y="3572840"/>
            <a:ext cx="1452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FFFF00"/>
                </a:solidFill>
                <a:latin typeface="+mn-ea"/>
              </a:rPr>
              <a:t>开始选择</a:t>
            </a:r>
            <a:r>
              <a:rPr lang="zh-CN" altLang="zh-CN" sz="2000" b="1" dirty="0" smtClean="0">
                <a:solidFill>
                  <a:srgbClr val="FFFF00"/>
                </a:solidFill>
                <a:latin typeface="+mn-ea"/>
              </a:rPr>
              <a:t>缺</a:t>
            </a:r>
            <a:endParaRPr lang="en-US" altLang="zh-CN" sz="2000" b="1" dirty="0" smtClean="0">
              <a:solidFill>
                <a:srgbClr val="FFFF00"/>
              </a:solidFill>
              <a:latin typeface="+mn-ea"/>
            </a:endParaRPr>
          </a:p>
          <a:p>
            <a:r>
              <a:rPr lang="zh-CN" altLang="zh-CN" sz="2000" b="1" dirty="0" smtClean="0">
                <a:solidFill>
                  <a:srgbClr val="FFFF00"/>
                </a:solidFill>
                <a:latin typeface="+mn-ea"/>
              </a:rPr>
              <a:t>碘</a:t>
            </a:r>
            <a:r>
              <a:rPr lang="zh-CN" altLang="zh-CN" sz="2000" b="1" dirty="0">
                <a:solidFill>
                  <a:srgbClr val="FFFF00"/>
                </a:solidFill>
                <a:latin typeface="+mn-ea"/>
              </a:rPr>
              <a:t>地区补碘</a:t>
            </a:r>
            <a:endParaRPr lang="zh-CN" altLang="en-US" sz="2000" dirty="0">
              <a:solidFill>
                <a:srgbClr val="FFFF00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593191" y="2436649"/>
            <a:ext cx="1526540" cy="2088515"/>
            <a:chOff x="464005" y="1484784"/>
            <a:chExt cx="1526540" cy="2088515"/>
          </a:xfrm>
        </p:grpSpPr>
        <p:sp>
          <p:nvSpPr>
            <p:cNvPr id="19" name="TextBox 18"/>
            <p:cNvSpPr txBox="1"/>
            <p:nvPr/>
          </p:nvSpPr>
          <p:spPr>
            <a:xfrm>
              <a:off x="899615" y="1484784"/>
              <a:ext cx="109093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+mn-ea"/>
                </a:rPr>
                <a:t>1994</a:t>
              </a:r>
              <a:r>
                <a:rPr lang="zh-CN" altLang="en-US" sz="2000" b="1" dirty="0" smtClean="0">
                  <a:latin typeface="+mn-ea"/>
                </a:rPr>
                <a:t>年</a:t>
              </a:r>
              <a:endParaRPr lang="zh-CN" altLang="en-US" sz="2000" b="1" dirty="0">
                <a:latin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V="1">
              <a:off x="1519187" y="1947714"/>
              <a:ext cx="0" cy="1347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圆角矩形标注 20"/>
            <p:cNvSpPr/>
            <p:nvPr/>
          </p:nvSpPr>
          <p:spPr>
            <a:xfrm rot="10800000">
              <a:off x="464005" y="2349019"/>
              <a:ext cx="1450340" cy="1224280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/>
            </a:p>
          </p:txBody>
        </p:sp>
      </p:grpSp>
      <p:sp>
        <p:nvSpPr>
          <p:cNvPr id="8" name="矩形 7"/>
          <p:cNvSpPr/>
          <p:nvPr/>
        </p:nvSpPr>
        <p:spPr>
          <a:xfrm>
            <a:off x="3197528" y="1681897"/>
            <a:ext cx="536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+mn-ea"/>
              </a:rPr>
              <a:t>《</a:t>
            </a:r>
            <a:r>
              <a:rPr lang="zh-CN" altLang="en-US" sz="2400" b="1" dirty="0">
                <a:latin typeface="+mn-ea"/>
              </a:rPr>
              <a:t>食盐加碘消除碘缺乏危害管理条例</a:t>
            </a:r>
            <a:r>
              <a:rPr lang="en-US" altLang="zh-CN" sz="2400" b="1" dirty="0">
                <a:latin typeface="+mn-ea"/>
              </a:rPr>
              <a:t>》</a:t>
            </a:r>
          </a:p>
        </p:txBody>
      </p:sp>
      <p:sp>
        <p:nvSpPr>
          <p:cNvPr id="23" name="矩形 22"/>
          <p:cNvSpPr/>
          <p:nvPr/>
        </p:nvSpPr>
        <p:spPr>
          <a:xfrm>
            <a:off x="4632595" y="3711975"/>
            <a:ext cx="1452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</a:rPr>
              <a:t>国务院立法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6303238" y="2436651"/>
            <a:ext cx="1563370" cy="2102485"/>
            <a:chOff x="370660" y="1484784"/>
            <a:chExt cx="1563370" cy="2102485"/>
          </a:xfrm>
        </p:grpSpPr>
        <p:sp>
          <p:nvSpPr>
            <p:cNvPr id="25" name="TextBox 24"/>
            <p:cNvSpPr txBox="1"/>
            <p:nvPr/>
          </p:nvSpPr>
          <p:spPr>
            <a:xfrm>
              <a:off x="739595" y="1484784"/>
              <a:ext cx="119443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+mn-ea"/>
                </a:rPr>
                <a:t>1995</a:t>
              </a:r>
              <a:r>
                <a:rPr lang="zh-CN" altLang="en-US" sz="2000" b="1" dirty="0" smtClean="0">
                  <a:latin typeface="+mn-ea"/>
                </a:rPr>
                <a:t>年</a:t>
              </a:r>
              <a:endParaRPr lang="zh-CN" altLang="en-US" sz="2000" b="1" dirty="0">
                <a:latin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V="1">
              <a:off x="1349642" y="1926124"/>
              <a:ext cx="0" cy="1347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圆角矩形标注 26"/>
            <p:cNvSpPr/>
            <p:nvPr/>
          </p:nvSpPr>
          <p:spPr>
            <a:xfrm rot="10800000">
              <a:off x="370660" y="2362989"/>
              <a:ext cx="1470660" cy="1224280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</p:grpSp>
      <p:sp>
        <p:nvSpPr>
          <p:cNvPr id="22" name="矩形 21"/>
          <p:cNvSpPr/>
          <p:nvPr/>
        </p:nvSpPr>
        <p:spPr>
          <a:xfrm>
            <a:off x="6303010" y="3404235"/>
            <a:ext cx="165798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  <a:latin typeface="+mn-ea"/>
              </a:rPr>
              <a:t>全民食盐</a:t>
            </a:r>
            <a:r>
              <a:rPr lang="zh-CN" altLang="en-US" sz="2000" b="1" dirty="0">
                <a:solidFill>
                  <a:srgbClr val="FFFF00"/>
                </a:solidFill>
                <a:latin typeface="+mn-ea"/>
              </a:rPr>
              <a:t>加碘（</a:t>
            </a:r>
            <a:r>
              <a:rPr lang="en-US" altLang="zh-CN" sz="2000" b="1" dirty="0">
                <a:solidFill>
                  <a:srgbClr val="FFFF00"/>
                </a:solidFill>
                <a:latin typeface="+mn-ea"/>
              </a:rPr>
              <a:t>USI</a:t>
            </a:r>
            <a:r>
              <a:rPr lang="zh-CN" altLang="en-US" sz="2000" b="1" dirty="0" smtClean="0">
                <a:solidFill>
                  <a:srgbClr val="FFFF00"/>
                </a:solidFill>
                <a:latin typeface="+mn-ea"/>
              </a:rPr>
              <a:t>）</a:t>
            </a:r>
          </a:p>
          <a:p>
            <a:r>
              <a:rPr lang="zh-CN" altLang="en-US" sz="2000" b="1" dirty="0" smtClean="0">
                <a:solidFill>
                  <a:srgbClr val="FFFF00"/>
                </a:solidFill>
                <a:latin typeface="+mn-ea"/>
              </a:rPr>
              <a:t>政策实施</a:t>
            </a:r>
            <a:endParaRPr lang="zh-CN" altLang="en-US" sz="2000" b="1" dirty="0">
              <a:solidFill>
                <a:srgbClr val="FFFF00"/>
              </a:solidFill>
              <a:latin typeface="+mn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648373" y="2142669"/>
            <a:ext cx="0" cy="278740"/>
          </a:xfrm>
          <a:prstGeom prst="line">
            <a:avLst/>
          </a:prstGeom>
          <a:ln w="28575">
            <a:solidFill>
              <a:srgbClr val="250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10105068" y="2436243"/>
            <a:ext cx="900100" cy="576064"/>
            <a:chOff x="899592" y="1484784"/>
            <a:chExt cx="900100" cy="576064"/>
          </a:xfrm>
        </p:grpSpPr>
        <p:sp>
          <p:nvSpPr>
            <p:cNvPr id="37" name="TextBox 36"/>
            <p:cNvSpPr txBox="1"/>
            <p:nvPr/>
          </p:nvSpPr>
          <p:spPr>
            <a:xfrm>
              <a:off x="899592" y="1484784"/>
              <a:ext cx="90010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+mn-ea"/>
                </a:rPr>
                <a:t>现今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 flipV="1">
              <a:off x="1349642" y="1926124"/>
              <a:ext cx="0" cy="1347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39"/>
          <p:cNvSpPr/>
          <p:nvPr/>
        </p:nvSpPr>
        <p:spPr>
          <a:xfrm>
            <a:off x="127000" y="2697480"/>
            <a:ext cx="105791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碘缺乏大国</a:t>
            </a:r>
          </a:p>
        </p:txBody>
      </p:sp>
      <p:sp>
        <p:nvSpPr>
          <p:cNvPr id="11" name="矩形 10"/>
          <p:cNvSpPr/>
          <p:nvPr/>
        </p:nvSpPr>
        <p:spPr>
          <a:xfrm>
            <a:off x="10760710" y="2507615"/>
            <a:ext cx="127127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总体</a:t>
            </a:r>
          </a:p>
          <a:p>
            <a:r>
              <a:rPr lang="zh-CN" altLang="en-US" sz="2800" b="1" dirty="0" smtClean="0">
                <a:solidFill>
                  <a:srgbClr val="FF0000"/>
                </a:solidFill>
              </a:rPr>
              <a:t>不缺碘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18615" y="4982845"/>
            <a:ext cx="1156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KI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28565" y="4853940"/>
            <a:ext cx="1156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KIO</a:t>
            </a:r>
            <a:r>
              <a:rPr lang="en-US" altLang="zh-CN" sz="2400" b="1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04165" y="4982845"/>
            <a:ext cx="1156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碘剂：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183130" y="1465580"/>
            <a:ext cx="1270" cy="955675"/>
          </a:xfrm>
          <a:prstGeom prst="line">
            <a:avLst/>
          </a:prstGeom>
          <a:ln w="28575">
            <a:solidFill>
              <a:srgbClr val="250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00378" y="911642"/>
            <a:ext cx="5974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2400" b="1" dirty="0">
                <a:latin typeface="+mn-ea"/>
              </a:rPr>
              <a:t>《食盐加碘防治地方性甲状腺肿暂行办法》</a:t>
            </a:r>
          </a:p>
        </p:txBody>
      </p:sp>
      <p:sp>
        <p:nvSpPr>
          <p:cNvPr id="33" name="矩形 32"/>
          <p:cNvSpPr/>
          <p:nvPr/>
        </p:nvSpPr>
        <p:spPr>
          <a:xfrm>
            <a:off x="2870470" y="3194450"/>
            <a:ext cx="1706880" cy="70675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</a:rPr>
              <a:t>非碘盐销售</a:t>
            </a:r>
          </a:p>
          <a:p>
            <a:r>
              <a:rPr lang="zh-CN" altLang="en-US" sz="2000" b="1" dirty="0" smtClean="0">
                <a:solidFill>
                  <a:srgbClr val="FFFF00"/>
                </a:solidFill>
              </a:rPr>
              <a:t>碘缺乏症提升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8049488" y="2436651"/>
            <a:ext cx="1563370" cy="2102485"/>
            <a:chOff x="370660" y="1484784"/>
            <a:chExt cx="1563370" cy="2102485"/>
          </a:xfrm>
        </p:grpSpPr>
        <p:sp>
          <p:nvSpPr>
            <p:cNvPr id="35" name="TextBox 24"/>
            <p:cNvSpPr txBox="1"/>
            <p:nvPr/>
          </p:nvSpPr>
          <p:spPr>
            <a:xfrm>
              <a:off x="739595" y="1484784"/>
              <a:ext cx="119443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+mn-ea"/>
                </a:rPr>
                <a:t>1998</a:t>
              </a:r>
              <a:r>
                <a:rPr lang="zh-CN" altLang="en-US" sz="2000" b="1" dirty="0" smtClean="0">
                  <a:latin typeface="+mn-ea"/>
                </a:rPr>
                <a:t>年</a:t>
              </a:r>
              <a:endParaRPr lang="zh-CN" altLang="en-US" sz="2000" b="1" dirty="0">
                <a:latin typeface="+mn-ea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 flipV="1">
              <a:off x="1349642" y="1926124"/>
              <a:ext cx="0" cy="1347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圆角矩形标注 40"/>
            <p:cNvSpPr/>
            <p:nvPr/>
          </p:nvSpPr>
          <p:spPr>
            <a:xfrm rot="10800000">
              <a:off x="370660" y="2362989"/>
              <a:ext cx="1470660" cy="1224280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</p:grpSp>
      <p:sp>
        <p:nvSpPr>
          <p:cNvPr id="42" name="矩形 41"/>
          <p:cNvSpPr/>
          <p:nvPr/>
        </p:nvSpPr>
        <p:spPr>
          <a:xfrm>
            <a:off x="8049260" y="3460750"/>
            <a:ext cx="165798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FF00"/>
                </a:solidFill>
                <a:latin typeface="+mn-ea"/>
              </a:rPr>
              <a:t>卫生部批准海藻碘用于食盐加碘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206105" y="4853940"/>
            <a:ext cx="1156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海藻碘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2" grpId="0"/>
      <p:bldP spid="11" grpId="0"/>
      <p:bldP spid="14" grpId="0"/>
      <p:bldP spid="33" grpId="0" animBg="1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2905" y="171450"/>
            <a:ext cx="3660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食盐需要加点什么呢？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" y="1631950"/>
            <a:ext cx="6363335" cy="35947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1035" y="951865"/>
            <a:ext cx="8895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任务二、请评论加入碘酸钾和碘化钾的优缺点</a:t>
            </a:r>
          </a:p>
          <a:p>
            <a:endParaRPr lang="zh-CN" altLang="en-US" sz="24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24370" y="1878965"/>
            <a:ext cx="59055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提示：</a:t>
            </a:r>
          </a:p>
          <a:p>
            <a:r>
              <a:rPr lang="zh-CN" altLang="en-US" sz="2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从物质的组成和元素化合价角度分析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2905" y="171450"/>
            <a:ext cx="3660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食盐需要加点什么呢？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955675"/>
            <a:ext cx="5661660" cy="56311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735" y="1026795"/>
            <a:ext cx="5753100" cy="450342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V="1">
            <a:off x="2889885" y="2284095"/>
            <a:ext cx="3339465" cy="107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703580" y="2680335"/>
            <a:ext cx="5429250" cy="196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419225" y="3341370"/>
            <a:ext cx="4810125" cy="25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716280" y="3750945"/>
            <a:ext cx="2044700" cy="304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473190" y="1026795"/>
            <a:ext cx="5541645" cy="5692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问题</a:t>
            </a:r>
            <a:endParaRPr lang="en-US" altLang="zh-CN" sz="2800" b="1">
              <a:latin typeface="Times New Roman" panose="02020603050405020304" charset="0"/>
              <a:ea typeface="新宋体" panose="02010609030101010101" charset="-122"/>
              <a:cs typeface="Times New Roman" panose="02020603050405020304" charset="0"/>
            </a:endParaRPr>
          </a:p>
          <a:p>
            <a:r>
              <a:rPr lang="en-US" altLang="zh-CN" sz="2800" b="1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1. </a:t>
            </a:r>
            <a:r>
              <a:rPr lang="zh-CN" altLang="en-US" sz="2800" b="1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  <a:sym typeface="+mn-ea"/>
              </a:rPr>
              <a:t>干燥空气和湿润空气的成分区别？</a:t>
            </a:r>
            <a:endParaRPr lang="zh-CN" altLang="en-US" sz="2800" b="1">
              <a:latin typeface="Times New Roman" panose="02020603050405020304" charset="0"/>
              <a:ea typeface="新宋体" panose="02010609030101010101" charset="-122"/>
              <a:cs typeface="Times New Roman" panose="02020603050405020304" charset="0"/>
            </a:endParaRPr>
          </a:p>
          <a:p>
            <a:endParaRPr lang="zh-CN" altLang="en-US" sz="2800" b="1">
              <a:latin typeface="Times New Roman" panose="02020603050405020304" charset="0"/>
              <a:ea typeface="新宋体" panose="02010609030101010101" charset="-122"/>
              <a:cs typeface="Times New Roman" panose="02020603050405020304" charset="0"/>
            </a:endParaRPr>
          </a:p>
          <a:p>
            <a:endParaRPr lang="zh-CN" altLang="en-US" sz="2800" b="1">
              <a:latin typeface="Times New Roman" panose="02020603050405020304" charset="0"/>
              <a:ea typeface="新宋体" panose="02010609030101010101" charset="-122"/>
              <a:cs typeface="Times New Roman" panose="02020603050405020304" charset="0"/>
            </a:endParaRPr>
          </a:p>
          <a:p>
            <a:endParaRPr lang="zh-CN" altLang="en-US" sz="2800" b="1">
              <a:latin typeface="Times New Roman" panose="02020603050405020304" charset="0"/>
              <a:ea typeface="新宋体" panose="02010609030101010101" charset="-122"/>
              <a:cs typeface="Times New Roman" panose="02020603050405020304" charset="0"/>
            </a:endParaRPr>
          </a:p>
          <a:p>
            <a:r>
              <a:rPr lang="en-US" altLang="zh-CN" sz="2800" b="1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2. </a:t>
            </a:r>
            <a:r>
              <a:rPr lang="zh-CN" altLang="en-US" sz="2800" b="1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  <a:sym typeface="+mn-ea"/>
              </a:rPr>
              <a:t>碘化钾与那些物质作用？</a:t>
            </a:r>
            <a:endParaRPr lang="zh-CN" altLang="en-US" sz="2800" b="1">
              <a:latin typeface="Times New Roman" panose="02020603050405020304" charset="0"/>
              <a:ea typeface="新宋体" panose="02010609030101010101" charset="-122"/>
              <a:cs typeface="Times New Roman" panose="02020603050405020304" charset="0"/>
            </a:endParaRPr>
          </a:p>
          <a:p>
            <a:endParaRPr lang="zh-CN" altLang="en-US" sz="2800" b="1">
              <a:latin typeface="Times New Roman" panose="02020603050405020304" charset="0"/>
              <a:ea typeface="新宋体" panose="02010609030101010101" charset="-122"/>
              <a:cs typeface="Times New Roman" panose="02020603050405020304" charset="0"/>
            </a:endParaRPr>
          </a:p>
          <a:p>
            <a:endParaRPr lang="zh-CN" altLang="en-US" sz="2800" b="1">
              <a:latin typeface="Times New Roman" panose="02020603050405020304" charset="0"/>
              <a:ea typeface="新宋体" panose="02010609030101010101" charset="-122"/>
              <a:cs typeface="Times New Roman" panose="02020603050405020304" charset="0"/>
            </a:endParaRPr>
          </a:p>
          <a:p>
            <a:r>
              <a:rPr lang="en-US" altLang="zh-CN" sz="2800" b="1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3. </a:t>
            </a:r>
            <a:r>
              <a:rPr lang="zh-CN" altLang="en-US" sz="2800" b="1">
                <a:latin typeface="Times New Roman" panose="02020603050405020304" charset="0"/>
                <a:ea typeface="新宋体" panose="02010609030101010101" charset="-122"/>
                <a:cs typeface="Times New Roman" panose="02020603050405020304" charset="0"/>
              </a:rPr>
              <a:t>需要加入的稳定剂和干燥剂是那些物质？</a:t>
            </a:r>
          </a:p>
          <a:p>
            <a:endParaRPr lang="zh-CN" altLang="en-US" sz="2800" b="1">
              <a:latin typeface="Times New Roman" panose="02020603050405020304" charset="0"/>
              <a:ea typeface="新宋体" panose="02010609030101010101" charset="-122"/>
              <a:cs typeface="Times New Roman" panose="02020603050405020304" charset="0"/>
            </a:endParaRPr>
          </a:p>
          <a:p>
            <a:endParaRPr lang="zh-CN" altLang="en-US" sz="2800" b="1">
              <a:latin typeface="Times New Roman" panose="02020603050405020304" charset="0"/>
              <a:ea typeface="新宋体" panose="02010609030101010101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82410" y="2380615"/>
            <a:ext cx="4720590" cy="106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2060"/>
                </a:solidFill>
              </a:rPr>
              <a:t>干空气：</a:t>
            </a:r>
            <a:r>
              <a:rPr lang="en-US" altLang="zh-CN" sz="2400" b="1">
                <a:solidFill>
                  <a:srgbClr val="002060"/>
                </a:solidFill>
              </a:rPr>
              <a:t>N</a:t>
            </a:r>
            <a:r>
              <a:rPr lang="en-US" altLang="zh-CN" sz="2400" b="1" baseline="-25000">
                <a:solidFill>
                  <a:srgbClr val="002060"/>
                </a:solidFill>
              </a:rPr>
              <a:t>2</a:t>
            </a:r>
            <a:r>
              <a:rPr lang="en-US" altLang="zh-CN" sz="2400" b="1">
                <a:solidFill>
                  <a:srgbClr val="002060"/>
                </a:solidFill>
              </a:rPr>
              <a:t>   O</a:t>
            </a:r>
            <a:r>
              <a:rPr lang="en-US" altLang="zh-CN" sz="2400" b="1" baseline="-25000">
                <a:solidFill>
                  <a:srgbClr val="002060"/>
                </a:solidFill>
              </a:rPr>
              <a:t>2</a:t>
            </a:r>
            <a:r>
              <a:rPr lang="en-US" altLang="zh-CN" sz="2400" b="1">
                <a:solidFill>
                  <a:srgbClr val="002060"/>
                </a:solidFill>
              </a:rPr>
              <a:t>   CO</a:t>
            </a:r>
            <a:r>
              <a:rPr lang="en-US" altLang="zh-CN" sz="2400" b="1" baseline="-25000">
                <a:solidFill>
                  <a:srgbClr val="002060"/>
                </a:solidFill>
              </a:rPr>
              <a:t>2</a:t>
            </a:r>
          </a:p>
          <a:p>
            <a:r>
              <a:rPr lang="zh-CN" altLang="en-US" sz="2400" b="1">
                <a:solidFill>
                  <a:srgbClr val="002060"/>
                </a:solidFill>
                <a:sym typeface="+mn-ea"/>
              </a:rPr>
              <a:t>湿空气：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N</a:t>
            </a:r>
            <a:r>
              <a:rPr lang="en-US" altLang="zh-CN" sz="2400" b="1" baseline="-25000">
                <a:solidFill>
                  <a:srgbClr val="002060"/>
                </a:solidFill>
                <a:sym typeface="+mn-ea"/>
              </a:rPr>
              <a:t>2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  O</a:t>
            </a:r>
            <a:r>
              <a:rPr lang="en-US" altLang="zh-CN" sz="2400" b="1" baseline="-25000">
                <a:solidFill>
                  <a:srgbClr val="002060"/>
                </a:solidFill>
                <a:sym typeface="+mn-ea"/>
              </a:rPr>
              <a:t>2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  H</a:t>
            </a:r>
            <a:r>
              <a:rPr lang="en-US" altLang="zh-CN" sz="2400" b="1" baseline="-25000">
                <a:solidFill>
                  <a:srgbClr val="002060"/>
                </a:solidFill>
                <a:sym typeface="+mn-ea"/>
              </a:rPr>
              <a:t>2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O   CO</a:t>
            </a:r>
            <a:r>
              <a:rPr lang="en-US" altLang="zh-CN" sz="2400" b="1" baseline="-25000">
                <a:solidFill>
                  <a:srgbClr val="002060"/>
                </a:solidFill>
                <a:sym typeface="+mn-ea"/>
              </a:rPr>
              <a:t>2</a:t>
            </a:r>
            <a:endParaRPr lang="en-US" altLang="zh-CN" sz="2400" b="1" baseline="-25000">
              <a:solidFill>
                <a:srgbClr val="002060"/>
              </a:solidFill>
            </a:endParaRPr>
          </a:p>
          <a:p>
            <a:endParaRPr lang="en-US" altLang="zh-CN" sz="2400" b="1" baseline="-25000">
              <a:solidFill>
                <a:srgbClr val="00206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10195" y="2444750"/>
            <a:ext cx="31051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230870" y="2797810"/>
            <a:ext cx="2376170" cy="396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470" y="292735"/>
            <a:ext cx="5471160" cy="6629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582410" y="4145280"/>
            <a:ext cx="4720590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02060"/>
                </a:solidFill>
                <a:sym typeface="+mn-ea"/>
              </a:rPr>
              <a:t>O</a:t>
            </a:r>
            <a:r>
              <a:rPr lang="en-US" altLang="zh-CN" sz="2400" b="1" baseline="-25000">
                <a:solidFill>
                  <a:srgbClr val="002060"/>
                </a:solidFill>
                <a:sym typeface="+mn-ea"/>
              </a:rPr>
              <a:t>2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  H</a:t>
            </a:r>
            <a:r>
              <a:rPr lang="en-US" altLang="zh-CN" sz="2400" b="1" baseline="-25000">
                <a:solidFill>
                  <a:srgbClr val="002060"/>
                </a:solidFill>
                <a:sym typeface="+mn-ea"/>
              </a:rPr>
              <a:t>2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O   CO</a:t>
            </a:r>
            <a:r>
              <a:rPr lang="en-US" altLang="zh-CN" sz="2400" b="1" baseline="-25000">
                <a:solidFill>
                  <a:srgbClr val="002060"/>
                </a:solidFill>
                <a:sym typeface="+mn-ea"/>
              </a:rPr>
              <a:t>2</a:t>
            </a:r>
            <a:endParaRPr lang="en-US" altLang="zh-CN" sz="2400" b="1" baseline="-25000">
              <a:solidFill>
                <a:srgbClr val="002060"/>
              </a:solidFill>
            </a:endParaRPr>
          </a:p>
          <a:p>
            <a:endParaRPr lang="en-US" altLang="zh-CN" sz="2400" b="1" baseline="-25000">
              <a:solidFill>
                <a:srgbClr val="00206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82410" y="5901690"/>
            <a:ext cx="4720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2060"/>
                </a:solidFill>
                <a:sym typeface="+mn-ea"/>
              </a:rPr>
              <a:t>如：竹叶黄酮 硅酸钙</a:t>
            </a:r>
            <a:endParaRPr lang="en-US" altLang="zh-CN" sz="2400" b="1" baseline="-2500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  <p:bldP spid="11" grpId="0" bldLvl="0" animBg="1"/>
      <p:bldP spid="11" grpId="1" animBg="1"/>
      <p:bldP spid="12" grpId="0" animBg="1"/>
      <p:bldP spid="14" grpId="0"/>
      <p:bldP spid="14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61035" y="802005"/>
            <a:ext cx="8895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任务三、请设计实验探究加碘盐中碘元素的存在形式</a:t>
            </a:r>
            <a:endParaRPr lang="zh-CN" altLang="en-US" sz="24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2905" y="171450"/>
            <a:ext cx="3660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食盐需要加点什么呢？</a:t>
            </a:r>
          </a:p>
        </p:txBody>
      </p:sp>
      <p:sp>
        <p:nvSpPr>
          <p:cNvPr id="8" name="矩形 7"/>
          <p:cNvSpPr/>
          <p:nvPr/>
        </p:nvSpPr>
        <p:spPr>
          <a:xfrm>
            <a:off x="804805" y="2059967"/>
            <a:ext cx="7056784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碘化</a:t>
            </a:r>
            <a:r>
              <a:rPr lang="zh-CN" alt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钾</a:t>
            </a:r>
            <a:r>
              <a:rPr lang="zh-CN" alt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   KI</a:t>
            </a:r>
            <a:r>
              <a:rPr lang="en-US" altLang="zh-CN" sz="3200" b="1" dirty="0" smtClean="0">
                <a:latin typeface="Times New Roman" panose="02020603050405020304" charset="0"/>
                <a:cs typeface="Times New Roman" panose="02020603050405020304" charset="0"/>
              </a:rPr>
              <a:t>=  K</a:t>
            </a:r>
            <a:r>
              <a:rPr lang="en-US" altLang="zh-CN" sz="3200" b="1" baseline="30000" dirty="0" smtClean="0">
                <a:latin typeface="Times New Roman" panose="02020603050405020304" charset="0"/>
                <a:cs typeface="Times New Roman" panose="02020603050405020304" charset="0"/>
              </a:rPr>
              <a:t>+ </a:t>
            </a:r>
            <a:r>
              <a:rPr lang="en-US" altLang="zh-CN" sz="3200" b="1" dirty="0" smtClean="0">
                <a:latin typeface="Times New Roman" panose="02020603050405020304" charset="0"/>
                <a:cs typeface="Times New Roman" panose="02020603050405020304" charset="0"/>
              </a:rPr>
              <a:t>+  I</a:t>
            </a:r>
            <a:r>
              <a:rPr lang="en-US" altLang="zh-CN" sz="3200" b="1" baseline="30000" dirty="0" smtClean="0"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  <a:p>
            <a:endParaRPr lang="en-US" altLang="zh-CN" sz="32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碘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酸</a:t>
            </a:r>
            <a:r>
              <a:rPr lang="zh-CN" alt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钾 </a:t>
            </a:r>
            <a:r>
              <a:rPr lang="zh-CN" alt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   KIO</a:t>
            </a:r>
            <a:r>
              <a:rPr lang="zh-CN" altLang="en-US" sz="3200" b="1" baseline="-25000" dirty="0" smtClean="0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altLang="zh-CN" sz="3200" b="1" baseline="300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07473" y="1262278"/>
            <a:ext cx="2153086" cy="936104"/>
            <a:chOff x="5078038" y="2780928"/>
            <a:chExt cx="2153086" cy="936104"/>
          </a:xfrm>
        </p:grpSpPr>
        <p:sp>
          <p:nvSpPr>
            <p:cNvPr id="3" name="椭圆形标注 2"/>
            <p:cNvSpPr/>
            <p:nvPr/>
          </p:nvSpPr>
          <p:spPr>
            <a:xfrm>
              <a:off x="5078038" y="2780928"/>
              <a:ext cx="2153086" cy="936104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FFFF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40623" y="2996952"/>
              <a:ext cx="1790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00"/>
                  </a:solidFill>
                  <a:latin typeface="+mn-ea"/>
                </a:rPr>
                <a:t>具有还原性</a:t>
              </a:r>
              <a:endParaRPr lang="zh-CN" altLang="en-US" sz="2400" b="1" dirty="0">
                <a:solidFill>
                  <a:srgbClr val="FFFF00"/>
                </a:solidFill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812913" y="2918325"/>
            <a:ext cx="2153086" cy="936104"/>
            <a:chOff x="5078038" y="2780928"/>
            <a:chExt cx="2153086" cy="936104"/>
          </a:xfrm>
        </p:grpSpPr>
        <p:sp>
          <p:nvSpPr>
            <p:cNvPr id="14" name="椭圆形标注 13"/>
            <p:cNvSpPr/>
            <p:nvPr/>
          </p:nvSpPr>
          <p:spPr>
            <a:xfrm>
              <a:off x="5078038" y="2780928"/>
              <a:ext cx="2153086" cy="936104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40623" y="2996952"/>
              <a:ext cx="1790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FF00"/>
                  </a:solidFill>
                  <a:latin typeface="+mn-ea"/>
                </a:rPr>
                <a:t>具有氧化性</a:t>
              </a:r>
              <a:endParaRPr lang="zh-CN" altLang="en-US" sz="2400" b="1" dirty="0">
                <a:solidFill>
                  <a:srgbClr val="FFFF00"/>
                </a:solidFill>
                <a:latin typeface="+mn-ea"/>
              </a:endParaRPr>
            </a:p>
          </p:txBody>
        </p:sp>
      </p:grpSp>
      <p:cxnSp>
        <p:nvCxnSpPr>
          <p:cNvPr id="7" name="直接箭头连接符 6"/>
          <p:cNvCxnSpPr/>
          <p:nvPr/>
        </p:nvCxnSpPr>
        <p:spPr>
          <a:xfrm flipV="1">
            <a:off x="6660515" y="2336800"/>
            <a:ext cx="2734310" cy="10795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556115" y="2059940"/>
            <a:ext cx="535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altLang="zh-CN" sz="2800" b="1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60515" y="1676400"/>
            <a:ext cx="273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氧化剂</a:t>
            </a: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5126990" y="4373880"/>
            <a:ext cx="3249930" cy="9525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503920" y="4107180"/>
            <a:ext cx="535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altLang="zh-CN" sz="2800" b="1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13985" y="3841115"/>
            <a:ext cx="2914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还原剂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583680" y="2396490"/>
            <a:ext cx="331216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kern="1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Cl</a:t>
            </a:r>
            <a:r>
              <a:rPr lang="en-US" altLang="zh-CN" sz="2800" b="1" kern="100" baseline="-250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2</a:t>
            </a:r>
            <a:r>
              <a:rPr lang="zh-CN" altLang="en-US" sz="2800" b="1" kern="1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、</a:t>
            </a:r>
            <a:r>
              <a:rPr lang="en-US" altLang="zh-CN" sz="2800" b="1" kern="1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H</a:t>
            </a:r>
            <a:r>
              <a:rPr lang="en-US" altLang="zh-CN" sz="2800" b="1" kern="100" baseline="-250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2</a:t>
            </a:r>
            <a:r>
              <a:rPr lang="en-US" altLang="zh-CN" sz="2800" b="1" kern="1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O</a:t>
            </a:r>
            <a:r>
              <a:rPr lang="en-US" altLang="zh-CN" sz="2800" b="1" kern="100" baseline="-250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2</a:t>
            </a:r>
            <a:endParaRPr lang="en-US" altLang="zh-CN" sz="2800" b="1" kern="10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ctr"/>
            <a:r>
              <a:rPr lang="en-US" altLang="zh-CN" sz="2800" b="1" kern="1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KIO</a:t>
            </a:r>
            <a:r>
              <a:rPr lang="en-US" altLang="zh-CN" sz="2800" b="1" kern="100" baseline="-250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3</a:t>
            </a:r>
            <a:r>
              <a:rPr lang="zh-CN" altLang="en-US" sz="2800" b="1" kern="1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、</a:t>
            </a:r>
            <a:r>
              <a:rPr lang="en-US" altLang="zh-CN" sz="2800" b="1" kern="1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O</a:t>
            </a:r>
            <a:r>
              <a:rPr lang="en-US" altLang="zh-CN" sz="2800" b="1" kern="100" baseline="-250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2</a:t>
            </a:r>
            <a:r>
              <a:rPr lang="en-US" altLang="zh-CN" sz="2800" b="1" kern="1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.....</a:t>
            </a:r>
          </a:p>
          <a:p>
            <a:pPr algn="ctr"/>
            <a:endParaRPr lang="en-US" altLang="zh-CN" sz="2800" b="1" kern="10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ctr"/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28285" y="4516120"/>
            <a:ext cx="33121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1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I</a:t>
            </a:r>
            <a:r>
              <a:rPr lang="en-US" sz="2800" b="1" kern="100" baseline="3000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-</a:t>
            </a:r>
            <a:endParaRPr lang="en-US" altLang="zh-CN" sz="2800" b="1" kern="10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ctr"/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240645" y="2581910"/>
            <a:ext cx="1532255" cy="1189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r>
              <a:rPr lang="en-US" altLang="zh-CN" sz="2800" b="1" baseline="-2500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>
                <a:solidFill>
                  <a:srgbClr val="FFFF00"/>
                </a:solidFill>
              </a:rPr>
              <a:t>遇淀粉变蓝</a:t>
            </a:r>
          </a:p>
        </p:txBody>
      </p:sp>
      <p:sp>
        <p:nvSpPr>
          <p:cNvPr id="21" name="矩形 20"/>
          <p:cNvSpPr/>
          <p:nvPr/>
        </p:nvSpPr>
        <p:spPr>
          <a:xfrm>
            <a:off x="661035" y="4984115"/>
            <a:ext cx="9825355" cy="90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请写出</a:t>
            </a:r>
            <a:r>
              <a:rPr lang="zh-CN" altLang="en-US" sz="32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KIO</a:t>
            </a:r>
            <a:r>
              <a:rPr lang="zh-CN" altLang="en-US" sz="3200" b="1" baseline="-25000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32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和KI在酸性条件下反应的离子方程式</a:t>
            </a:r>
            <a:r>
              <a:rPr lang="zh-CN" altLang="en-US" sz="32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endParaRPr lang="en-US" altLang="zh-CN" sz="3200" b="1" baseline="300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69365" y="5682615"/>
            <a:ext cx="52400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5I</a:t>
            </a:r>
            <a:r>
              <a:rPr lang="en-US" altLang="zh-CN" sz="3200" b="1" baseline="30000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 </a:t>
            </a:r>
            <a:r>
              <a:rPr lang="zh-CN" altLang="en-US" sz="32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IO</a:t>
            </a:r>
            <a:r>
              <a:rPr lang="zh-CN" altLang="en-US" sz="3200" b="1" baseline="-25000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 </a:t>
            </a:r>
            <a:r>
              <a:rPr lang="en-US" altLang="zh-CN" sz="3200" b="1" baseline="30000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zh-CN" altLang="en-US" sz="3200" b="1" baseline="-25000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+ 6H</a:t>
            </a:r>
            <a:r>
              <a:rPr lang="en-US" altLang="zh-CN" sz="3200" b="1" baseline="30000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= 3I</a:t>
            </a:r>
            <a:r>
              <a:rPr lang="en-US" altLang="zh-CN" sz="3200" b="1" baseline="-25000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+ 3H</a:t>
            </a:r>
            <a:r>
              <a:rPr lang="en-US" altLang="zh-CN" sz="3200" b="1" baseline="-25000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endParaRPr lang="en-US" altLang="zh-CN" sz="3200" b="1" baseline="300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5" grpId="0"/>
      <p:bldP spid="15" grpId="1"/>
      <p:bldP spid="17" grpId="0"/>
      <p:bldP spid="17" grpId="1"/>
      <p:bldP spid="18" grpId="0"/>
      <p:bldP spid="18" grpId="1"/>
      <p:bldP spid="21" grpId="0"/>
      <p:bldP spid="21" grpId="1"/>
      <p:bldP spid="20" grpId="0"/>
      <p:bldP spid="2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3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4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3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4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5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236b6c5-9b49-4f5b-9af8-040f2031a4c0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697"/>
  <p:tag name="KSO_WM_UNIT_ID" val="diagram20187697_2*q_h_i*1_3_4"/>
  <p:tag name="KSO_WM_UNIT_LAYERLEVEL" val="1_1_1"/>
  <p:tag name="KSO_WM_BEAUTIFY_FLAG" val="#wm#"/>
  <p:tag name="KSO_WM_TAG_VERSION" val="1.0"/>
  <p:tag name="KSO_WM_UNIT_HIGHLIGHT" val="0"/>
  <p:tag name="KSO_WM_UNIT_COMPATIBLE" val="0"/>
  <p:tag name="KSO_WM_DIAGRAM_GROUP_CODE" val="q1-1"/>
  <p:tag name="KSO_WM_UNIT_TYPE" val="q_h_i"/>
  <p:tag name="KSO_WM_UNIT_INDEX" val="1_3_4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q1-1"/>
  <p:tag name="KSO_WM_UNIT_ID" val="diagram20187697_2*q_h_i*1_1_5"/>
  <p:tag name="KSO_WM_TEMPLATE_CATEGORY" val="diagram"/>
  <p:tag name="KSO_WM_TEMPLATE_INDEX" val="20187697"/>
  <p:tag name="KSO_WM_UNIT_LAYERLEVEL" val="1_1_1"/>
  <p:tag name="KSO_WM_TAG_VERSION" val="1.0"/>
  <p:tag name="KSO_WM_BEAUTIFY_FLAG" val="#wm#"/>
  <p:tag name="KSO_WM_UNIT_TYPE" val="q_h_i"/>
  <p:tag name="KSO_WM_UNIT_INDEX" val="1_1_5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697"/>
  <p:tag name="KSO_WM_UNIT_ID" val="diagram20187697_2*q_h_i*1_3_3"/>
  <p:tag name="KSO_WM_UNIT_LAYERLEVEL" val="1_1_1"/>
  <p:tag name="KSO_WM_BEAUTIFY_FLAG" val="#wm#"/>
  <p:tag name="KSO_WM_TAG_VERSION" val="1.0"/>
  <p:tag name="KSO_WM_UNIT_HIGHLIGHT" val="0"/>
  <p:tag name="KSO_WM_UNIT_COMPATIBLE" val="0"/>
  <p:tag name="KSO_WM_DIAGRAM_GROUP_CODE" val="q1-1"/>
  <p:tag name="KSO_WM_UNIT_TYPE" val="q_h_i"/>
  <p:tag name="KSO_WM_UNIT_INDEX" val="1_3_3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q1-1"/>
  <p:tag name="KSO_WM_UNIT_ID" val="diagram20187697_2*q_h_i*1_1_4"/>
  <p:tag name="KSO_WM_TEMPLATE_CATEGORY" val="diagram"/>
  <p:tag name="KSO_WM_TEMPLATE_INDEX" val="20187697"/>
  <p:tag name="KSO_WM_UNIT_LAYERLEVEL" val="1_1_1"/>
  <p:tag name="KSO_WM_TAG_VERSION" val="1.0"/>
  <p:tag name="KSO_WM_BEAUTIFY_FLAG" val="#wm#"/>
  <p:tag name="KSO_WM_UNIT_TYPE" val="q_h_i"/>
  <p:tag name="KSO_WM_UNIT_INDEX" val="1_1_4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q1-1"/>
  <p:tag name="KSO_WM_UNIT_ID" val="diagram20187697_2*q_h_i*1_2_2"/>
  <p:tag name="KSO_WM_TEMPLATE_CATEGORY" val="diagram"/>
  <p:tag name="KSO_WM_TEMPLATE_INDEX" val="20187697"/>
  <p:tag name="KSO_WM_UNIT_LAYERLEVEL" val="1_1_1"/>
  <p:tag name="KSO_WM_TAG_VERSION" val="1.0"/>
  <p:tag name="KSO_WM_BEAUTIFY_FLAG" val="#wm#"/>
  <p:tag name="KSO_WM_UNIT_TYPE" val="q_h_i"/>
  <p:tag name="KSO_WM_UNIT_INDEX" val="1_2_2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q1-1"/>
  <p:tag name="KSO_WM_UNIT_ID" val="diagram20187697_2*q_h_i*1_1_2"/>
  <p:tag name="KSO_WM_TEMPLATE_CATEGORY" val="diagram"/>
  <p:tag name="KSO_WM_TEMPLATE_INDEX" val="20187697"/>
  <p:tag name="KSO_WM_UNIT_LAYERLEVEL" val="1_1_1"/>
  <p:tag name="KSO_WM_TAG_VERSION" val="1.0"/>
  <p:tag name="KSO_WM_BEAUTIFY_FLAG" val="#wm#"/>
  <p:tag name="KSO_WM_UNIT_TYPE" val="q_h_i"/>
  <p:tag name="KSO_WM_UNIT_INDEX" val="1_1_2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697"/>
  <p:tag name="KSO_WM_UNIT_ID" val="diagram20187697_2*q_h_i*1_2_1"/>
  <p:tag name="KSO_WM_UNIT_LAYERLEVEL" val="1_1_1"/>
  <p:tag name="KSO_WM_BEAUTIFY_FLAG" val="#wm#"/>
  <p:tag name="KSO_WM_TAG_VERSION" val="1.0"/>
  <p:tag name="KSO_WM_UNIT_HIGHLIGHT" val="0"/>
  <p:tag name="KSO_WM_UNIT_COMPATIBLE" val="0"/>
  <p:tag name="KSO_WM_DIAGRAM_GROUP_CODE" val="q1-1"/>
  <p:tag name="KSO_WM_UNIT_TYPE" val="q_h_i"/>
  <p:tag name="KSO_WM_UNIT_INDEX" val="1_2_1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697"/>
  <p:tag name="KSO_WM_UNIT_ID" val="diagram20187697_2*q_h_i*1_1_3"/>
  <p:tag name="KSO_WM_UNIT_LAYERLEVEL" val="1_1_1"/>
  <p:tag name="KSO_WM_BEAUTIFY_FLAG" val="#wm#"/>
  <p:tag name="KSO_WM_TAG_VERSION" val="1.0"/>
  <p:tag name="KSO_WM_UNIT_HIGHLIGHT" val="0"/>
  <p:tag name="KSO_WM_UNIT_COMPATIBLE" val="0"/>
  <p:tag name="KSO_WM_DIAGRAM_GROUP_CODE" val="q1-1"/>
  <p:tag name="KSO_WM_UNIT_TYPE" val="q_h_i"/>
  <p:tag name="KSO_WM_UNIT_INDEX" val="1_1_3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697"/>
  <p:tag name="KSO_WM_UNIT_ID" val="diagram20187697_2*q_h_a*1_1_1"/>
  <p:tag name="KSO_WM_UNIT_LAYERLEVEL" val="1_1_1"/>
  <p:tag name="KSO_WM_UNIT_HIGHLIGHT" val="0"/>
  <p:tag name="KSO_WM_UNIT_COMPATIBLE" val="0"/>
  <p:tag name="KSO_WM_BEAUTIFY_FLAG" val="#wm#"/>
  <p:tag name="KSO_WM_TAG_VERSION" val="1.0"/>
  <p:tag name="KSO_WM_UNIT_ISCONTENTSTITLE" val="0"/>
  <p:tag name="KSO_WM_DIAGRAM_GROUP_CODE" val="q1-1"/>
  <p:tag name="KSO_WM_UNIT_TYPE" val="q_h_a"/>
  <p:tag name="KSO_WM_UNIT_INDEX" val="1_1_1"/>
  <p:tag name="KSO_WM_UNIT_PRESET_TEXT" val="单击此处添加标题"/>
  <p:tag name="KSO_WM_UNIT_DIAGRAM_ISNUMVISUAL" val="0"/>
  <p:tag name="KSO_WM_UNIT_DIAGRAM_ISREFERUNIT" val="0"/>
  <p:tag name="KSO_WM_UNIT_NOCLEAR" val="0"/>
  <p:tag name="KSO_WM_UNIT_TEXT_FILL_FORE_SCHEMECOLOR_INDEX" val="5"/>
  <p:tag name="KSO_WM_UNIT_TEXT_FILL_TYPE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697"/>
  <p:tag name="KSO_WM_UNIT_ID" val="diagram20187697_2*q_h_i*1_3_1"/>
  <p:tag name="KSO_WM_UNIT_LAYERLEVEL" val="1_1_1"/>
  <p:tag name="KSO_WM_BEAUTIFY_FLAG" val="#wm#"/>
  <p:tag name="KSO_WM_TAG_VERSION" val="1.0"/>
  <p:tag name="KSO_WM_UNIT_HIGHLIGHT" val="0"/>
  <p:tag name="KSO_WM_UNIT_COMPATIBLE" val="0"/>
  <p:tag name="KSO_WM_DIAGRAM_GROUP_CODE" val="q1-1"/>
  <p:tag name="KSO_WM_UNIT_TYPE" val="q_h_i"/>
  <p:tag name="KSO_WM_UNIT_INDEX" val="1_3_1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697"/>
  <p:tag name="KSO_WM_UNIT_ID" val="diagram20187697_2*q_h_i*1_3_2"/>
  <p:tag name="KSO_WM_UNIT_LAYERLEVEL" val="1_1_1"/>
  <p:tag name="KSO_WM_BEAUTIFY_FLAG" val="#wm#"/>
  <p:tag name="KSO_WM_TAG_VERSION" val="1.0"/>
  <p:tag name="KSO_WM_UNIT_HIGHLIGHT" val="0"/>
  <p:tag name="KSO_WM_UNIT_COMPATIBLE" val="0"/>
  <p:tag name="KSO_WM_DIAGRAM_GROUP_CODE" val="q1-1"/>
  <p:tag name="KSO_WM_UNIT_TYPE" val="q_h_i"/>
  <p:tag name="KSO_WM_UNIT_INDEX" val="1_3_2"/>
  <p:tag name="KSO_WM_UNIT_DIAGRAM_ISNUMVISUAL" val="0"/>
  <p:tag name="KSO_WM_UNIT_DIAGRAM_ISREFERUNIT" val="0"/>
  <p:tag name="KSO_WM_UNIT_TEXT_FILL_FORE_SCHEMECOLOR_INDEX" val="14"/>
  <p:tag name="KSO_WM_UNIT_TEXT_FILL_TYP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697"/>
  <p:tag name="KSO_WM_UNIT_ID" val="diagram20187697_2*q_h_i*1_2_3"/>
  <p:tag name="KSO_WM_UNIT_LAYERLEVEL" val="1_1_1"/>
  <p:tag name="KSO_WM_BEAUTIFY_FLAG" val="#wm#"/>
  <p:tag name="KSO_WM_TAG_VERSION" val="1.0"/>
  <p:tag name="KSO_WM_UNIT_HIGHLIGHT" val="0"/>
  <p:tag name="KSO_WM_UNIT_COMPATIBLE" val="0"/>
  <p:tag name="KSO_WM_DIAGRAM_GROUP_CODE" val="q1-1"/>
  <p:tag name="KSO_WM_UNIT_TYPE" val="q_h_i"/>
  <p:tag name="KSO_WM_UNIT_INDEX" val="1_2_3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697"/>
  <p:tag name="KSO_WM_UNIT_ID" val="diagram20187697_2*q_h_a*1_2_1"/>
  <p:tag name="KSO_WM_UNIT_LAYERLEVEL" val="1_1_1"/>
  <p:tag name="KSO_WM_UNIT_HIGHLIGHT" val="0"/>
  <p:tag name="KSO_WM_UNIT_COMPATIBLE" val="0"/>
  <p:tag name="KSO_WM_BEAUTIFY_FLAG" val="#wm#"/>
  <p:tag name="KSO_WM_TAG_VERSION" val="1.0"/>
  <p:tag name="KSO_WM_UNIT_ISCONTENTSTITLE" val="0"/>
  <p:tag name="KSO_WM_DIAGRAM_GROUP_CODE" val="q1-1"/>
  <p:tag name="KSO_WM_UNIT_TYPE" val="q_h_a"/>
  <p:tag name="KSO_WM_UNIT_INDEX" val="1_2_1"/>
  <p:tag name="KSO_WM_UNIT_PRESET_TEXT" val="单击此处添加标题"/>
  <p:tag name="KSO_WM_UNIT_DIAGRAM_ISNUMVISUAL" val="0"/>
  <p:tag name="KSO_WM_UNIT_DIAGRAM_ISREFERUNIT" val="0"/>
  <p:tag name="KSO_WM_UNIT_NOCLEAR" val="0"/>
  <p:tag name="KSO_WM_UNIT_TEXT_FILL_FORE_SCHEMECOLOR_INDEX" val="6"/>
  <p:tag name="KSO_WM_UNIT_TEXT_FILL_TYP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697"/>
  <p:tag name="KSO_WM_UNIT_ID" val="diagram20187697_2*q_h_a*1_3_1"/>
  <p:tag name="KSO_WM_UNIT_LAYERLEVEL" val="1_1_1"/>
  <p:tag name="KSO_WM_UNIT_HIGHLIGHT" val="0"/>
  <p:tag name="KSO_WM_UNIT_COMPATIBLE" val="0"/>
  <p:tag name="KSO_WM_BEAUTIFY_FLAG" val="#wm#"/>
  <p:tag name="KSO_WM_TAG_VERSION" val="1.0"/>
  <p:tag name="KSO_WM_UNIT_ISCONTENTSTITLE" val="0"/>
  <p:tag name="KSO_WM_DIAGRAM_GROUP_CODE" val="q1-1"/>
  <p:tag name="KSO_WM_UNIT_TYPE" val="q_h_a"/>
  <p:tag name="KSO_WM_UNIT_INDEX" val="1_3_1"/>
  <p:tag name="KSO_WM_UNIT_PRESET_TEXT" val="单击此处添加标题"/>
  <p:tag name="KSO_WM_UNIT_DIAGRAM_ISNUMVISUAL" val="0"/>
  <p:tag name="KSO_WM_UNIT_DIAGRAM_ISREFERUNIT" val="0"/>
  <p:tag name="KSO_WM_UNIT_NOCLEAR" val="0"/>
  <p:tag name="KSO_WM_UNIT_TEXT_FILL_FORE_SCHEMECOLOR_INDEX" val="8"/>
  <p:tag name="KSO_WM_UNIT_TEXT_FILL_TYP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697"/>
  <p:tag name="KSO_WM_UNIT_ID" val="diagram20187697_2*q_h_i*1_1_3"/>
  <p:tag name="KSO_WM_UNIT_LAYERLEVEL" val="1_1_1"/>
  <p:tag name="KSO_WM_BEAUTIFY_FLAG" val="#wm#"/>
  <p:tag name="KSO_WM_TAG_VERSION" val="1.0"/>
  <p:tag name="KSO_WM_UNIT_HIGHLIGHT" val="0"/>
  <p:tag name="KSO_WM_UNIT_COMPATIBLE" val="0"/>
  <p:tag name="KSO_WM_DIAGRAM_GROUP_CODE" val="q1-1"/>
  <p:tag name="KSO_WM_UNIT_TYPE" val="q_h_i"/>
  <p:tag name="KSO_WM_UNIT_INDEX" val="1_1_3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697"/>
  <p:tag name="KSO_WM_UNIT_ID" val="diagram20187697_2*q_h_a*1_1_1"/>
  <p:tag name="KSO_WM_UNIT_LAYERLEVEL" val="1_1_1"/>
  <p:tag name="KSO_WM_UNIT_HIGHLIGHT" val="0"/>
  <p:tag name="KSO_WM_UNIT_COMPATIBLE" val="0"/>
  <p:tag name="KSO_WM_BEAUTIFY_FLAG" val="#wm#"/>
  <p:tag name="KSO_WM_TAG_VERSION" val="1.0"/>
  <p:tag name="KSO_WM_UNIT_ISCONTENTSTITLE" val="0"/>
  <p:tag name="KSO_WM_DIAGRAM_GROUP_CODE" val="q1-1"/>
  <p:tag name="KSO_WM_UNIT_TYPE" val="q_h_a"/>
  <p:tag name="KSO_WM_UNIT_INDEX" val="1_1_1"/>
  <p:tag name="KSO_WM_UNIT_PRESET_TEXT" val="单击此处添加标题"/>
  <p:tag name="KSO_WM_UNIT_DIAGRAM_ISNUMVISUAL" val="0"/>
  <p:tag name="KSO_WM_UNIT_DIAGRAM_ISREFERUNIT" val="0"/>
  <p:tag name="KSO_WM_UNIT_NOCLEAR" val="0"/>
  <p:tag name="KSO_WM_UNIT_TEXT_FILL_FORE_SCHEMECOLOR_INDEX" val="5"/>
  <p:tag name="KSO_WM_UNIT_TEXT_FILL_TYP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0"/>
  <p:tag name="KSO_WM_TEMPLATE_MASTER_THUMB_INDEX" val="0"/>
  <p:tag name="KSO_WM_UNIT_SHOW_EDIT_AREA_INDICATION" val="0"/>
  <p:tag name="KSO_WM_TAG_VERSION" val="1.0"/>
  <p:tag name="KSO_WM_BEAUTIFY_FLAG" val="#wm#"/>
  <p:tag name="KSO_WM_TEMPLATE_CATEGORY" val="custom"/>
  <p:tag name="KSO_WM_TEMPLATE_INDEX" val="20202544"/>
  <p:tag name="KSO_WM_TEMPLATE_THUMBS_INDEX" val="1、4、5、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UNIT_BK_DARK_LIGHT" val="2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自定义 24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6EACF7"/>
      </a:accent1>
      <a:accent2>
        <a:srgbClr val="8CA2E6"/>
      </a:accent2>
      <a:accent3>
        <a:srgbClr val="A595D7"/>
      </a:accent3>
      <a:accent4>
        <a:srgbClr val="BC86C8"/>
      </a:accent4>
      <a:accent5>
        <a:srgbClr val="D676B9"/>
      </a:accent5>
      <a:accent6>
        <a:srgbClr val="F166AC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Application>Microsoft Office PowerPoint</Application>
  <PresentationFormat>自定义</PresentationFormat>
  <Paragraphs>162</Paragraphs>
  <Slides>13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1_Office 主题​​</vt:lpstr>
      <vt:lpstr>从海水到餐桌，一粒盐的净化之旅 —离子反应应用（2）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打印墨粉中 铁磁性物质的研究</dc:title>
  <dc:creator>user</dc:creator>
  <cp:lastModifiedBy>user</cp:lastModifiedBy>
  <cp:revision>67</cp:revision>
  <dcterms:created xsi:type="dcterms:W3CDTF">2019-06-19T02:08:00Z</dcterms:created>
  <dcterms:modified xsi:type="dcterms:W3CDTF">2020-03-12T04:37:15Z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