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.xml" ContentType="application/vnd.openxmlformats-officedocument.presentationml.notesSlide+xml"/>
  <Override PartName="/ppt/tags/tag167.xml" ContentType="application/vnd.openxmlformats-officedocument.presentationml.tags+xml"/>
  <Override PartName="/ppt/notesSlides/notesSlide2.xml" ContentType="application/vnd.openxmlformats-officedocument.presentationml.notesSlide+xml"/>
  <Override PartName="/ppt/tags/tag168.xml" ContentType="application/vnd.openxmlformats-officedocument.presentationml.tags+xml"/>
  <Override PartName="/ppt/notesSlides/notesSlide3.xml" ContentType="application/vnd.openxmlformats-officedocument.presentationml.notesSlide+xml"/>
  <Override PartName="/ppt/tags/tag169.xml" ContentType="application/vnd.openxmlformats-officedocument.presentationml.tags+xml"/>
  <Override PartName="/ppt/notesSlides/notesSlide4.xml" ContentType="application/vnd.openxmlformats-officedocument.presentationml.notesSlide+xml"/>
  <Override PartName="/ppt/tags/tag170.xml" ContentType="application/vnd.openxmlformats-officedocument.presentationml.tags+xml"/>
  <Override PartName="/ppt/notesSlides/notesSlide5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6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7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3" r:id="rId2"/>
    <p:sldId id="304" r:id="rId3"/>
    <p:sldId id="355" r:id="rId4"/>
    <p:sldId id="356" r:id="rId5"/>
    <p:sldId id="357" r:id="rId6"/>
    <p:sldId id="378" r:id="rId7"/>
    <p:sldId id="360" r:id="rId8"/>
    <p:sldId id="361" r:id="rId9"/>
    <p:sldId id="363" r:id="rId10"/>
    <p:sldId id="395" r:id="rId11"/>
    <p:sldId id="365" r:id="rId12"/>
    <p:sldId id="372" r:id="rId13"/>
    <p:sldId id="366" r:id="rId14"/>
    <p:sldId id="390" r:id="rId15"/>
    <p:sldId id="367" r:id="rId16"/>
    <p:sldId id="368" r:id="rId17"/>
    <p:sldId id="358" r:id="rId18"/>
    <p:sldId id="334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80" d="100"/>
          <a:sy n="80" d="100"/>
        </p:scale>
        <p:origin x="-390" y="-12"/>
      </p:cViewPr>
      <p:guideLst>
        <p:guide orient="horz" pos="2322"/>
        <p:guide pos="381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2020/3/12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8207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94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大家好，现在让我们一起学习从海水到餐桌，一粒盐的净化之旅</a:t>
            </a:r>
            <a:r>
              <a:rPr lang="en-US" altLang="zh-CN"/>
              <a:t>-</a:t>
            </a:r>
            <a:r>
              <a:rPr lang="zh-CN" altLang="en-US"/>
              <a:t>离子反应应用</a:t>
            </a:r>
            <a:r>
              <a:rPr lang="en-US" altLang="zh-CN"/>
              <a:t>1</a:t>
            </a:r>
            <a:r>
              <a:rPr lang="zh-CN" altLang="en-US"/>
              <a:t>的内容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一顿丰盛的美食离不开调味料</a:t>
            </a:r>
            <a:r>
              <a:rPr lang="en-US" altLang="zh-CN"/>
              <a:t>-</a:t>
            </a:r>
            <a:r>
              <a:rPr lang="zh-CN" altLang="en-US"/>
              <a:t>食盐，食盐是重要的调味品，炒菜是如果不放食盐，菜将食之无味。同时氯化钠也是人正常生理活动所必不可少的的，在工业、农业、生活中有很广泛的用途。那么食盐是如何制得的呢？实验主要分为海盐、湖盐、井盐、矿盐，在我国对人民有着深远影响是海盐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那食盐是如何从海洋到餐桌的，一粒盐又经历了那些奇妙的旅程，现在就让我们一起去看看吧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/>
              <a:t>古文盐字，左边是一个大臣，右上是一个弯腰工作的人，人下面是卤水，最下面是一个器皿，</a:t>
            </a:r>
            <a:r>
              <a:rPr lang="zh-CN" altLang="en-US" b="1">
                <a:sym typeface="+mn-ea"/>
              </a:rPr>
              <a:t>“盐”字本意是“在器皿中煮卤”。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《说文解字》中记述：天生者称卤，煮成者叫盐。所以海水晒盐又称“煮海”、煮水”、“熬波”。从海水中得到盐主要有一下几个步骤：纳潮，将海水引入盐田中，蒸发池中蒸发水分，制作卤水，结晶池中结晶，过滤得到粗盐。那么粗盐就是氯化钠吗？</a:t>
            </a:r>
            <a:endParaRPr lang="zh-CN" altLang="en-US" b="1"/>
          </a:p>
          <a:p>
            <a:pPr>
              <a:lnSpc>
                <a:spcPct val="150000"/>
              </a:lnSpc>
            </a:pP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这是某些地区粗盐中的杂质成分，请依据表格信息，完成任务一确定粗盐中的杂质成分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粗盐中有杂质，为什么要进行粗盐的精制呢？主要是为了保证盐的质量，比如盐中的硫酸镁会导致腹泻，影响食盐中添加成分的稳定性等而对于工业用盐, 影响下游产品的生产。其次能够提高设备生产能力。有些杂质容易结垢,特别是硫酸钙，易析出并附着在各种设备管道上。就会增加传热阻力、降低设备生产能力, 还会因受热不均而损坏管道,加快设备腐蚀。 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混合物分离提纯的思维模型</a:t>
            </a:r>
            <a:endParaRPr lang="zh-CN" alt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CN" altLang="en-US" dirty="0" smtClean="0">
                <a:sym typeface="+mn-ea"/>
              </a:rPr>
              <a:t>利用混合物的性质差异，分离提纯方法可以分为物理方法和化学方法，物理方法是利用物质物理性质的不同采用的分离方法；利用固体混合物在溶剂中的溶解度差异，将固体混合物溶解后变为固液混合物，采用过滤的方法达到分离提纯的目的。也可以利用液体混合物中物质的性质不同，采用结晶、蒸馏、萃取等方法达到分离提纯的目的。</a:t>
            </a:r>
            <a:r>
              <a:rPr lang="zh-CN" altLang="en-US"/>
              <a:t>也可以使用化学方法，通过</a:t>
            </a:r>
            <a:r>
              <a:rPr lang="zh-CN" altLang="en-US" b="1" dirty="0">
                <a:sym typeface="+mn-ea"/>
              </a:rPr>
              <a:t>加热</a:t>
            </a:r>
            <a:r>
              <a:rPr lang="en-US" altLang="zh-CN" b="1" dirty="0">
                <a:sym typeface="+mn-ea"/>
              </a:rPr>
              <a:t>/</a:t>
            </a:r>
            <a:r>
              <a:rPr lang="zh-CN" altLang="en-US" b="1" dirty="0">
                <a:sym typeface="+mn-ea"/>
              </a:rPr>
              <a:t>加入过量的除杂试剂</a:t>
            </a:r>
            <a:r>
              <a:rPr lang="zh-CN" altLang="en-US"/>
              <a:t>，将杂质转化为沉淀、气体或水。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03.xml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3.xml"/><Relationship Id="rId10" Type="http://schemas.openxmlformats.org/officeDocument/2006/relationships/tags" Target="../tags/tag118.xml"/><Relationship Id="rId4" Type="http://schemas.openxmlformats.org/officeDocument/2006/relationships/tags" Target="../tags/tag112.xml"/><Relationship Id="rId9" Type="http://schemas.openxmlformats.org/officeDocument/2006/relationships/tags" Target="../tags/tag117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3.xml"/><Relationship Id="rId10" Type="http://schemas.openxmlformats.org/officeDocument/2006/relationships/tags" Target="../tags/tag128.xml"/><Relationship Id="rId4" Type="http://schemas.openxmlformats.org/officeDocument/2006/relationships/tags" Target="../tags/tag122.xml"/><Relationship Id="rId9" Type="http://schemas.openxmlformats.org/officeDocument/2006/relationships/tags" Target="../tags/tag127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33.xml"/><Relationship Id="rId10" Type="http://schemas.openxmlformats.org/officeDocument/2006/relationships/tags" Target="../tags/tag138.xml"/><Relationship Id="rId4" Type="http://schemas.openxmlformats.org/officeDocument/2006/relationships/tags" Target="../tags/tag132.xml"/><Relationship Id="rId9" Type="http://schemas.openxmlformats.org/officeDocument/2006/relationships/tags" Target="../tags/tag137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5" Type="http://schemas.openxmlformats.org/officeDocument/2006/relationships/tags" Target="../tags/tag143.xml"/><Relationship Id="rId10" Type="http://schemas.openxmlformats.org/officeDocument/2006/relationships/tags" Target="../tags/tag148.xml"/><Relationship Id="rId4" Type="http://schemas.openxmlformats.org/officeDocument/2006/relationships/tags" Target="../tags/tag142.xml"/><Relationship Id="rId9" Type="http://schemas.openxmlformats.org/officeDocument/2006/relationships/tags" Target="../tags/tag147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5" Type="http://schemas.openxmlformats.org/officeDocument/2006/relationships/tags" Target="../tags/tag155.xml"/><Relationship Id="rId10" Type="http://schemas.openxmlformats.org/officeDocument/2006/relationships/tags" Target="../tags/tag160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7.xml"/><Relationship Id="rId9" Type="http://schemas.openxmlformats.org/officeDocument/2006/relationships/tags" Target="../tags/tag4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4.xml"/><Relationship Id="rId9" Type="http://schemas.openxmlformats.org/officeDocument/2006/relationships/tags" Target="../tags/tag69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24"/>
          <p:cNvSpPr/>
          <p:nvPr>
            <p:custDataLst>
              <p:tags r:id="rId1"/>
            </p:custDataLst>
          </p:nvPr>
        </p:nvSpPr>
        <p:spPr>
          <a:xfrm>
            <a:off x="0" y="3921792"/>
            <a:ext cx="3691856" cy="2936208"/>
          </a:xfrm>
          <a:custGeom>
            <a:avLst/>
            <a:gdLst>
              <a:gd name="connsiteX0" fmla="*/ 928699 w 3691856"/>
              <a:gd name="connsiteY0" fmla="*/ 0 h 2936208"/>
              <a:gd name="connsiteX1" fmla="*/ 3691856 w 3691856"/>
              <a:gd name="connsiteY1" fmla="*/ 2763157 h 2936208"/>
              <a:gd name="connsiteX2" fmla="*/ 3683118 w 3691856"/>
              <a:gd name="connsiteY2" fmla="*/ 2936208 h 2936208"/>
              <a:gd name="connsiteX3" fmla="*/ 0 w 3691856"/>
              <a:gd name="connsiteY3" fmla="*/ 2936208 h 2936208"/>
              <a:gd name="connsiteX4" fmla="*/ 0 w 3691856"/>
              <a:gd name="connsiteY4" fmla="*/ 163397 h 2936208"/>
              <a:gd name="connsiteX5" fmla="*/ 107021 w 3691856"/>
              <a:gd name="connsiteY5" fmla="*/ 124226 h 2936208"/>
              <a:gd name="connsiteX6" fmla="*/ 928699 w 3691856"/>
              <a:gd name="connsiteY6" fmla="*/ 0 h 293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1856" h="2936208">
                <a:moveTo>
                  <a:pt x="928699" y="0"/>
                </a:moveTo>
                <a:cubicBezTo>
                  <a:pt x="2454748" y="0"/>
                  <a:pt x="3691856" y="1237108"/>
                  <a:pt x="3691856" y="2763157"/>
                </a:cubicBezTo>
                <a:lnTo>
                  <a:pt x="3683118" y="2936208"/>
                </a:lnTo>
                <a:lnTo>
                  <a:pt x="0" y="2936208"/>
                </a:lnTo>
                <a:lnTo>
                  <a:pt x="0" y="163397"/>
                </a:lnTo>
                <a:lnTo>
                  <a:pt x="107021" y="124226"/>
                </a:lnTo>
                <a:cubicBezTo>
                  <a:pt x="366589" y="43492"/>
                  <a:pt x="642565" y="0"/>
                  <a:pt x="928699" y="0"/>
                </a:cubicBezTo>
                <a:close/>
              </a:path>
            </a:pathLst>
          </a:custGeom>
          <a:solidFill>
            <a:schemeClr val="accent2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任意多边形: 形状 7"/>
          <p:cNvSpPr/>
          <p:nvPr>
            <p:custDataLst>
              <p:tags r:id="rId2"/>
            </p:custDataLst>
          </p:nvPr>
        </p:nvSpPr>
        <p:spPr>
          <a:xfrm>
            <a:off x="9516687" y="1"/>
            <a:ext cx="2675313" cy="4553409"/>
          </a:xfrm>
          <a:custGeom>
            <a:avLst/>
            <a:gdLst>
              <a:gd name="connsiteX0" fmla="*/ 1525850 w 2675313"/>
              <a:gd name="connsiteY0" fmla="*/ 0 h 4553409"/>
              <a:gd name="connsiteX1" fmla="*/ 2675313 w 2675313"/>
              <a:gd name="connsiteY1" fmla="*/ 0 h 4553409"/>
              <a:gd name="connsiteX2" fmla="*/ 2675313 w 2675313"/>
              <a:gd name="connsiteY2" fmla="*/ 4528772 h 4553409"/>
              <a:gd name="connsiteX3" fmla="*/ 2593476 w 2675313"/>
              <a:gd name="connsiteY3" fmla="*/ 4541261 h 4553409"/>
              <a:gd name="connsiteX4" fmla="*/ 2352905 w 2675313"/>
              <a:gd name="connsiteY4" fmla="*/ 4553409 h 4553409"/>
              <a:gd name="connsiteX5" fmla="*/ 0 w 2675313"/>
              <a:gd name="connsiteY5" fmla="*/ 2200504 h 4553409"/>
              <a:gd name="connsiteX6" fmla="*/ 1437048 w 2675313"/>
              <a:gd name="connsiteY6" fmla="*/ 32502 h 455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313" h="4553409">
                <a:moveTo>
                  <a:pt x="1525850" y="0"/>
                </a:moveTo>
                <a:lnTo>
                  <a:pt x="2675313" y="0"/>
                </a:lnTo>
                <a:lnTo>
                  <a:pt x="2675313" y="4528772"/>
                </a:lnTo>
                <a:lnTo>
                  <a:pt x="2593476" y="4541261"/>
                </a:lnTo>
                <a:cubicBezTo>
                  <a:pt x="2514378" y="4549294"/>
                  <a:pt x="2434122" y="4553409"/>
                  <a:pt x="2352905" y="4553409"/>
                </a:cubicBezTo>
                <a:cubicBezTo>
                  <a:pt x="1053431" y="4553409"/>
                  <a:pt x="0" y="3499978"/>
                  <a:pt x="0" y="2200504"/>
                </a:cubicBezTo>
                <a:cubicBezTo>
                  <a:pt x="0" y="1225899"/>
                  <a:pt x="592555" y="389692"/>
                  <a:pt x="1437048" y="32502"/>
                </a:cubicBezTo>
                <a:close/>
              </a:path>
            </a:pathLst>
          </a:custGeom>
          <a:solidFill>
            <a:schemeClr val="accent3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任意形状 17"/>
          <p:cNvSpPr/>
          <p:nvPr>
            <p:custDataLst>
              <p:tags r:id="rId3"/>
            </p:custDataLst>
          </p:nvPr>
        </p:nvSpPr>
        <p:spPr>
          <a:xfrm>
            <a:off x="7511951" y="0"/>
            <a:ext cx="3589290" cy="2179590"/>
          </a:xfrm>
          <a:custGeom>
            <a:avLst/>
            <a:gdLst>
              <a:gd name="connsiteX0" fmla="*/ 42442 w 3589290"/>
              <a:gd name="connsiteY0" fmla="*/ 0 h 2179590"/>
              <a:gd name="connsiteX1" fmla="*/ 3546848 w 3589290"/>
              <a:gd name="connsiteY1" fmla="*/ 0 h 2179590"/>
              <a:gd name="connsiteX2" fmla="*/ 3552829 w 3589290"/>
              <a:gd name="connsiteY2" fmla="*/ 23261 h 2179590"/>
              <a:gd name="connsiteX3" fmla="*/ 3589290 w 3589290"/>
              <a:gd name="connsiteY3" fmla="*/ 384945 h 2179590"/>
              <a:gd name="connsiteX4" fmla="*/ 1794645 w 3589290"/>
              <a:gd name="connsiteY4" fmla="*/ 2179590 h 2179590"/>
              <a:gd name="connsiteX5" fmla="*/ 0 w 3589290"/>
              <a:gd name="connsiteY5" fmla="*/ 384945 h 2179590"/>
              <a:gd name="connsiteX6" fmla="*/ 36461 w 3589290"/>
              <a:gd name="connsiteY6" fmla="*/ 23261 h 217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9290" h="2179590">
                <a:moveTo>
                  <a:pt x="42442" y="0"/>
                </a:moveTo>
                <a:lnTo>
                  <a:pt x="3546848" y="0"/>
                </a:lnTo>
                <a:lnTo>
                  <a:pt x="3552829" y="23261"/>
                </a:lnTo>
                <a:cubicBezTo>
                  <a:pt x="3576736" y="140089"/>
                  <a:pt x="3589290" y="261051"/>
                  <a:pt x="3589290" y="384945"/>
                </a:cubicBezTo>
                <a:cubicBezTo>
                  <a:pt x="3589290" y="1376100"/>
                  <a:pt x="2785800" y="2179590"/>
                  <a:pt x="1794645" y="2179590"/>
                </a:cubicBezTo>
                <a:cubicBezTo>
                  <a:pt x="803490" y="2179590"/>
                  <a:pt x="0" y="1376100"/>
                  <a:pt x="0" y="384945"/>
                </a:cubicBezTo>
                <a:cubicBezTo>
                  <a:pt x="0" y="261051"/>
                  <a:pt x="12555" y="140089"/>
                  <a:pt x="36461" y="2326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1078059" y="494506"/>
            <a:ext cx="2084678" cy="2084678"/>
          </a:xfrm>
          <a:prstGeom prst="ellipse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2984644" y="2498044"/>
            <a:ext cx="6246303" cy="1174403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2984644" y="3759606"/>
            <a:ext cx="6246302" cy="53616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10555972" y="5247871"/>
            <a:ext cx="1458380" cy="430246"/>
          </a:xfrm>
        </p:spPr>
        <p:txBody>
          <a:bodyPr lIns="90000" tIns="46800" rIns="90000" bIns="46800" anchor="b">
            <a:norm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10555972" y="5760869"/>
            <a:ext cx="1458380" cy="430246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3" name="椭圆 12"/>
          <p:cNvSpPr/>
          <p:nvPr>
            <p:custDataLst>
              <p:tags r:id="rId12"/>
            </p:custDataLst>
          </p:nvPr>
        </p:nvSpPr>
        <p:spPr>
          <a:xfrm>
            <a:off x="9537097" y="4867214"/>
            <a:ext cx="1108226" cy="1108226"/>
          </a:xfrm>
          <a:prstGeom prst="ellipse">
            <a:avLst/>
          </a:prstGeom>
          <a:solidFill>
            <a:schemeClr val="accent6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0" y="-8255"/>
            <a:ext cx="12192000" cy="6880860"/>
            <a:chOff x="0" y="-13"/>
            <a:chExt cx="19200" cy="10836"/>
          </a:xfrm>
        </p:grpSpPr>
        <p:sp>
          <p:nvSpPr>
            <p:cNvPr id="24" name="任意多边形: 形状 23"/>
            <p:cNvSpPr/>
            <p:nvPr>
              <p:custDataLst>
                <p:tags r:id="rId6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任意形状 17"/>
            <p:cNvSpPr/>
            <p:nvPr>
              <p:custDataLst>
                <p:tags r:id="rId7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3" name="任意形状 24"/>
            <p:cNvSpPr/>
            <p:nvPr userDrawn="1">
              <p:custDataLst>
                <p:tags r:id="rId8"/>
              </p:custDataLst>
            </p:nvPr>
          </p:nvSpPr>
          <p:spPr>
            <a:xfrm>
              <a:off x="0" y="9383"/>
              <a:ext cx="1811" cy="1440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2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120390" y="2425700"/>
            <a:ext cx="6369685" cy="154178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任意形状 8"/>
          <p:cNvSpPr/>
          <p:nvPr>
            <p:custDataLst>
              <p:tags r:id="rId5"/>
            </p:custDataLst>
          </p:nvPr>
        </p:nvSpPr>
        <p:spPr>
          <a:xfrm>
            <a:off x="3914199" y="5414158"/>
            <a:ext cx="4340977" cy="1443841"/>
          </a:xfrm>
          <a:custGeom>
            <a:avLst/>
            <a:gdLst>
              <a:gd name="connsiteX0" fmla="*/ 2170488 w 4340977"/>
              <a:gd name="connsiteY0" fmla="*/ 0 h 1443841"/>
              <a:gd name="connsiteX1" fmla="*/ 4338490 w 4340977"/>
              <a:gd name="connsiteY1" fmla="*/ 1437048 h 1443841"/>
              <a:gd name="connsiteX2" fmla="*/ 4340977 w 4340977"/>
              <a:gd name="connsiteY2" fmla="*/ 1443841 h 1443841"/>
              <a:gd name="connsiteX3" fmla="*/ 0 w 4340977"/>
              <a:gd name="connsiteY3" fmla="*/ 1443841 h 1443841"/>
              <a:gd name="connsiteX4" fmla="*/ 2486 w 4340977"/>
              <a:gd name="connsiteY4" fmla="*/ 1437048 h 1443841"/>
              <a:gd name="connsiteX5" fmla="*/ 2170488 w 4340977"/>
              <a:gd name="connsiteY5" fmla="*/ 0 h 144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0977" h="1443841">
                <a:moveTo>
                  <a:pt x="2170488" y="0"/>
                </a:moveTo>
                <a:cubicBezTo>
                  <a:pt x="3145094" y="0"/>
                  <a:pt x="3981300" y="592555"/>
                  <a:pt x="4338490" y="1437048"/>
                </a:cubicBezTo>
                <a:lnTo>
                  <a:pt x="4340977" y="1443841"/>
                </a:lnTo>
                <a:lnTo>
                  <a:pt x="0" y="1443841"/>
                </a:lnTo>
                <a:lnTo>
                  <a:pt x="2486" y="1437048"/>
                </a:lnTo>
                <a:cubicBezTo>
                  <a:pt x="359677" y="592555"/>
                  <a:pt x="1195883" y="0"/>
                  <a:pt x="2170488" y="0"/>
                </a:cubicBezTo>
                <a:close/>
              </a:path>
            </a:pathLst>
          </a:cu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任意形状 7"/>
          <p:cNvSpPr/>
          <p:nvPr>
            <p:custDataLst>
              <p:tags r:id="rId6"/>
            </p:custDataLst>
          </p:nvPr>
        </p:nvSpPr>
        <p:spPr>
          <a:xfrm>
            <a:off x="4981181" y="1"/>
            <a:ext cx="2229641" cy="904197"/>
          </a:xfrm>
          <a:custGeom>
            <a:avLst/>
            <a:gdLst>
              <a:gd name="connsiteX0" fmla="*/ 0 w 2229641"/>
              <a:gd name="connsiteY0" fmla="*/ 0 h 904197"/>
              <a:gd name="connsiteX1" fmla="*/ 2229641 w 2229641"/>
              <a:gd name="connsiteY1" fmla="*/ 0 h 904197"/>
              <a:gd name="connsiteX2" fmla="*/ 2165057 w 2229641"/>
              <a:gd name="connsiteY2" fmla="*/ 208053 h 904197"/>
              <a:gd name="connsiteX3" fmla="*/ 1114820 w 2229641"/>
              <a:gd name="connsiteY3" fmla="*/ 904197 h 904197"/>
              <a:gd name="connsiteX4" fmla="*/ 64583 w 2229641"/>
              <a:gd name="connsiteY4" fmla="*/ 208053 h 90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641" h="904197">
                <a:moveTo>
                  <a:pt x="0" y="0"/>
                </a:moveTo>
                <a:lnTo>
                  <a:pt x="2229641" y="0"/>
                </a:lnTo>
                <a:lnTo>
                  <a:pt x="2165057" y="208053"/>
                </a:lnTo>
                <a:cubicBezTo>
                  <a:pt x="1992025" y="617148"/>
                  <a:pt x="1586945" y="904197"/>
                  <a:pt x="1114820" y="904197"/>
                </a:cubicBezTo>
                <a:cubicBezTo>
                  <a:pt x="642696" y="904197"/>
                  <a:pt x="237616" y="617148"/>
                  <a:pt x="64583" y="20805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0530840" y="5967730"/>
            <a:ext cx="1661160" cy="905510"/>
            <a:chOff x="16584" y="9398"/>
            <a:chExt cx="2616" cy="1426"/>
          </a:xfrm>
        </p:grpSpPr>
        <p:sp>
          <p:nvSpPr>
            <p:cNvPr id="15" name="任意形状 24"/>
            <p:cNvSpPr/>
            <p:nvPr>
              <p:custDataLst>
                <p:tags r:id="rId6"/>
              </p:custDataLst>
            </p:nvPr>
          </p:nvSpPr>
          <p:spPr>
            <a:xfrm flipH="1">
              <a:off x="17408" y="9398"/>
              <a:ext cx="1792" cy="1425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2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7"/>
              </p:custDataLst>
            </p:nvPr>
          </p:nvSpPr>
          <p:spPr>
            <a:xfrm>
              <a:off x="16584" y="10122"/>
              <a:ext cx="1423" cy="702"/>
            </a:xfrm>
            <a:custGeom>
              <a:avLst/>
              <a:gdLst>
                <a:gd name="connsiteX0" fmla="*/ 451780 w 903560"/>
                <a:gd name="connsiteY0" fmla="*/ 0 h 445912"/>
                <a:gd name="connsiteX1" fmla="*/ 895026 w 903560"/>
                <a:gd name="connsiteY1" fmla="*/ 361256 h 445912"/>
                <a:gd name="connsiteX2" fmla="*/ 903560 w 903560"/>
                <a:gd name="connsiteY2" fmla="*/ 445912 h 445912"/>
                <a:gd name="connsiteX3" fmla="*/ 0 w 903560"/>
                <a:gd name="connsiteY3" fmla="*/ 445912 h 445912"/>
                <a:gd name="connsiteX4" fmla="*/ 8534 w 903560"/>
                <a:gd name="connsiteY4" fmla="*/ 361256 h 445912"/>
                <a:gd name="connsiteX5" fmla="*/ 451780 w 903560"/>
                <a:gd name="connsiteY5" fmla="*/ 0 h 44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3560" h="445912">
                  <a:moveTo>
                    <a:pt x="451780" y="0"/>
                  </a:moveTo>
                  <a:cubicBezTo>
                    <a:pt x="670421" y="0"/>
                    <a:pt x="852838" y="155088"/>
                    <a:pt x="895026" y="361256"/>
                  </a:cubicBezTo>
                  <a:lnTo>
                    <a:pt x="903560" y="445912"/>
                  </a:lnTo>
                  <a:lnTo>
                    <a:pt x="0" y="445912"/>
                  </a:lnTo>
                  <a:lnTo>
                    <a:pt x="8534" y="361256"/>
                  </a:lnTo>
                  <a:cubicBezTo>
                    <a:pt x="50722" y="155088"/>
                    <a:pt x="233139" y="0"/>
                    <a:pt x="451780" y="0"/>
                  </a:cubicBezTo>
                  <a:close/>
                </a:path>
              </a:pathLst>
            </a:custGeom>
            <a:solidFill>
              <a:schemeClr val="accent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-8255"/>
            <a:ext cx="12192000" cy="6880860"/>
            <a:chOff x="0" y="-13"/>
            <a:chExt cx="19200" cy="10836"/>
          </a:xfrm>
        </p:grpSpPr>
        <p:sp>
          <p:nvSpPr>
            <p:cNvPr id="24" name="任意多边形: 形状 23"/>
            <p:cNvSpPr/>
            <p:nvPr>
              <p:custDataLst>
                <p:tags r:id="rId8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任意形状 17"/>
            <p:cNvSpPr/>
            <p:nvPr>
              <p:custDataLst>
                <p:tags r:id="rId9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3" name="任意形状 24"/>
            <p:cNvSpPr/>
            <p:nvPr userDrawn="1">
              <p:custDataLst>
                <p:tags r:id="rId10"/>
              </p:custDataLst>
            </p:nvPr>
          </p:nvSpPr>
          <p:spPr>
            <a:xfrm>
              <a:off x="0" y="9383"/>
              <a:ext cx="1811" cy="1440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2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0"/>
            <a:ext cx="4823460" cy="68586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-3810" y="5798820"/>
            <a:ext cx="1991360" cy="1073150"/>
            <a:chOff x="-6" y="9132"/>
            <a:chExt cx="3136" cy="1690"/>
          </a:xfrm>
        </p:grpSpPr>
        <p:sp>
          <p:nvSpPr>
            <p:cNvPr id="16" name="任意形状 24"/>
            <p:cNvSpPr/>
            <p:nvPr userDrawn="1">
              <p:custDataLst>
                <p:tags r:id="rId9"/>
              </p:custDataLst>
            </p:nvPr>
          </p:nvSpPr>
          <p:spPr>
            <a:xfrm>
              <a:off x="-6" y="9132"/>
              <a:ext cx="2126" cy="1691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任意多边形: 形状 17"/>
            <p:cNvSpPr/>
            <p:nvPr userDrawn="1">
              <p:custDataLst>
                <p:tags r:id="rId10"/>
              </p:custDataLst>
            </p:nvPr>
          </p:nvSpPr>
          <p:spPr>
            <a:xfrm>
              <a:off x="1110" y="9611"/>
              <a:ext cx="2020" cy="1189"/>
            </a:xfrm>
            <a:custGeom>
              <a:avLst/>
              <a:gdLst>
                <a:gd name="connsiteX0" fmla="*/ 641220 w 1282440"/>
                <a:gd name="connsiteY0" fmla="*/ 0 h 755143"/>
                <a:gd name="connsiteX1" fmla="*/ 1282440 w 1282440"/>
                <a:gd name="connsiteY1" fmla="*/ 641220 h 755143"/>
                <a:gd name="connsiteX2" fmla="*/ 1270956 w 1282440"/>
                <a:gd name="connsiteY2" fmla="*/ 755143 h 755143"/>
                <a:gd name="connsiteX3" fmla="*/ 11485 w 1282440"/>
                <a:gd name="connsiteY3" fmla="*/ 755143 h 755143"/>
                <a:gd name="connsiteX4" fmla="*/ 0 w 1282440"/>
                <a:gd name="connsiteY4" fmla="*/ 641220 h 755143"/>
                <a:gd name="connsiteX5" fmla="*/ 641220 w 1282440"/>
                <a:gd name="connsiteY5" fmla="*/ 0 h 75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2440" h="755143">
                  <a:moveTo>
                    <a:pt x="641220" y="0"/>
                  </a:moveTo>
                  <a:cubicBezTo>
                    <a:pt x="995356" y="0"/>
                    <a:pt x="1282440" y="287084"/>
                    <a:pt x="1282440" y="641220"/>
                  </a:cubicBezTo>
                  <a:lnTo>
                    <a:pt x="1270956" y="755143"/>
                  </a:lnTo>
                  <a:lnTo>
                    <a:pt x="11485" y="755143"/>
                  </a:lnTo>
                  <a:lnTo>
                    <a:pt x="0" y="641220"/>
                  </a:lnTo>
                  <a:cubicBezTo>
                    <a:pt x="0" y="287084"/>
                    <a:pt x="287084" y="0"/>
                    <a:pt x="641220" y="0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 marL="2857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2001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573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1145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9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10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9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10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0530840" y="5967730"/>
            <a:ext cx="1661160" cy="904240"/>
            <a:chOff x="16584" y="9398"/>
            <a:chExt cx="2616" cy="1424"/>
          </a:xfrm>
        </p:grpSpPr>
        <p:sp>
          <p:nvSpPr>
            <p:cNvPr id="12" name="任意形状 24"/>
            <p:cNvSpPr/>
            <p:nvPr userDrawn="1">
              <p:custDataLst>
                <p:tags r:id="rId11"/>
              </p:custDataLst>
            </p:nvPr>
          </p:nvSpPr>
          <p:spPr>
            <a:xfrm flipH="1">
              <a:off x="17408" y="9398"/>
              <a:ext cx="1792" cy="1425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12"/>
              </p:custDataLst>
            </p:nvPr>
          </p:nvSpPr>
          <p:spPr>
            <a:xfrm>
              <a:off x="16584" y="10098"/>
              <a:ext cx="1423" cy="702"/>
            </a:xfrm>
            <a:custGeom>
              <a:avLst/>
              <a:gdLst>
                <a:gd name="connsiteX0" fmla="*/ 451780 w 903560"/>
                <a:gd name="connsiteY0" fmla="*/ 0 h 445912"/>
                <a:gd name="connsiteX1" fmla="*/ 895026 w 903560"/>
                <a:gd name="connsiteY1" fmla="*/ 361256 h 445912"/>
                <a:gd name="connsiteX2" fmla="*/ 903560 w 903560"/>
                <a:gd name="connsiteY2" fmla="*/ 445912 h 445912"/>
                <a:gd name="connsiteX3" fmla="*/ 0 w 903560"/>
                <a:gd name="connsiteY3" fmla="*/ 445912 h 445912"/>
                <a:gd name="connsiteX4" fmla="*/ 8534 w 903560"/>
                <a:gd name="connsiteY4" fmla="*/ 361256 h 445912"/>
                <a:gd name="connsiteX5" fmla="*/ 451780 w 903560"/>
                <a:gd name="connsiteY5" fmla="*/ 0 h 44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3560" h="445912">
                  <a:moveTo>
                    <a:pt x="451780" y="0"/>
                  </a:moveTo>
                  <a:cubicBezTo>
                    <a:pt x="670421" y="0"/>
                    <a:pt x="852838" y="155088"/>
                    <a:pt x="895026" y="361256"/>
                  </a:cubicBezTo>
                  <a:lnTo>
                    <a:pt x="903560" y="445912"/>
                  </a:lnTo>
                  <a:lnTo>
                    <a:pt x="0" y="445912"/>
                  </a:lnTo>
                  <a:lnTo>
                    <a:pt x="8534" y="361256"/>
                  </a:lnTo>
                  <a:cubicBezTo>
                    <a:pt x="50722" y="155088"/>
                    <a:pt x="233139" y="0"/>
                    <a:pt x="451780" y="0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-3175" y="-16510"/>
            <a:ext cx="12193270" cy="6883400"/>
            <a:chOff x="-5" y="-26"/>
            <a:chExt cx="19202" cy="10840"/>
          </a:xfrm>
        </p:grpSpPr>
        <p:grpSp>
          <p:nvGrpSpPr>
            <p:cNvPr id="8" name="组合 7"/>
            <p:cNvGrpSpPr/>
            <p:nvPr userDrawn="1">
              <p:custDataLst>
                <p:tags r:id="rId8"/>
              </p:custDataLst>
            </p:nvPr>
          </p:nvGrpSpPr>
          <p:grpSpPr>
            <a:xfrm>
              <a:off x="-5" y="7500"/>
              <a:ext cx="5143" cy="3314"/>
              <a:chOff x="-3174" y="4762217"/>
              <a:chExt cx="3265874" cy="2104199"/>
            </a:xfrm>
          </p:grpSpPr>
          <p:sp>
            <p:nvSpPr>
              <p:cNvPr id="9" name="任意多边形: 形状 8"/>
              <p:cNvSpPr/>
              <p:nvPr>
                <p:custDataLst>
                  <p:tags r:id="rId12"/>
                </p:custDataLst>
              </p:nvPr>
            </p:nvSpPr>
            <p:spPr>
              <a:xfrm>
                <a:off x="-3174" y="4762217"/>
                <a:ext cx="2009063" cy="2104199"/>
              </a:xfrm>
              <a:custGeom>
                <a:avLst/>
                <a:gdLst>
                  <a:gd name="connsiteX0" fmla="*/ 28878 w 2009063"/>
                  <a:gd name="connsiteY0" fmla="*/ 0 h 2104199"/>
                  <a:gd name="connsiteX1" fmla="*/ 2009063 w 2009063"/>
                  <a:gd name="connsiteY1" fmla="*/ 1980184 h 2104199"/>
                  <a:gd name="connsiteX2" fmla="*/ 2002801 w 2009063"/>
                  <a:gd name="connsiteY2" fmla="*/ 2104199 h 2104199"/>
                  <a:gd name="connsiteX3" fmla="*/ 0 w 2009063"/>
                  <a:gd name="connsiteY3" fmla="*/ 2104199 h 2104199"/>
                  <a:gd name="connsiteX4" fmla="*/ 0 w 2009063"/>
                  <a:gd name="connsiteY4" fmla="*/ 1095 h 210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9063" h="2104199">
                    <a:moveTo>
                      <a:pt x="28878" y="0"/>
                    </a:moveTo>
                    <a:cubicBezTo>
                      <a:pt x="1122504" y="0"/>
                      <a:pt x="2009063" y="886559"/>
                      <a:pt x="2009063" y="1980184"/>
                    </a:cubicBezTo>
                    <a:lnTo>
                      <a:pt x="2002801" y="2104199"/>
                    </a:lnTo>
                    <a:lnTo>
                      <a:pt x="0" y="2104199"/>
                    </a:lnTo>
                    <a:lnTo>
                      <a:pt x="0" y="1095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" name="任意多边形: 形状 9"/>
              <p:cNvSpPr/>
              <p:nvPr>
                <p:custDataLst>
                  <p:tags r:id="rId13"/>
                </p:custDataLst>
              </p:nvPr>
            </p:nvSpPr>
            <p:spPr>
              <a:xfrm>
                <a:off x="749076" y="5357865"/>
                <a:ext cx="2513624" cy="1500135"/>
              </a:xfrm>
              <a:custGeom>
                <a:avLst/>
                <a:gdLst>
                  <a:gd name="connsiteX0" fmla="*/ 1256812 w 2513624"/>
                  <a:gd name="connsiteY0" fmla="*/ 0 h 1500135"/>
                  <a:gd name="connsiteX1" fmla="*/ 2513624 w 2513624"/>
                  <a:gd name="connsiteY1" fmla="*/ 1256812 h 1500135"/>
                  <a:gd name="connsiteX2" fmla="*/ 2489095 w 2513624"/>
                  <a:gd name="connsiteY2" fmla="*/ 1500135 h 1500135"/>
                  <a:gd name="connsiteX3" fmla="*/ 24529 w 2513624"/>
                  <a:gd name="connsiteY3" fmla="*/ 1500135 h 1500135"/>
                  <a:gd name="connsiteX4" fmla="*/ 0 w 2513624"/>
                  <a:gd name="connsiteY4" fmla="*/ 1256812 h 1500135"/>
                  <a:gd name="connsiteX5" fmla="*/ 1256812 w 2513624"/>
                  <a:gd name="connsiteY5" fmla="*/ 0 h 1500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3624" h="1500135">
                    <a:moveTo>
                      <a:pt x="1256812" y="0"/>
                    </a:moveTo>
                    <a:cubicBezTo>
                      <a:pt x="1950930" y="0"/>
                      <a:pt x="2513624" y="562694"/>
                      <a:pt x="2513624" y="1256812"/>
                    </a:cubicBezTo>
                    <a:lnTo>
                      <a:pt x="2489095" y="1500135"/>
                    </a:lnTo>
                    <a:lnTo>
                      <a:pt x="24529" y="1500135"/>
                    </a:lnTo>
                    <a:lnTo>
                      <a:pt x="0" y="1256812"/>
                    </a:lnTo>
                    <a:cubicBezTo>
                      <a:pt x="0" y="562694"/>
                      <a:pt x="562694" y="0"/>
                      <a:pt x="1256812" y="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 userDrawn="1">
              <p:custDataLst>
                <p:tags r:id="rId9"/>
              </p:custDataLst>
            </p:nvPr>
          </p:nvGrpSpPr>
          <p:grpSpPr>
            <a:xfrm rot="10800000">
              <a:off x="14055" y="-26"/>
              <a:ext cx="5143" cy="3314"/>
              <a:chOff x="-3174" y="4762217"/>
              <a:chExt cx="3265874" cy="2104199"/>
            </a:xfrm>
          </p:grpSpPr>
          <p:sp>
            <p:nvSpPr>
              <p:cNvPr id="13" name="任意多边形: 形状 12"/>
              <p:cNvSpPr/>
              <p:nvPr>
                <p:custDataLst>
                  <p:tags r:id="rId10"/>
                </p:custDataLst>
              </p:nvPr>
            </p:nvSpPr>
            <p:spPr>
              <a:xfrm>
                <a:off x="-3174" y="4762217"/>
                <a:ext cx="2009063" cy="2104199"/>
              </a:xfrm>
              <a:custGeom>
                <a:avLst/>
                <a:gdLst>
                  <a:gd name="connsiteX0" fmla="*/ 28878 w 2009063"/>
                  <a:gd name="connsiteY0" fmla="*/ 0 h 2104199"/>
                  <a:gd name="connsiteX1" fmla="*/ 2009063 w 2009063"/>
                  <a:gd name="connsiteY1" fmla="*/ 1980184 h 2104199"/>
                  <a:gd name="connsiteX2" fmla="*/ 2002801 w 2009063"/>
                  <a:gd name="connsiteY2" fmla="*/ 2104199 h 2104199"/>
                  <a:gd name="connsiteX3" fmla="*/ 0 w 2009063"/>
                  <a:gd name="connsiteY3" fmla="*/ 2104199 h 2104199"/>
                  <a:gd name="connsiteX4" fmla="*/ 0 w 2009063"/>
                  <a:gd name="connsiteY4" fmla="*/ 1095 h 210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9063" h="2104199">
                    <a:moveTo>
                      <a:pt x="28878" y="0"/>
                    </a:moveTo>
                    <a:cubicBezTo>
                      <a:pt x="1122504" y="0"/>
                      <a:pt x="2009063" y="886559"/>
                      <a:pt x="2009063" y="1980184"/>
                    </a:cubicBezTo>
                    <a:lnTo>
                      <a:pt x="2002801" y="2104199"/>
                    </a:lnTo>
                    <a:lnTo>
                      <a:pt x="0" y="2104199"/>
                    </a:lnTo>
                    <a:lnTo>
                      <a:pt x="0" y="1095"/>
                    </a:lnTo>
                    <a:close/>
                  </a:path>
                </a:pathLst>
              </a:cu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4" name="任意多边形: 形状 13"/>
              <p:cNvSpPr/>
              <p:nvPr>
                <p:custDataLst>
                  <p:tags r:id="rId11"/>
                </p:custDataLst>
              </p:nvPr>
            </p:nvSpPr>
            <p:spPr>
              <a:xfrm>
                <a:off x="749076" y="5357865"/>
                <a:ext cx="2513624" cy="1500135"/>
              </a:xfrm>
              <a:custGeom>
                <a:avLst/>
                <a:gdLst>
                  <a:gd name="connsiteX0" fmla="*/ 1256812 w 2513624"/>
                  <a:gd name="connsiteY0" fmla="*/ 0 h 1500135"/>
                  <a:gd name="connsiteX1" fmla="*/ 2513624 w 2513624"/>
                  <a:gd name="connsiteY1" fmla="*/ 1256812 h 1500135"/>
                  <a:gd name="connsiteX2" fmla="*/ 2489095 w 2513624"/>
                  <a:gd name="connsiteY2" fmla="*/ 1500135 h 1500135"/>
                  <a:gd name="connsiteX3" fmla="*/ 24529 w 2513624"/>
                  <a:gd name="connsiteY3" fmla="*/ 1500135 h 1500135"/>
                  <a:gd name="connsiteX4" fmla="*/ 0 w 2513624"/>
                  <a:gd name="connsiteY4" fmla="*/ 1256812 h 1500135"/>
                  <a:gd name="connsiteX5" fmla="*/ 1256812 w 2513624"/>
                  <a:gd name="connsiteY5" fmla="*/ 0 h 1500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3624" h="1500135">
                    <a:moveTo>
                      <a:pt x="1256812" y="0"/>
                    </a:moveTo>
                    <a:cubicBezTo>
                      <a:pt x="1950930" y="0"/>
                      <a:pt x="2513624" y="562694"/>
                      <a:pt x="2513624" y="1256812"/>
                    </a:cubicBezTo>
                    <a:lnTo>
                      <a:pt x="2489095" y="1500135"/>
                    </a:lnTo>
                    <a:lnTo>
                      <a:pt x="24529" y="1500135"/>
                    </a:lnTo>
                    <a:lnTo>
                      <a:pt x="0" y="1256812"/>
                    </a:lnTo>
                    <a:cubicBezTo>
                      <a:pt x="0" y="562694"/>
                      <a:pt x="562694" y="0"/>
                      <a:pt x="1256812" y="0"/>
                    </a:cubicBezTo>
                    <a:close/>
                  </a:path>
                </a:pathLst>
              </a:custGeom>
              <a:solidFill>
                <a:schemeClr val="accent3">
                  <a:alpha val="2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7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8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3672507" y="4889195"/>
            <a:ext cx="4846986" cy="430367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>
            <a:off x="5395393" y="2636224"/>
            <a:ext cx="1000451" cy="1000451"/>
          </a:xfrm>
          <a:prstGeom prst="ellipse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椭圆 7"/>
          <p:cNvSpPr/>
          <p:nvPr>
            <p:custDataLst>
              <p:tags r:id="rId6"/>
            </p:custDataLst>
          </p:nvPr>
        </p:nvSpPr>
        <p:spPr>
          <a:xfrm>
            <a:off x="6474332" y="2240011"/>
            <a:ext cx="500225" cy="500225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672506" y="4063043"/>
            <a:ext cx="4846987" cy="77867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742950" marR="0" lvl="1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200150" marR="0" lvl="2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57350" marR="0" lvl="3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114550" marR="0" lvl="4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8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9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1" name="任意多边形: 形状 9"/>
            <p:cNvSpPr/>
            <p:nvPr userDrawn="1">
              <p:custDataLst>
                <p:tags r:id="rId10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任意形状 17"/>
            <p:cNvSpPr/>
            <p:nvPr userDrawn="1">
              <p:custDataLst>
                <p:tags r:id="rId11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8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9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EFD9D74-47D9-4702-A33C-335B63B48DBF}" type="datetimeFigureOut">
              <a:rPr lang="zh-CN" altLang="en-US" smtClean="0"/>
              <a:t>2020/3/12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7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8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69882" y="454025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69882" y="963303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8.xml"/><Relationship Id="rId1" Type="http://schemas.openxmlformats.org/officeDocument/2006/relationships/tags" Target="../tags/tag18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8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0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174.xml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0.xml"/><Relationship Id="rId1" Type="http://schemas.openxmlformats.org/officeDocument/2006/relationships/tags" Target="../tags/tag1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2.xml"/><Relationship Id="rId1" Type="http://schemas.openxmlformats.org/officeDocument/2006/relationships/tags" Target="../tags/tag1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874770" y="3439160"/>
            <a:ext cx="8037195" cy="970915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从海水到餐桌，一粒盐的净化之旅</a:t>
            </a:r>
            <a:r>
              <a:rPr lang="zh-CN" altLang="en-US" sz="40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zh-CN" altLang="en-US" sz="40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36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36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离子反应应用（1）</a:t>
            </a: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4"/>
            <a:ext cx="545846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高一年级化学</a:t>
            </a: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4432299" y="4932753"/>
            <a:ext cx="6448320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北京中学 赵亚楠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635000" y="601980"/>
          <a:ext cx="11153775" cy="617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755"/>
                <a:gridCol w="2230755"/>
                <a:gridCol w="2230755"/>
                <a:gridCol w="2230755"/>
                <a:gridCol w="2230755"/>
              </a:tblGrid>
              <a:tr h="7715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OH</a:t>
                      </a:r>
                      <a:r>
                        <a:rPr lang="en-US" sz="2800" b="1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-</a:t>
                      </a: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Cl</a:t>
                      </a:r>
                      <a:r>
                        <a:rPr lang="en-US" sz="2800" b="1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-</a:t>
                      </a: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SO</a:t>
                      </a:r>
                      <a:r>
                        <a:rPr lang="en-US" sz="2800" b="1" baseline="-25000"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r>
                        <a:rPr lang="en-US" sz="2800" b="1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2-</a:t>
                      </a: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CO</a:t>
                      </a:r>
                      <a:r>
                        <a:rPr lang="en-US" sz="2800" b="1" baseline="-25000"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2800" b="1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2-</a:t>
                      </a: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</a:tr>
              <a:tr h="7715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H</a:t>
                      </a:r>
                      <a:r>
                        <a:rPr lang="en-US" sz="2800" b="1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+</a:t>
                      </a: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—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溶、挥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溶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溶、挥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</a:tr>
              <a:tr h="7715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Na</a:t>
                      </a:r>
                      <a:r>
                        <a:rPr lang="en-US" sz="2800" b="1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+</a:t>
                      </a: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溶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溶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溶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溶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</a:tr>
              <a:tr h="7715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Ca</a:t>
                      </a:r>
                      <a:r>
                        <a:rPr lang="en-US" sz="2800" b="1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2+</a:t>
                      </a: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微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溶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微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不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</a:tr>
              <a:tr h="7715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Ba</a:t>
                      </a:r>
                      <a:r>
                        <a:rPr lang="en-US" sz="2800" b="1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2+</a:t>
                      </a: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溶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溶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不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不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</a:tr>
              <a:tr h="7715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Mg</a:t>
                      </a:r>
                      <a:r>
                        <a:rPr lang="en-US" sz="2800" b="1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2+</a:t>
                      </a: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不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溶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溶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微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</a:tr>
              <a:tr h="7715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Fe</a:t>
                      </a:r>
                      <a:r>
                        <a:rPr lang="en-US" altLang="zh-CN" sz="2800" b="1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2+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不 </a:t>
                      </a:r>
                      <a:endParaRPr lang="zh-CN" altLang="en-US" sz="2800" b="1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溶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溶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不 </a:t>
                      </a:r>
                      <a:endParaRPr lang="zh-CN" altLang="en-US" sz="2800" b="1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</a:tr>
              <a:tr h="7715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Fe</a:t>
                      </a:r>
                      <a:r>
                        <a:rPr lang="en-US" altLang="zh-CN" sz="2800" b="1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3+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不 </a:t>
                      </a:r>
                      <a:endParaRPr lang="zh-CN" altLang="en-US" sz="2800" b="1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溶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溶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——</a:t>
                      </a: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699135" y="127635"/>
            <a:ext cx="102952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某些物质的溶解性</a:t>
            </a:r>
          </a:p>
        </p:txBody>
      </p:sp>
      <p:sp>
        <p:nvSpPr>
          <p:cNvPr id="2" name="矩形 1"/>
          <p:cNvSpPr/>
          <p:nvPr/>
        </p:nvSpPr>
        <p:spPr>
          <a:xfrm>
            <a:off x="699135" y="2961640"/>
            <a:ext cx="11153775" cy="73533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332345" y="1394460"/>
            <a:ext cx="2235200" cy="537972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99135" y="3717925"/>
            <a:ext cx="11153775" cy="73533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99135" y="5203825"/>
            <a:ext cx="11153775" cy="157035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 bldLvl="0" animBg="1"/>
      <p:bldP spid="3" grpId="1" animBg="1"/>
      <p:bldP spid="4" grpId="0" bldLvl="0" animBg="1"/>
      <p:bldP spid="4" grpId="1" animBg="1"/>
      <p:bldP spid="5" grpId="0" bldLvl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382905" y="171450"/>
            <a:ext cx="3660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粗盐精制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507365" y="1027430"/>
            <a:ext cx="102952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任务二：依据物质的溶解性，完成可溶性杂质的去除思路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516890" y="2115820"/>
          <a:ext cx="10972800" cy="4199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755"/>
                <a:gridCol w="1850390"/>
                <a:gridCol w="2193925"/>
                <a:gridCol w="2464435"/>
                <a:gridCol w="2741295"/>
              </a:tblGrid>
              <a:tr h="6191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杂质离子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选择的试剂</a:t>
                      </a:r>
                      <a:r>
                        <a:rPr lang="en-US" sz="2400" b="1" u="sng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</a:t>
                      </a:r>
                      <a:endParaRPr lang="en-US" altLang="en-US" sz="2400" b="1" u="sng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可能引入的杂质离子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除杂过程选用的试剂与用量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后续操作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6667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Mg</a:t>
                      </a:r>
                      <a:r>
                        <a:rPr lang="en-US" altLang="zh-CN" sz="2400" b="1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2+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NaOH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OH</a:t>
                      </a:r>
                      <a:r>
                        <a:rPr lang="en-US" altLang="zh-CN" sz="2400" b="1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过量的</a:t>
                      </a:r>
                      <a:r>
                        <a:rPr lang="en-US" altLang="zh-CN" sz="2400" b="1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NaOH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加入</a:t>
                      </a:r>
                      <a:r>
                        <a:rPr lang="zh-CN" altLang="en-US" sz="2400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适量</a:t>
                      </a:r>
                      <a:r>
                        <a:rPr lang="en-US" altLang="zh-CN" sz="2400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HCl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至</a:t>
                      </a:r>
                      <a:r>
                        <a:rPr lang="en-US" altLang="zh-CN" sz="2400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pH </a:t>
                      </a:r>
                      <a:r>
                        <a:rPr lang="zh-CN" altLang="en-US" sz="2400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为中性</a:t>
                      </a:r>
                    </a:p>
                  </a:txBody>
                  <a:tcPr/>
                </a:tc>
              </a:tr>
              <a:tr h="6242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</a:t>
                      </a: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Fe</a:t>
                      </a:r>
                      <a:r>
                        <a:rPr lang="en-US" altLang="zh-CN" sz="2400" b="1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2+</a:t>
                      </a:r>
                      <a:r>
                        <a:rPr lang="zh-CN" altLang="en-US" sz="24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、</a:t>
                      </a: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Fe</a:t>
                      </a:r>
                      <a:r>
                        <a:rPr lang="en-US" altLang="zh-CN" sz="2400" b="1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3+</a:t>
                      </a:r>
                    </a:p>
                    <a:p>
                      <a:pPr algn="ctr">
                        <a:buNone/>
                      </a:pPr>
                      <a:endParaRPr lang="en-US" altLang="zh-CN" sz="2400" b="1" baseline="30000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NaOH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OH</a:t>
                      </a:r>
                      <a:r>
                        <a:rPr lang="en-US" altLang="zh-CN" sz="2400" b="1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过量的</a:t>
                      </a:r>
                      <a:r>
                        <a:rPr lang="en-US" altLang="zh-CN" sz="2400" b="1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NaOH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加入</a:t>
                      </a:r>
                      <a:r>
                        <a:rPr lang="zh-CN" altLang="en-US" sz="2400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适量</a:t>
                      </a:r>
                      <a:r>
                        <a:rPr lang="en-US" altLang="zh-CN" sz="2400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HCl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至</a:t>
                      </a:r>
                      <a:r>
                        <a:rPr lang="en-US" altLang="zh-CN" sz="2400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pH </a:t>
                      </a:r>
                      <a:r>
                        <a:rPr lang="zh-CN" altLang="en-US" sz="2400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为中性</a:t>
                      </a:r>
                    </a:p>
                  </a:txBody>
                  <a:tcPr/>
                </a:tc>
              </a:tr>
              <a:tr h="6242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Ca</a:t>
                      </a:r>
                      <a:r>
                        <a:rPr lang="en-US" altLang="zh-CN" sz="2400" b="1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2+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Na</a:t>
                      </a:r>
                      <a:r>
                        <a:rPr lang="en-US" altLang="zh-CN" sz="2400" b="1" baseline="-25000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2</a:t>
                      </a:r>
                      <a:r>
                        <a:rPr lang="en-US" altLang="zh-CN" sz="2400" b="1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CO</a:t>
                      </a:r>
                      <a:r>
                        <a:rPr lang="en-US" altLang="zh-CN" sz="2400" b="1" baseline="-25000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  <a:sym typeface="+mn-ea"/>
                        </a:rPr>
                        <a:t>CO</a:t>
                      </a:r>
                      <a:r>
                        <a:rPr lang="en-US" altLang="zh-CN" sz="2400" b="1" baseline="-25000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  <a:sym typeface="+mn-ea"/>
                        </a:rPr>
                        <a:t>3</a:t>
                      </a:r>
                      <a:r>
                        <a:rPr lang="en-US" altLang="zh-CN" sz="2400" b="1" baseline="30000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  <a:sym typeface="+mn-ea"/>
                        </a:rPr>
                        <a:t>2-</a:t>
                      </a:r>
                    </a:p>
                    <a:p>
                      <a:pPr algn="ctr">
                        <a:buNone/>
                      </a:pPr>
                      <a:endParaRPr lang="en-US" altLang="zh-CN" sz="2400" b="1" baseline="30000">
                        <a:latin typeface="Times New Roman" panose="02020603050405020304" charset="0"/>
                        <a:ea typeface="新宋体" panose="02010609030101010101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  <a:sym typeface="+mn-ea"/>
                        </a:rPr>
                        <a:t>过量的</a:t>
                      </a:r>
                      <a:r>
                        <a:rPr lang="en-US" altLang="zh-CN" sz="2400" b="1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  <a:sym typeface="+mn-ea"/>
                        </a:rPr>
                        <a:t>Na</a:t>
                      </a:r>
                      <a:r>
                        <a:rPr lang="en-US" altLang="zh-CN" sz="2400" b="1" baseline="-25000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  <a:sym typeface="+mn-ea"/>
                        </a:rPr>
                        <a:t>2</a:t>
                      </a:r>
                      <a:r>
                        <a:rPr lang="en-US" altLang="zh-CN" sz="2400" b="1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  <a:sym typeface="+mn-ea"/>
                        </a:rPr>
                        <a:t>CO</a:t>
                      </a:r>
                      <a:r>
                        <a:rPr lang="en-US" altLang="zh-CN" sz="2400" b="1" baseline="-25000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  <a:sym typeface="+mn-ea"/>
                        </a:rPr>
                        <a:t>3</a:t>
                      </a:r>
                      <a:endParaRPr lang="en-US" altLang="zh-CN" sz="2400" b="1">
                        <a:latin typeface="Times New Roman" panose="02020603050405020304" charset="0"/>
                        <a:ea typeface="新宋体" panose="02010609030101010101" charset="-122"/>
                        <a:cs typeface="Times New Roman" panose="020206030504050203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en-US" altLang="zh-CN" sz="2400" b="1">
                        <a:latin typeface="Times New Roman" panose="02020603050405020304" charset="0"/>
                        <a:ea typeface="新宋体" panose="02010609030101010101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  <a:sym typeface="+mn-ea"/>
                        </a:rPr>
                        <a:t>加入适量</a:t>
                      </a:r>
                      <a:r>
                        <a:rPr lang="en-US" altLang="zh-CN" sz="2400" b="1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  <a:sym typeface="+mn-ea"/>
                        </a:rPr>
                        <a:t>HCl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  <a:sym typeface="+mn-ea"/>
                        </a:rPr>
                        <a:t>至无气泡</a:t>
                      </a:r>
                      <a:endParaRPr lang="en-US" altLang="zh-CN" sz="2400" b="1">
                        <a:latin typeface="Times New Roman" panose="02020603050405020304" charset="0"/>
                        <a:ea typeface="新宋体" panose="02010609030101010101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</a:tr>
              <a:tr h="7207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SO</a:t>
                      </a:r>
                      <a:r>
                        <a:rPr lang="en-US" altLang="zh-CN" sz="2400" b="1" baseline="-25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4</a:t>
                      </a:r>
                      <a:r>
                        <a:rPr lang="en-US" altLang="zh-CN" sz="2400" b="1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2-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BaCl</a:t>
                      </a:r>
                      <a:r>
                        <a:rPr lang="en-US" altLang="zh-CN" sz="2400" b="1" baseline="-25000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Ba</a:t>
                      </a:r>
                      <a:r>
                        <a:rPr lang="en-US" altLang="zh-CN" sz="2400" b="1" baseline="30000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2+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过量的</a:t>
                      </a:r>
                      <a:r>
                        <a:rPr lang="en-US" altLang="zh-CN" sz="2400" b="1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  <a:sym typeface="+mn-ea"/>
                        </a:rPr>
                        <a:t>BaCl</a:t>
                      </a:r>
                      <a:r>
                        <a:rPr lang="en-US" altLang="zh-CN" sz="2400" b="1" baseline="-25000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  <a:sym typeface="+mn-ea"/>
                        </a:rPr>
                        <a:t>2</a:t>
                      </a:r>
                      <a:endParaRPr lang="en-US" altLang="zh-CN" sz="2400" b="1">
                        <a:latin typeface="Times New Roman" panose="02020603050405020304" charset="0"/>
                        <a:ea typeface="新宋体" panose="02010609030101010101" charset="-122"/>
                        <a:cs typeface="Times New Roman" panose="020206030504050203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en-US" altLang="zh-CN" sz="2400" b="1">
                        <a:latin typeface="Times New Roman" panose="02020603050405020304" charset="0"/>
                        <a:ea typeface="新宋体" panose="02010609030101010101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  <a:ea typeface="新宋体" panose="02010609030101010101" charset="-122"/>
                        </a:rPr>
                        <a:t>加入过量的</a:t>
                      </a:r>
                      <a:r>
                        <a:rPr lang="en-US" altLang="zh-CN" sz="2400" b="1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  <a:sym typeface="+mn-ea"/>
                        </a:rPr>
                        <a:t>Na</a:t>
                      </a:r>
                      <a:r>
                        <a:rPr lang="en-US" altLang="zh-CN" sz="2400" b="1" baseline="-25000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  <a:sym typeface="+mn-ea"/>
                        </a:rPr>
                        <a:t>2</a:t>
                      </a:r>
                      <a:r>
                        <a:rPr lang="en-US" altLang="zh-CN" sz="2400" b="1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  <a:sym typeface="+mn-ea"/>
                        </a:rPr>
                        <a:t>CO</a:t>
                      </a:r>
                      <a:r>
                        <a:rPr lang="en-US" altLang="zh-CN" sz="2400" b="1" baseline="-25000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  <a:sym typeface="+mn-ea"/>
                        </a:rPr>
                        <a:t>3</a:t>
                      </a:r>
                      <a:endParaRPr lang="en-US" altLang="zh-CN" sz="2400" b="1">
                        <a:latin typeface="Times New Roman" panose="02020603050405020304" charset="0"/>
                        <a:ea typeface="新宋体" panose="02010609030101010101" charset="-122"/>
                        <a:cs typeface="Times New Roman" panose="020206030504050203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  <a:ea typeface="新宋体" panose="02010609030101010101" charset="-122"/>
                        </a:rPr>
                        <a:t>至无沉淀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6"/>
          <p:cNvSpPr>
            <a:spLocks noChangeArrowheads="1"/>
          </p:cNvSpPr>
          <p:nvPr/>
        </p:nvSpPr>
        <p:spPr bwMode="auto">
          <a:xfrm>
            <a:off x="2279650" y="1268413"/>
            <a:ext cx="7488238" cy="2447925"/>
          </a:xfrm>
          <a:prstGeom prst="rect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 sz="3200">
              <a:latin typeface="Times New Roman" panose="02020603050405020304" charset="0"/>
              <a:ea typeface="华文新魏" panose="02010800040101010101" pitchFamily="2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503613" y="1484313"/>
            <a:ext cx="5905500" cy="70675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Times New Roman" panose="02020603050405020304" charset="0"/>
              </a:rPr>
              <a:t>Ba</a:t>
            </a:r>
            <a:r>
              <a:rPr lang="en-US" altLang="zh-CN" sz="4000">
                <a:solidFill>
                  <a:srgbClr val="006600"/>
                </a:solidFill>
                <a:latin typeface="Times New Roman" panose="02020603050405020304" charset="0"/>
              </a:rPr>
              <a:t>Cl</a:t>
            </a:r>
            <a:r>
              <a:rPr lang="en-US" altLang="zh-CN" sz="4000" baseline="-25000">
                <a:solidFill>
                  <a:srgbClr val="006600"/>
                </a:solidFill>
                <a:latin typeface="Times New Roman" panose="02020603050405020304" charset="0"/>
              </a:rPr>
              <a:t>2</a:t>
            </a:r>
            <a:r>
              <a:rPr lang="en-US" altLang="zh-CN" sz="4000">
                <a:latin typeface="Times New Roman" panose="02020603050405020304" charset="0"/>
              </a:rPr>
              <a:t> → </a:t>
            </a:r>
            <a:r>
              <a:rPr lang="en-US" altLang="zh-CN" sz="4000">
                <a:solidFill>
                  <a:srgbClr val="006600"/>
                </a:solidFill>
                <a:latin typeface="Times New Roman" panose="02020603050405020304" charset="0"/>
              </a:rPr>
              <a:t>Na</a:t>
            </a:r>
            <a:r>
              <a:rPr lang="en-US" altLang="zh-CN" sz="4000" baseline="-25000">
                <a:solidFill>
                  <a:srgbClr val="006600"/>
                </a:solidFill>
                <a:latin typeface="Times New Roman" panose="02020603050405020304" charset="0"/>
              </a:rPr>
              <a:t>2</a:t>
            </a:r>
            <a:r>
              <a:rPr lang="en-US" altLang="zh-CN" sz="4000">
                <a:latin typeface="Times New Roman" panose="02020603050405020304" charset="0"/>
              </a:rPr>
              <a:t>CO</a:t>
            </a:r>
            <a:r>
              <a:rPr lang="en-US" altLang="zh-CN" sz="4000" baseline="-25000">
                <a:latin typeface="Times New Roman" panose="02020603050405020304" charset="0"/>
              </a:rPr>
              <a:t>3</a:t>
            </a:r>
            <a:r>
              <a:rPr lang="en-US" altLang="zh-CN" sz="4000">
                <a:latin typeface="Times New Roman" panose="02020603050405020304" charset="0"/>
              </a:rPr>
              <a:t> → H</a:t>
            </a:r>
            <a:r>
              <a:rPr lang="en-US" altLang="zh-CN" sz="4000">
                <a:solidFill>
                  <a:srgbClr val="006600"/>
                </a:solidFill>
                <a:latin typeface="Times New Roman" panose="02020603050405020304" charset="0"/>
              </a:rPr>
              <a:t>Cl</a:t>
            </a:r>
            <a:endParaRPr lang="zh-CN" altLang="en-US" sz="4000">
              <a:solidFill>
                <a:srgbClr val="006600"/>
              </a:solidFill>
              <a:latin typeface="Times New Roman" panose="02020603050405020304" charset="0"/>
            </a:endParaRPr>
          </a:p>
        </p:txBody>
      </p:sp>
      <p:sp>
        <p:nvSpPr>
          <p:cNvPr id="29700" name="矩形 2"/>
          <p:cNvSpPr>
            <a:spLocks noChangeArrowheads="1"/>
          </p:cNvSpPr>
          <p:nvPr/>
        </p:nvSpPr>
        <p:spPr bwMode="auto">
          <a:xfrm>
            <a:off x="1283653" y="839470"/>
            <a:ext cx="3097212" cy="64516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</a:rPr>
              <a:t>所加试剂顺序:</a:t>
            </a:r>
          </a:p>
        </p:txBody>
      </p:sp>
      <p:grpSp>
        <p:nvGrpSpPr>
          <p:cNvPr id="3" name="组合 17"/>
          <p:cNvGrpSpPr/>
          <p:nvPr/>
        </p:nvGrpSpPr>
        <p:grpSpPr bwMode="auto">
          <a:xfrm>
            <a:off x="2566988" y="2133600"/>
            <a:ext cx="1509395" cy="1294675"/>
            <a:chOff x="1043608" y="2132856"/>
            <a:chExt cx="1509103" cy="1295419"/>
          </a:xfrm>
        </p:grpSpPr>
        <p:sp>
          <p:nvSpPr>
            <p:cNvPr id="29716" name="矩形 3"/>
            <p:cNvSpPr>
              <a:spLocks noChangeArrowheads="1"/>
            </p:cNvSpPr>
            <p:nvPr/>
          </p:nvSpPr>
          <p:spPr bwMode="auto">
            <a:xfrm>
              <a:off x="1043608" y="2721114"/>
              <a:ext cx="1509103" cy="7071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4000">
                  <a:solidFill>
                    <a:srgbClr val="006600"/>
                  </a:solidFill>
                  <a:latin typeface="Times New Roman" panose="02020603050405020304" charset="0"/>
                </a:rPr>
                <a:t>Na</a:t>
              </a:r>
              <a:r>
                <a:rPr lang="en-US" altLang="zh-CN" sz="4000">
                  <a:solidFill>
                    <a:srgbClr val="080808"/>
                  </a:solidFill>
                  <a:latin typeface="Times New Roman" panose="02020603050405020304" charset="0"/>
                </a:rPr>
                <a:t>OH </a:t>
              </a:r>
              <a:endParaRPr lang="zh-CN" altLang="en-US"/>
            </a:p>
          </p:txBody>
        </p:sp>
        <p:cxnSp>
          <p:nvCxnSpPr>
            <p:cNvPr id="29717" name="直接箭头连接符 5"/>
            <p:cNvCxnSpPr>
              <a:cxnSpLocks noChangeShapeType="1"/>
            </p:cNvCxnSpPr>
            <p:nvPr/>
          </p:nvCxnSpPr>
          <p:spPr bwMode="auto">
            <a:xfrm flipV="1">
              <a:off x="1763688" y="2132856"/>
              <a:ext cx="0" cy="72008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tailEnd type="arrow" w="med" len="med"/>
            </a:ln>
          </p:spPr>
        </p:cxnSp>
        <p:sp>
          <p:nvSpPr>
            <p:cNvPr id="29718" name="矩形 10"/>
            <p:cNvSpPr>
              <a:spLocks noChangeArrowheads="1"/>
            </p:cNvSpPr>
            <p:nvPr/>
          </p:nvSpPr>
          <p:spPr bwMode="auto">
            <a:xfrm>
              <a:off x="1216652" y="2219940"/>
              <a:ext cx="589166" cy="5839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rgbClr val="FF0000"/>
                  </a:solidFill>
                  <a:latin typeface="Times New Roman" panose="02020603050405020304" charset="0"/>
                </a:rPr>
                <a:t>① </a:t>
              </a:r>
              <a:endParaRPr lang="zh-CN" altLang="en-US" sz="320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组合 18"/>
          <p:cNvGrpSpPr/>
          <p:nvPr/>
        </p:nvGrpSpPr>
        <p:grpSpPr bwMode="auto">
          <a:xfrm>
            <a:off x="4511675" y="2133600"/>
            <a:ext cx="1509395" cy="1294675"/>
            <a:chOff x="2987824" y="2132856"/>
            <a:chExt cx="1509102" cy="1295419"/>
          </a:xfrm>
        </p:grpSpPr>
        <p:sp>
          <p:nvSpPr>
            <p:cNvPr id="29713" name="矩形 6"/>
            <p:cNvSpPr>
              <a:spLocks noChangeArrowheads="1"/>
            </p:cNvSpPr>
            <p:nvPr/>
          </p:nvSpPr>
          <p:spPr bwMode="auto">
            <a:xfrm>
              <a:off x="2987824" y="2721114"/>
              <a:ext cx="1509102" cy="7071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4000">
                  <a:solidFill>
                    <a:srgbClr val="006600"/>
                  </a:solidFill>
                  <a:latin typeface="Times New Roman" panose="02020603050405020304" charset="0"/>
                </a:rPr>
                <a:t>Na</a:t>
              </a:r>
              <a:r>
                <a:rPr lang="en-US" altLang="zh-CN" sz="4000">
                  <a:solidFill>
                    <a:srgbClr val="080808"/>
                  </a:solidFill>
                  <a:latin typeface="Times New Roman" panose="02020603050405020304" charset="0"/>
                </a:rPr>
                <a:t>OH </a:t>
              </a:r>
              <a:endParaRPr lang="zh-CN" altLang="en-US"/>
            </a:p>
          </p:txBody>
        </p:sp>
        <p:cxnSp>
          <p:nvCxnSpPr>
            <p:cNvPr id="29714" name="直接箭头连接符 7"/>
            <p:cNvCxnSpPr>
              <a:cxnSpLocks noChangeShapeType="1"/>
            </p:cNvCxnSpPr>
            <p:nvPr/>
          </p:nvCxnSpPr>
          <p:spPr bwMode="auto">
            <a:xfrm flipV="1">
              <a:off x="3707904" y="2132856"/>
              <a:ext cx="0" cy="72008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tailEnd type="arrow" w="med" len="med"/>
            </a:ln>
          </p:spPr>
        </p:cxnSp>
        <p:sp>
          <p:nvSpPr>
            <p:cNvPr id="29715" name="矩形 11"/>
            <p:cNvSpPr>
              <a:spLocks noChangeArrowheads="1"/>
            </p:cNvSpPr>
            <p:nvPr/>
          </p:nvSpPr>
          <p:spPr bwMode="auto">
            <a:xfrm>
              <a:off x="3160868" y="2234454"/>
              <a:ext cx="589166" cy="5839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rgbClr val="FF0000"/>
                  </a:solidFill>
                  <a:latin typeface="Times New Roman" panose="02020603050405020304" charset="0"/>
                </a:rPr>
                <a:t>② </a:t>
              </a:r>
              <a:endParaRPr lang="zh-CN" altLang="en-US" sz="320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组合 19"/>
          <p:cNvGrpSpPr/>
          <p:nvPr/>
        </p:nvGrpSpPr>
        <p:grpSpPr bwMode="auto">
          <a:xfrm>
            <a:off x="6959600" y="2133600"/>
            <a:ext cx="1509395" cy="1294675"/>
            <a:chOff x="5436096" y="2132856"/>
            <a:chExt cx="1509102" cy="1295419"/>
          </a:xfrm>
        </p:grpSpPr>
        <p:sp>
          <p:nvSpPr>
            <p:cNvPr id="29710" name="矩形 8"/>
            <p:cNvSpPr>
              <a:spLocks noChangeArrowheads="1"/>
            </p:cNvSpPr>
            <p:nvPr/>
          </p:nvSpPr>
          <p:spPr bwMode="auto">
            <a:xfrm>
              <a:off x="5436096" y="2721114"/>
              <a:ext cx="1509102" cy="7071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4000">
                  <a:solidFill>
                    <a:srgbClr val="006600"/>
                  </a:solidFill>
                  <a:latin typeface="Times New Roman" panose="02020603050405020304" charset="0"/>
                </a:rPr>
                <a:t>Na</a:t>
              </a:r>
              <a:r>
                <a:rPr lang="en-US" altLang="zh-CN" sz="4000">
                  <a:solidFill>
                    <a:srgbClr val="080808"/>
                  </a:solidFill>
                  <a:latin typeface="Times New Roman" panose="02020603050405020304" charset="0"/>
                </a:rPr>
                <a:t>OH </a:t>
              </a:r>
              <a:endParaRPr lang="zh-CN" altLang="en-US"/>
            </a:p>
          </p:txBody>
        </p:sp>
        <p:cxnSp>
          <p:nvCxnSpPr>
            <p:cNvPr id="29711" name="直接箭头连接符 9"/>
            <p:cNvCxnSpPr>
              <a:cxnSpLocks noChangeShapeType="1"/>
            </p:cNvCxnSpPr>
            <p:nvPr/>
          </p:nvCxnSpPr>
          <p:spPr bwMode="auto">
            <a:xfrm flipV="1">
              <a:off x="6156176" y="2132856"/>
              <a:ext cx="0" cy="72008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tailEnd type="arrow" w="med" len="med"/>
            </a:ln>
          </p:spPr>
        </p:cxnSp>
        <p:sp>
          <p:nvSpPr>
            <p:cNvPr id="29712" name="矩形 12"/>
            <p:cNvSpPr>
              <a:spLocks noChangeArrowheads="1"/>
            </p:cNvSpPr>
            <p:nvPr/>
          </p:nvSpPr>
          <p:spPr bwMode="auto">
            <a:xfrm>
              <a:off x="5594626" y="2219940"/>
              <a:ext cx="589166" cy="5839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rgbClr val="FF0000"/>
                  </a:solidFill>
                  <a:latin typeface="Times New Roman" panose="02020603050405020304" charset="0"/>
                </a:rPr>
                <a:t>③ </a:t>
              </a:r>
              <a:endParaRPr lang="zh-CN" altLang="en-US" sz="3200">
                <a:solidFill>
                  <a:srgbClr val="FF0000"/>
                </a:solidFill>
              </a:endParaRPr>
            </a:p>
          </p:txBody>
        </p:sp>
      </p:grpSp>
      <p:sp>
        <p:nvSpPr>
          <p:cNvPr id="29705" name="矩形 22"/>
          <p:cNvSpPr>
            <a:spLocks noChangeArrowheads="1"/>
          </p:cNvSpPr>
          <p:nvPr/>
        </p:nvSpPr>
        <p:spPr bwMode="auto">
          <a:xfrm>
            <a:off x="2208213" y="4592638"/>
            <a:ext cx="30988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080808"/>
                </a:solidFill>
                <a:latin typeface="Times New Roman" panose="02020603050405020304" charset="0"/>
              </a:rPr>
              <a:t> </a:t>
            </a: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495550" y="4005263"/>
            <a:ext cx="6624638" cy="583565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①  </a:t>
            </a:r>
            <a:r>
              <a:rPr lang="en-US" altLang="zh-CN" sz="3200" noProof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NaOH</a:t>
            </a:r>
            <a:r>
              <a:rPr lang="zh-CN" altLang="en-US" sz="32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→</a:t>
            </a:r>
            <a:r>
              <a:rPr lang="en-US" altLang="zh-CN" sz="32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BaCl</a:t>
            </a:r>
            <a:r>
              <a:rPr lang="en-US" altLang="zh-CN" sz="3200" baseline="-250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32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→</a:t>
            </a:r>
            <a:r>
              <a:rPr lang="en-US" altLang="zh-CN" sz="32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Na</a:t>
            </a:r>
            <a:r>
              <a:rPr lang="en-US" altLang="zh-CN" sz="3200" baseline="-250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32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CO</a:t>
            </a:r>
            <a:r>
              <a:rPr lang="en-US" altLang="zh-CN" sz="3200" baseline="-250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32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→</a:t>
            </a:r>
            <a:r>
              <a:rPr lang="en-US" altLang="zh-CN" sz="32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HCl</a:t>
            </a:r>
            <a:endParaRPr lang="zh-CN" altLang="en-US" sz="3200" noProof="1">
              <a:solidFill>
                <a:srgbClr val="0000CC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495550" y="4724400"/>
            <a:ext cx="6624638" cy="583565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②  BaCl</a:t>
            </a:r>
            <a:r>
              <a:rPr lang="en-US" altLang="zh-CN" sz="3200" baseline="-250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32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→</a:t>
            </a:r>
            <a:r>
              <a:rPr lang="en-US" altLang="zh-CN" sz="3200" noProof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NaOH</a:t>
            </a:r>
            <a:r>
              <a:rPr lang="zh-CN" altLang="en-US" sz="32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→</a:t>
            </a:r>
            <a:r>
              <a:rPr lang="en-US" altLang="zh-CN" sz="32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Na</a:t>
            </a:r>
            <a:r>
              <a:rPr lang="en-US" altLang="zh-CN" sz="3200" baseline="-250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32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CO</a:t>
            </a:r>
            <a:r>
              <a:rPr lang="en-US" altLang="zh-CN" sz="3200" baseline="-250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32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→</a:t>
            </a:r>
            <a:r>
              <a:rPr lang="en-US" altLang="zh-CN" sz="32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HCl</a:t>
            </a:r>
            <a:endParaRPr lang="zh-CN" altLang="en-US" sz="3200" noProof="1">
              <a:solidFill>
                <a:srgbClr val="0000CC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495550" y="5445125"/>
            <a:ext cx="6624638" cy="583565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③  BaCl</a:t>
            </a:r>
            <a:r>
              <a:rPr lang="en-US" altLang="zh-CN" sz="3200" baseline="-250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32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→</a:t>
            </a:r>
            <a:r>
              <a:rPr lang="en-US" altLang="zh-CN" sz="32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Na</a:t>
            </a:r>
            <a:r>
              <a:rPr lang="en-US" altLang="zh-CN" sz="3200" baseline="-250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32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CO</a:t>
            </a:r>
            <a:r>
              <a:rPr lang="en-US" altLang="zh-CN" sz="3200" baseline="-250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32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→</a:t>
            </a:r>
            <a:r>
              <a:rPr lang="en-US" altLang="zh-CN" sz="3200" noProof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NaOH</a:t>
            </a:r>
            <a:r>
              <a:rPr lang="zh-CN" altLang="en-US" sz="32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→</a:t>
            </a:r>
            <a:r>
              <a:rPr lang="en-US" altLang="zh-CN" sz="3200" noProof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HCl</a:t>
            </a:r>
            <a:endParaRPr lang="zh-CN" altLang="en-US" sz="3200" noProof="1">
              <a:solidFill>
                <a:srgbClr val="0000CC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709" name="文本框 4"/>
          <p:cNvSpPr txBox="1">
            <a:spLocks noChangeArrowheads="1"/>
          </p:cNvSpPr>
          <p:nvPr/>
        </p:nvSpPr>
        <p:spPr bwMode="auto">
          <a:xfrm>
            <a:off x="2570163" y="246063"/>
            <a:ext cx="4926012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</a:rPr>
              <a:t>环节</a:t>
            </a:r>
            <a:r>
              <a:rPr lang="zh-CN" altLang="en-US" sz="2800">
                <a:solidFill>
                  <a:schemeClr val="bg1"/>
                </a:solidFill>
              </a:rPr>
              <a:t>三</a:t>
            </a:r>
            <a:r>
              <a:rPr lang="en-US" altLang="zh-CN" sz="2800">
                <a:solidFill>
                  <a:schemeClr val="bg1"/>
                </a:solidFill>
              </a:rPr>
              <a:t>   讨论评价  方案改进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82905" y="171450"/>
            <a:ext cx="3660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粗盐精制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bldLvl="0" animBg="1"/>
      <p:bldP spid="26" grpId="0" bldLvl="0" animBg="1"/>
      <p:bldP spid="2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382905" y="171450"/>
            <a:ext cx="3660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粗盐精制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507365" y="818515"/>
            <a:ext cx="102952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任务三：完成粗盐精制流程图</a:t>
            </a:r>
          </a:p>
        </p:txBody>
      </p:sp>
      <p:sp>
        <p:nvSpPr>
          <p:cNvPr id="30724" name="矩形 3"/>
          <p:cNvSpPr>
            <a:spLocks noChangeArrowheads="1"/>
          </p:cNvSpPr>
          <p:nvPr/>
        </p:nvSpPr>
        <p:spPr bwMode="auto">
          <a:xfrm>
            <a:off x="111760" y="2537137"/>
            <a:ext cx="1008062" cy="953135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rou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latin typeface="Times New Roman" panose="02020603050405020304" charset="0"/>
                <a:ea typeface="新宋体" panose="02010609030101010101" charset="-122"/>
              </a:rPr>
              <a:t>粗盐</a:t>
            </a:r>
            <a:endParaRPr lang="en-US" altLang="zh-CN" sz="2800" dirty="0">
              <a:latin typeface="Times New Roman" panose="02020603050405020304" charset="0"/>
              <a:ea typeface="新宋体" panose="02010609030101010101" charset="-122"/>
            </a:endParaRPr>
          </a:p>
          <a:p>
            <a:pPr algn="ctr"/>
            <a:r>
              <a:rPr lang="zh-CN" altLang="en-US" sz="2800" dirty="0">
                <a:latin typeface="Times New Roman" panose="02020603050405020304" charset="0"/>
                <a:ea typeface="新宋体" panose="02010609030101010101" charset="-122"/>
              </a:rPr>
              <a:t>晶体</a:t>
            </a:r>
          </a:p>
        </p:txBody>
      </p:sp>
      <p:sp>
        <p:nvSpPr>
          <p:cNvPr id="30725" name="矩形 4"/>
          <p:cNvSpPr>
            <a:spLocks noChangeArrowheads="1"/>
          </p:cNvSpPr>
          <p:nvPr/>
        </p:nvSpPr>
        <p:spPr bwMode="auto">
          <a:xfrm>
            <a:off x="2432685" y="2306955"/>
            <a:ext cx="3734435" cy="1383665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rou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Na</a:t>
            </a:r>
            <a:r>
              <a:rPr lang="en-US" altLang="zh-CN" sz="2800" baseline="300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+</a:t>
            </a:r>
            <a:r>
              <a:rPr lang="zh-CN" altLang="en-US" sz="28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、</a:t>
            </a:r>
            <a:r>
              <a:rPr lang="en-US" altLang="zh-CN" sz="2800" dirty="0" err="1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Cl</a:t>
            </a:r>
            <a:r>
              <a:rPr lang="en-US" altLang="zh-CN" sz="2800" baseline="300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-</a:t>
            </a:r>
            <a:r>
              <a:rPr lang="zh-CN" altLang="en-US" sz="28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、</a:t>
            </a:r>
            <a:r>
              <a:rPr lang="en-US" altLang="zh-CN" sz="28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Ca</a:t>
            </a:r>
            <a:r>
              <a:rPr lang="en-US" altLang="zh-CN" sz="2800" baseline="300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2+</a:t>
            </a:r>
            <a:r>
              <a:rPr lang="zh-CN" altLang="en-US" sz="28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、</a:t>
            </a:r>
            <a:r>
              <a:rPr lang="en-US" altLang="zh-CN" sz="28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Mg</a:t>
            </a:r>
            <a:r>
              <a:rPr lang="en-US" altLang="zh-CN" sz="2800" baseline="300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2+</a:t>
            </a:r>
            <a:r>
              <a:rPr lang="zh-CN" altLang="en-US" sz="28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、</a:t>
            </a:r>
            <a:r>
              <a:rPr lang="en-US" altLang="zh-CN" sz="28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  <a:sym typeface="+mn-ea"/>
              </a:rPr>
              <a:t>Fe</a:t>
            </a:r>
            <a:r>
              <a:rPr lang="en-US" altLang="zh-CN" sz="2800" baseline="300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  <a:sym typeface="+mn-ea"/>
              </a:rPr>
              <a:t>2+</a:t>
            </a:r>
            <a:r>
              <a:rPr lang="zh-CN" altLang="en-US" sz="28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  <a:sym typeface="+mn-ea"/>
              </a:rPr>
              <a:t>、</a:t>
            </a:r>
            <a:r>
              <a:rPr lang="en-US" altLang="zh-CN" sz="28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  <a:sym typeface="+mn-ea"/>
              </a:rPr>
              <a:t>Fe</a:t>
            </a:r>
            <a:r>
              <a:rPr lang="en-US" altLang="zh-CN" sz="2800" baseline="300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  <a:sym typeface="+mn-ea"/>
              </a:rPr>
              <a:t>3+</a:t>
            </a:r>
            <a:r>
              <a:rPr lang="zh-CN" altLang="en-US" sz="28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  <a:sym typeface="+mn-ea"/>
              </a:rPr>
              <a:t>、</a:t>
            </a:r>
            <a:r>
              <a:rPr lang="en-US" altLang="zh-CN" sz="28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SO</a:t>
            </a:r>
            <a:r>
              <a:rPr lang="en-US" altLang="zh-CN" sz="2800" baseline="-250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4</a:t>
            </a:r>
            <a:r>
              <a:rPr lang="en-US" altLang="zh-CN" sz="2800" baseline="300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2-</a:t>
            </a:r>
            <a:r>
              <a:rPr lang="zh-CN" altLang="en-US" sz="28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与泥沙混合物</a:t>
            </a:r>
            <a:endParaRPr lang="en-US" altLang="zh-CN" sz="2800" dirty="0">
              <a:latin typeface="Times New Roman" panose="02020603050405020304" charset="0"/>
              <a:ea typeface="新宋体" panose="02010609030101010101" charset="-122"/>
              <a:cs typeface="Times New Roman" panose="02020603050405020304" charset="0"/>
            </a:endParaRPr>
          </a:p>
        </p:txBody>
      </p:sp>
      <p:cxnSp>
        <p:nvCxnSpPr>
          <p:cNvPr id="30726" name="直接箭头连接符 6"/>
          <p:cNvCxnSpPr>
            <a:cxnSpLocks noChangeShapeType="1"/>
            <a:endCxn id="30725" idx="1"/>
          </p:cNvCxnSpPr>
          <p:nvPr/>
        </p:nvCxnSpPr>
        <p:spPr bwMode="auto">
          <a:xfrm flipV="1">
            <a:off x="1078865" y="2999105"/>
            <a:ext cx="1353820" cy="1651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tailEnd type="arrow" w="med" len="med"/>
          </a:ln>
        </p:spPr>
      </p:cxnSp>
      <p:sp>
        <p:nvSpPr>
          <p:cNvPr id="30727" name="矩形 7"/>
          <p:cNvSpPr>
            <a:spLocks noChangeArrowheads="1"/>
          </p:cNvSpPr>
          <p:nvPr/>
        </p:nvSpPr>
        <p:spPr bwMode="auto">
          <a:xfrm>
            <a:off x="1176972" y="2494274"/>
            <a:ext cx="1008063" cy="107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rgbClr val="080808"/>
                </a:solidFill>
                <a:latin typeface="Times New Roman" panose="02020603050405020304" charset="0"/>
                <a:ea typeface="新宋体" panose="02010609030101010101" charset="-122"/>
              </a:rPr>
              <a:t>水</a:t>
            </a:r>
            <a:endParaRPr lang="en-US" altLang="zh-CN" sz="3200" dirty="0">
              <a:solidFill>
                <a:srgbClr val="080808"/>
              </a:solidFill>
              <a:latin typeface="Times New Roman" panose="02020603050405020304" charset="0"/>
              <a:ea typeface="新宋体" panose="02010609030101010101" charset="-122"/>
            </a:endParaRPr>
          </a:p>
          <a:p>
            <a:pPr algn="ctr"/>
            <a:r>
              <a:rPr lang="zh-CN" altLang="en-US" sz="3200" dirty="0">
                <a:solidFill>
                  <a:srgbClr val="080808"/>
                </a:solidFill>
                <a:latin typeface="Times New Roman" panose="02020603050405020304" charset="0"/>
                <a:ea typeface="新宋体" panose="02010609030101010101" charset="-122"/>
              </a:rPr>
              <a:t>溶解</a:t>
            </a:r>
            <a:endParaRPr lang="zh-CN" altLang="en-US" sz="3200" dirty="0">
              <a:latin typeface="Times New Roman" panose="02020603050405020304" charset="0"/>
              <a:ea typeface="新宋体" panose="02010609030101010101" charset="-122"/>
            </a:endParaRPr>
          </a:p>
        </p:txBody>
      </p:sp>
      <p:sp>
        <p:nvSpPr>
          <p:cNvPr id="9" name="矩形标注 8"/>
          <p:cNvSpPr/>
          <p:nvPr/>
        </p:nvSpPr>
        <p:spPr bwMode="auto">
          <a:xfrm>
            <a:off x="688947" y="1731311"/>
            <a:ext cx="1871662" cy="576262"/>
          </a:xfrm>
          <a:prstGeom prst="wedgeRectCallout">
            <a:avLst>
              <a:gd name="adj1" fmla="val -6879"/>
              <a:gd name="adj2" fmla="val 102813"/>
            </a:avLst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Tx/>
              <a:buNone/>
            </a:pPr>
            <a:r>
              <a:rPr lang="zh-CN" altLang="en-US" sz="2800" noProof="1">
                <a:solidFill>
                  <a:schemeClr val="bg1"/>
                </a:solidFill>
                <a:latin typeface="Times New Roman" panose="02020603050405020304" charset="0"/>
                <a:ea typeface="新宋体" panose="02010609030101010101" charset="-122"/>
              </a:rPr>
              <a:t>所加试剂</a:t>
            </a:r>
          </a:p>
        </p:txBody>
      </p:sp>
      <p:sp>
        <p:nvSpPr>
          <p:cNvPr id="10" name="矩形标注 9"/>
          <p:cNvSpPr/>
          <p:nvPr/>
        </p:nvSpPr>
        <p:spPr bwMode="auto">
          <a:xfrm>
            <a:off x="1280160" y="3691255"/>
            <a:ext cx="1152525" cy="484505"/>
          </a:xfrm>
          <a:prstGeom prst="wedgeRectCallout">
            <a:avLst>
              <a:gd name="adj1" fmla="val 9498"/>
              <a:gd name="adj2" fmla="val -118908"/>
            </a:avLst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</a:pPr>
            <a:r>
              <a:rPr lang="zh-CN" altLang="en-US" sz="2800" noProof="1">
                <a:solidFill>
                  <a:schemeClr val="bg1"/>
                </a:solidFill>
                <a:latin typeface="Times New Roman" panose="02020603050405020304" charset="0"/>
                <a:ea typeface="新宋体" panose="02010609030101010101" charset="-122"/>
              </a:rPr>
              <a:t>操作</a:t>
            </a:r>
          </a:p>
        </p:txBody>
      </p:sp>
      <p:grpSp>
        <p:nvGrpSpPr>
          <p:cNvPr id="12" name="组合 32"/>
          <p:cNvGrpSpPr/>
          <p:nvPr/>
        </p:nvGrpSpPr>
        <p:grpSpPr bwMode="auto">
          <a:xfrm>
            <a:off x="6166484" y="2497445"/>
            <a:ext cx="4022725" cy="1076227"/>
            <a:chOff x="2699230" y="3084091"/>
            <a:chExt cx="4022742" cy="1077218"/>
          </a:xfrm>
        </p:grpSpPr>
        <p:sp>
          <p:nvSpPr>
            <p:cNvPr id="13" name="矩形 10"/>
            <p:cNvSpPr>
              <a:spLocks noChangeArrowheads="1"/>
            </p:cNvSpPr>
            <p:nvPr/>
          </p:nvSpPr>
          <p:spPr bwMode="auto">
            <a:xfrm>
              <a:off x="2699230" y="3084091"/>
              <a:ext cx="1324402" cy="1077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FF0000"/>
                  </a:solidFill>
                  <a:latin typeface="Times New Roman" panose="02020603050405020304" charset="0"/>
                  <a:ea typeface="新宋体" panose="02010609030101010101" charset="-122"/>
                  <a:cs typeface="Times New Roman" panose="02020603050405020304" charset="0"/>
                </a:rPr>
                <a:t>过</a:t>
              </a:r>
              <a:r>
                <a:rPr lang="zh-CN" altLang="en-US" sz="3200">
                  <a:latin typeface="Times New Roman" panose="02020603050405020304" charset="0"/>
                  <a:ea typeface="新宋体" panose="02010609030101010101" charset="-122"/>
                  <a:cs typeface="Times New Roman" panose="02020603050405020304" charset="0"/>
                </a:rPr>
                <a:t>量</a:t>
              </a:r>
              <a:endParaRPr lang="en-US" altLang="zh-CN" sz="320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endParaRPr>
            </a:p>
            <a:p>
              <a:pPr algn="ctr"/>
              <a:r>
                <a:rPr lang="en-US" altLang="zh-CN" sz="3200">
                  <a:latin typeface="Times New Roman" panose="02020603050405020304" charset="0"/>
                  <a:ea typeface="新宋体" panose="02010609030101010101" charset="-122"/>
                  <a:cs typeface="Times New Roman" panose="02020603050405020304" charset="0"/>
                </a:rPr>
                <a:t>NaOH</a:t>
              </a:r>
              <a:endParaRPr lang="zh-CN" altLang="en-US" sz="320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endParaRPr>
            </a:p>
          </p:txBody>
        </p:sp>
        <p:cxnSp>
          <p:nvCxnSpPr>
            <p:cNvPr id="14" name="直接箭头连接符 11"/>
            <p:cNvCxnSpPr>
              <a:cxnSpLocks noChangeShapeType="1"/>
            </p:cNvCxnSpPr>
            <p:nvPr/>
          </p:nvCxnSpPr>
          <p:spPr bwMode="auto">
            <a:xfrm>
              <a:off x="2699230" y="3602661"/>
              <a:ext cx="122413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tailEnd type="arrow" w="med" len="med"/>
            </a:ln>
          </p:spPr>
        </p:cxn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3995374" y="3084091"/>
              <a:ext cx="1210588" cy="1077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FF0000"/>
                  </a:solidFill>
                  <a:latin typeface="Times New Roman" panose="02020603050405020304" charset="0"/>
                  <a:ea typeface="新宋体" panose="02010609030101010101" charset="-122"/>
                  <a:cs typeface="Times New Roman" panose="02020603050405020304" charset="0"/>
                </a:rPr>
                <a:t>过</a:t>
              </a:r>
              <a:r>
                <a:rPr lang="zh-CN" altLang="en-US" sz="3200">
                  <a:latin typeface="Times New Roman" panose="02020603050405020304" charset="0"/>
                  <a:ea typeface="新宋体" panose="02010609030101010101" charset="-122"/>
                  <a:cs typeface="Times New Roman" panose="02020603050405020304" charset="0"/>
                </a:rPr>
                <a:t>量</a:t>
              </a:r>
              <a:endParaRPr lang="en-US" altLang="zh-CN" sz="320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endParaRPr>
            </a:p>
            <a:p>
              <a:pPr algn="ctr"/>
              <a:r>
                <a:rPr lang="en-US" altLang="zh-CN" sz="3200">
                  <a:latin typeface="Times New Roman" panose="02020603050405020304" charset="0"/>
                  <a:ea typeface="新宋体" panose="02010609030101010101" charset="-122"/>
                  <a:cs typeface="Times New Roman" panose="02020603050405020304" charset="0"/>
                </a:rPr>
                <a:t>BaCl</a:t>
              </a:r>
              <a:r>
                <a:rPr lang="en-US" altLang="zh-CN" sz="3200" baseline="-25000">
                  <a:latin typeface="Times New Roman" panose="02020603050405020304" charset="0"/>
                  <a:ea typeface="新宋体" panose="02010609030101010101" charset="-122"/>
                  <a:cs typeface="Times New Roman" panose="02020603050405020304" charset="0"/>
                </a:rPr>
                <a:t>2</a:t>
              </a:r>
              <a:endParaRPr lang="zh-CN" altLang="en-US" sz="3200" baseline="-2500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5147502" y="3084091"/>
              <a:ext cx="1574470" cy="1077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>
                  <a:latin typeface="Times New Roman" panose="02020603050405020304" charset="0"/>
                  <a:ea typeface="新宋体" panose="02010609030101010101" charset="-122"/>
                  <a:cs typeface="Times New Roman" panose="02020603050405020304" charset="0"/>
                </a:rPr>
                <a:t>  </a:t>
              </a:r>
              <a:r>
                <a:rPr lang="zh-CN" altLang="en-US" sz="3200">
                  <a:solidFill>
                    <a:srgbClr val="FF0000"/>
                  </a:solidFill>
                  <a:latin typeface="Times New Roman" panose="02020603050405020304" charset="0"/>
                  <a:ea typeface="新宋体" panose="02010609030101010101" charset="-122"/>
                  <a:cs typeface="Times New Roman" panose="02020603050405020304" charset="0"/>
                </a:rPr>
                <a:t>过</a:t>
              </a:r>
              <a:r>
                <a:rPr lang="zh-CN" altLang="en-US" sz="3200">
                  <a:latin typeface="Times New Roman" panose="02020603050405020304" charset="0"/>
                  <a:ea typeface="新宋体" panose="02010609030101010101" charset="-122"/>
                  <a:cs typeface="Times New Roman" panose="02020603050405020304" charset="0"/>
                </a:rPr>
                <a:t>量</a:t>
              </a:r>
              <a:endParaRPr lang="en-US" altLang="zh-CN" sz="320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endParaRPr>
            </a:p>
            <a:p>
              <a:r>
                <a:rPr lang="en-US" altLang="zh-CN" sz="3200">
                  <a:latin typeface="Times New Roman" panose="02020603050405020304" charset="0"/>
                  <a:ea typeface="新宋体" panose="02010609030101010101" charset="-122"/>
                  <a:cs typeface="Times New Roman" panose="02020603050405020304" charset="0"/>
                </a:rPr>
                <a:t>Na</a:t>
              </a:r>
              <a:r>
                <a:rPr lang="en-US" altLang="zh-CN" sz="3200" baseline="-25000">
                  <a:latin typeface="Times New Roman" panose="02020603050405020304" charset="0"/>
                  <a:ea typeface="新宋体" panose="02010609030101010101" charset="-122"/>
                  <a:cs typeface="Times New Roman" panose="02020603050405020304" charset="0"/>
                </a:rPr>
                <a:t>2</a:t>
              </a:r>
              <a:r>
                <a:rPr lang="en-US" altLang="zh-CN" sz="3200">
                  <a:latin typeface="Times New Roman" panose="02020603050405020304" charset="0"/>
                  <a:ea typeface="新宋体" panose="02010609030101010101" charset="-122"/>
                  <a:cs typeface="Times New Roman" panose="02020603050405020304" charset="0"/>
                </a:rPr>
                <a:t>CO</a:t>
              </a:r>
              <a:r>
                <a:rPr lang="en-US" altLang="zh-CN" sz="3200" baseline="-25000">
                  <a:latin typeface="Times New Roman" panose="02020603050405020304" charset="0"/>
                  <a:ea typeface="新宋体" panose="02010609030101010101" charset="-122"/>
                  <a:cs typeface="Times New Roman" panose="02020603050405020304" charset="0"/>
                </a:rPr>
                <a:t>3</a:t>
              </a:r>
              <a:endParaRPr lang="zh-CN" altLang="en-US" sz="3200" baseline="-2500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endParaRPr>
            </a:p>
          </p:txBody>
        </p:sp>
        <p:cxnSp>
          <p:nvCxnSpPr>
            <p:cNvPr id="2" name="直接箭头连接符 26"/>
            <p:cNvCxnSpPr>
              <a:cxnSpLocks noChangeShapeType="1"/>
            </p:cNvCxnSpPr>
            <p:nvPr/>
          </p:nvCxnSpPr>
          <p:spPr bwMode="auto">
            <a:xfrm>
              <a:off x="3995374" y="3602661"/>
              <a:ext cx="122413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tailEnd type="arrow" w="med" len="med"/>
            </a:ln>
          </p:spPr>
        </p:cxnSp>
        <p:cxnSp>
          <p:nvCxnSpPr>
            <p:cNvPr id="18" name="直接箭头连接符 27"/>
            <p:cNvCxnSpPr>
              <a:cxnSpLocks noChangeShapeType="1"/>
            </p:cNvCxnSpPr>
            <p:nvPr/>
          </p:nvCxnSpPr>
          <p:spPr bwMode="auto">
            <a:xfrm>
              <a:off x="5291518" y="3602661"/>
              <a:ext cx="122413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tailEnd type="arrow" w="med" len="med"/>
            </a:ln>
          </p:spPr>
        </p:cxnSp>
      </p:grpSp>
      <p:grpSp>
        <p:nvGrpSpPr>
          <p:cNvPr id="20" name="组合 33"/>
          <p:cNvGrpSpPr/>
          <p:nvPr/>
        </p:nvGrpSpPr>
        <p:grpSpPr bwMode="auto">
          <a:xfrm rot="16200000">
            <a:off x="9955402" y="2415346"/>
            <a:ext cx="1077218" cy="1079499"/>
            <a:chOff x="6966227" y="3936018"/>
            <a:chExt cx="1076073" cy="1078899"/>
          </a:xfrm>
        </p:grpSpPr>
        <p:cxnSp>
          <p:nvCxnSpPr>
            <p:cNvPr id="21" name="直接箭头连接符 16"/>
            <p:cNvCxnSpPr>
              <a:cxnSpLocks noChangeShapeType="1"/>
            </p:cNvCxnSpPr>
            <p:nvPr/>
          </p:nvCxnSpPr>
          <p:spPr bwMode="auto">
            <a:xfrm>
              <a:off x="7452320" y="4078813"/>
              <a:ext cx="0" cy="93610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tailEnd type="arrow" w="med" len="med"/>
            </a:ln>
          </p:spPr>
        </p:cxnSp>
        <p:sp>
          <p:nvSpPr>
            <p:cNvPr id="22" name="矩形 35"/>
            <p:cNvSpPr>
              <a:spLocks noChangeArrowheads="1"/>
            </p:cNvSpPr>
            <p:nvPr/>
          </p:nvSpPr>
          <p:spPr bwMode="auto">
            <a:xfrm rot="5400000">
              <a:off x="7001842" y="3900403"/>
              <a:ext cx="1004844" cy="10760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endParaRPr lang="en-US" altLang="zh-CN" sz="3200" dirty="0" smtClean="0">
                <a:latin typeface="Times New Roman" panose="02020603050405020304" charset="0"/>
                <a:ea typeface="新宋体" panose="02010609030101010101" charset="-122"/>
              </a:endParaRPr>
            </a:p>
            <a:p>
              <a:pPr algn="ctr"/>
              <a:r>
                <a:rPr lang="zh-CN" altLang="en-US" sz="3200" dirty="0" smtClean="0">
                  <a:latin typeface="Times New Roman" panose="02020603050405020304" charset="0"/>
                  <a:ea typeface="新宋体" panose="02010609030101010101" charset="-122"/>
                </a:rPr>
                <a:t>过滤</a:t>
              </a:r>
              <a:endParaRPr lang="zh-CN" altLang="en-US" sz="3200" dirty="0">
                <a:latin typeface="Times New Roman" panose="02020603050405020304" charset="0"/>
                <a:ea typeface="新宋体" panose="02010609030101010101" charset="-122"/>
              </a:endParaRP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280454" y="4536127"/>
            <a:ext cx="2071702" cy="1384995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round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滤 </a:t>
            </a:r>
            <a:r>
              <a:rPr lang="zh-CN" altLang="en-US" sz="28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液：</a:t>
            </a:r>
            <a:r>
              <a:rPr lang="en-US" altLang="zh-CN" sz="28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 </a:t>
            </a:r>
          </a:p>
          <a:p>
            <a:r>
              <a:rPr lang="en-US" altLang="zh-CN" sz="28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Na</a:t>
            </a:r>
            <a:r>
              <a:rPr lang="en-US" altLang="zh-CN" sz="2800" baseline="300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+</a:t>
            </a:r>
            <a:r>
              <a:rPr lang="zh-CN" altLang="en-US" sz="28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、 </a:t>
            </a:r>
            <a:r>
              <a:rPr lang="en-US" altLang="zh-CN" sz="2800" dirty="0" err="1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Cl</a:t>
            </a:r>
            <a:r>
              <a:rPr lang="en-US" altLang="zh-CN" sz="2800" baseline="300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-</a:t>
            </a:r>
            <a:r>
              <a:rPr lang="zh-CN" altLang="en-US" sz="28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、 </a:t>
            </a:r>
            <a:r>
              <a:rPr lang="en-US" altLang="zh-CN" sz="28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CO</a:t>
            </a:r>
            <a:r>
              <a:rPr lang="en-US" altLang="zh-CN" sz="2800" baseline="-250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3</a:t>
            </a:r>
            <a:r>
              <a:rPr lang="en-US" altLang="zh-CN" sz="2800" baseline="300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2-</a:t>
            </a:r>
            <a:r>
              <a:rPr lang="zh-CN" altLang="en-US" sz="28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、</a:t>
            </a:r>
            <a:r>
              <a:rPr lang="en-US" altLang="zh-CN" sz="28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OH</a:t>
            </a:r>
            <a:r>
              <a:rPr lang="en-US" altLang="zh-CN" sz="2800" baseline="300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-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176655" y="6223635"/>
            <a:ext cx="8806815" cy="521970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round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泥沙、</a:t>
            </a:r>
            <a:r>
              <a:rPr lang="en-US" altLang="zh-CN" sz="28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CaCO</a:t>
            </a:r>
            <a:r>
              <a:rPr lang="en-US" altLang="zh-CN" sz="2800" baseline="-250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3</a:t>
            </a:r>
            <a:r>
              <a:rPr lang="zh-CN" altLang="en-US" sz="28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、</a:t>
            </a:r>
            <a:r>
              <a:rPr lang="en-US" altLang="zh-CN" sz="28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Mg(OH)</a:t>
            </a:r>
            <a:r>
              <a:rPr lang="en-US" altLang="zh-CN" sz="2800" baseline="-250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2</a:t>
            </a:r>
            <a:r>
              <a:rPr lang="zh-CN" altLang="en-US" sz="2800" baseline="-250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、</a:t>
            </a:r>
            <a:r>
              <a:rPr lang="en-US" altLang="zh-CN" sz="28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  <a:sym typeface="+mn-ea"/>
              </a:rPr>
              <a:t>Fe(OH)</a:t>
            </a:r>
            <a:r>
              <a:rPr lang="en-US" altLang="zh-CN" sz="2800" baseline="-250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aseline="-250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  <a:sym typeface="+mn-ea"/>
              </a:rPr>
              <a:t>、</a:t>
            </a:r>
            <a:r>
              <a:rPr lang="en-US" altLang="zh-CN" sz="28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  <a:sym typeface="+mn-ea"/>
              </a:rPr>
              <a:t>Fe(OH)</a:t>
            </a:r>
            <a:r>
              <a:rPr lang="en-US" altLang="zh-CN" sz="2800" baseline="-250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800" baseline="-250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  <a:sym typeface="+mn-ea"/>
              </a:rPr>
              <a:t>、</a:t>
            </a:r>
            <a:r>
              <a:rPr lang="en-US" altLang="zh-CN" sz="28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BaSO</a:t>
            </a:r>
            <a:r>
              <a:rPr lang="en-US" altLang="zh-CN" sz="2800" baseline="-25000" dirty="0" smtClean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4</a:t>
            </a:r>
            <a:endParaRPr lang="zh-CN" altLang="en-US" sz="2800" baseline="-25000" dirty="0">
              <a:latin typeface="Times New Roman" panose="02020603050405020304" charset="0"/>
              <a:ea typeface="新宋体" panose="02010609030101010101" charset="-122"/>
              <a:cs typeface="Times New Roman" panose="02020603050405020304" charset="0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4683760" y="4752027"/>
            <a:ext cx="1195387" cy="954088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rou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latin typeface="Times New Roman" panose="02020603050405020304" charset="0"/>
                <a:ea typeface="新宋体" panose="02010609030101010101" charset="-122"/>
              </a:rPr>
              <a:t>精盐溶液</a:t>
            </a:r>
          </a:p>
        </p:txBody>
      </p:sp>
      <p:grpSp>
        <p:nvGrpSpPr>
          <p:cNvPr id="26" name="组合 36"/>
          <p:cNvGrpSpPr/>
          <p:nvPr/>
        </p:nvGrpSpPr>
        <p:grpSpPr bwMode="auto">
          <a:xfrm>
            <a:off x="3397876" y="4752027"/>
            <a:ext cx="1449388" cy="1077913"/>
            <a:chOff x="5486668" y="4756475"/>
            <a:chExt cx="1449564" cy="1077218"/>
          </a:xfrm>
        </p:grpSpPr>
        <p:sp>
          <p:nvSpPr>
            <p:cNvPr id="27" name="矩形 37"/>
            <p:cNvSpPr>
              <a:spLocks noChangeArrowheads="1"/>
            </p:cNvSpPr>
            <p:nvPr/>
          </p:nvSpPr>
          <p:spPr bwMode="auto">
            <a:xfrm>
              <a:off x="5486668" y="4756475"/>
              <a:ext cx="1449564" cy="1077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Times New Roman" panose="02020603050405020304" charset="0"/>
                  <a:ea typeface="新宋体" panose="02010609030101010101" charset="-122"/>
                  <a:cs typeface="Times New Roman" panose="02020603050405020304" charset="0"/>
                </a:rPr>
                <a:t>  </a:t>
              </a:r>
              <a:r>
                <a:rPr lang="zh-CN" altLang="en-US" sz="3200" dirty="0">
                  <a:solidFill>
                    <a:srgbClr val="FF0000"/>
                  </a:solidFill>
                  <a:latin typeface="Times New Roman" panose="02020603050405020304" charset="0"/>
                  <a:ea typeface="新宋体" panose="02010609030101010101" charset="-122"/>
                  <a:cs typeface="Times New Roman" panose="02020603050405020304" charset="0"/>
                </a:rPr>
                <a:t>适</a:t>
              </a:r>
              <a:r>
                <a:rPr lang="zh-CN" altLang="en-US" sz="3200" dirty="0">
                  <a:latin typeface="Times New Roman" panose="02020603050405020304" charset="0"/>
                  <a:ea typeface="新宋体" panose="02010609030101010101" charset="-122"/>
                  <a:cs typeface="Times New Roman" panose="02020603050405020304" charset="0"/>
                </a:rPr>
                <a:t>量</a:t>
              </a:r>
              <a:endParaRPr lang="en-US" altLang="zh-CN" sz="3200" dirty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endParaRPr>
            </a:p>
            <a:p>
              <a:r>
                <a:rPr lang="zh-CN" altLang="en-US" sz="3200" dirty="0">
                  <a:latin typeface="Times New Roman" panose="02020603050405020304" charset="0"/>
                  <a:ea typeface="新宋体" panose="02010609030101010101" charset="-122"/>
                  <a:cs typeface="Times New Roman" panose="02020603050405020304" charset="0"/>
                </a:rPr>
                <a:t>稀</a:t>
              </a:r>
              <a:r>
                <a:rPr lang="en-US" altLang="zh-CN" sz="3200" dirty="0" err="1">
                  <a:latin typeface="Times New Roman" panose="02020603050405020304" charset="0"/>
                  <a:ea typeface="新宋体" panose="02010609030101010101" charset="-122"/>
                  <a:cs typeface="Times New Roman" panose="02020603050405020304" charset="0"/>
                </a:rPr>
                <a:t>HCl</a:t>
              </a:r>
              <a:endParaRPr lang="zh-CN" altLang="en-US" sz="3200" baseline="-25000" dirty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endParaRPr>
            </a:p>
          </p:txBody>
        </p:sp>
        <p:cxnSp>
          <p:nvCxnSpPr>
            <p:cNvPr id="28" name="直接箭头连接符 17"/>
            <p:cNvCxnSpPr>
              <a:cxnSpLocks noChangeShapeType="1"/>
            </p:cNvCxnSpPr>
            <p:nvPr/>
          </p:nvCxnSpPr>
          <p:spPr bwMode="auto">
            <a:xfrm>
              <a:off x="5486668" y="5327611"/>
              <a:ext cx="1214593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tailEnd type="arrow" w="med" len="med"/>
            </a:ln>
          </p:spPr>
        </p:cxnSp>
      </p:grpSp>
      <p:grpSp>
        <p:nvGrpSpPr>
          <p:cNvPr id="29" name="组合 38"/>
          <p:cNvGrpSpPr/>
          <p:nvPr/>
        </p:nvGrpSpPr>
        <p:grpSpPr bwMode="auto">
          <a:xfrm>
            <a:off x="5612454" y="4752027"/>
            <a:ext cx="1428760" cy="1077218"/>
            <a:chOff x="2837910" y="4755349"/>
            <a:chExt cx="1429580" cy="1076524"/>
          </a:xfrm>
        </p:grpSpPr>
        <p:cxnSp>
          <p:nvCxnSpPr>
            <p:cNvPr id="30" name="直接箭头连接符 41"/>
            <p:cNvCxnSpPr>
              <a:cxnSpLocks noChangeShapeType="1"/>
            </p:cNvCxnSpPr>
            <p:nvPr/>
          </p:nvCxnSpPr>
          <p:spPr bwMode="auto">
            <a:xfrm>
              <a:off x="3123827" y="5255094"/>
              <a:ext cx="1072185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tailEnd type="arrow" w="med" len="med"/>
            </a:ln>
          </p:spPr>
        </p:cxnSp>
        <p:sp>
          <p:nvSpPr>
            <p:cNvPr id="31" name="矩形 42"/>
            <p:cNvSpPr>
              <a:spLocks noChangeArrowheads="1"/>
            </p:cNvSpPr>
            <p:nvPr/>
          </p:nvSpPr>
          <p:spPr bwMode="auto">
            <a:xfrm flipH="1">
              <a:off x="2837910" y="4755349"/>
              <a:ext cx="1429580" cy="10765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dirty="0">
                  <a:latin typeface="Times New Roman" panose="02020603050405020304" charset="0"/>
                  <a:ea typeface="新宋体" panose="02010609030101010101" charset="-122"/>
                  <a:cs typeface="Times New Roman" panose="02020603050405020304" charset="0"/>
                </a:rPr>
                <a:t> 蒸发</a:t>
              </a:r>
              <a:endParaRPr lang="en-US" altLang="zh-CN" sz="3200" dirty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endParaRPr>
            </a:p>
            <a:p>
              <a:pPr algn="ctr"/>
              <a:r>
                <a:rPr lang="zh-CN" altLang="en-US" sz="3200" dirty="0">
                  <a:latin typeface="Times New Roman" panose="02020603050405020304" charset="0"/>
                  <a:ea typeface="新宋体" panose="02010609030101010101" charset="-122"/>
                  <a:cs typeface="Times New Roman" panose="02020603050405020304" charset="0"/>
                </a:rPr>
                <a:t>结晶</a:t>
              </a:r>
              <a:endParaRPr lang="zh-CN" altLang="en-US" sz="3200" baseline="-25000" dirty="0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6988803" y="4752027"/>
            <a:ext cx="1195387" cy="954087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rou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latin typeface="Times New Roman" panose="02020603050405020304" charset="0"/>
                <a:ea typeface="新宋体" panose="02010609030101010101" charset="-122"/>
              </a:rPr>
              <a:t>精盐固体</a:t>
            </a:r>
          </a:p>
        </p:txBody>
      </p:sp>
      <p:sp>
        <p:nvSpPr>
          <p:cNvPr id="33" name="左大括号 32"/>
          <p:cNvSpPr/>
          <p:nvPr/>
        </p:nvSpPr>
        <p:spPr>
          <a:xfrm>
            <a:off x="507654" y="4752031"/>
            <a:ext cx="571504" cy="1714512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ea typeface="新宋体" panose="02010609030101010101" charset="-122"/>
              <a:cs typeface="Times New Roman" panose="02020603050405020304" charset="0"/>
            </a:endParaRP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2683496" y="1465879"/>
            <a:ext cx="7056437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</a:rPr>
              <a:t>写出①②③④中</a:t>
            </a:r>
            <a:r>
              <a:rPr lang="zh-CN" altLang="en-US" sz="2800" b="1" dirty="0">
                <a:solidFill>
                  <a:srgbClr val="FF0000"/>
                </a:solidFill>
              </a:rPr>
              <a:t>发生反应的离子方程式。</a:t>
            </a:r>
          </a:p>
        </p:txBody>
      </p:sp>
      <p:sp>
        <p:nvSpPr>
          <p:cNvPr id="37" name="矩形 36"/>
          <p:cNvSpPr/>
          <p:nvPr/>
        </p:nvSpPr>
        <p:spPr>
          <a:xfrm>
            <a:off x="7880996" y="3559490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新宋体" panose="02010609030101010101" charset="-122"/>
              </a:rPr>
              <a:t>②</a:t>
            </a:r>
          </a:p>
        </p:txBody>
      </p:sp>
      <p:sp>
        <p:nvSpPr>
          <p:cNvPr id="38" name="矩形 37"/>
          <p:cNvSpPr/>
          <p:nvPr/>
        </p:nvSpPr>
        <p:spPr>
          <a:xfrm>
            <a:off x="9095442" y="3559490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新宋体" panose="02010609030101010101" charset="-122"/>
              </a:rPr>
              <a:t>③</a:t>
            </a:r>
          </a:p>
        </p:txBody>
      </p:sp>
      <p:sp>
        <p:nvSpPr>
          <p:cNvPr id="39" name="矩形 38"/>
          <p:cNvSpPr/>
          <p:nvPr/>
        </p:nvSpPr>
        <p:spPr>
          <a:xfrm>
            <a:off x="6666550" y="3569015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新宋体" panose="02010609030101010101" charset="-122"/>
              </a:rPr>
              <a:t>①</a:t>
            </a:r>
          </a:p>
        </p:txBody>
      </p:sp>
      <p:sp>
        <p:nvSpPr>
          <p:cNvPr id="40" name="矩形 39"/>
          <p:cNvSpPr/>
          <p:nvPr/>
        </p:nvSpPr>
        <p:spPr>
          <a:xfrm>
            <a:off x="3969380" y="5680721"/>
            <a:ext cx="417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新宋体" panose="02010609030101010101" charset="-122"/>
              </a:rPr>
              <a:t>④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23" grpId="0" bldLvl="0" animBg="1"/>
      <p:bldP spid="24" grpId="0" bldLvl="0" animBg="1"/>
      <p:bldP spid="25" grpId="0" bldLvl="0" animBg="1"/>
      <p:bldP spid="32" grpId="0" bldLvl="0" animBg="1"/>
      <p:bldP spid="33" grpId="0" bldLvl="0" animBg="1"/>
      <p:bldP spid="34" grpId="0"/>
      <p:bldP spid="37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382905" y="171450"/>
            <a:ext cx="3660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粗盐精制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1083310" y="1811655"/>
            <a:ext cx="8522970" cy="5692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Mg</a:t>
            </a:r>
            <a:r>
              <a:rPr lang="en-US" altLang="zh-CN" sz="2800" b="1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2+</a:t>
            </a: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+ 2OH</a:t>
            </a:r>
            <a:r>
              <a:rPr lang="en-US" altLang="zh-CN" sz="2800" b="1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= Mg(OH)</a:t>
            </a:r>
            <a:r>
              <a:rPr lang="en-US" altLang="zh-CN" sz="2800" b="1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↓ 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Fe</a:t>
            </a:r>
            <a:r>
              <a:rPr lang="en-US" altLang="zh-CN" sz="2800" b="1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2+</a:t>
            </a: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+ 2OH</a:t>
            </a:r>
            <a:r>
              <a:rPr lang="en-US" altLang="zh-CN" sz="2800" b="1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= Fe(OH)</a:t>
            </a:r>
            <a:r>
              <a:rPr lang="en-US" altLang="zh-CN" sz="2800" b="1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↓    Fe</a:t>
            </a:r>
            <a:r>
              <a:rPr lang="en-US" altLang="zh-CN" sz="2800" b="1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3+</a:t>
            </a: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+ 3OH</a:t>
            </a:r>
            <a:r>
              <a:rPr lang="en-US" altLang="zh-CN" sz="2800" b="1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= Fe(OH)</a:t>
            </a:r>
            <a:r>
              <a:rPr lang="en-US" altLang="zh-CN" sz="2800" b="1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↓</a:t>
            </a:r>
            <a:endParaRPr lang="en-US" altLang="zh-CN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SO</a:t>
            </a:r>
            <a:r>
              <a:rPr lang="en-US" altLang="zh-CN" sz="2800" b="1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en-US" altLang="zh-CN" sz="2800" b="1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2-</a:t>
            </a: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+ Ba</a:t>
            </a:r>
            <a:r>
              <a:rPr lang="en-US" altLang="zh-CN" sz="2800" b="1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2+</a:t>
            </a: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= BaSO</a:t>
            </a:r>
            <a:r>
              <a:rPr lang="en-US" altLang="zh-CN" sz="2800" b="1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↓</a:t>
            </a:r>
            <a:endParaRPr lang="en-US" altLang="zh-CN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Ca</a:t>
            </a:r>
            <a:r>
              <a:rPr lang="en-US" altLang="zh-CN" sz="2800" b="1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2+</a:t>
            </a: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+ CO</a:t>
            </a:r>
            <a:r>
              <a:rPr lang="en-US" altLang="zh-CN" sz="2800" b="1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2800" b="1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2-</a:t>
            </a: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= CaCO</a:t>
            </a:r>
            <a:r>
              <a:rPr lang="en-US" altLang="zh-CN" sz="2800" b="1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↓  Ba</a:t>
            </a:r>
            <a:r>
              <a:rPr lang="en-US" altLang="zh-CN" sz="2800" b="1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2+</a:t>
            </a: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+ CO</a:t>
            </a:r>
            <a:r>
              <a:rPr lang="en-US" altLang="zh-CN" sz="2800" b="1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2800" b="1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2-</a:t>
            </a: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= BaCO</a:t>
            </a:r>
            <a:r>
              <a:rPr lang="en-US" altLang="zh-CN" sz="2800" b="1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↓</a:t>
            </a:r>
          </a:p>
          <a:p>
            <a:pPr>
              <a:spcBef>
                <a:spcPct val="50000"/>
              </a:spcBef>
            </a:pPr>
            <a:endParaRPr lang="en-US" altLang="zh-CN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2800" b="1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 </a:t>
            </a: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 OH</a:t>
            </a:r>
            <a:r>
              <a:rPr lang="en-US" altLang="zh-CN" sz="2800" b="1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= H</a:t>
            </a:r>
            <a:r>
              <a:rPr lang="en-US" altLang="zh-CN" sz="2800" b="1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2H</a:t>
            </a:r>
            <a:r>
              <a:rPr lang="en-US" altLang="zh-CN" sz="2800" b="1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</a:t>
            </a: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+ CO</a:t>
            </a:r>
            <a:r>
              <a:rPr lang="en-US" altLang="zh-CN" sz="2800" b="1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2800" b="1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2-</a:t>
            </a: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= CO</a:t>
            </a:r>
            <a:r>
              <a:rPr lang="en-US" altLang="zh-CN" sz="2800" b="1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↑ +H</a:t>
            </a:r>
            <a:r>
              <a:rPr lang="en-US" altLang="zh-CN" sz="2800" b="1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endParaRPr lang="en-US" altLang="zh-CN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50000"/>
              </a:spcBef>
            </a:pPr>
            <a:endParaRPr lang="en-US" altLang="zh-CN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50000"/>
              </a:spcBef>
            </a:pPr>
            <a:endParaRPr lang="en-US" altLang="zh-CN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1083296" y="1021379"/>
            <a:ext cx="7056437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</a:rPr>
              <a:t>写出①②③④中</a:t>
            </a:r>
            <a:r>
              <a:rPr lang="zh-CN" altLang="en-US" sz="2800" b="1" dirty="0">
                <a:solidFill>
                  <a:srgbClr val="FF0000"/>
                </a:solidFill>
              </a:rPr>
              <a:t>发生反应的离子方程式。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382905" y="171450"/>
            <a:ext cx="3660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粗盐精制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1023620"/>
            <a:ext cx="10546080" cy="1912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68680" y="3756025"/>
            <a:ext cx="11140440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评价：此种精制法所用试剂费用昂贵，若</a:t>
            </a:r>
            <a:r>
              <a:rPr lang="zh-CN" altLang="en-US" sz="32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全面实现产品综合利用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，此法亦可采用。世界各地制盐厂和化工厂亦有部分采用此法。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3090" y="785495"/>
            <a:ext cx="1111059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/>
              <a:t>       食盐生产近代化的标志就是精盐代替粗盐。１９１４年，我国化工先驱范旭东在天津创办的久大精盐公司是我国第１家工业化生产精盐的企业。</a:t>
            </a:r>
          </a:p>
        </p:txBody>
      </p:sp>
      <p:sp>
        <p:nvSpPr>
          <p:cNvPr id="3" name="矩形 2"/>
          <p:cNvSpPr/>
          <p:nvPr/>
        </p:nvSpPr>
        <p:spPr>
          <a:xfrm>
            <a:off x="593090" y="2292985"/>
            <a:ext cx="10373995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/>
              <a:t>据</a:t>
            </a:r>
            <a:r>
              <a:rPr lang="en-US" altLang="zh-CN" sz="2400" b="1" dirty="0" smtClean="0"/>
              <a:t>《</a:t>
            </a:r>
            <a:r>
              <a:rPr lang="zh-CN" altLang="en-US" sz="2400" b="1" dirty="0" smtClean="0"/>
              <a:t>久大历年大事记略卷</a:t>
            </a:r>
            <a:r>
              <a:rPr lang="en-US" altLang="zh-CN" sz="2400" b="1" dirty="0" smtClean="0"/>
              <a:t>》</a:t>
            </a:r>
            <a:r>
              <a:rPr lang="zh-CN" altLang="en-US" sz="2400" b="1" dirty="0" smtClean="0"/>
              <a:t>中记载其生产过程大致如下：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/>
              <a:t>         本厂精盐制造程序，先将粗盐运厂积存粗盐仓内，随时倾于仓旁洋灰池中，使之溶解成饱和之盐卤，再通过沙板数层，滤净泥渣流入澄清池。池内有碱大量，可使化合物杂质沉淀于池底。然后用唧水机吸入位于高塔之卤箱。再由卤箱放入长方平底二只大锅，烧煤熬煮至摄氏一百零九度左右，即结晶而成雪白精盐。捞移于湿盐仓内，约经过廿四小时，俟苦卤滴尽，分批在盐炕烘烤，干后筛细包装，即可出售矣。</a:t>
            </a:r>
          </a:p>
        </p:txBody>
      </p:sp>
      <p:sp>
        <p:nvSpPr>
          <p:cNvPr id="4" name="椭圆 3"/>
          <p:cNvSpPr/>
          <p:nvPr/>
        </p:nvSpPr>
        <p:spPr>
          <a:xfrm>
            <a:off x="5980100" y="3502341"/>
            <a:ext cx="928694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052970" y="3527741"/>
            <a:ext cx="1143008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391886" y="4575817"/>
            <a:ext cx="928694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1340475" y="4573909"/>
            <a:ext cx="400052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4713605" y="302895"/>
            <a:ext cx="3660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混合物分离与提纯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699642" y="2644210"/>
            <a:ext cx="511728" cy="1711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FF00"/>
                </a:solidFill>
              </a:rPr>
              <a:t>混合物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1244926" y="3457942"/>
            <a:ext cx="604008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4"/>
          <p:cNvSpPr txBox="1"/>
          <p:nvPr/>
        </p:nvSpPr>
        <p:spPr>
          <a:xfrm>
            <a:off x="1161036" y="3046881"/>
            <a:ext cx="8053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 smtClean="0"/>
              <a:t>性质</a:t>
            </a:r>
            <a:endParaRPr lang="zh-CN" altLang="en-US" sz="2200" b="1" dirty="0"/>
          </a:p>
        </p:txBody>
      </p:sp>
      <p:cxnSp>
        <p:nvCxnSpPr>
          <p:cNvPr id="24" name="直接连接符 23"/>
          <p:cNvCxnSpPr/>
          <p:nvPr/>
        </p:nvCxnSpPr>
        <p:spPr>
          <a:xfrm>
            <a:off x="1858010" y="2552700"/>
            <a:ext cx="15240" cy="308038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857322" y="2551931"/>
            <a:ext cx="31878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1873057" y="5631040"/>
            <a:ext cx="31878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圆角矩形 58"/>
          <p:cNvSpPr/>
          <p:nvPr/>
        </p:nvSpPr>
        <p:spPr>
          <a:xfrm>
            <a:off x="2202671" y="2175824"/>
            <a:ext cx="1022058" cy="778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FF00"/>
                </a:solidFill>
              </a:rPr>
              <a:t>物理</a:t>
            </a:r>
            <a:endParaRPr lang="en-US" altLang="zh-CN" sz="2400" dirty="0" smtClean="0">
              <a:solidFill>
                <a:srgbClr val="FFFF00"/>
              </a:solidFill>
            </a:endParaRPr>
          </a:p>
          <a:p>
            <a:pPr algn="ctr"/>
            <a:r>
              <a:rPr lang="zh-CN" altLang="en-US" sz="2400" dirty="0" smtClean="0">
                <a:solidFill>
                  <a:srgbClr val="FFFF00"/>
                </a:solidFill>
              </a:rPr>
              <a:t>方法</a:t>
            </a:r>
          </a:p>
        </p:txBody>
      </p:sp>
      <p:sp>
        <p:nvSpPr>
          <p:cNvPr id="63" name="圆角矩形 62"/>
          <p:cNvSpPr/>
          <p:nvPr/>
        </p:nvSpPr>
        <p:spPr>
          <a:xfrm>
            <a:off x="2220713" y="5120948"/>
            <a:ext cx="1022058" cy="778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FF00"/>
                </a:solidFill>
              </a:rPr>
              <a:t>化学</a:t>
            </a:r>
            <a:endParaRPr lang="en-US" altLang="zh-CN" sz="2400" dirty="0" smtClean="0">
              <a:solidFill>
                <a:srgbClr val="FFFF00"/>
              </a:solidFill>
            </a:endParaRPr>
          </a:p>
          <a:p>
            <a:pPr algn="ctr"/>
            <a:r>
              <a:rPr lang="zh-CN" altLang="en-US" sz="2400" dirty="0" smtClean="0">
                <a:solidFill>
                  <a:srgbClr val="FFFF00"/>
                </a:solidFill>
              </a:rPr>
              <a:t>方法</a:t>
            </a:r>
          </a:p>
        </p:txBody>
      </p:sp>
      <p:sp>
        <p:nvSpPr>
          <p:cNvPr id="64" name="TextBox 14"/>
          <p:cNvSpPr txBox="1"/>
          <p:nvPr/>
        </p:nvSpPr>
        <p:spPr>
          <a:xfrm>
            <a:off x="3175792" y="2150657"/>
            <a:ext cx="8053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 smtClean="0"/>
              <a:t>状态</a:t>
            </a:r>
            <a:endParaRPr lang="zh-CN" altLang="en-US" sz="2200" b="1" dirty="0"/>
          </a:p>
        </p:txBody>
      </p:sp>
      <p:cxnSp>
        <p:nvCxnSpPr>
          <p:cNvPr id="65" name="直接连接符 64"/>
          <p:cNvCxnSpPr/>
          <p:nvPr/>
        </p:nvCxnSpPr>
        <p:spPr>
          <a:xfrm flipV="1">
            <a:off x="3242904" y="2526764"/>
            <a:ext cx="610998" cy="13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rot="5400000">
            <a:off x="2467717" y="3093020"/>
            <a:ext cx="2749397" cy="105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3863689" y="1731208"/>
            <a:ext cx="31878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3865087" y="2655395"/>
            <a:ext cx="31878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3831531" y="4475806"/>
            <a:ext cx="31878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圆角矩形 70"/>
          <p:cNvSpPr/>
          <p:nvPr/>
        </p:nvSpPr>
        <p:spPr>
          <a:xfrm>
            <a:off x="4192270" y="1371600"/>
            <a:ext cx="1069975" cy="617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FFFF00"/>
                </a:solidFill>
              </a:rPr>
              <a:t> 固体</a:t>
            </a:r>
            <a:endParaRPr lang="en-US" altLang="zh-CN" sz="2000" dirty="0" smtClean="0">
              <a:solidFill>
                <a:srgbClr val="FFFF00"/>
              </a:solidFill>
            </a:endParaRPr>
          </a:p>
          <a:p>
            <a:pPr algn="ctr"/>
            <a:r>
              <a:rPr lang="zh-CN" altLang="en-US" sz="2000" dirty="0" smtClean="0">
                <a:solidFill>
                  <a:srgbClr val="FFFF00"/>
                </a:solidFill>
              </a:rPr>
              <a:t>（固体）</a:t>
            </a:r>
          </a:p>
        </p:txBody>
      </p:sp>
      <p:sp>
        <p:nvSpPr>
          <p:cNvPr id="72" name="圆角矩形 71"/>
          <p:cNvSpPr/>
          <p:nvPr/>
        </p:nvSpPr>
        <p:spPr>
          <a:xfrm>
            <a:off x="4193658" y="2363178"/>
            <a:ext cx="1022058" cy="617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FFFF00"/>
                </a:solidFill>
              </a:rPr>
              <a:t> 液体</a:t>
            </a:r>
            <a:endParaRPr lang="en-US" altLang="zh-CN" sz="2000" dirty="0" smtClean="0">
              <a:solidFill>
                <a:srgbClr val="FFFF00"/>
              </a:solidFill>
            </a:endParaRPr>
          </a:p>
          <a:p>
            <a:pPr algn="ctr"/>
            <a:r>
              <a:rPr lang="zh-CN" altLang="en-US" sz="2000" dirty="0" smtClean="0">
                <a:solidFill>
                  <a:srgbClr val="FFFF00"/>
                </a:solidFill>
              </a:rPr>
              <a:t>（液体）</a:t>
            </a:r>
          </a:p>
        </p:txBody>
      </p:sp>
      <p:sp>
        <p:nvSpPr>
          <p:cNvPr id="73" name="圆角矩形 72"/>
          <p:cNvSpPr/>
          <p:nvPr/>
        </p:nvSpPr>
        <p:spPr>
          <a:xfrm>
            <a:off x="4174083" y="4305231"/>
            <a:ext cx="1013669" cy="377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FFFF00"/>
                </a:solidFill>
              </a:rPr>
              <a:t>气体</a:t>
            </a:r>
          </a:p>
        </p:txBody>
      </p:sp>
      <p:cxnSp>
        <p:nvCxnSpPr>
          <p:cNvPr id="76" name="直接连接符 75"/>
          <p:cNvCxnSpPr/>
          <p:nvPr/>
        </p:nvCxnSpPr>
        <p:spPr>
          <a:xfrm>
            <a:off x="5224104" y="1699050"/>
            <a:ext cx="318782" cy="1588"/>
          </a:xfrm>
          <a:prstGeom prst="line">
            <a:avLst/>
          </a:prstGeom>
          <a:ln w="254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圆角矩形 80"/>
          <p:cNvSpPr/>
          <p:nvPr/>
        </p:nvSpPr>
        <p:spPr>
          <a:xfrm>
            <a:off x="5559665" y="1504706"/>
            <a:ext cx="894825" cy="377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FFFF00"/>
                </a:solidFill>
              </a:rPr>
              <a:t>溶解</a:t>
            </a:r>
          </a:p>
        </p:txBody>
      </p:sp>
      <p:cxnSp>
        <p:nvCxnSpPr>
          <p:cNvPr id="82" name="直接连接符 81"/>
          <p:cNvCxnSpPr/>
          <p:nvPr/>
        </p:nvCxnSpPr>
        <p:spPr>
          <a:xfrm>
            <a:off x="6465674" y="1673883"/>
            <a:ext cx="31878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rot="16200000" flipH="1">
            <a:off x="6555158" y="1696255"/>
            <a:ext cx="469783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6794243" y="1448778"/>
            <a:ext cx="318782" cy="1588"/>
          </a:xfrm>
          <a:prstGeom prst="line">
            <a:avLst/>
          </a:prstGeom>
          <a:ln w="254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6785854" y="1926951"/>
            <a:ext cx="318782" cy="1588"/>
          </a:xfrm>
          <a:prstGeom prst="line">
            <a:avLst/>
          </a:prstGeom>
          <a:ln w="254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圆角矩形 85"/>
          <p:cNvSpPr/>
          <p:nvPr/>
        </p:nvSpPr>
        <p:spPr>
          <a:xfrm>
            <a:off x="7121416" y="1254434"/>
            <a:ext cx="1631658" cy="377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FFFF00"/>
                </a:solidFill>
              </a:rPr>
              <a:t> 液体（固体）</a:t>
            </a:r>
          </a:p>
        </p:txBody>
      </p:sp>
      <p:sp>
        <p:nvSpPr>
          <p:cNvPr id="87" name="圆角矩形 86"/>
          <p:cNvSpPr/>
          <p:nvPr/>
        </p:nvSpPr>
        <p:spPr>
          <a:xfrm>
            <a:off x="7131203" y="1775950"/>
            <a:ext cx="1631658" cy="377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FFFF00"/>
                </a:solidFill>
              </a:rPr>
              <a:t> 液体（液体）</a:t>
            </a:r>
          </a:p>
        </p:txBody>
      </p:sp>
      <p:cxnSp>
        <p:nvCxnSpPr>
          <p:cNvPr id="88" name="直接连接符 87"/>
          <p:cNvCxnSpPr/>
          <p:nvPr/>
        </p:nvCxnSpPr>
        <p:spPr>
          <a:xfrm>
            <a:off x="8740489" y="1423611"/>
            <a:ext cx="318782" cy="1588"/>
          </a:xfrm>
          <a:prstGeom prst="line">
            <a:avLst/>
          </a:prstGeom>
          <a:ln w="254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圆角矩形 88"/>
          <p:cNvSpPr/>
          <p:nvPr/>
        </p:nvSpPr>
        <p:spPr>
          <a:xfrm>
            <a:off x="9067661" y="1254434"/>
            <a:ext cx="894825" cy="377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FFFF00"/>
                </a:solidFill>
              </a:rPr>
              <a:t>过滤</a:t>
            </a:r>
          </a:p>
        </p:txBody>
      </p:sp>
      <p:cxnSp>
        <p:nvCxnSpPr>
          <p:cNvPr id="90" name="直接连接符 89"/>
          <p:cNvCxnSpPr/>
          <p:nvPr/>
        </p:nvCxnSpPr>
        <p:spPr>
          <a:xfrm>
            <a:off x="5225502" y="2723905"/>
            <a:ext cx="784371" cy="419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39"/>
          <p:cNvSpPr txBox="1"/>
          <p:nvPr/>
        </p:nvSpPr>
        <p:spPr>
          <a:xfrm>
            <a:off x="5205929" y="2326826"/>
            <a:ext cx="8053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 smtClean="0"/>
              <a:t>性质</a:t>
            </a:r>
            <a:endParaRPr lang="zh-CN" altLang="en-US" sz="2200" b="1" dirty="0"/>
          </a:p>
        </p:txBody>
      </p:sp>
      <p:cxnSp>
        <p:nvCxnSpPr>
          <p:cNvPr id="92" name="直接连接符 91"/>
          <p:cNvCxnSpPr/>
          <p:nvPr/>
        </p:nvCxnSpPr>
        <p:spPr>
          <a:xfrm rot="5400000">
            <a:off x="5377903" y="3126578"/>
            <a:ext cx="1231782" cy="13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6004280" y="2521171"/>
            <a:ext cx="31878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5208724" y="4485593"/>
            <a:ext cx="318782" cy="1588"/>
          </a:xfrm>
          <a:prstGeom prst="line">
            <a:avLst/>
          </a:prstGeom>
          <a:ln w="254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圆角矩形 94"/>
          <p:cNvSpPr/>
          <p:nvPr/>
        </p:nvSpPr>
        <p:spPr>
          <a:xfrm>
            <a:off x="5535896" y="4299638"/>
            <a:ext cx="894825" cy="377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FFFF00"/>
                </a:solidFill>
              </a:rPr>
              <a:t>洗气</a:t>
            </a:r>
          </a:p>
        </p:txBody>
      </p:sp>
      <p:cxnSp>
        <p:nvCxnSpPr>
          <p:cNvPr id="96" name="直接连接符 95"/>
          <p:cNvCxnSpPr/>
          <p:nvPr/>
        </p:nvCxnSpPr>
        <p:spPr>
          <a:xfrm>
            <a:off x="5997289" y="3755751"/>
            <a:ext cx="31878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圆角矩形 96"/>
          <p:cNvSpPr/>
          <p:nvPr/>
        </p:nvSpPr>
        <p:spPr>
          <a:xfrm>
            <a:off x="6339842" y="2303057"/>
            <a:ext cx="844490" cy="6263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FFFF00"/>
                </a:solidFill>
              </a:rPr>
              <a:t>物理</a:t>
            </a:r>
            <a:endParaRPr lang="en-US" altLang="zh-CN" sz="2000" dirty="0" smtClean="0">
              <a:solidFill>
                <a:srgbClr val="FFFF00"/>
              </a:solidFill>
            </a:endParaRPr>
          </a:p>
          <a:p>
            <a:pPr algn="ctr"/>
            <a:r>
              <a:rPr lang="zh-CN" altLang="en-US" sz="2000" dirty="0" smtClean="0">
                <a:solidFill>
                  <a:srgbClr val="FFFF00"/>
                </a:solidFill>
              </a:rPr>
              <a:t>方法</a:t>
            </a:r>
          </a:p>
        </p:txBody>
      </p:sp>
      <p:sp>
        <p:nvSpPr>
          <p:cNvPr id="98" name="圆角矩形 97"/>
          <p:cNvSpPr/>
          <p:nvPr/>
        </p:nvSpPr>
        <p:spPr>
          <a:xfrm>
            <a:off x="6341240" y="3445358"/>
            <a:ext cx="844490" cy="6263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FFFF00"/>
                </a:solidFill>
              </a:rPr>
              <a:t>化学</a:t>
            </a:r>
            <a:endParaRPr lang="en-US" altLang="zh-CN" sz="2000" dirty="0" smtClean="0">
              <a:solidFill>
                <a:srgbClr val="FFFF00"/>
              </a:solidFill>
            </a:endParaRPr>
          </a:p>
          <a:p>
            <a:pPr algn="ctr"/>
            <a:r>
              <a:rPr lang="zh-CN" altLang="en-US" sz="2000" dirty="0" smtClean="0">
                <a:solidFill>
                  <a:srgbClr val="FFFF00"/>
                </a:solidFill>
              </a:rPr>
              <a:t>方法</a:t>
            </a:r>
          </a:p>
        </p:txBody>
      </p:sp>
      <p:cxnSp>
        <p:nvCxnSpPr>
          <p:cNvPr id="99" name="直接连接符 98"/>
          <p:cNvCxnSpPr/>
          <p:nvPr/>
        </p:nvCxnSpPr>
        <p:spPr>
          <a:xfrm flipV="1">
            <a:off x="7525483" y="2426096"/>
            <a:ext cx="1269535" cy="5593"/>
          </a:xfrm>
          <a:prstGeom prst="line">
            <a:avLst/>
          </a:prstGeom>
          <a:ln w="254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7196915" y="2623237"/>
            <a:ext cx="31878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 rot="16200000" flipH="1">
            <a:off x="6837587" y="3119586"/>
            <a:ext cx="1391173" cy="699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 flipV="1">
            <a:off x="7526881" y="3801891"/>
            <a:ext cx="1259748" cy="6990"/>
          </a:xfrm>
          <a:prstGeom prst="line">
            <a:avLst/>
          </a:prstGeom>
          <a:ln w="254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圆角矩形 102"/>
          <p:cNvSpPr/>
          <p:nvPr/>
        </p:nvSpPr>
        <p:spPr>
          <a:xfrm>
            <a:off x="8800612" y="2270900"/>
            <a:ext cx="894825" cy="377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FFFF00"/>
                </a:solidFill>
              </a:rPr>
              <a:t>结晶</a:t>
            </a:r>
          </a:p>
        </p:txBody>
      </p:sp>
      <p:sp>
        <p:nvSpPr>
          <p:cNvPr id="104" name="TextBox 66"/>
          <p:cNvSpPr txBox="1"/>
          <p:nvPr/>
        </p:nvSpPr>
        <p:spPr>
          <a:xfrm>
            <a:off x="7598190" y="2437281"/>
            <a:ext cx="1221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原为固体</a:t>
            </a:r>
            <a:endParaRPr lang="zh-CN" altLang="en-US" sz="2000" b="1" dirty="0"/>
          </a:p>
        </p:txBody>
      </p:sp>
      <p:sp>
        <p:nvSpPr>
          <p:cNvPr id="105" name="TextBox 73"/>
          <p:cNvSpPr txBox="1"/>
          <p:nvPr/>
        </p:nvSpPr>
        <p:spPr>
          <a:xfrm>
            <a:off x="7607977" y="3864808"/>
            <a:ext cx="1221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原为液体</a:t>
            </a:r>
            <a:endParaRPr lang="zh-CN" altLang="en-US" sz="2000" b="1" dirty="0"/>
          </a:p>
        </p:txBody>
      </p:sp>
      <p:cxnSp>
        <p:nvCxnSpPr>
          <p:cNvPr id="106" name="直接连接符 105"/>
          <p:cNvCxnSpPr/>
          <p:nvPr/>
        </p:nvCxnSpPr>
        <p:spPr>
          <a:xfrm>
            <a:off x="8779510" y="3300095"/>
            <a:ext cx="5715" cy="102933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>
            <a:off x="8758665" y="3278976"/>
            <a:ext cx="318782" cy="1588"/>
          </a:xfrm>
          <a:prstGeom prst="line">
            <a:avLst/>
          </a:prstGeom>
          <a:ln w="254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>
            <a:off x="8767054" y="4343353"/>
            <a:ext cx="318782" cy="1588"/>
          </a:xfrm>
          <a:prstGeom prst="line">
            <a:avLst/>
          </a:prstGeom>
          <a:ln w="254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圆角矩形 108"/>
          <p:cNvSpPr/>
          <p:nvPr/>
        </p:nvSpPr>
        <p:spPr>
          <a:xfrm>
            <a:off x="9102616" y="3084632"/>
            <a:ext cx="1631658" cy="377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FFFF00"/>
                </a:solidFill>
              </a:rPr>
              <a:t> 萃取、分液</a:t>
            </a:r>
          </a:p>
        </p:txBody>
      </p:sp>
      <p:sp>
        <p:nvSpPr>
          <p:cNvPr id="110" name="圆角矩形 109"/>
          <p:cNvSpPr/>
          <p:nvPr/>
        </p:nvSpPr>
        <p:spPr>
          <a:xfrm>
            <a:off x="9087236" y="4150407"/>
            <a:ext cx="894825" cy="377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FFFF00"/>
                </a:solidFill>
              </a:rPr>
              <a:t>蒸馏</a:t>
            </a:r>
          </a:p>
        </p:txBody>
      </p:sp>
      <p:sp>
        <p:nvSpPr>
          <p:cNvPr id="112" name="圆角矩形 111"/>
          <p:cNvSpPr/>
          <p:nvPr/>
        </p:nvSpPr>
        <p:spPr>
          <a:xfrm>
            <a:off x="1261704" y="3097215"/>
            <a:ext cx="562063" cy="31039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3" name="直接连接符 112"/>
          <p:cNvCxnSpPr/>
          <p:nvPr/>
        </p:nvCxnSpPr>
        <p:spPr>
          <a:xfrm>
            <a:off x="3208655" y="5515610"/>
            <a:ext cx="4103370" cy="1270"/>
          </a:xfrm>
          <a:prstGeom prst="line">
            <a:avLst/>
          </a:prstGeom>
          <a:ln w="254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66"/>
          <p:cNvSpPr txBox="1"/>
          <p:nvPr/>
        </p:nvSpPr>
        <p:spPr>
          <a:xfrm>
            <a:off x="3533140" y="5078730"/>
            <a:ext cx="37007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加热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加入过量的除杂试剂</a:t>
            </a:r>
          </a:p>
        </p:txBody>
      </p:sp>
      <p:cxnSp>
        <p:nvCxnSpPr>
          <p:cNvPr id="115" name="直接连接符 114"/>
          <p:cNvCxnSpPr/>
          <p:nvPr/>
        </p:nvCxnSpPr>
        <p:spPr>
          <a:xfrm>
            <a:off x="7143854" y="5520078"/>
            <a:ext cx="31878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>
            <a:off x="7468235" y="5043170"/>
            <a:ext cx="13335" cy="9620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>
            <a:off x="7472423" y="5051133"/>
            <a:ext cx="318782" cy="1588"/>
          </a:xfrm>
          <a:prstGeom prst="line">
            <a:avLst/>
          </a:prstGeom>
          <a:ln w="254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7462764" y="6000476"/>
            <a:ext cx="318782" cy="1588"/>
          </a:xfrm>
          <a:prstGeom prst="line">
            <a:avLst/>
          </a:prstGeom>
          <a:ln w="254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圆角矩形 118"/>
          <p:cNvSpPr/>
          <p:nvPr/>
        </p:nvSpPr>
        <p:spPr>
          <a:xfrm>
            <a:off x="7799596" y="4856789"/>
            <a:ext cx="1631658" cy="377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FFFF00"/>
                </a:solidFill>
              </a:rPr>
              <a:t>固体</a:t>
            </a:r>
            <a:r>
              <a:rPr lang="en-US" altLang="zh-CN" sz="2000" dirty="0">
                <a:solidFill>
                  <a:srgbClr val="FFFF00"/>
                </a:solidFill>
              </a:rPr>
              <a:t>/</a:t>
            </a:r>
            <a:r>
              <a:rPr lang="zh-CN" altLang="en-US" sz="2000" dirty="0">
                <a:solidFill>
                  <a:srgbClr val="FFFF00"/>
                </a:solidFill>
              </a:rPr>
              <a:t>沉淀</a:t>
            </a:r>
          </a:p>
        </p:txBody>
      </p:sp>
      <p:sp>
        <p:nvSpPr>
          <p:cNvPr id="120" name="圆角矩形 119"/>
          <p:cNvSpPr/>
          <p:nvPr/>
        </p:nvSpPr>
        <p:spPr>
          <a:xfrm>
            <a:off x="7799858" y="5812645"/>
            <a:ext cx="1631658" cy="377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FFFF00"/>
                </a:solidFill>
              </a:rPr>
              <a:t> 气体</a:t>
            </a:r>
          </a:p>
        </p:txBody>
      </p:sp>
      <p:cxnSp>
        <p:nvCxnSpPr>
          <p:cNvPr id="121" name="直接连接符 120"/>
          <p:cNvCxnSpPr/>
          <p:nvPr/>
        </p:nvCxnSpPr>
        <p:spPr>
          <a:xfrm>
            <a:off x="7478004" y="5517876"/>
            <a:ext cx="318782" cy="1588"/>
          </a:xfrm>
          <a:prstGeom prst="line">
            <a:avLst/>
          </a:prstGeom>
          <a:ln w="254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圆角矩形 121"/>
          <p:cNvSpPr/>
          <p:nvPr/>
        </p:nvSpPr>
        <p:spPr>
          <a:xfrm>
            <a:off x="7815098" y="5330045"/>
            <a:ext cx="1631658" cy="377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FFFF00"/>
                </a:solidFill>
              </a:rPr>
              <a:t>水</a:t>
            </a:r>
          </a:p>
        </p:txBody>
      </p:sp>
      <p:sp>
        <p:nvSpPr>
          <p:cNvPr id="123" name="TextBox 66"/>
          <p:cNvSpPr txBox="1"/>
          <p:nvPr/>
        </p:nvSpPr>
        <p:spPr>
          <a:xfrm>
            <a:off x="3533140" y="5631180"/>
            <a:ext cx="37007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（不得引入新的杂质）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3" y="314706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85" y="3795395"/>
            <a:ext cx="3455670" cy="1908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5920" y="1884045"/>
            <a:ext cx="2430780" cy="227774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/>
          <a:srcRect l="7612" t="1688" r="9478"/>
          <a:stretch>
            <a:fillRect/>
          </a:stretch>
        </p:blipFill>
        <p:spPr>
          <a:xfrm>
            <a:off x="7470140" y="1245235"/>
            <a:ext cx="4519295" cy="3231515"/>
          </a:xfrm>
          <a:prstGeom prst="ellipse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9324320" y="422880"/>
            <a:ext cx="2665335" cy="1460946"/>
            <a:chOff x="11796" y="3967"/>
            <a:chExt cx="5167" cy="2971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7"/>
            <a:srcRect l="-1882" t="-7802" r="1882" b="14303"/>
            <a:stretch>
              <a:fillRect/>
            </a:stretch>
          </p:blipFill>
          <p:spPr>
            <a:xfrm>
              <a:off x="11796" y="3967"/>
              <a:ext cx="5167" cy="2971"/>
            </a:xfrm>
            <a:prstGeom prst="ellipse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14861" y="4521"/>
              <a:ext cx="1806" cy="7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盐焗鸡</a:t>
              </a:r>
            </a:p>
          </p:txBody>
        </p:sp>
      </p:grpSp>
      <p:sp>
        <p:nvSpPr>
          <p:cNvPr id="2" name="左箭头 1"/>
          <p:cNvSpPr/>
          <p:nvPr/>
        </p:nvSpPr>
        <p:spPr>
          <a:xfrm>
            <a:off x="6466205" y="2748915"/>
            <a:ext cx="708660" cy="2895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60" y="279400"/>
            <a:ext cx="2788285" cy="2523490"/>
          </a:xfrm>
          <a:prstGeom prst="rect">
            <a:avLst/>
          </a:prstGeom>
        </p:spPr>
      </p:pic>
      <p:cxnSp>
        <p:nvCxnSpPr>
          <p:cNvPr id="8" name="肘形连接符 7"/>
          <p:cNvCxnSpPr/>
          <p:nvPr/>
        </p:nvCxnSpPr>
        <p:spPr>
          <a:xfrm rot="5400000" flipV="1">
            <a:off x="1554480" y="1993265"/>
            <a:ext cx="2071370" cy="858520"/>
          </a:xfrm>
          <a:prstGeom prst="bentConnector3">
            <a:avLst>
              <a:gd name="adj1" fmla="val 827"/>
            </a:avLst>
          </a:prstGeom>
          <a:ln w="57150">
            <a:solidFill>
              <a:srgbClr val="C00000"/>
            </a:solidFill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左箭头 8"/>
          <p:cNvSpPr/>
          <p:nvPr/>
        </p:nvSpPr>
        <p:spPr>
          <a:xfrm rot="1620000">
            <a:off x="3020695" y="2214245"/>
            <a:ext cx="1163320" cy="285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ldLvl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35" y="1245235"/>
            <a:ext cx="2682875" cy="148209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/>
          <a:srcRect l="7612" t="1688" r="9478"/>
          <a:stretch>
            <a:fillRect/>
          </a:stretch>
        </p:blipFill>
        <p:spPr>
          <a:xfrm>
            <a:off x="7470140" y="1245235"/>
            <a:ext cx="4519295" cy="3231515"/>
          </a:xfrm>
          <a:prstGeom prst="ellipse">
            <a:avLst/>
          </a:prstGeom>
        </p:spPr>
      </p:pic>
      <p:sp>
        <p:nvSpPr>
          <p:cNvPr id="2" name="右箭头 1"/>
          <p:cNvSpPr/>
          <p:nvPr/>
        </p:nvSpPr>
        <p:spPr>
          <a:xfrm>
            <a:off x="3876040" y="2597785"/>
            <a:ext cx="3273425" cy="375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470" y="3230880"/>
            <a:ext cx="2733040" cy="96139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357370" y="807720"/>
            <a:ext cx="2310130" cy="1667510"/>
            <a:chOff x="6862" y="1272"/>
            <a:chExt cx="3638" cy="2626"/>
          </a:xfrm>
        </p:grpSpPr>
        <p:pic>
          <p:nvPicPr>
            <p:cNvPr id="3" name="图片 2" descr="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62" y="1852"/>
              <a:ext cx="3639" cy="2047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7002" y="1272"/>
              <a:ext cx="335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/>
                <a:t>显微镜下的食盐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377815" y="2477135"/>
            <a:ext cx="7778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rgbClr val="FF0000"/>
                </a:solidFill>
              </a:rPr>
              <a:t>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180" y="3021965"/>
            <a:ext cx="1853565" cy="27965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40" y="3164840"/>
            <a:ext cx="1697990" cy="22720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99615" y="1104900"/>
            <a:ext cx="65862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/>
              <a:t>“盐”字本意是“在器皿中煮卤”。</a:t>
            </a:r>
          </a:p>
          <a:p>
            <a:pPr>
              <a:lnSpc>
                <a:spcPct val="150000"/>
              </a:lnSpc>
            </a:pPr>
            <a:r>
              <a:rPr lang="zh-CN" altLang="en-US" sz="2400" b="1"/>
              <a:t>《说文解字》中记述：天生者称卤，煮成者叫盐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245" y="1056640"/>
            <a:ext cx="929640" cy="1295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0400" y="2561590"/>
            <a:ext cx="78949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海水晒盐，又称“煮海”、煮水”、“熬波”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8350" y="3509645"/>
            <a:ext cx="3477260" cy="1898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0880" y="5215255"/>
            <a:ext cx="962025" cy="4603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/>
              <a:t>纳潮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1652905" y="5440045"/>
            <a:ext cx="864000" cy="1079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588895" y="5030470"/>
            <a:ext cx="1143635" cy="8299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蒸发池制卤</a:t>
            </a: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3809365" y="5429250"/>
            <a:ext cx="864000" cy="1079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673600" y="5030470"/>
            <a:ext cx="1541145" cy="8299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上卤煎盐</a:t>
            </a:r>
          </a:p>
          <a:p>
            <a:r>
              <a:rPr lang="zh-CN" altLang="en-US" sz="2400" b="1"/>
              <a:t>结晶</a:t>
            </a: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6293485" y="5418455"/>
            <a:ext cx="579120" cy="1270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188835" y="4570095"/>
            <a:ext cx="1143635" cy="4603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粗盐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025130" y="2704465"/>
            <a:ext cx="78949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得到的粗盐就是氯化钠吗？？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82905" y="171450"/>
            <a:ext cx="3660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海水晒盐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6944995" y="4876165"/>
            <a:ext cx="139065" cy="1069975"/>
          </a:xfrm>
          <a:prstGeom prst="leftBrac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188835" y="5585460"/>
            <a:ext cx="1143635" cy="4603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母液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10" grpId="0" bldLvl="0" animBg="1"/>
      <p:bldP spid="12" grpId="0" bldLvl="0" animBg="1"/>
      <p:bldP spid="14" grpId="0" bldLvl="0" animBg="1"/>
      <p:bldP spid="15" grpId="0"/>
      <p:bldP spid="3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382905" y="171450"/>
            <a:ext cx="3660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粗盐成分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6431915" y="103505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indent="0"/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任务一：确定粗盐中杂质成分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37960" y="1949450"/>
            <a:ext cx="8560435" cy="1808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chemeClr val="tx1"/>
                </a:solidFill>
              </a:rPr>
              <a:t>粗盐中杂质有</a:t>
            </a:r>
            <a:r>
              <a:rPr lang="zh-CN" altLang="en-US" sz="2400" b="1">
                <a:solidFill>
                  <a:srgbClr val="FF0000"/>
                </a:solidFill>
              </a:rPr>
              <a:t>不溶性杂质</a:t>
            </a:r>
            <a:r>
              <a:rPr lang="zh-CN" altLang="en-US" sz="2400" b="1">
                <a:solidFill>
                  <a:schemeClr val="tx1"/>
                </a:solidFill>
              </a:rPr>
              <a:t>如泥沙</a:t>
            </a:r>
            <a:r>
              <a:rPr lang="zh-CN" altLang="en-US" sz="2400" b="1">
                <a:solidFill>
                  <a:srgbClr val="FF0000"/>
                </a:solidFill>
              </a:rPr>
              <a:t>，</a:t>
            </a:r>
          </a:p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rgbClr val="FF0000"/>
                </a:solidFill>
              </a:rPr>
              <a:t>可溶性杂质</a:t>
            </a:r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Mg</a:t>
            </a:r>
            <a:r>
              <a:rPr lang="en-US" altLang="zh-CN" sz="2400" b="1" baseline="3000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2+ </a:t>
            </a:r>
            <a:r>
              <a:rPr lang="zh-CN" altLang="en-US" sz="24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、</a:t>
            </a:r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Fe</a:t>
            </a:r>
            <a:r>
              <a:rPr lang="en-US" altLang="zh-CN" sz="2400" b="1" baseline="3000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2+</a:t>
            </a:r>
            <a:r>
              <a:rPr lang="zh-CN" altLang="en-US" sz="24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、</a:t>
            </a:r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Ca</a:t>
            </a:r>
            <a:r>
              <a:rPr lang="en-US" altLang="zh-CN" sz="2400" b="1" baseline="3000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2+ </a:t>
            </a:r>
            <a:r>
              <a:rPr lang="zh-CN" altLang="en-US" sz="24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、</a:t>
            </a:r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SO</a:t>
            </a:r>
            <a:r>
              <a:rPr lang="en-US" altLang="zh-CN" sz="2400" b="1" baseline="-2500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en-US" altLang="zh-CN" sz="2400" b="1" baseline="3000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2-</a:t>
            </a:r>
            <a:endParaRPr lang="en-US" altLang="zh-CN" sz="2400" b="1" baseline="30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en-US" altLang="zh-CN" sz="2400" b="1" baseline="30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85" y="1386840"/>
            <a:ext cx="5928360" cy="26517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376170" y="2070100"/>
            <a:ext cx="567055" cy="36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82905" y="1313815"/>
            <a:ext cx="5662295" cy="706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zh-CN" altLang="en-US" sz="2000" b="1">
                <a:latin typeface="Times New Roman" panose="02020603050405020304" charset="0"/>
                <a:cs typeface="Times New Roman" panose="02020603050405020304" charset="0"/>
              </a:rPr>
              <a:t>2004年，中盐某公司卤水送天津科技大学海湖盐卤水资源研发中心检测分析，结果见下表</a:t>
            </a: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9376410" y="3386455"/>
            <a:ext cx="10795" cy="62103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9090025" y="4038600"/>
            <a:ext cx="716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Fe</a:t>
            </a:r>
            <a:r>
              <a:rPr lang="en-US" altLang="zh-CN" sz="2400" b="1" baseline="3000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3+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5" grpId="0"/>
      <p:bldP spid="15" grpId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382905" y="171450"/>
            <a:ext cx="3660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粗盐精制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593090" y="995680"/>
            <a:ext cx="102952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为什么要进行粗盐精制？</a:t>
            </a:r>
          </a:p>
        </p:txBody>
      </p:sp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>
            <a:off x="508522" y="1517682"/>
            <a:ext cx="0" cy="5581745"/>
          </a:xfrm>
          <a:prstGeom prst="line">
            <a:avLst/>
          </a:prstGeom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35" name="任意多边形 34"/>
          <p:cNvSpPr/>
          <p:nvPr>
            <p:custDataLst>
              <p:tags r:id="rId3"/>
            </p:custDataLst>
          </p:nvPr>
        </p:nvSpPr>
        <p:spPr>
          <a:xfrm>
            <a:off x="508000" y="3810000"/>
            <a:ext cx="934720" cy="1569085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3498DB">
              <a:lumMod val="7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任意多边形 36"/>
          <p:cNvSpPr/>
          <p:nvPr>
            <p:custDataLst>
              <p:tags r:id="rId4"/>
            </p:custDataLst>
          </p:nvPr>
        </p:nvSpPr>
        <p:spPr>
          <a:xfrm>
            <a:off x="1348740" y="4457700"/>
            <a:ext cx="635635" cy="911225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75" name="文本框 74"/>
          <p:cNvSpPr txBox="1"/>
          <p:nvPr>
            <p:custDataLst>
              <p:tags r:id="rId5"/>
            </p:custDataLst>
          </p:nvPr>
        </p:nvSpPr>
        <p:spPr>
          <a:xfrm>
            <a:off x="1984375" y="4410710"/>
            <a:ext cx="8440420" cy="10058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pc="150">
                <a:solidFill>
                  <a:srgbClr val="3498DB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提高设备生产能力，降低能耗</a:t>
            </a:r>
          </a:p>
        </p:txBody>
      </p:sp>
      <p:sp>
        <p:nvSpPr>
          <p:cNvPr id="22" name="任意多边形 21"/>
          <p:cNvSpPr/>
          <p:nvPr>
            <p:custDataLst>
              <p:tags r:id="rId6"/>
            </p:custDataLst>
          </p:nvPr>
        </p:nvSpPr>
        <p:spPr>
          <a:xfrm>
            <a:off x="508000" y="2263140"/>
            <a:ext cx="934720" cy="1569085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1F74AD">
              <a:lumMod val="7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任意多边形 22"/>
          <p:cNvSpPr/>
          <p:nvPr>
            <p:custDataLst>
              <p:tags r:id="rId7"/>
            </p:custDataLst>
          </p:nvPr>
        </p:nvSpPr>
        <p:spPr>
          <a:xfrm>
            <a:off x="1240155" y="2898775"/>
            <a:ext cx="635635" cy="911225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4" name="文本框 23"/>
          <p:cNvSpPr txBox="1"/>
          <p:nvPr>
            <p:custDataLst>
              <p:tags r:id="rId8"/>
            </p:custDataLst>
          </p:nvPr>
        </p:nvSpPr>
        <p:spPr>
          <a:xfrm>
            <a:off x="1875790" y="2613660"/>
            <a:ext cx="8440420" cy="10058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pc="150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保证盐的质量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48580" y="2794000"/>
            <a:ext cx="35750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</a:rPr>
              <a:t>Fe</a:t>
            </a:r>
            <a:r>
              <a:rPr lang="en-US" altLang="zh-CN" sz="2400" b="1" baseline="30000">
                <a:solidFill>
                  <a:schemeClr val="accent2">
                    <a:lumMod val="50000"/>
                  </a:schemeClr>
                </a:solidFill>
              </a:rPr>
              <a:t>3+ 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影响盐的色泽、质量</a:t>
            </a:r>
          </a:p>
          <a:p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</a:rPr>
              <a:t>MgSO</a:t>
            </a:r>
            <a:r>
              <a:rPr lang="en-US" altLang="zh-CN" sz="2400" b="1" baseline="-2500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会导致腹泻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7" grpId="0" animBg="1"/>
      <p:bldP spid="37" grpId="1" animBg="1"/>
      <p:bldP spid="75" grpId="0"/>
      <p:bldP spid="75" grpId="1"/>
      <p:bldP spid="22" grpId="0" animBg="1"/>
      <p:bldP spid="22" grpId="1" animBg="1"/>
      <p:bldP spid="23" grpId="0" animBg="1"/>
      <p:bldP spid="23" grpId="1" animBg="1"/>
      <p:bldP spid="24" grpId="0"/>
      <p:bldP spid="24" grpId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382905" y="171450"/>
            <a:ext cx="3660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粗盐精制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507365" y="1027430"/>
            <a:ext cx="102952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任务二：依据物质的溶解性，完成可溶性杂质的去除思路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516890" y="2115820"/>
          <a:ext cx="10972800" cy="3721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755"/>
                <a:gridCol w="1850390"/>
                <a:gridCol w="2741930"/>
                <a:gridCol w="2517140"/>
                <a:gridCol w="2140585"/>
              </a:tblGrid>
              <a:tr h="6191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杂质离子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选择的试剂</a:t>
                      </a:r>
                      <a:r>
                        <a:rPr lang="en-US" sz="2400" b="1" u="sng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</a:t>
                      </a:r>
                      <a:endParaRPr lang="en-US" altLang="en-US" sz="2400" b="1" u="sng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可能引入的杂质离子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除杂过程选用的试剂与用量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后续操作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635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Mg</a:t>
                      </a:r>
                      <a:r>
                        <a:rPr lang="en-US" altLang="zh-CN" sz="2400" b="1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2+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Fe</a:t>
                      </a:r>
                      <a:r>
                        <a:rPr lang="en-US" altLang="zh-CN" sz="2400" b="1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2+</a:t>
                      </a:r>
                      <a:r>
                        <a:rPr lang="zh-CN" altLang="en-US" sz="24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、</a:t>
                      </a: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Fe</a:t>
                      </a:r>
                      <a:r>
                        <a:rPr lang="en-US" altLang="zh-CN" sz="2400" b="1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3+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242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Ca</a:t>
                      </a:r>
                      <a:r>
                        <a:rPr lang="en-US" altLang="zh-CN" sz="2400" b="1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2+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7207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SO</a:t>
                      </a:r>
                      <a:r>
                        <a:rPr lang="en-US" altLang="zh-CN" sz="2400" b="1" baseline="-25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4</a:t>
                      </a:r>
                      <a:r>
                        <a:rPr lang="en-US" altLang="zh-CN" sz="2400" b="1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2-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635000" y="601980"/>
          <a:ext cx="11153775" cy="617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755"/>
                <a:gridCol w="2230755"/>
                <a:gridCol w="2230755"/>
                <a:gridCol w="2230755"/>
                <a:gridCol w="2230755"/>
              </a:tblGrid>
              <a:tr h="7715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OH</a:t>
                      </a:r>
                      <a:r>
                        <a:rPr lang="en-US" sz="2800" b="1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-</a:t>
                      </a: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Cl</a:t>
                      </a:r>
                      <a:r>
                        <a:rPr lang="en-US" sz="2800" b="1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-</a:t>
                      </a: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SO</a:t>
                      </a:r>
                      <a:r>
                        <a:rPr lang="en-US" sz="2800" b="1" baseline="-25000"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r>
                        <a:rPr lang="en-US" sz="2800" b="1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2-</a:t>
                      </a: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CO</a:t>
                      </a:r>
                      <a:r>
                        <a:rPr lang="en-US" sz="2800" b="1" baseline="-25000"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2800" b="1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2-</a:t>
                      </a: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</a:tr>
              <a:tr h="7715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H</a:t>
                      </a:r>
                      <a:r>
                        <a:rPr lang="en-US" sz="2800" b="1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+</a:t>
                      </a: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—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溶、挥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溶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溶、挥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</a:tr>
              <a:tr h="7715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Na</a:t>
                      </a:r>
                      <a:r>
                        <a:rPr lang="en-US" sz="2800" b="1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+</a:t>
                      </a: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溶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溶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溶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溶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</a:tr>
              <a:tr h="7715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Ca</a:t>
                      </a:r>
                      <a:r>
                        <a:rPr lang="en-US" sz="2800" b="1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2+</a:t>
                      </a: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微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溶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微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不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</a:tr>
              <a:tr h="7715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Ba</a:t>
                      </a:r>
                      <a:r>
                        <a:rPr lang="en-US" sz="2800" b="1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2+</a:t>
                      </a: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溶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溶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不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不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</a:tr>
              <a:tr h="7715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Mg</a:t>
                      </a:r>
                      <a:r>
                        <a:rPr lang="en-US" sz="2800" b="1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2+</a:t>
                      </a: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不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溶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溶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微 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</a:tr>
              <a:tr h="7715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Fe</a:t>
                      </a:r>
                      <a:r>
                        <a:rPr lang="en-US" altLang="zh-CN" sz="2800" b="1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2+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不 </a:t>
                      </a:r>
                      <a:endParaRPr lang="zh-CN" altLang="en-US" sz="2800" b="1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溶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溶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不 </a:t>
                      </a:r>
                      <a:endParaRPr lang="zh-CN" altLang="en-US" sz="2800" b="1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</a:tr>
              <a:tr h="7715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Fe</a:t>
                      </a:r>
                      <a:r>
                        <a:rPr lang="en-US" altLang="zh-CN" sz="2800" b="1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3+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不 </a:t>
                      </a:r>
                      <a:endParaRPr lang="zh-CN" altLang="en-US" sz="2800" b="1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溶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溶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——</a:t>
                      </a: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699135" y="127635"/>
            <a:ext cx="102952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某些物质的溶解性</a:t>
            </a:r>
          </a:p>
        </p:txBody>
      </p:sp>
      <p:sp>
        <p:nvSpPr>
          <p:cNvPr id="8" name="矩形 7"/>
          <p:cNvSpPr/>
          <p:nvPr/>
        </p:nvSpPr>
        <p:spPr>
          <a:xfrm>
            <a:off x="599440" y="4453255"/>
            <a:ext cx="11225530" cy="77787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382905" y="171450"/>
            <a:ext cx="3660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粗盐精制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507365" y="1027430"/>
            <a:ext cx="102952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任务二：依据物质的溶解性，完成可溶性杂质的去除思路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516890" y="2115820"/>
          <a:ext cx="10972800" cy="3898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755"/>
                <a:gridCol w="1850390"/>
                <a:gridCol w="2741930"/>
                <a:gridCol w="2517140"/>
                <a:gridCol w="2140585"/>
              </a:tblGrid>
              <a:tr h="6191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杂质离子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选择的试剂</a:t>
                      </a:r>
                      <a:r>
                        <a:rPr lang="en-US" sz="2400" b="1" u="sng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</a:t>
                      </a:r>
                      <a:endParaRPr lang="en-US" altLang="en-US" sz="2400" b="1" u="sng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可能引入的杂质离子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除杂过程选用的试剂与用量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后续操作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635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Mg</a:t>
                      </a:r>
                      <a:r>
                        <a:rPr lang="en-US" altLang="zh-CN" sz="2400" b="1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2+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NaOH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OH</a:t>
                      </a:r>
                      <a:r>
                        <a:rPr lang="en-US" altLang="zh-CN" sz="2400" b="1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过量的</a:t>
                      </a:r>
                      <a:r>
                        <a:rPr lang="en-US" altLang="zh-CN" sz="2400" b="1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NaOH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加入</a:t>
                      </a:r>
                      <a:r>
                        <a:rPr lang="zh-CN" altLang="en-US" sz="2400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适量</a:t>
                      </a:r>
                      <a:r>
                        <a:rPr lang="en-US" altLang="zh-CN" sz="2400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HCl</a:t>
                      </a:r>
                      <a:r>
                        <a:rPr lang="zh-CN" altLang="en-US" sz="2400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至</a:t>
                      </a:r>
                      <a:r>
                        <a:rPr lang="en-US" altLang="zh-CN" sz="2400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pH</a:t>
                      </a:r>
                      <a:r>
                        <a:rPr lang="zh-CN" altLang="en-US" sz="2400">
                          <a:latin typeface="Times New Roman" panose="02020603050405020304" charset="0"/>
                          <a:ea typeface="新宋体" panose="02010609030101010101" charset="-122"/>
                          <a:cs typeface="Times New Roman" panose="02020603050405020304" charset="0"/>
                        </a:rPr>
                        <a:t>为中性</a:t>
                      </a:r>
                    </a:p>
                  </a:txBody>
                  <a:tcPr/>
                </a:tc>
              </a:tr>
              <a:tr h="6242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Fe</a:t>
                      </a:r>
                      <a:r>
                        <a:rPr lang="en-US" altLang="zh-CN" sz="2400" b="1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2+</a:t>
                      </a:r>
                      <a:r>
                        <a:rPr lang="zh-CN" altLang="en-US" sz="24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、</a:t>
                      </a: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Fe</a:t>
                      </a:r>
                      <a:r>
                        <a:rPr lang="en-US" altLang="zh-CN" sz="2400" b="1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3+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242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Ca</a:t>
                      </a:r>
                      <a:r>
                        <a:rPr lang="en-US" altLang="zh-CN" sz="2400" b="1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2+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7207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SO</a:t>
                      </a:r>
                      <a:r>
                        <a:rPr lang="en-US" altLang="zh-CN" sz="2400" b="1" baseline="-25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4</a:t>
                      </a:r>
                      <a:r>
                        <a:rPr lang="en-US" altLang="zh-CN" sz="2400" b="1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2-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3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4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3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3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3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4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5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  <p:tag name="KSO_WM_SPECIAL_SOURCE" val="bdnul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18659079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9996302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  <p:tag name="KSO_WM_SPECIAL_SOURCE" val="bdnul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  <p:tag name="KSO_WM_SPECIAL_SOURCE" val="bdnul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  <p:tag name="KSO_WM_SPECIAL_SOURCE" val="bdnul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  <p:tag name="KSO_WM_SPECIAL_SOURCE" val="bdnul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160404_1*l_i*1_1"/>
  <p:tag name="KSO_WM_TEMPLATE_CATEGORY" val="diagram"/>
  <p:tag name="KSO_WM_TEMPLATE_INDEX" val="160404"/>
  <p:tag name="KSO_WM_UNIT_LAYERLEVEL" val="1_1"/>
  <p:tag name="KSO_WM_TAG_VERSION" val="1.0"/>
  <p:tag name="KSO_WM_BEAUTIFY_FLAG" val="#wm#"/>
  <p:tag name="KSO_WM_UNIT_LINE_FORE_SCHEMECOLOR_INDEX" val="5"/>
  <p:tag name="KSO_WM_UNIT_LINE_FILL_TYPE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160404_1*l_h_i*1_2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160404_1*l_h_i*1_2_2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NOCLEAR" val="0"/>
  <p:tag name="KSO_WM_UNIT_VALUE" val="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160404_1*l_h_f*1_2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6"/>
  <p:tag name="KSO_WM_UNIT_TEXT_FILL_TYPE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160404_1*l_h_i*1_1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404_1*l_h_i*1_1_2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NOCLEAR" val="0"/>
  <p:tag name="KSO_WM_UNIT_VALUE" val="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160404_1*l_h_f*1_1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5"/>
  <p:tag name="KSO_WM_UNIT_TEXT_FILL_TYPE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  <p:tag name="KSO_WM_SPECIAL_SOURCE" val="bdnul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e744652-a471-4710-9b5a-a5e3fa8c8e50}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  <p:tag name="KSO_WM_SPECIAL_SOURCE" val="bdnul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13c3b53-0c18-4f11-baf2-c595dc1eaa2d}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  <p:tag name="KSO_WM_SPECIAL_SOURCE" val="bdnul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e744652-a471-4710-9b5a-a5e3fa8c8e50}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  <p:tag name="KSO_WM_SPECIAL_SOURCE" val="bdnul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13c3b53-0c18-4f11-baf2-c595dc1eaa2d}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  <p:tag name="KSO_WM_SPECIAL_SOURCE" val="bdnul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e744652-a471-4710-9b5a-a5e3fa8c8e50}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  <p:tag name="KSO_WM_SPECIAL_SOURCE" val="bdnul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  <p:tag name="KSO_WM_SPECIAL_SOURCE" val="bdnul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  <p:tag name="KSO_WM_SPECIAL_SOURCE" val="bdnul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  <p:tag name="KSO_WM_SPECIAL_SOURCE" val="bdnul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0"/>
  <p:tag name="KSO_WM_TEMPLATE_MASTER_THUMB_INDEX" val="0"/>
  <p:tag name="KSO_WM_UNIT_SHOW_EDIT_AREA_INDICATION" val="0"/>
  <p:tag name="KSO_WM_TAG_VERSION" val="1.0"/>
  <p:tag name="KSO_WM_BEAUTIFY_FLAG" val="#wm#"/>
  <p:tag name="KSO_WM_TEMPLATE_CATEGORY" val="custom"/>
  <p:tag name="KSO_WM_TEMPLATE_INDEX" val="20202544"/>
  <p:tag name="KSO_WM_TEMPLATE_THUMBS_INDEX" val="1、4、5、1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UNIT_BK_DARK_LIGHT" val="2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自定义 24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6EACF7"/>
      </a:accent1>
      <a:accent2>
        <a:srgbClr val="8CA2E6"/>
      </a:accent2>
      <a:accent3>
        <a:srgbClr val="A595D7"/>
      </a:accent3>
      <a:accent4>
        <a:srgbClr val="BC86C8"/>
      </a:accent4>
      <a:accent5>
        <a:srgbClr val="D676B9"/>
      </a:accent5>
      <a:accent6>
        <a:srgbClr val="F166AC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1475</Words>
  <Application>Microsoft Office PowerPoint</Application>
  <PresentationFormat>自定义</PresentationFormat>
  <Paragraphs>273</Paragraphs>
  <Slides>18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1_Office 主题​​</vt:lpstr>
      <vt:lpstr>从海水到餐桌，一粒盐的净化之旅 —离子反应应用（1）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打印墨粉中 铁磁性物质的研究</dc:title>
  <dc:creator>user</dc:creator>
  <cp:lastModifiedBy>user</cp:lastModifiedBy>
  <cp:revision>65</cp:revision>
  <dcterms:created xsi:type="dcterms:W3CDTF">2019-06-19T02:08:00Z</dcterms:created>
  <dcterms:modified xsi:type="dcterms:W3CDTF">2020-03-12T04:32:57Z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