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5" r:id="rId3"/>
    <p:sldId id="306" r:id="rId5"/>
    <p:sldId id="308" r:id="rId6"/>
    <p:sldId id="275" r:id="rId7"/>
    <p:sldId id="272" r:id="rId8"/>
    <p:sldId id="274" r:id="rId9"/>
    <p:sldId id="276" r:id="rId10"/>
    <p:sldId id="277" r:id="rId11"/>
    <p:sldId id="280" r:id="rId12"/>
    <p:sldId id="283" r:id="rId13"/>
    <p:sldId id="285" r:id="rId14"/>
    <p:sldId id="287" r:id="rId15"/>
    <p:sldId id="289" r:id="rId16"/>
    <p:sldId id="288" r:id="rId17"/>
    <p:sldId id="315" r:id="rId18"/>
    <p:sldId id="314" r:id="rId19"/>
    <p:sldId id="295" r:id="rId20"/>
    <p:sldId id="296" r:id="rId21"/>
    <p:sldId id="297" r:id="rId22"/>
    <p:sldId id="302" r:id="rId23"/>
    <p:sldId id="316" r:id="rId24"/>
    <p:sldId id="301" r:id="rId25"/>
    <p:sldId id="299" r:id="rId26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31C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commentAuthors" Target="commentAuthors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4" Type="http://schemas.openxmlformats.org/officeDocument/2006/relationships/image" Target="../media/image25.wmf"/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4" Type="http://schemas.openxmlformats.org/officeDocument/2006/relationships/image" Target="../media/image29.wmf"/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25.wmf"/><Relationship Id="rId3" Type="http://schemas.openxmlformats.org/officeDocument/2006/relationships/image" Target="../media/image28.wmf"/><Relationship Id="rId2" Type="http://schemas.openxmlformats.org/officeDocument/2006/relationships/image" Target="../media/image22.wmf"/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7" Type="http://schemas.openxmlformats.org/officeDocument/2006/relationships/image" Target="../media/image44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image" Target="../media/image1.png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80.xml"/><Relationship Id="rId8" Type="http://schemas.openxmlformats.org/officeDocument/2006/relationships/tags" Target="../tags/tag79.xml"/><Relationship Id="rId7" Type="http://schemas.openxmlformats.org/officeDocument/2006/relationships/tags" Target="../tags/tag78.xml"/><Relationship Id="rId6" Type="http://schemas.openxmlformats.org/officeDocument/2006/relationships/tags" Target="../tags/tag77.xml"/><Relationship Id="rId5" Type="http://schemas.openxmlformats.org/officeDocument/2006/relationships/image" Target="../media/image2.png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87.xml"/><Relationship Id="rId8" Type="http://schemas.openxmlformats.org/officeDocument/2006/relationships/tags" Target="../tags/tag86.xml"/><Relationship Id="rId7" Type="http://schemas.openxmlformats.org/officeDocument/2006/relationships/image" Target="../media/image1.png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3" Type="http://schemas.openxmlformats.org/officeDocument/2006/relationships/tags" Target="../tags/tag91.xml"/><Relationship Id="rId12" Type="http://schemas.openxmlformats.org/officeDocument/2006/relationships/tags" Target="../tags/tag90.xml"/><Relationship Id="rId11" Type="http://schemas.openxmlformats.org/officeDocument/2006/relationships/tags" Target="../tags/tag89.xml"/><Relationship Id="rId10" Type="http://schemas.openxmlformats.org/officeDocument/2006/relationships/tags" Target="../tags/tag88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image" Target="../media/image2.png"/><Relationship Id="rId2" Type="http://schemas.openxmlformats.org/officeDocument/2006/relationships/tags" Target="../tags/tag9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102.xml"/><Relationship Id="rId8" Type="http://schemas.openxmlformats.org/officeDocument/2006/relationships/tags" Target="../tags/tag101.xml"/><Relationship Id="rId7" Type="http://schemas.openxmlformats.org/officeDocument/2006/relationships/tags" Target="../tags/tag100.xml"/><Relationship Id="rId6" Type="http://schemas.openxmlformats.org/officeDocument/2006/relationships/tags" Target="../tags/tag99.xml"/><Relationship Id="rId5" Type="http://schemas.openxmlformats.org/officeDocument/2006/relationships/image" Target="../media/image2.png"/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0" Type="http://schemas.openxmlformats.org/officeDocument/2006/relationships/tags" Target="../tags/tag103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10.xml"/><Relationship Id="rId8" Type="http://schemas.openxmlformats.org/officeDocument/2006/relationships/tags" Target="../tags/tag109.xml"/><Relationship Id="rId7" Type="http://schemas.openxmlformats.org/officeDocument/2006/relationships/tags" Target="../tags/tag108.xml"/><Relationship Id="rId6" Type="http://schemas.openxmlformats.org/officeDocument/2006/relationships/tags" Target="../tags/tag107.xml"/><Relationship Id="rId5" Type="http://schemas.openxmlformats.org/officeDocument/2006/relationships/tags" Target="../tags/tag106.xml"/><Relationship Id="rId4" Type="http://schemas.openxmlformats.org/officeDocument/2006/relationships/tags" Target="../tags/tag105.xml"/><Relationship Id="rId3" Type="http://schemas.openxmlformats.org/officeDocument/2006/relationships/image" Target="../media/image2.png"/><Relationship Id="rId2" Type="http://schemas.openxmlformats.org/officeDocument/2006/relationships/tags" Target="../tags/tag104.xml"/><Relationship Id="rId10" Type="http://schemas.openxmlformats.org/officeDocument/2006/relationships/tags" Target="../tags/tag111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18.xml"/><Relationship Id="rId8" Type="http://schemas.openxmlformats.org/officeDocument/2006/relationships/tags" Target="../tags/tag117.xml"/><Relationship Id="rId7" Type="http://schemas.openxmlformats.org/officeDocument/2006/relationships/tags" Target="../tags/tag116.xml"/><Relationship Id="rId6" Type="http://schemas.openxmlformats.org/officeDocument/2006/relationships/tags" Target="../tags/tag115.xml"/><Relationship Id="rId5" Type="http://schemas.openxmlformats.org/officeDocument/2006/relationships/tags" Target="../tags/tag114.xml"/><Relationship Id="rId4" Type="http://schemas.openxmlformats.org/officeDocument/2006/relationships/image" Target="../media/image2.png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0" Type="http://schemas.openxmlformats.org/officeDocument/2006/relationships/tags" Target="../tags/tag119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26.xml"/><Relationship Id="rId8" Type="http://schemas.openxmlformats.org/officeDocument/2006/relationships/tags" Target="../tags/tag125.xml"/><Relationship Id="rId7" Type="http://schemas.openxmlformats.org/officeDocument/2006/relationships/tags" Target="../tags/tag124.xml"/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4" Type="http://schemas.openxmlformats.org/officeDocument/2006/relationships/tags" Target="../tags/tag121.xml"/><Relationship Id="rId3" Type="http://schemas.openxmlformats.org/officeDocument/2006/relationships/image" Target="../media/image2.png"/><Relationship Id="rId2" Type="http://schemas.openxmlformats.org/officeDocument/2006/relationships/tags" Target="../tags/tag120.xml"/><Relationship Id="rId10" Type="http://schemas.openxmlformats.org/officeDocument/2006/relationships/tags" Target="../tags/tag127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35.xml"/><Relationship Id="rId8" Type="http://schemas.openxmlformats.org/officeDocument/2006/relationships/tags" Target="../tags/tag134.xml"/><Relationship Id="rId7" Type="http://schemas.openxmlformats.org/officeDocument/2006/relationships/tags" Target="../tags/tag133.xml"/><Relationship Id="rId6" Type="http://schemas.openxmlformats.org/officeDocument/2006/relationships/tags" Target="../tags/tag132.xml"/><Relationship Id="rId5" Type="http://schemas.openxmlformats.org/officeDocument/2006/relationships/tags" Target="../tags/tag131.xml"/><Relationship Id="rId4" Type="http://schemas.openxmlformats.org/officeDocument/2006/relationships/tags" Target="../tags/tag130.xml"/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2" Type="http://schemas.openxmlformats.org/officeDocument/2006/relationships/image" Target="../media/image8.png"/><Relationship Id="rId11" Type="http://schemas.openxmlformats.org/officeDocument/2006/relationships/tags" Target="../tags/tag137.xml"/><Relationship Id="rId10" Type="http://schemas.openxmlformats.org/officeDocument/2006/relationships/tags" Target="../tags/tag136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43.xml"/><Relationship Id="rId8" Type="http://schemas.openxmlformats.org/officeDocument/2006/relationships/tags" Target="../tags/tag142.xml"/><Relationship Id="rId7" Type="http://schemas.openxmlformats.org/officeDocument/2006/relationships/image" Target="../media/image10.png"/><Relationship Id="rId6" Type="http://schemas.openxmlformats.org/officeDocument/2006/relationships/tags" Target="../tags/tag141.xml"/><Relationship Id="rId5" Type="http://schemas.openxmlformats.org/officeDocument/2006/relationships/image" Target="../media/image9.png"/><Relationship Id="rId4" Type="http://schemas.openxmlformats.org/officeDocument/2006/relationships/tags" Target="../tags/tag140.xml"/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2" Type="http://schemas.openxmlformats.org/officeDocument/2006/relationships/tags" Target="../tags/tag146.xml"/><Relationship Id="rId11" Type="http://schemas.openxmlformats.org/officeDocument/2006/relationships/tags" Target="../tags/tag145.xml"/><Relationship Id="rId10" Type="http://schemas.openxmlformats.org/officeDocument/2006/relationships/tags" Target="../tags/tag144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2.pn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tags" Target="../tags/tag22.xml"/><Relationship Id="rId7" Type="http://schemas.openxmlformats.org/officeDocument/2006/relationships/image" Target="../media/image3.png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5" Type="http://schemas.openxmlformats.org/officeDocument/2006/relationships/tags" Target="../tags/tag27.xml"/><Relationship Id="rId14" Type="http://schemas.openxmlformats.org/officeDocument/2006/relationships/tags" Target="../tags/tag26.xml"/><Relationship Id="rId13" Type="http://schemas.openxmlformats.org/officeDocument/2006/relationships/tags" Target="../tags/tag25.xml"/><Relationship Id="rId12" Type="http://schemas.openxmlformats.org/officeDocument/2006/relationships/tags" Target="../tags/tag24.xml"/><Relationship Id="rId11" Type="http://schemas.openxmlformats.org/officeDocument/2006/relationships/image" Target="../media/image5.png"/><Relationship Id="rId10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34.xml"/><Relationship Id="rId8" Type="http://schemas.openxmlformats.org/officeDocument/2006/relationships/tags" Target="../tags/tag33.xml"/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image" Target="../media/image2.png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41.xml"/><Relationship Id="rId8" Type="http://schemas.openxmlformats.org/officeDocument/2006/relationships/tags" Target="../tags/tag40.xml"/><Relationship Id="rId7" Type="http://schemas.openxmlformats.org/officeDocument/2006/relationships/tags" Target="../tags/tag39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image" Target="../media/image2.png"/><Relationship Id="rId2" Type="http://schemas.openxmlformats.org/officeDocument/2006/relationships/tags" Target="../tags/tag35.xml"/><Relationship Id="rId11" Type="http://schemas.openxmlformats.org/officeDocument/2006/relationships/tags" Target="../tags/tag43.xml"/><Relationship Id="rId10" Type="http://schemas.openxmlformats.org/officeDocument/2006/relationships/tags" Target="../tags/tag4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tags" Target="../tags/tag49.xml"/><Relationship Id="rId7" Type="http://schemas.openxmlformats.org/officeDocument/2006/relationships/image" Target="../media/image6.png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3" Type="http://schemas.openxmlformats.org/officeDocument/2006/relationships/tags" Target="../tags/tag53.xml"/><Relationship Id="rId12" Type="http://schemas.openxmlformats.org/officeDocument/2006/relationships/tags" Target="../tags/tag52.xml"/><Relationship Id="rId11" Type="http://schemas.openxmlformats.org/officeDocument/2006/relationships/tags" Target="../tags/tag51.xml"/><Relationship Id="rId10" Type="http://schemas.openxmlformats.org/officeDocument/2006/relationships/tags" Target="../tags/tag5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image" Target="../media/image2.png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65.xml"/><Relationship Id="rId8" Type="http://schemas.openxmlformats.org/officeDocument/2006/relationships/tags" Target="../tags/tag64.xml"/><Relationship Id="rId7" Type="http://schemas.openxmlformats.org/officeDocument/2006/relationships/tags" Target="../tags/tag63.xml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3" Type="http://schemas.openxmlformats.org/officeDocument/2006/relationships/image" Target="../media/image2.png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72.xml"/><Relationship Id="rId8" Type="http://schemas.openxmlformats.org/officeDocument/2006/relationships/tags" Target="../tags/tag71.xml"/><Relationship Id="rId7" Type="http://schemas.openxmlformats.org/officeDocument/2006/relationships/tags" Target="../tags/tag70.xml"/><Relationship Id="rId6" Type="http://schemas.openxmlformats.org/officeDocument/2006/relationships/tags" Target="../tags/tag69.xml"/><Relationship Id="rId5" Type="http://schemas.openxmlformats.org/officeDocument/2006/relationships/image" Target="../media/image2.png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0" Type="http://schemas.openxmlformats.org/officeDocument/2006/relationships/tags" Target="../tags/tag7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435293" y="444818"/>
            <a:ext cx="8272939" cy="42538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矩形 11"/>
          <p:cNvSpPr/>
          <p:nvPr>
            <p:custDataLst>
              <p:tags r:id="rId4"/>
            </p:custDataLst>
          </p:nvPr>
        </p:nvSpPr>
        <p:spPr>
          <a:xfrm>
            <a:off x="8559165" y="3168491"/>
            <a:ext cx="286703" cy="10939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3" name="矩形 12"/>
          <p:cNvSpPr/>
          <p:nvPr>
            <p:custDataLst>
              <p:tags r:id="rId5"/>
            </p:custDataLst>
          </p:nvPr>
        </p:nvSpPr>
        <p:spPr>
          <a:xfrm>
            <a:off x="3512820" y="1031081"/>
            <a:ext cx="2118360" cy="30818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/>
          <a:srcRect/>
          <a:stretch>
            <a:fillRect/>
          </a:stretch>
        </p:blipFill>
        <p:spPr>
          <a:xfrm>
            <a:off x="4834890" y="444818"/>
            <a:ext cx="1585913" cy="1655921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1"/>
            </p:custDataLst>
          </p:nvPr>
        </p:nvSpPr>
        <p:spPr>
          <a:xfrm>
            <a:off x="3520292" y="1030870"/>
            <a:ext cx="1196758" cy="3081760"/>
          </a:xfrm>
        </p:spPr>
        <p:txBody>
          <a:bodyPr lIns="90170" tIns="46990" rIns="90170" bIns="46990" anchor="t" anchorCtr="0">
            <a:normAutofit/>
          </a:bodyPr>
          <a:lstStyle>
            <a:lvl1pPr algn="ctr">
              <a:defRPr sz="4950" spc="600" baseline="0"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2"/>
            </p:custDataLst>
          </p:nvPr>
        </p:nvSpPr>
        <p:spPr>
          <a:xfrm>
            <a:off x="4972950" y="2365616"/>
            <a:ext cx="334361" cy="1504392"/>
          </a:xfrm>
          <a:ln>
            <a:solidFill>
              <a:schemeClr val="tx1"/>
            </a:solidFill>
          </a:ln>
        </p:spPr>
        <p:txBody>
          <a:bodyPr lIns="90170" tIns="46990" rIns="90170" bIns="4699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编辑副标题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214789" y="1"/>
            <a:ext cx="8790374" cy="4938712"/>
            <a:chOff x="286385" y="1"/>
            <a:chExt cx="11720499" cy="6584949"/>
          </a:xfrm>
        </p:grpSpPr>
        <p:sp>
          <p:nvSpPr>
            <p:cNvPr id="9" name="矩形 8"/>
            <p:cNvSpPr/>
            <p:nvPr userDrawn="1">
              <p:custDataLst>
                <p:tags r:id="rId3"/>
              </p:custDataLst>
            </p:nvPr>
          </p:nvSpPr>
          <p:spPr>
            <a:xfrm>
              <a:off x="286385" y="273050"/>
              <a:ext cx="11616055" cy="63119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 altLang="zh-CN" sz="1350" dirty="0">
                <a:sym typeface="+mn-ea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11159130" y="1"/>
              <a:ext cx="847754" cy="885198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502448" y="714381"/>
            <a:ext cx="8139178" cy="404168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8845952" cy="5143500"/>
            <a:chOff x="0" y="0"/>
            <a:chExt cx="11794603" cy="6858000"/>
          </a:xfrm>
        </p:grpSpPr>
        <p:grpSp>
          <p:nvGrpSpPr>
            <p:cNvPr id="6" name="组合 5"/>
            <p:cNvGrpSpPr/>
            <p:nvPr userDrawn="1"/>
          </p:nvGrpSpPr>
          <p:grpSpPr>
            <a:xfrm>
              <a:off x="0" y="0"/>
              <a:ext cx="11794603" cy="6858000"/>
              <a:chOff x="0" y="0"/>
              <a:chExt cx="11794603" cy="6858000"/>
            </a:xfrm>
          </p:grpSpPr>
          <p:sp>
            <p:nvSpPr>
              <p:cNvPr id="7" name="矩形 6"/>
              <p:cNvSpPr/>
              <p:nvPr>
                <p:custDataLst>
                  <p:tags r:id="rId3"/>
                </p:custDataLst>
              </p:nvPr>
            </p:nvSpPr>
            <p:spPr>
              <a:xfrm>
                <a:off x="0" y="0"/>
                <a:ext cx="609600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/>
              </a:p>
            </p:txBody>
          </p:sp>
          <p:sp>
            <p:nvSpPr>
              <p:cNvPr id="8" name="矩形 7"/>
              <p:cNvSpPr/>
              <p:nvPr>
                <p:custDataLst>
                  <p:tags r:id="rId4"/>
                </p:custDataLst>
              </p:nvPr>
            </p:nvSpPr>
            <p:spPr>
              <a:xfrm>
                <a:off x="580664" y="593203"/>
                <a:ext cx="11030673" cy="567159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9" name="矩形 8"/>
              <p:cNvSpPr/>
              <p:nvPr>
                <p:custDataLst>
                  <p:tags r:id="rId5"/>
                </p:custDataLst>
              </p:nvPr>
            </p:nvSpPr>
            <p:spPr>
              <a:xfrm>
                <a:off x="11412638" y="4224762"/>
                <a:ext cx="381965" cy="145841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/>
              </a:p>
            </p:txBody>
          </p:sp>
          <p:pic>
            <p:nvPicPr>
              <p:cNvPr id="10" name="图片 9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 rotWithShape="1">
              <a:blip r:embed="rId7"/>
              <a:srcRect/>
              <a:stretch>
                <a:fillRect/>
              </a:stretch>
            </p:blipFill>
            <p:spPr>
              <a:xfrm>
                <a:off x="6446372" y="593203"/>
                <a:ext cx="2114479" cy="2207871"/>
              </a:xfrm>
              <a:prstGeom prst="rect">
                <a:avLst/>
              </a:prstGeom>
            </p:spPr>
          </p:pic>
        </p:grpSp>
        <p:sp>
          <p:nvSpPr>
            <p:cNvPr id="11" name="矩形 10"/>
            <p:cNvSpPr/>
            <p:nvPr userDrawn="1">
              <p:custDataLst>
                <p:tags r:id="rId8"/>
              </p:custDataLst>
            </p:nvPr>
          </p:nvSpPr>
          <p:spPr>
            <a:xfrm>
              <a:off x="4683889" y="1374494"/>
              <a:ext cx="2824223" cy="410901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3585214" y="1153192"/>
            <a:ext cx="1040639" cy="2856833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5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7" name="竖排文字占位符 16"/>
          <p:cNvSpPr>
            <a:spLocks noGrp="1"/>
          </p:cNvSpPr>
          <p:nvPr>
            <p:ph type="body" orient="vert" sz="quarter" idx="13" hasCustomPrompt="1"/>
            <p:custDataLst>
              <p:tags r:id="rId13"/>
            </p:custDataLst>
          </p:nvPr>
        </p:nvSpPr>
        <p:spPr>
          <a:xfrm>
            <a:off x="4946591" y="2236266"/>
            <a:ext cx="378923" cy="1740903"/>
          </a:xfrm>
        </p:spPr>
        <p:txBody>
          <a:bodyPr vert="eaVert" lIns="90000" tIns="46800" rIns="90000" bIns="46800">
            <a:normAutofit/>
          </a:bodyPr>
          <a:lstStyle>
            <a:lvl1pPr marL="0" indent="0" algn="ctr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8369348" y="1"/>
            <a:ext cx="635816" cy="663899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214789" y="1"/>
            <a:ext cx="8790374" cy="4938712"/>
            <a:chOff x="286385" y="1"/>
            <a:chExt cx="11720499" cy="6584949"/>
          </a:xfrm>
        </p:grpSpPr>
        <p:sp>
          <p:nvSpPr>
            <p:cNvPr id="6" name="矩形 5"/>
            <p:cNvSpPr/>
            <p:nvPr userDrawn="1">
              <p:custDataLst>
                <p:tags r:id="rId3"/>
              </p:custDataLst>
            </p:nvPr>
          </p:nvSpPr>
          <p:spPr>
            <a:xfrm>
              <a:off x="286385" y="273050"/>
              <a:ext cx="11616055" cy="63119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 altLang="zh-CN" sz="1350" dirty="0">
                <a:sym typeface="+mn-ea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11159130" y="1"/>
              <a:ext cx="847754" cy="885198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961200" y="936900"/>
            <a:ext cx="7219800" cy="542700"/>
          </a:xfrm>
        </p:spPr>
        <p:txBody>
          <a:bodyPr anchor="ctr"/>
          <a:lstStyle>
            <a:lvl1pPr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960835" y="1622700"/>
            <a:ext cx="7219950" cy="25839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8369348" y="1"/>
            <a:ext cx="635816" cy="663899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1429" y="-3334"/>
            <a:ext cx="3674269" cy="5149691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437400" y="577800"/>
            <a:ext cx="2970000" cy="661500"/>
          </a:xfrm>
        </p:spPr>
        <p:txBody>
          <a:bodyPr anchor="ctr"/>
          <a:lstStyle>
            <a:lvl1pPr>
              <a:defRPr sz="27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440100" y="1323000"/>
            <a:ext cx="2967300" cy="30699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3825900" y="577454"/>
            <a:ext cx="4860000" cy="3815953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199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>
            <a:off x="8369348" y="1"/>
            <a:ext cx="635816" cy="6638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459000" y="585900"/>
            <a:ext cx="8232300" cy="469800"/>
          </a:xfrm>
        </p:spPr>
        <p:txBody>
          <a:bodyPr anchor="ctr"/>
          <a:lstStyle>
            <a:lvl1pPr algn="ctr">
              <a:defRPr sz="27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459000" y="1244700"/>
            <a:ext cx="8231981" cy="621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459581" y="2106000"/>
            <a:ext cx="8224200" cy="25731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8369348" y="1"/>
            <a:ext cx="635816" cy="663899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0" y="3771901"/>
            <a:ext cx="9144000" cy="13715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453600" y="502200"/>
            <a:ext cx="8232300" cy="423900"/>
          </a:xfrm>
        </p:spPr>
        <p:txBody>
          <a:bodyPr anchor="ctr"/>
          <a:lstStyle>
            <a:lvl1pPr algn="ctr"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453628" y="1260900"/>
            <a:ext cx="8243100" cy="24084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0"/>
            </p:custDataLst>
          </p:nvPr>
        </p:nvSpPr>
        <p:spPr>
          <a:xfrm>
            <a:off x="445500" y="3885300"/>
            <a:ext cx="8251200" cy="7587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953"/>
            <a:ext cx="9144000" cy="6858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00"/>
            <a:ext cx="8278200" cy="331473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400"/>
            <a:ext cx="4006800" cy="21708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400"/>
            <a:ext cx="4025700" cy="21708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2600"/>
            <a:ext cx="4006800" cy="5859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09900"/>
            <a:ext cx="4025700" cy="5859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11"/>
            </p:custDataLst>
          </p:nvPr>
        </p:nvPicPr>
        <p:blipFill rotWithShape="1">
          <a:blip r:embed="rId12"/>
          <a:srcRect/>
          <a:stretch>
            <a:fillRect/>
          </a:stretch>
        </p:blipFill>
        <p:spPr>
          <a:xfrm>
            <a:off x="8097551" y="0"/>
            <a:ext cx="907612" cy="9476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719418"/>
            <a:ext cx="9144000" cy="370466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grpSp>
        <p:nvGrpSpPr>
          <p:cNvPr id="9" name="组合 8"/>
          <p:cNvGrpSpPr/>
          <p:nvPr>
            <p:custDataLst>
              <p:tags r:id="rId3"/>
            </p:custDataLst>
          </p:nvPr>
        </p:nvGrpSpPr>
        <p:grpSpPr>
          <a:xfrm>
            <a:off x="94526" y="2016675"/>
            <a:ext cx="9047094" cy="1422559"/>
            <a:chOff x="126034" y="2688900"/>
            <a:chExt cx="12062792" cy="1896745"/>
          </a:xfrm>
        </p:grpSpPr>
        <p:pic>
          <p:nvPicPr>
            <p:cNvPr id="6" name="图片 5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126034" y="2716273"/>
              <a:ext cx="1080465" cy="1748999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 rotWithShape="1">
            <a:blip r:embed="rId7"/>
            <a:srcRect/>
            <a:stretch>
              <a:fillRect/>
            </a:stretch>
          </p:blipFill>
          <p:spPr>
            <a:xfrm>
              <a:off x="10305416" y="2688900"/>
              <a:ext cx="1883410" cy="189674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1142100" y="1004400"/>
            <a:ext cx="6858000" cy="1790100"/>
          </a:xfrm>
        </p:spPr>
        <p:txBody>
          <a:bodyPr anchor="b"/>
          <a:lstStyle>
            <a:lvl1pPr algn="ctr">
              <a:defRPr sz="45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2"/>
            </p:custDataLst>
          </p:nvPr>
        </p:nvSpPr>
        <p:spPr>
          <a:xfrm>
            <a:off x="1141810" y="2897100"/>
            <a:ext cx="6858000" cy="1242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8369348" y="1"/>
            <a:ext cx="635816" cy="6638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02412" y="332426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502412" y="714381"/>
            <a:ext cx="8139178" cy="4041680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新教材项目\新教材同步课\PPT模板设计\源文件\必修2\必修2物理内页大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" y="321"/>
            <a:ext cx="9143429" cy="5143179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005163" cy="5143500"/>
            <a:chOff x="0" y="0"/>
            <a:chExt cx="12006884" cy="6858000"/>
          </a:xfrm>
        </p:grpSpPr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>
              <a:off x="11412638" y="4224762"/>
              <a:ext cx="381965" cy="1458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0" y="0"/>
              <a:ext cx="12006884" cy="6858000"/>
              <a:chOff x="0" y="0"/>
              <a:chExt cx="12006884" cy="6858000"/>
            </a:xfrm>
          </p:grpSpPr>
          <p:grpSp>
            <p:nvGrpSpPr>
              <p:cNvPr id="10" name="组合 9"/>
              <p:cNvGrpSpPr/>
              <p:nvPr/>
            </p:nvGrpSpPr>
            <p:grpSpPr>
              <a:xfrm>
                <a:off x="0" y="0"/>
                <a:ext cx="12006884" cy="6858000"/>
                <a:chOff x="0" y="0"/>
                <a:chExt cx="12006884" cy="6858000"/>
              </a:xfrm>
            </p:grpSpPr>
            <p:sp>
              <p:nvSpPr>
                <p:cNvPr id="12" name="矩形 11"/>
                <p:cNvSpPr/>
                <p:nvPr>
                  <p:custDataLst>
                    <p:tags r:id="rId4"/>
                  </p:custDataLst>
                </p:nvPr>
              </p:nvSpPr>
              <p:spPr>
                <a:xfrm>
                  <a:off x="0" y="0"/>
                  <a:ext cx="6096000" cy="6858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 dirty="0"/>
                </a:p>
              </p:txBody>
            </p:sp>
            <p:sp>
              <p:nvSpPr>
                <p:cNvPr id="13" name="矩形 12"/>
                <p:cNvSpPr/>
                <p:nvPr>
                  <p:custDataLst>
                    <p:tags r:id="rId5"/>
                  </p:custDataLst>
                </p:nvPr>
              </p:nvSpPr>
              <p:spPr>
                <a:xfrm>
                  <a:off x="580664" y="593203"/>
                  <a:ext cx="11030673" cy="5671595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  <p:pic>
              <p:nvPicPr>
                <p:cNvPr id="14" name="图片 13"/>
                <p:cNvPicPr>
                  <a:picLocks noChangeAspect="1"/>
                </p:cNvPicPr>
                <p:nvPr>
                  <p:custDataLst>
                    <p:tags r:id="rId6"/>
                  </p:custDataLst>
                </p:nvPr>
              </p:nvPicPr>
              <p:blipFill rotWithShape="1">
                <a:blip r:embed="rId7"/>
                <a:srcRect/>
                <a:stretch>
                  <a:fillRect/>
                </a:stretch>
              </p:blipFill>
              <p:spPr>
                <a:xfrm>
                  <a:off x="580664" y="1886673"/>
                  <a:ext cx="4858137" cy="4674726"/>
                </a:xfrm>
                <a:prstGeom prst="rect">
                  <a:avLst/>
                </a:prstGeom>
              </p:spPr>
            </p:pic>
            <p:pic>
              <p:nvPicPr>
                <p:cNvPr id="15" name="图片 14"/>
                <p:cNvPicPr>
                  <a:picLocks noChangeAspect="1"/>
                </p:cNvPicPr>
                <p:nvPr>
                  <p:custDataLst>
                    <p:tags r:id="rId8"/>
                  </p:custDataLst>
                </p:nvPr>
              </p:nvPicPr>
              <p:blipFill rotWithShape="1">
                <a:blip r:embed="rId9"/>
                <a:srcRect/>
                <a:stretch>
                  <a:fillRect/>
                </a:stretch>
              </p:blipFill>
              <p:spPr>
                <a:xfrm>
                  <a:off x="10289803" y="0"/>
                  <a:ext cx="1717081" cy="1792921"/>
                </a:xfrm>
                <a:prstGeom prst="rect">
                  <a:avLst/>
                </a:prstGeom>
              </p:spPr>
            </p:pic>
          </p:grpSp>
          <p:pic>
            <p:nvPicPr>
              <p:cNvPr id="11" name="图片 10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11"/>
              <a:stretch>
                <a:fillRect/>
              </a:stretch>
            </p:blipFill>
            <p:spPr>
              <a:xfrm rot="19414000" flipH="1">
                <a:off x="4400402" y="3137998"/>
                <a:ext cx="352594" cy="582004"/>
              </a:xfrm>
              <a:prstGeom prst="rect">
                <a:avLst/>
              </a:prstGeom>
            </p:spPr>
          </p:pic>
        </p:grpSp>
      </p:grp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5"/>
            </p:custDataLst>
          </p:nvPr>
        </p:nvSpPr>
        <p:spPr>
          <a:xfrm>
            <a:off x="5679758" y="928211"/>
            <a:ext cx="663416" cy="3334226"/>
          </a:xfrm>
        </p:spPr>
        <p:txBody>
          <a:bodyPr lIns="90000" tIns="46800" rIns="90000" bIns="46800" anchor="ctr" anchorCtr="0">
            <a:normAutofit/>
          </a:bodyPr>
          <a:lstStyle>
            <a:lvl1pPr>
              <a:defRPr sz="2700" u="none" strike="noStrike" kern="1200" cap="none" spc="3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8369348" y="1"/>
            <a:ext cx="635816" cy="6638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02412" y="332426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5"/>
            </p:custDataLst>
          </p:nvPr>
        </p:nvSpPr>
        <p:spPr>
          <a:xfrm>
            <a:off x="502448" y="71438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4679158" y="714381"/>
            <a:ext cx="3962432" cy="4041680"/>
          </a:xfrm>
        </p:spPr>
        <p:txBody>
          <a:bodyPr lIns="90170" tIns="46990" rIns="90170" bIns="46990">
            <a:normAutofit/>
          </a:bodyPr>
          <a:lstStyle>
            <a:lvl1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8369348" y="1"/>
            <a:ext cx="635816" cy="6638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02412" y="332426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5"/>
            </p:custDataLst>
          </p:nvPr>
        </p:nvSpPr>
        <p:spPr>
          <a:xfrm>
            <a:off x="502448" y="714381"/>
            <a:ext cx="3962432" cy="285752"/>
          </a:xfrm>
        </p:spPr>
        <p:txBody>
          <a:bodyPr lIns="90170" tIns="46990" rIns="90170" bIns="4699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502444" y="1054894"/>
            <a:ext cx="3962400" cy="3701064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7"/>
            </p:custDataLst>
          </p:nvPr>
        </p:nvSpPr>
        <p:spPr>
          <a:xfrm>
            <a:off x="4676813" y="714381"/>
            <a:ext cx="3962432" cy="285752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8"/>
            </p:custDataLst>
          </p:nvPr>
        </p:nvSpPr>
        <p:spPr>
          <a:xfrm>
            <a:off x="4676813" y="1054894"/>
            <a:ext cx="3962432" cy="3701064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8845952" cy="5143500"/>
            <a:chOff x="0" y="0"/>
            <a:chExt cx="11794603" cy="6858000"/>
          </a:xfrm>
        </p:grpSpPr>
        <p:sp>
          <p:nvSpPr>
            <p:cNvPr id="7" name="矩形 6"/>
            <p:cNvSpPr/>
            <p:nvPr>
              <p:custDataLst>
                <p:tags r:id="rId3"/>
              </p:custDataLst>
            </p:nvPr>
          </p:nvSpPr>
          <p:spPr>
            <a:xfrm>
              <a:off x="11412638" y="4224762"/>
              <a:ext cx="381965" cy="1458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0" y="0"/>
              <a:ext cx="11611337" cy="6858000"/>
              <a:chOff x="0" y="0"/>
              <a:chExt cx="11611337" cy="6858000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0" y="0"/>
                <a:ext cx="11611337" cy="6858000"/>
                <a:chOff x="0" y="0"/>
                <a:chExt cx="11611337" cy="6858000"/>
              </a:xfrm>
            </p:grpSpPr>
            <p:sp>
              <p:nvSpPr>
                <p:cNvPr id="11" name="矩形 10"/>
                <p:cNvSpPr/>
                <p:nvPr>
                  <p:custDataLst>
                    <p:tags r:id="rId4"/>
                  </p:custDataLst>
                </p:nvPr>
              </p:nvSpPr>
              <p:spPr>
                <a:xfrm>
                  <a:off x="0" y="0"/>
                  <a:ext cx="6096000" cy="6858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 dirty="0"/>
                </a:p>
              </p:txBody>
            </p:sp>
            <p:sp>
              <p:nvSpPr>
                <p:cNvPr id="12" name="矩形 11"/>
                <p:cNvSpPr/>
                <p:nvPr>
                  <p:custDataLst>
                    <p:tags r:id="rId5"/>
                  </p:custDataLst>
                </p:nvPr>
              </p:nvSpPr>
              <p:spPr>
                <a:xfrm>
                  <a:off x="580664" y="593203"/>
                  <a:ext cx="11030673" cy="5671595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  <p:pic>
              <p:nvPicPr>
                <p:cNvPr id="13" name="图片 12"/>
                <p:cNvPicPr>
                  <a:picLocks noChangeAspect="1"/>
                </p:cNvPicPr>
                <p:nvPr>
                  <p:custDataLst>
                    <p:tags r:id="rId6"/>
                  </p:custDataLst>
                </p:nvPr>
              </p:nvPicPr>
              <p:blipFill rotWithShape="1">
                <a:blip r:embed="rId7" cstate="email"/>
                <a:srcRect/>
                <a:stretch>
                  <a:fillRect/>
                </a:stretch>
              </p:blipFill>
              <p:spPr>
                <a:xfrm>
                  <a:off x="1180616" y="2097979"/>
                  <a:ext cx="3784923" cy="4166820"/>
                </a:xfrm>
                <a:prstGeom prst="rect">
                  <a:avLst/>
                </a:prstGeom>
              </p:spPr>
            </p:pic>
          </p:grpSp>
          <p:pic>
            <p:nvPicPr>
              <p:cNvPr id="10" name="图片 9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flipH="1">
                <a:off x="4476896" y="5150734"/>
                <a:ext cx="518030" cy="855079"/>
              </a:xfrm>
              <a:prstGeom prst="rect">
                <a:avLst/>
              </a:prstGeom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714331" y="690108"/>
            <a:ext cx="3702816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8369348" y="1"/>
            <a:ext cx="635816" cy="663899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8369348" y="1"/>
            <a:ext cx="635816" cy="6638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02448" y="332426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5"/>
            </p:custDataLst>
          </p:nvPr>
        </p:nvSpPr>
        <p:spPr>
          <a:xfrm>
            <a:off x="502448" y="71438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6"/>
            </p:custDataLst>
          </p:nvPr>
        </p:nvSpPr>
        <p:spPr>
          <a:xfrm>
            <a:off x="4679194" y="71438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214789" y="1"/>
            <a:ext cx="8790374" cy="4938712"/>
            <a:chOff x="286385" y="1"/>
            <a:chExt cx="11720499" cy="6584949"/>
          </a:xfrm>
        </p:grpSpPr>
        <p:sp>
          <p:nvSpPr>
            <p:cNvPr id="9" name="矩形 8"/>
            <p:cNvSpPr/>
            <p:nvPr userDrawn="1">
              <p:custDataLst>
                <p:tags r:id="rId3"/>
              </p:custDataLst>
            </p:nvPr>
          </p:nvSpPr>
          <p:spPr>
            <a:xfrm>
              <a:off x="286385" y="273050"/>
              <a:ext cx="11616055" cy="63119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 altLang="zh-CN" sz="1350" dirty="0">
                <a:sym typeface="+mn-ea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11159130" y="1"/>
              <a:ext cx="847754" cy="885198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6"/>
            </p:custDataLst>
          </p:nvPr>
        </p:nvSpPr>
        <p:spPr>
          <a:xfrm>
            <a:off x="7928351" y="714381"/>
            <a:ext cx="713238" cy="4041680"/>
          </a:xfrm>
        </p:spPr>
        <p:txBody>
          <a:bodyPr vert="eaVert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7"/>
            </p:custDataLst>
          </p:nvPr>
        </p:nvSpPr>
        <p:spPr>
          <a:xfrm>
            <a:off x="502444" y="714375"/>
            <a:ext cx="7371076" cy="4041680"/>
          </a:xfrm>
        </p:spPr>
        <p:txBody>
          <a:bodyPr vert="eaVert" lIns="90170" tIns="46990" rIns="90170" bIns="46990">
            <a:normAutofit/>
          </a:bodyPr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9" Type="http://schemas.openxmlformats.org/officeDocument/2006/relationships/theme" Target="../theme/theme1.xml"/><Relationship Id="rId28" Type="http://schemas.openxmlformats.org/officeDocument/2006/relationships/tags" Target="../tags/tag152.xml"/><Relationship Id="rId27" Type="http://schemas.openxmlformats.org/officeDocument/2006/relationships/tags" Target="../tags/tag151.xml"/><Relationship Id="rId26" Type="http://schemas.openxmlformats.org/officeDocument/2006/relationships/tags" Target="../tags/tag150.xml"/><Relationship Id="rId25" Type="http://schemas.openxmlformats.org/officeDocument/2006/relationships/tags" Target="../tags/tag149.xml"/><Relationship Id="rId24" Type="http://schemas.openxmlformats.org/officeDocument/2006/relationships/tags" Target="../tags/tag148.xml"/><Relationship Id="rId23" Type="http://schemas.openxmlformats.org/officeDocument/2006/relationships/tags" Target="../tags/tag147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3"/>
            </p:custDataLst>
          </p:nvPr>
        </p:nvSpPr>
        <p:spPr>
          <a:xfrm>
            <a:off x="502412" y="332423"/>
            <a:ext cx="8139178" cy="331473"/>
          </a:xfrm>
          <a:prstGeom prst="rect">
            <a:avLst/>
          </a:prstGeom>
        </p:spPr>
        <p:txBody>
          <a:bodyPr vert="horz" lIns="90170" tIns="46990" rIns="90170" bIns="4699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4"/>
            </p:custDataLst>
          </p:nvPr>
        </p:nvSpPr>
        <p:spPr>
          <a:xfrm>
            <a:off x="502412" y="714381"/>
            <a:ext cx="8139178" cy="4041680"/>
          </a:xfrm>
          <a:prstGeom prst="rect">
            <a:avLst/>
          </a:prstGeom>
        </p:spPr>
        <p:txBody>
          <a:bodyPr vert="horz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5"/>
            </p:custDataLst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6"/>
            </p:custDataLst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7"/>
            </p:custDataLst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3.xml"/><Relationship Id="rId1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5.wmf"/><Relationship Id="rId7" Type="http://schemas.openxmlformats.org/officeDocument/2006/relationships/oleObject" Target="../embeddings/oleObject6.bin"/><Relationship Id="rId6" Type="http://schemas.openxmlformats.org/officeDocument/2006/relationships/image" Target="../media/image24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3.wmf"/><Relationship Id="rId3" Type="http://schemas.openxmlformats.org/officeDocument/2006/relationships/oleObject" Target="../embeddings/oleObject4.bin"/><Relationship Id="rId2" Type="http://schemas.openxmlformats.org/officeDocument/2006/relationships/image" Target="../media/image22.wmf"/><Relationship Id="rId10" Type="http://schemas.openxmlformats.org/officeDocument/2006/relationships/vmlDrawing" Target="../drawings/vmlDrawing3.vml"/><Relationship Id="rId1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9.wmf"/><Relationship Id="rId7" Type="http://schemas.openxmlformats.org/officeDocument/2006/relationships/oleObject" Target="../embeddings/oleObject10.bin"/><Relationship Id="rId6" Type="http://schemas.openxmlformats.org/officeDocument/2006/relationships/image" Target="../media/image28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7.wmf"/><Relationship Id="rId3" Type="http://schemas.openxmlformats.org/officeDocument/2006/relationships/oleObject" Target="../embeddings/oleObject8.bin"/><Relationship Id="rId2" Type="http://schemas.openxmlformats.org/officeDocument/2006/relationships/image" Target="../media/image26.wmf"/><Relationship Id="rId10" Type="http://schemas.openxmlformats.org/officeDocument/2006/relationships/vmlDrawing" Target="../drawings/vmlDrawing4.vml"/><Relationship Id="rId1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5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0.wmf"/><Relationship Id="rId3" Type="http://schemas.openxmlformats.org/officeDocument/2006/relationships/oleObject" Target="../embeddings/oleObject12.bin"/><Relationship Id="rId2" Type="http://schemas.openxmlformats.org/officeDocument/2006/relationships/image" Target="../media/image26.wmf"/><Relationship Id="rId1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7.bin"/><Relationship Id="rId8" Type="http://schemas.openxmlformats.org/officeDocument/2006/relationships/image" Target="../media/image25.wmf"/><Relationship Id="rId7" Type="http://schemas.openxmlformats.org/officeDocument/2006/relationships/oleObject" Target="../embeddings/oleObject16.bin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2.wmf"/><Relationship Id="rId3" Type="http://schemas.openxmlformats.org/officeDocument/2006/relationships/oleObject" Target="../embeddings/oleObject14.bin"/><Relationship Id="rId2" Type="http://schemas.openxmlformats.org/officeDocument/2006/relationships/image" Target="../media/image26.wmf"/><Relationship Id="rId14" Type="http://schemas.openxmlformats.org/officeDocument/2006/relationships/vmlDrawing" Target="../drawings/vmlDrawing6.vml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32.wmf"/><Relationship Id="rId11" Type="http://schemas.openxmlformats.org/officeDocument/2006/relationships/oleObject" Target="../embeddings/oleObject18.bin"/><Relationship Id="rId10" Type="http://schemas.openxmlformats.org/officeDocument/2006/relationships/image" Target="../media/image31.wmf"/><Relationship Id="rId1" Type="http://schemas.openxmlformats.org/officeDocument/2006/relationships/oleObject" Target="../embeddings/oleObject13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7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4.wmf"/><Relationship Id="rId3" Type="http://schemas.openxmlformats.org/officeDocument/2006/relationships/oleObject" Target="../embeddings/oleObject20.bin"/><Relationship Id="rId2" Type="http://schemas.openxmlformats.org/officeDocument/2006/relationships/image" Target="../media/image33.wmf"/><Relationship Id="rId1" Type="http://schemas.openxmlformats.org/officeDocument/2006/relationships/oleObject" Target="../embeddings/oleObject19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8.v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22.bin"/><Relationship Id="rId3" Type="http://schemas.openxmlformats.org/officeDocument/2006/relationships/image" Target="../media/image35.png"/><Relationship Id="rId2" Type="http://schemas.openxmlformats.org/officeDocument/2006/relationships/image" Target="../media/image36.wmf"/><Relationship Id="rId1" Type="http://schemas.openxmlformats.org/officeDocument/2006/relationships/oleObject" Target="../embeddings/oleObject21.bin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7.bin"/><Relationship Id="rId8" Type="http://schemas.openxmlformats.org/officeDocument/2006/relationships/image" Target="../media/image41.wmf"/><Relationship Id="rId7" Type="http://schemas.openxmlformats.org/officeDocument/2006/relationships/oleObject" Target="../embeddings/oleObject26.bin"/><Relationship Id="rId6" Type="http://schemas.openxmlformats.org/officeDocument/2006/relationships/image" Target="../media/image40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9.wmf"/><Relationship Id="rId3" Type="http://schemas.openxmlformats.org/officeDocument/2006/relationships/oleObject" Target="../embeddings/oleObject24.bin"/><Relationship Id="rId2" Type="http://schemas.openxmlformats.org/officeDocument/2006/relationships/image" Target="../media/image38.wmf"/><Relationship Id="rId17" Type="http://schemas.openxmlformats.org/officeDocument/2006/relationships/vmlDrawing" Target="../drawings/vmlDrawing9.vml"/><Relationship Id="rId16" Type="http://schemas.openxmlformats.org/officeDocument/2006/relationships/slideLayout" Target="../slideLayouts/slideLayout7.xml"/><Relationship Id="rId15" Type="http://schemas.openxmlformats.org/officeDocument/2006/relationships/image" Target="../media/image35.png"/><Relationship Id="rId14" Type="http://schemas.openxmlformats.org/officeDocument/2006/relationships/image" Target="../media/image44.wmf"/><Relationship Id="rId13" Type="http://schemas.openxmlformats.org/officeDocument/2006/relationships/oleObject" Target="../embeddings/oleObject29.bin"/><Relationship Id="rId12" Type="http://schemas.openxmlformats.org/officeDocument/2006/relationships/image" Target="../media/image43.wmf"/><Relationship Id="rId11" Type="http://schemas.openxmlformats.org/officeDocument/2006/relationships/oleObject" Target="../embeddings/oleObject28.bin"/><Relationship Id="rId10" Type="http://schemas.openxmlformats.org/officeDocument/2006/relationships/image" Target="../media/image42.wmf"/><Relationship Id="rId1" Type="http://schemas.openxmlformats.org/officeDocument/2006/relationships/oleObject" Target="../embeddings/oleObject23.bin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54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tags" Target="../tags/tag164.xml"/><Relationship Id="rId3" Type="http://schemas.microsoft.com/office/2007/relationships/hdphoto" Target="../media/image46.wdp"/><Relationship Id="rId2" Type="http://schemas.openxmlformats.org/officeDocument/2006/relationships/image" Target="../media/image45.jpeg"/><Relationship Id="rId1" Type="http://schemas.openxmlformats.org/officeDocument/2006/relationships/tags" Target="../tags/tag163.xm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0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9.wmf"/><Relationship Id="rId3" Type="http://schemas.openxmlformats.org/officeDocument/2006/relationships/oleObject" Target="../embeddings/oleObject31.bin"/><Relationship Id="rId2" Type="http://schemas.openxmlformats.org/officeDocument/2006/relationships/image" Target="../media/image48.wmf"/><Relationship Id="rId1" Type="http://schemas.openxmlformats.org/officeDocument/2006/relationships/oleObject" Target="../embeddings/oleObject30.bin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166.xml"/><Relationship Id="rId2" Type="http://schemas.openxmlformats.org/officeDocument/2006/relationships/image" Target="../media/image50.jpeg"/><Relationship Id="rId1" Type="http://schemas.openxmlformats.org/officeDocument/2006/relationships/tags" Target="../tags/tag16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wmf"/><Relationship Id="rId1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55.xml"/><Relationship Id="rId1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56.xml"/><Relationship Id="rId1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58.xml"/><Relationship Id="rId3" Type="http://schemas.openxmlformats.org/officeDocument/2006/relationships/image" Target="../media/image17.png"/><Relationship Id="rId2" Type="http://schemas.openxmlformats.org/officeDocument/2006/relationships/image" Target="../media/image19.jpeg"/><Relationship Id="rId1" Type="http://schemas.openxmlformats.org/officeDocument/2006/relationships/tags" Target="../tags/tag1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59.xml"/><Relationship Id="rId1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60.xml"/><Relationship Id="rId2" Type="http://schemas.openxmlformats.org/officeDocument/2006/relationships/image" Target="../media/image21.wmf"/><Relationship Id="rId1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/>
          </p:nvPr>
        </p:nvSpPr>
        <p:spPr>
          <a:xfrm>
            <a:off x="2955925" y="2275840"/>
            <a:ext cx="5516880" cy="59118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4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探究抛体运动的规律</a:t>
            </a:r>
            <a:endParaRPr lang="zh-CN" altLang="en-US" sz="40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000" spc="226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高一</a:t>
            </a:r>
            <a:r>
              <a:rPr lang="zh-CN" altLang="en-US" sz="2000" b="1" spc="226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物理</a:t>
            </a:r>
            <a:r>
              <a:rPr lang="zh-CN" altLang="en-US" sz="2400" b="1" spc="226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955924" y="3635430"/>
            <a:ext cx="483624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北京市第八十中学     王巨生</a:t>
            </a:r>
            <a:endParaRPr lang="zh-CN" altLang="en-US" sz="2000" spc="226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4"/>
          <p:cNvSpPr txBox="1"/>
          <p:nvPr/>
        </p:nvSpPr>
        <p:spPr>
          <a:xfrm>
            <a:off x="1006475" y="546735"/>
            <a:ext cx="4487545" cy="4375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p>
            <a:pPr algn="just"/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二、平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抛运动的规律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11" name="文本框 8"/>
          <p:cNvSpPr txBox="1"/>
          <p:nvPr/>
        </p:nvSpPr>
        <p:spPr>
          <a:xfrm>
            <a:off x="1148260" y="3049440"/>
            <a:ext cx="1481646" cy="53022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lIns="68580" tIns="34290" rIns="68580" bIns="34290" rtlCol="0">
            <a:spAutoFit/>
          </a:bodyPr>
          <a:p>
            <a:pPr algn="ctr">
              <a:lnSpc>
                <a:spcPct val="150000"/>
              </a:lnSpc>
              <a:buFont typeface="Wingdings" panose="05000000000000000000" pitchFamily="2" charset="2"/>
            </a:pPr>
            <a:r>
              <a:rPr lang="zh-CN" altLang="en-US" sz="2000" b="1" dirty="0" smtClean="0">
                <a:latin typeface="Times New Roman" panose="02020603050405020304" charset="0"/>
                <a:ea typeface="微软雅黑" panose="020B0503020204020204" charset="-122"/>
              </a:rPr>
              <a:t>研究方法</a:t>
            </a:r>
            <a:endParaRPr lang="zh-CN" altLang="en-US" sz="2000" b="1" dirty="0" smtClean="0"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13" name="文本框 8"/>
          <p:cNvSpPr txBox="1"/>
          <p:nvPr/>
        </p:nvSpPr>
        <p:spPr>
          <a:xfrm>
            <a:off x="1057275" y="1030605"/>
            <a:ext cx="2470785" cy="45275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p>
            <a:pPr>
              <a:lnSpc>
                <a:spcPct val="125000"/>
              </a:lnSpc>
              <a:buFont typeface="Wingdings" panose="05000000000000000000" pitchFamily="2" charset="2"/>
            </a:pPr>
            <a:r>
              <a:rPr lang="zh-CN" altLang="en-US" sz="2000" dirty="0" smtClean="0">
                <a:solidFill>
                  <a:prstClr val="black"/>
                </a:solidFill>
                <a:latin typeface="Times New Roman" panose="02020603050405020304" charset="0"/>
                <a:ea typeface="微软雅黑" panose="020B0503020204020204" charset="-122"/>
              </a:rPr>
              <a:t>动力学特点：</a:t>
            </a:r>
            <a:endParaRPr lang="zh-CN" altLang="en-US" sz="2000" dirty="0" smtClean="0">
              <a:solidFill>
                <a:prstClr val="black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15" name="文本框 8"/>
          <p:cNvSpPr txBox="1"/>
          <p:nvPr/>
        </p:nvSpPr>
        <p:spPr>
          <a:xfrm>
            <a:off x="2991698" y="3049325"/>
            <a:ext cx="1260000" cy="53022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lIns="68580" tIns="34290" rIns="68580" bIns="34290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</a:rPr>
              <a:t>化曲为直</a:t>
            </a:r>
            <a:endParaRPr lang="zh-CN" altLang="en-US" sz="2000" b="1" dirty="0" smtClean="0">
              <a:solidFill>
                <a:srgbClr val="FF0000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20" name="文本框 8"/>
          <p:cNvSpPr txBox="1"/>
          <p:nvPr/>
        </p:nvSpPr>
        <p:spPr>
          <a:xfrm>
            <a:off x="1057275" y="1374140"/>
            <a:ext cx="2395220" cy="45275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p>
            <a:pPr>
              <a:lnSpc>
                <a:spcPct val="125000"/>
              </a:lnSpc>
              <a:buFont typeface="Wingdings" panose="05000000000000000000" pitchFamily="2" charset="2"/>
            </a:pPr>
            <a:r>
              <a:rPr lang="zh-CN" altLang="en-US" sz="2000" dirty="0" smtClean="0">
                <a:latin typeface="Times New Roman" panose="02020603050405020304" charset="0"/>
                <a:ea typeface="微软雅黑" panose="020B0503020204020204" charset="-122"/>
              </a:rPr>
              <a:t>运动学特点：</a:t>
            </a:r>
            <a:endParaRPr lang="zh-CN" altLang="en-US" sz="2000" dirty="0" smtClean="0"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22" name="文本框 8"/>
          <p:cNvSpPr txBox="1"/>
          <p:nvPr/>
        </p:nvSpPr>
        <p:spPr>
          <a:xfrm>
            <a:off x="3129220" y="1030404"/>
            <a:ext cx="2034544" cy="45275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p>
            <a:pPr>
              <a:lnSpc>
                <a:spcPct val="125000"/>
              </a:lnSpc>
            </a:pPr>
            <a:r>
              <a:rPr lang="zh-CN" altLang="en-US" sz="2000" dirty="0" smtClean="0">
                <a:solidFill>
                  <a:prstClr val="black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只受重力，</a:t>
            </a:r>
            <a:r>
              <a:rPr lang="en-US" altLang="zh-CN" sz="2000" i="1" dirty="0" smtClean="0">
                <a:solidFill>
                  <a:prstClr val="black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a </a:t>
            </a:r>
            <a:r>
              <a:rPr lang="en-US" altLang="zh-CN" sz="2000" dirty="0" smtClean="0">
                <a:solidFill>
                  <a:prstClr val="black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= </a:t>
            </a:r>
            <a:r>
              <a:rPr lang="en-US" altLang="zh-CN" sz="2000" i="1" dirty="0" smtClean="0">
                <a:solidFill>
                  <a:prstClr val="black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g</a:t>
            </a:r>
            <a:endParaRPr lang="en-US" altLang="zh-CN" sz="2000" dirty="0" smtClean="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23" name="文本框 8"/>
          <p:cNvSpPr txBox="1"/>
          <p:nvPr/>
        </p:nvSpPr>
        <p:spPr>
          <a:xfrm>
            <a:off x="3091374" y="1374131"/>
            <a:ext cx="2350992" cy="45275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p>
            <a:pPr>
              <a:lnSpc>
                <a:spcPct val="125000"/>
              </a:lnSpc>
            </a:pPr>
            <a:r>
              <a:rPr lang="zh-CN" altLang="en-US" sz="2000" dirty="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初速度水平，</a:t>
            </a:r>
            <a:r>
              <a:rPr lang="en-US" altLang="zh-CN" sz="2000" i="1" dirty="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v</a:t>
            </a:r>
            <a:r>
              <a:rPr lang="en-US" altLang="zh-CN" sz="2000" baseline="-25000" dirty="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0 </a:t>
            </a:r>
            <a:r>
              <a:rPr lang="zh-CN" altLang="en-US" sz="2000" dirty="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⊥ </a:t>
            </a:r>
            <a:r>
              <a:rPr lang="en-US" altLang="zh-CN" sz="2000" i="1" dirty="0" smtClean="0">
                <a:solidFill>
                  <a:prstClr val="black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g</a:t>
            </a:r>
            <a:endParaRPr lang="en-US" altLang="zh-CN" sz="2000" dirty="0" smtClean="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27" name="文本框 8"/>
          <p:cNvSpPr txBox="1"/>
          <p:nvPr/>
        </p:nvSpPr>
        <p:spPr>
          <a:xfrm>
            <a:off x="5650865" y="1092200"/>
            <a:ext cx="2345055" cy="5302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匀变速曲线运动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8"/>
          <p:cNvSpPr txBox="1"/>
          <p:nvPr/>
        </p:nvSpPr>
        <p:spPr>
          <a:xfrm>
            <a:off x="1057275" y="1826895"/>
            <a:ext cx="6595745" cy="5302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做平抛运动的物体在任意相等时间内速度的变化量总相等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060440" y="2462530"/>
            <a:ext cx="1508125" cy="510540"/>
            <a:chOff x="8604" y="4531"/>
            <a:chExt cx="2375" cy="804"/>
          </a:xfrm>
        </p:grpSpPr>
        <p:sp>
          <p:nvSpPr>
            <p:cNvPr id="69644" name="Line 12"/>
            <p:cNvSpPr>
              <a:spLocks noChangeShapeType="1"/>
            </p:cNvSpPr>
            <p:nvPr/>
          </p:nvSpPr>
          <p:spPr bwMode="auto">
            <a:xfrm>
              <a:off x="8604" y="4531"/>
              <a:ext cx="1467" cy="75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p>
              <a:endParaRPr lang="zh-CN" altLang="en-US"/>
            </a:p>
          </p:txBody>
        </p:sp>
        <p:sp>
          <p:nvSpPr>
            <p:cNvPr id="69645" name="Text Box 13"/>
            <p:cNvSpPr txBox="1">
              <a:spLocks noChangeArrowheads="1"/>
            </p:cNvSpPr>
            <p:nvPr/>
          </p:nvSpPr>
          <p:spPr bwMode="auto">
            <a:xfrm>
              <a:off x="9947" y="4611"/>
              <a:ext cx="1033" cy="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charset="0"/>
                </a:rPr>
                <a:t>v</a:t>
              </a:r>
              <a:r>
                <a:rPr lang="en-US" altLang="zh-CN" sz="2000" b="1" baseline="-25000">
                  <a:solidFill>
                    <a:srgbClr val="FF0000"/>
                  </a:solidFill>
                  <a:latin typeface="Times New Roman" panose="02020603050405020304" charset="0"/>
                </a:rPr>
                <a:t>1</a:t>
              </a:r>
              <a:endParaRPr lang="en-US" altLang="zh-CN" sz="2000" b="1" baseline="-25000">
                <a:solidFill>
                  <a:srgbClr val="FF0000"/>
                </a:solidFill>
                <a:latin typeface="Times New Roman" panose="0202060305040502030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068695" y="2487930"/>
            <a:ext cx="1778000" cy="1346835"/>
            <a:chOff x="8631" y="4570"/>
            <a:chExt cx="2800" cy="2121"/>
          </a:xfrm>
        </p:grpSpPr>
        <p:sp>
          <p:nvSpPr>
            <p:cNvPr id="69647" name="Line 15"/>
            <p:cNvSpPr>
              <a:spLocks noChangeShapeType="1"/>
            </p:cNvSpPr>
            <p:nvPr/>
          </p:nvSpPr>
          <p:spPr bwMode="auto">
            <a:xfrm>
              <a:off x="8631" y="4570"/>
              <a:ext cx="1441" cy="172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p>
              <a:endParaRPr lang="zh-CN" altLang="en-US"/>
            </a:p>
          </p:txBody>
        </p:sp>
        <p:sp>
          <p:nvSpPr>
            <p:cNvPr id="69648" name="Text Box 16"/>
            <p:cNvSpPr txBox="1">
              <a:spLocks noChangeArrowheads="1"/>
            </p:cNvSpPr>
            <p:nvPr/>
          </p:nvSpPr>
          <p:spPr bwMode="auto">
            <a:xfrm>
              <a:off x="10151" y="5966"/>
              <a:ext cx="1280" cy="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charset="0"/>
                </a:rPr>
                <a:t>v</a:t>
              </a:r>
              <a:r>
                <a:rPr lang="en-US" altLang="zh-CN" sz="2000" b="1" baseline="-25000">
                  <a:solidFill>
                    <a:srgbClr val="FF0000"/>
                  </a:solidFill>
                  <a:latin typeface="Times New Roman" panose="02020603050405020304" charset="0"/>
                </a:rPr>
                <a:t>2</a:t>
              </a:r>
              <a:endParaRPr lang="en-US" altLang="zh-CN" sz="2000" b="1" baseline="-25000">
                <a:solidFill>
                  <a:srgbClr val="FF0000"/>
                </a:solidFill>
                <a:latin typeface="Times New Roman" panose="0202060305040502030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051550" y="2462530"/>
            <a:ext cx="1744345" cy="2058035"/>
            <a:chOff x="8604" y="4530"/>
            <a:chExt cx="2747" cy="3241"/>
          </a:xfrm>
        </p:grpSpPr>
        <p:sp>
          <p:nvSpPr>
            <p:cNvPr id="12" name="Line 15"/>
            <p:cNvSpPr>
              <a:spLocks noChangeShapeType="1"/>
            </p:cNvSpPr>
            <p:nvPr/>
          </p:nvSpPr>
          <p:spPr bwMode="auto">
            <a:xfrm>
              <a:off x="8604" y="4530"/>
              <a:ext cx="1468" cy="283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p>
              <a:endParaRPr lang="zh-CN" altLang="en-US"/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10071" y="7047"/>
              <a:ext cx="1280" cy="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charset="0"/>
                </a:rPr>
                <a:t>v</a:t>
              </a:r>
              <a:r>
                <a:rPr lang="en-US" altLang="zh-CN" sz="2400" b="1" baseline="-25000">
                  <a:solidFill>
                    <a:srgbClr val="FF0000"/>
                  </a:solidFill>
                  <a:latin typeface="Times New Roman" panose="02020603050405020304" charset="0"/>
                </a:rPr>
                <a:t>3</a:t>
              </a:r>
              <a:endParaRPr lang="en-US" altLang="zh-CN" sz="2400" b="1" baseline="-25000">
                <a:solidFill>
                  <a:srgbClr val="FF0000"/>
                </a:solidFill>
                <a:latin typeface="Times New Roman" panose="02020603050405020304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970395" y="3604260"/>
            <a:ext cx="681990" cy="613410"/>
            <a:chOff x="10105" y="6310"/>
            <a:chExt cx="1074" cy="966"/>
          </a:xfrm>
        </p:grpSpPr>
        <p:sp>
          <p:nvSpPr>
            <p:cNvPr id="21" name="Text Box 16"/>
            <p:cNvSpPr txBox="1">
              <a:spLocks noChangeArrowheads="1"/>
            </p:cNvSpPr>
            <p:nvPr/>
          </p:nvSpPr>
          <p:spPr bwMode="auto">
            <a:xfrm>
              <a:off x="10161" y="6551"/>
              <a:ext cx="1018" cy="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>
                  <a:solidFill>
                    <a:srgbClr val="4331CD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Δ</a:t>
              </a:r>
              <a:r>
                <a:rPr lang="en-US" altLang="zh-CN" sz="2400" b="1" i="1">
                  <a:solidFill>
                    <a:srgbClr val="4331CD"/>
                  </a:solidFill>
                  <a:latin typeface="Times New Roman" panose="02020603050405020304" charset="0"/>
                </a:rPr>
                <a:t>v</a:t>
              </a:r>
              <a:r>
                <a:rPr lang="en-US" altLang="zh-CN" sz="2000" b="1" baseline="-25000">
                  <a:solidFill>
                    <a:srgbClr val="4331CD"/>
                  </a:solidFill>
                  <a:latin typeface="Times New Roman" panose="02020603050405020304" charset="0"/>
                </a:rPr>
                <a:t>2</a:t>
              </a:r>
              <a:endParaRPr lang="en-US" altLang="zh-CN" sz="2000" b="1" baseline="-25000">
                <a:solidFill>
                  <a:srgbClr val="4331CD"/>
                </a:solidFill>
                <a:latin typeface="Times New Roman" panose="02020603050405020304" charset="0"/>
              </a:endParaRPr>
            </a:p>
          </p:txBody>
        </p:sp>
        <p:sp>
          <p:nvSpPr>
            <p:cNvPr id="28" name="Line 12"/>
            <p:cNvSpPr>
              <a:spLocks noChangeShapeType="1"/>
            </p:cNvSpPr>
            <p:nvPr/>
          </p:nvSpPr>
          <p:spPr bwMode="auto">
            <a:xfrm flipH="1">
              <a:off x="10105" y="6310"/>
              <a:ext cx="18" cy="966"/>
            </a:xfrm>
            <a:prstGeom prst="line">
              <a:avLst/>
            </a:prstGeom>
            <a:noFill/>
            <a:ln w="28575">
              <a:solidFill>
                <a:srgbClr val="4331CD"/>
              </a:solidFill>
              <a:rou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p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970395" y="2973705"/>
            <a:ext cx="803275" cy="613410"/>
            <a:chOff x="10067" y="5281"/>
            <a:chExt cx="1265" cy="966"/>
          </a:xfrm>
        </p:grpSpPr>
        <p:sp>
          <p:nvSpPr>
            <p:cNvPr id="29" name="Text Box 16"/>
            <p:cNvSpPr txBox="1">
              <a:spLocks noChangeArrowheads="1"/>
            </p:cNvSpPr>
            <p:nvPr/>
          </p:nvSpPr>
          <p:spPr bwMode="auto">
            <a:xfrm>
              <a:off x="10090" y="5335"/>
              <a:ext cx="1242" cy="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>
                  <a:solidFill>
                    <a:srgbClr val="4331CD"/>
                  </a:solidFill>
                  <a:latin typeface="Times New Roman" panose="02020603050405020304" charset="0"/>
                  <a:cs typeface="Times New Roman" panose="02020603050405020304" charset="0"/>
                </a:rPr>
                <a:t>Δ</a:t>
              </a:r>
              <a:r>
                <a:rPr lang="en-US" altLang="zh-CN" sz="2400" b="1" i="1">
                  <a:solidFill>
                    <a:srgbClr val="4331CD"/>
                  </a:solidFill>
                  <a:latin typeface="Times New Roman" panose="02020603050405020304" charset="0"/>
                </a:rPr>
                <a:t>v</a:t>
              </a:r>
              <a:r>
                <a:rPr lang="en-US" altLang="zh-CN" sz="2400" b="1" baseline="-25000">
                  <a:solidFill>
                    <a:srgbClr val="4331CD"/>
                  </a:solidFill>
                  <a:latin typeface="Times New Roman" panose="02020603050405020304" charset="0"/>
                </a:rPr>
                <a:t>1</a:t>
              </a:r>
              <a:endParaRPr lang="en-US" altLang="zh-CN" sz="2400" b="1" baseline="-25000">
                <a:solidFill>
                  <a:srgbClr val="4331CD"/>
                </a:solidFill>
                <a:latin typeface="Times New Roman" panose="02020603050405020304" charset="0"/>
              </a:endParaRPr>
            </a:p>
          </p:txBody>
        </p:sp>
        <p:sp>
          <p:nvSpPr>
            <p:cNvPr id="30" name="Line 12"/>
            <p:cNvSpPr>
              <a:spLocks noChangeShapeType="1"/>
            </p:cNvSpPr>
            <p:nvPr/>
          </p:nvSpPr>
          <p:spPr bwMode="auto">
            <a:xfrm flipH="1">
              <a:off x="10067" y="5281"/>
              <a:ext cx="18" cy="966"/>
            </a:xfrm>
            <a:prstGeom prst="line">
              <a:avLst/>
            </a:prstGeom>
            <a:noFill/>
            <a:ln w="28575">
              <a:solidFill>
                <a:srgbClr val="4331CD"/>
              </a:solidFill>
              <a:rou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p>
              <a:endParaRPr lang="zh-CN" altLang="en-US"/>
            </a:p>
          </p:txBody>
        </p:sp>
      </p:grpSp>
      <p:sp>
        <p:nvSpPr>
          <p:cNvPr id="33" name="Text Box 16"/>
          <p:cNvSpPr txBox="1">
            <a:spLocks noChangeArrowheads="1"/>
          </p:cNvSpPr>
          <p:nvPr/>
        </p:nvSpPr>
        <p:spPr bwMode="auto">
          <a:xfrm>
            <a:off x="1057275" y="2418715"/>
            <a:ext cx="185991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4331CD"/>
                </a:solidFill>
                <a:latin typeface="Times New Roman" panose="02020603050405020304" charset="0"/>
                <a:cs typeface="Times New Roman" panose="02020603050405020304" charset="0"/>
              </a:rPr>
              <a:t>Δ</a:t>
            </a:r>
            <a:r>
              <a:rPr lang="en-US" altLang="zh-CN" sz="2400" b="1" i="1">
                <a:solidFill>
                  <a:srgbClr val="4331CD"/>
                </a:solidFill>
                <a:latin typeface="Times New Roman" panose="02020603050405020304" charset="0"/>
              </a:rPr>
              <a:t>v</a:t>
            </a:r>
            <a:r>
              <a:rPr lang="en-US" altLang="zh-CN" sz="2400" b="1" baseline="-25000">
                <a:solidFill>
                  <a:srgbClr val="4331CD"/>
                </a:solidFill>
                <a:latin typeface="Times New Roman" panose="02020603050405020304" charset="0"/>
              </a:rPr>
              <a:t>1</a:t>
            </a:r>
            <a:r>
              <a:rPr lang="en-US" altLang="zh-CN" sz="2400" b="1">
                <a:solidFill>
                  <a:srgbClr val="4331CD"/>
                </a:solidFill>
                <a:latin typeface="Times New Roman" panose="02020603050405020304" charset="0"/>
              </a:rPr>
              <a:t>=</a:t>
            </a:r>
            <a:r>
              <a:rPr lang="en-US" altLang="zh-CN" sz="2400">
                <a:solidFill>
                  <a:srgbClr val="4331CD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Δ</a:t>
            </a:r>
            <a:r>
              <a:rPr lang="en-US" altLang="zh-CN" sz="2400" b="1" i="1">
                <a:solidFill>
                  <a:srgbClr val="4331CD"/>
                </a:solidFill>
                <a:latin typeface="Times New Roman" panose="02020603050405020304" charset="0"/>
                <a:sym typeface="+mn-ea"/>
              </a:rPr>
              <a:t>v</a:t>
            </a:r>
            <a:r>
              <a:rPr lang="en-US" altLang="zh-CN" sz="2400" b="1" baseline="-25000">
                <a:solidFill>
                  <a:srgbClr val="4331CD"/>
                </a:solidFill>
                <a:latin typeface="Times New Roman" panose="02020603050405020304" charset="0"/>
                <a:sym typeface="+mn-ea"/>
              </a:rPr>
              <a:t>2</a:t>
            </a:r>
            <a:r>
              <a:rPr lang="en-US" altLang="zh-CN" sz="2400" b="1">
                <a:solidFill>
                  <a:srgbClr val="4331CD"/>
                </a:solidFill>
                <a:latin typeface="Times New Roman" panose="02020603050405020304" charset="0"/>
                <a:sym typeface="+mn-ea"/>
              </a:rPr>
              <a:t>=</a:t>
            </a:r>
            <a:r>
              <a:rPr lang="en-US" altLang="zh-CN" sz="2400" b="1" i="1">
                <a:solidFill>
                  <a:srgbClr val="4331CD"/>
                </a:solidFill>
                <a:latin typeface="Times New Roman" panose="02020603050405020304" charset="0"/>
                <a:sym typeface="+mn-ea"/>
              </a:rPr>
              <a:t>g</a:t>
            </a:r>
            <a:r>
              <a:rPr lang="en-US" altLang="zh-CN" sz="2400">
                <a:solidFill>
                  <a:srgbClr val="4331CD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Δ</a:t>
            </a:r>
            <a:r>
              <a:rPr lang="en-US" altLang="zh-CN" sz="2400" i="1">
                <a:solidFill>
                  <a:srgbClr val="4331CD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t</a:t>
            </a:r>
            <a:endParaRPr lang="en-US" altLang="zh-CN" sz="2400" b="1" i="1">
              <a:solidFill>
                <a:srgbClr val="4331CD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991485" y="3757295"/>
            <a:ext cx="32632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水平方向匀速直线运动</a:t>
            </a:r>
            <a:endParaRPr lang="zh-CN" altLang="en-US" sz="2000"/>
          </a:p>
          <a:p>
            <a:r>
              <a:rPr lang="zh-CN" altLang="en-US" sz="2000"/>
              <a:t>竖直方向自由落体运动</a:t>
            </a:r>
            <a:endParaRPr lang="zh-CN" altLang="en-US" sz="20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3" grpId="0"/>
      <p:bldP spid="15" grpId="0" bldLvl="0" animBg="1"/>
      <p:bldP spid="20" grpId="0"/>
      <p:bldP spid="22" grpId="0"/>
      <p:bldP spid="23" grpId="0"/>
      <p:bldP spid="10" grpId="0"/>
      <p:bldP spid="27" grpId="0"/>
      <p:bldP spid="33" grpId="0" bldLvl="0" animBg="1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9654" name="Group 22"/>
          <p:cNvGrpSpPr/>
          <p:nvPr/>
        </p:nvGrpSpPr>
        <p:grpSpPr bwMode="auto">
          <a:xfrm rot="0">
            <a:off x="1005840" y="781526"/>
            <a:ext cx="3276600" cy="2168369"/>
            <a:chOff x="1712" y="412"/>
            <a:chExt cx="2064" cy="1821"/>
          </a:xfrm>
        </p:grpSpPr>
        <p:sp>
          <p:nvSpPr>
            <p:cNvPr id="69655" name="Line 23"/>
            <p:cNvSpPr>
              <a:spLocks noChangeShapeType="1"/>
            </p:cNvSpPr>
            <p:nvPr/>
          </p:nvSpPr>
          <p:spPr bwMode="auto">
            <a:xfrm>
              <a:off x="1968" y="812"/>
              <a:ext cx="15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p>
              <a:endParaRPr lang="zh-CN" altLang="en-US" sz="1350"/>
            </a:p>
          </p:txBody>
        </p:sp>
        <p:sp>
          <p:nvSpPr>
            <p:cNvPr id="69656" name="Text Box 24"/>
            <p:cNvSpPr txBox="1">
              <a:spLocks noChangeArrowheads="1"/>
            </p:cNvSpPr>
            <p:nvPr/>
          </p:nvSpPr>
          <p:spPr bwMode="auto">
            <a:xfrm>
              <a:off x="1712" y="638"/>
              <a:ext cx="240" cy="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b="1" i="1">
                  <a:latin typeface="Times New Roman" panose="02020603050405020304" charset="0"/>
                </a:rPr>
                <a:t>O</a:t>
              </a:r>
              <a:endParaRPr lang="en-US" altLang="zh-CN" b="1" i="1">
                <a:latin typeface="Times New Roman" panose="02020603050405020304" charset="0"/>
              </a:endParaRPr>
            </a:p>
          </p:txBody>
        </p:sp>
        <p:sp>
          <p:nvSpPr>
            <p:cNvPr id="69657" name="Text Box 25"/>
            <p:cNvSpPr txBox="1">
              <a:spLocks noChangeArrowheads="1"/>
            </p:cNvSpPr>
            <p:nvPr/>
          </p:nvSpPr>
          <p:spPr bwMode="auto">
            <a:xfrm>
              <a:off x="3536" y="606"/>
              <a:ext cx="240" cy="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2400" b="1" i="1">
                  <a:latin typeface="Times New Roman" panose="02020603050405020304" charset="0"/>
                </a:rPr>
                <a:t>x</a:t>
              </a:r>
              <a:endParaRPr lang="en-US" altLang="zh-CN" sz="2400" b="1" i="1">
                <a:latin typeface="Times New Roman" panose="02020603050405020304" charset="0"/>
              </a:endParaRPr>
            </a:p>
          </p:txBody>
        </p:sp>
        <p:sp>
          <p:nvSpPr>
            <p:cNvPr id="69658" name="Line 26"/>
            <p:cNvSpPr>
              <a:spLocks noChangeShapeType="1"/>
            </p:cNvSpPr>
            <p:nvPr/>
          </p:nvSpPr>
          <p:spPr bwMode="auto">
            <a:xfrm rot="5400000">
              <a:off x="1268" y="1498"/>
              <a:ext cx="1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p>
              <a:endParaRPr lang="zh-CN" altLang="en-US" sz="1350"/>
            </a:p>
          </p:txBody>
        </p:sp>
        <p:sp>
          <p:nvSpPr>
            <p:cNvPr id="69659" name="Text Box 27"/>
            <p:cNvSpPr txBox="1">
              <a:spLocks noChangeArrowheads="1"/>
            </p:cNvSpPr>
            <p:nvPr/>
          </p:nvSpPr>
          <p:spPr bwMode="auto">
            <a:xfrm>
              <a:off x="1720" y="1846"/>
              <a:ext cx="240" cy="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2400" b="1" i="1">
                  <a:latin typeface="Times New Roman" panose="02020603050405020304" charset="0"/>
                </a:rPr>
                <a:t>y</a:t>
              </a:r>
              <a:endParaRPr lang="en-US" altLang="zh-CN" sz="2400" b="1" i="1">
                <a:latin typeface="Times New Roman" panose="02020603050405020304" charset="0"/>
              </a:endParaRPr>
            </a:p>
          </p:txBody>
        </p:sp>
        <p:sp>
          <p:nvSpPr>
            <p:cNvPr id="69660" name="Text Box 28"/>
            <p:cNvSpPr txBox="1">
              <a:spLocks noChangeArrowheads="1"/>
            </p:cNvSpPr>
            <p:nvPr/>
          </p:nvSpPr>
          <p:spPr bwMode="auto">
            <a:xfrm>
              <a:off x="2200" y="412"/>
              <a:ext cx="528" cy="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700" b="1" i="1">
                  <a:solidFill>
                    <a:srgbClr val="FF0000"/>
                  </a:solidFill>
                  <a:latin typeface="Times New Roman" panose="02020603050405020304" charset="0"/>
                </a:rPr>
                <a:t>v</a:t>
              </a:r>
              <a:r>
                <a:rPr lang="en-US" altLang="zh-CN" b="1" i="1" baseline="-25000">
                  <a:solidFill>
                    <a:srgbClr val="FF0000"/>
                  </a:solidFill>
                  <a:latin typeface="Times New Roman" panose="02020603050405020304" charset="0"/>
                </a:rPr>
                <a:t>0</a:t>
              </a:r>
              <a:endParaRPr lang="en-US" altLang="zh-CN" b="1" i="1" baseline="-25000">
                <a:solidFill>
                  <a:srgbClr val="FF0000"/>
                </a:solidFill>
                <a:latin typeface="Times New Roman" panose="02020603050405020304" charset="0"/>
              </a:endParaRPr>
            </a:p>
          </p:txBody>
        </p:sp>
        <p:sp>
          <p:nvSpPr>
            <p:cNvPr id="69661" name="Line 29"/>
            <p:cNvSpPr>
              <a:spLocks noChangeShapeType="1"/>
            </p:cNvSpPr>
            <p:nvPr/>
          </p:nvSpPr>
          <p:spPr bwMode="auto">
            <a:xfrm>
              <a:off x="1952" y="814"/>
              <a:ext cx="45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p>
              <a:endParaRPr lang="zh-CN" altLang="en-US" sz="1350"/>
            </a:p>
          </p:txBody>
        </p:sp>
      </p:grpSp>
      <p:sp>
        <p:nvSpPr>
          <p:cNvPr id="6" name="Arc 21"/>
          <p:cNvSpPr/>
          <p:nvPr/>
        </p:nvSpPr>
        <p:spPr bwMode="auto">
          <a:xfrm>
            <a:off x="1412081" y="1262539"/>
            <a:ext cx="2079784" cy="6517481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4365"/>
              <a:gd name="T1" fmla="*/ 0 h 21600"/>
              <a:gd name="T2" fmla="*/ 14365 w 14365"/>
              <a:gd name="T3" fmla="*/ 5470 h 21600"/>
              <a:gd name="T4" fmla="*/ 0 w 1436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365" h="21600" fill="none" extrusionOk="0">
                <a:moveTo>
                  <a:pt x="-1" y="0"/>
                </a:moveTo>
                <a:cubicBezTo>
                  <a:pt x="5297" y="0"/>
                  <a:pt x="10409" y="1946"/>
                  <a:pt x="14365" y="5469"/>
                </a:cubicBezTo>
              </a:path>
              <a:path w="14365" h="21600" stroke="0" extrusionOk="0">
                <a:moveTo>
                  <a:pt x="-1" y="0"/>
                </a:moveTo>
                <a:cubicBezTo>
                  <a:pt x="5297" y="0"/>
                  <a:pt x="10409" y="1946"/>
                  <a:pt x="14365" y="5469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3366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p>
            <a:endParaRPr lang="zh-CN" altLang="en-US" sz="1350"/>
          </a:p>
        </p:txBody>
      </p:sp>
      <p:grpSp>
        <p:nvGrpSpPr>
          <p:cNvPr id="69636" name="Group 4"/>
          <p:cNvGrpSpPr/>
          <p:nvPr/>
        </p:nvGrpSpPr>
        <p:grpSpPr bwMode="auto">
          <a:xfrm rot="0">
            <a:off x="2453481" y="1863408"/>
            <a:ext cx="2501741" cy="1221581"/>
            <a:chOff x="2608" y="1298"/>
            <a:chExt cx="1576" cy="1026"/>
          </a:xfrm>
        </p:grpSpPr>
        <p:grpSp>
          <p:nvGrpSpPr>
            <p:cNvPr id="69637" name="Group 5"/>
            <p:cNvGrpSpPr/>
            <p:nvPr/>
          </p:nvGrpSpPr>
          <p:grpSpPr bwMode="auto">
            <a:xfrm>
              <a:off x="2992" y="1389"/>
              <a:ext cx="414" cy="322"/>
              <a:chOff x="2992" y="1389"/>
              <a:chExt cx="414" cy="322"/>
            </a:xfrm>
          </p:grpSpPr>
          <p:sp>
            <p:nvSpPr>
              <p:cNvPr id="69638" name="Text Box 6"/>
              <p:cNvSpPr txBox="1">
                <a:spLocks noChangeArrowheads="1"/>
              </p:cNvSpPr>
              <p:nvPr/>
            </p:nvSpPr>
            <p:spPr bwMode="auto">
              <a:xfrm>
                <a:off x="3038" y="1389"/>
                <a:ext cx="368" cy="3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000" b="1" i="1">
                    <a:latin typeface="Times New Roman" panose="02020603050405020304" charset="0"/>
                    <a:ea typeface="楷体_GB2312" panose="02010609030101010101" pitchFamily="49" charset="-122"/>
                  </a:rPr>
                  <a:t>α</a:t>
                </a:r>
                <a:endParaRPr lang="en-US" altLang="zh-CN" sz="2000" b="1" i="1">
                  <a:latin typeface="Times New Roman" panose="02020603050405020304" charset="0"/>
                  <a:ea typeface="楷体_GB2312" panose="02010609030101010101" pitchFamily="49" charset="-122"/>
                </a:endParaRPr>
              </a:p>
            </p:txBody>
          </p:sp>
          <p:sp>
            <p:nvSpPr>
              <p:cNvPr id="69639" name="Freeform 7"/>
              <p:cNvSpPr>
                <a:spLocks noChangeAspect="1"/>
              </p:cNvSpPr>
              <p:nvPr/>
            </p:nvSpPr>
            <p:spPr bwMode="auto">
              <a:xfrm rot="10200000">
                <a:off x="2992" y="1503"/>
                <a:ext cx="93" cy="93"/>
              </a:xfrm>
              <a:custGeom>
                <a:avLst/>
                <a:gdLst>
                  <a:gd name="T0" fmla="*/ 192 w 192"/>
                  <a:gd name="T1" fmla="*/ 0 h 192"/>
                  <a:gd name="T2" fmla="*/ 48 w 192"/>
                  <a:gd name="T3" fmla="*/ 48 h 192"/>
                  <a:gd name="T4" fmla="*/ 0 w 192"/>
                  <a:gd name="T5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2" h="192">
                    <a:moveTo>
                      <a:pt x="192" y="0"/>
                    </a:moveTo>
                    <a:cubicBezTo>
                      <a:pt x="136" y="8"/>
                      <a:pt x="80" y="16"/>
                      <a:pt x="48" y="48"/>
                    </a:cubicBezTo>
                    <a:cubicBezTo>
                      <a:pt x="16" y="80"/>
                      <a:pt x="8" y="136"/>
                      <a:pt x="0" y="192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endParaRPr lang="zh-CN" altLang="en-US" sz="1350"/>
              </a:p>
            </p:txBody>
          </p:sp>
        </p:grpSp>
        <p:grpSp>
          <p:nvGrpSpPr>
            <p:cNvPr id="69640" name="Group 8"/>
            <p:cNvGrpSpPr/>
            <p:nvPr/>
          </p:nvGrpSpPr>
          <p:grpSpPr bwMode="auto">
            <a:xfrm>
              <a:off x="2608" y="1298"/>
              <a:ext cx="1576" cy="926"/>
              <a:chOff x="2600" y="1298"/>
              <a:chExt cx="1576" cy="926"/>
            </a:xfrm>
          </p:grpSpPr>
          <p:sp>
            <p:nvSpPr>
              <p:cNvPr id="69641" name="Line 9"/>
              <p:cNvSpPr>
                <a:spLocks noChangeShapeType="1"/>
              </p:cNvSpPr>
              <p:nvPr/>
            </p:nvSpPr>
            <p:spPr bwMode="auto">
              <a:xfrm>
                <a:off x="2904" y="2086"/>
                <a:ext cx="43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endParaRPr lang="zh-CN" altLang="en-US" sz="1350"/>
              </a:p>
            </p:txBody>
          </p:sp>
          <p:sp>
            <p:nvSpPr>
              <p:cNvPr id="69642" name="Line 10"/>
              <p:cNvSpPr>
                <a:spLocks noChangeShapeType="1"/>
              </p:cNvSpPr>
              <p:nvPr/>
            </p:nvSpPr>
            <p:spPr bwMode="auto">
              <a:xfrm>
                <a:off x="3336" y="1494"/>
                <a:ext cx="0" cy="6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endParaRPr lang="zh-CN" altLang="en-US" sz="1350"/>
              </a:p>
            </p:txBody>
          </p:sp>
          <p:grpSp>
            <p:nvGrpSpPr>
              <p:cNvPr id="69643" name="Group 11"/>
              <p:cNvGrpSpPr/>
              <p:nvPr/>
            </p:nvGrpSpPr>
            <p:grpSpPr bwMode="auto">
              <a:xfrm>
                <a:off x="2896" y="1298"/>
                <a:ext cx="1280" cy="426"/>
                <a:chOff x="2896" y="1298"/>
                <a:chExt cx="1280" cy="426"/>
              </a:xfrm>
            </p:grpSpPr>
            <p:sp>
              <p:nvSpPr>
                <p:cNvPr id="69644" name="Line 12"/>
                <p:cNvSpPr>
                  <a:spLocks noChangeShapeType="1"/>
                </p:cNvSpPr>
                <p:nvPr/>
              </p:nvSpPr>
              <p:spPr bwMode="auto">
                <a:xfrm>
                  <a:off x="2896" y="1486"/>
                  <a:ext cx="456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p>
                  <a:endParaRPr lang="zh-CN" altLang="en-US" sz="1350"/>
                </a:p>
              </p:txBody>
            </p:sp>
            <p:sp>
              <p:nvSpPr>
                <p:cNvPr id="69645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360" y="1298"/>
                  <a:ext cx="816" cy="4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en-US" altLang="zh-CN" sz="2700" b="1" i="1">
                      <a:solidFill>
                        <a:srgbClr val="FF0000"/>
                      </a:solidFill>
                      <a:latin typeface="Times New Roman" panose="02020603050405020304" charset="0"/>
                    </a:rPr>
                    <a:t>v</a:t>
                  </a:r>
                  <a:r>
                    <a:rPr lang="en-US" altLang="zh-CN" sz="2100" b="1" i="1" baseline="-25000">
                      <a:solidFill>
                        <a:srgbClr val="FF0000"/>
                      </a:solidFill>
                      <a:latin typeface="Times New Roman" panose="02020603050405020304" charset="0"/>
                    </a:rPr>
                    <a:t>x</a:t>
                  </a:r>
                  <a:endParaRPr lang="en-US" altLang="zh-CN" b="1" i="1" baseline="-25000">
                    <a:solidFill>
                      <a:srgbClr val="FF0000"/>
                    </a:solidFill>
                    <a:latin typeface="Times New Roman" panose="02020603050405020304" charset="0"/>
                  </a:endParaRPr>
                </a:p>
              </p:txBody>
            </p:sp>
          </p:grpSp>
          <p:grpSp>
            <p:nvGrpSpPr>
              <p:cNvPr id="69646" name="Group 14"/>
              <p:cNvGrpSpPr/>
              <p:nvPr/>
            </p:nvGrpSpPr>
            <p:grpSpPr bwMode="auto">
              <a:xfrm>
                <a:off x="2600" y="1486"/>
                <a:ext cx="384" cy="738"/>
                <a:chOff x="2600" y="1486"/>
                <a:chExt cx="384" cy="738"/>
              </a:xfrm>
            </p:grpSpPr>
            <p:sp>
              <p:nvSpPr>
                <p:cNvPr id="69647" name="Line 15"/>
                <p:cNvSpPr>
                  <a:spLocks noChangeShapeType="1"/>
                </p:cNvSpPr>
                <p:nvPr/>
              </p:nvSpPr>
              <p:spPr bwMode="auto">
                <a:xfrm>
                  <a:off x="2912" y="1486"/>
                  <a:ext cx="0" cy="60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p>
                  <a:endParaRPr lang="zh-CN" altLang="en-US" sz="1350"/>
                </a:p>
              </p:txBody>
            </p:sp>
            <p:sp>
              <p:nvSpPr>
                <p:cNvPr id="69648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600" y="1798"/>
                  <a:ext cx="384" cy="4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en-US" altLang="zh-CN" sz="2700" b="1" i="1">
                      <a:solidFill>
                        <a:srgbClr val="FF0000"/>
                      </a:solidFill>
                      <a:latin typeface="Times New Roman" panose="02020603050405020304" charset="0"/>
                    </a:rPr>
                    <a:t>v</a:t>
                  </a:r>
                  <a:r>
                    <a:rPr lang="en-US" altLang="zh-CN" sz="2100" b="1" i="1" baseline="-25000">
                      <a:solidFill>
                        <a:srgbClr val="FF0000"/>
                      </a:solidFill>
                      <a:latin typeface="Times New Roman" panose="02020603050405020304" charset="0"/>
                    </a:rPr>
                    <a:t>y</a:t>
                  </a:r>
                  <a:endParaRPr lang="en-US" altLang="zh-CN" b="1" i="1" baseline="-25000">
                    <a:solidFill>
                      <a:srgbClr val="FF0000"/>
                    </a:solidFill>
                    <a:latin typeface="Times New Roman" panose="02020603050405020304" charset="0"/>
                  </a:endParaRPr>
                </a:p>
              </p:txBody>
            </p:sp>
          </p:grpSp>
        </p:grpSp>
        <p:grpSp>
          <p:nvGrpSpPr>
            <p:cNvPr id="69649" name="Group 17"/>
            <p:cNvGrpSpPr/>
            <p:nvPr/>
          </p:nvGrpSpPr>
          <p:grpSpPr bwMode="auto">
            <a:xfrm>
              <a:off x="2909" y="1478"/>
              <a:ext cx="699" cy="846"/>
              <a:chOff x="2909" y="1478"/>
              <a:chExt cx="699" cy="846"/>
            </a:xfrm>
          </p:grpSpPr>
          <p:sp>
            <p:nvSpPr>
              <p:cNvPr id="69650" name="Text Box 18"/>
              <p:cNvSpPr txBox="1">
                <a:spLocks noChangeArrowheads="1"/>
              </p:cNvSpPr>
              <p:nvPr/>
            </p:nvSpPr>
            <p:spPr bwMode="auto">
              <a:xfrm>
                <a:off x="3320" y="1898"/>
                <a:ext cx="288" cy="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700" b="1" i="1">
                    <a:solidFill>
                      <a:srgbClr val="FF0000"/>
                    </a:solidFill>
                    <a:latin typeface="Times New Roman" panose="02020603050405020304" charset="0"/>
                  </a:rPr>
                  <a:t>v</a:t>
                </a:r>
                <a:endParaRPr lang="en-US" altLang="zh-CN" b="1" i="1" baseline="-25000">
                  <a:solidFill>
                    <a:srgbClr val="FF0000"/>
                  </a:solidFill>
                  <a:latin typeface="Times New Roman" panose="02020603050405020304" charset="0"/>
                </a:endParaRPr>
              </a:p>
            </p:txBody>
          </p:sp>
          <p:sp>
            <p:nvSpPr>
              <p:cNvPr id="69651" name="Line 19"/>
              <p:cNvSpPr>
                <a:spLocks noChangeShapeType="1"/>
              </p:cNvSpPr>
              <p:nvPr/>
            </p:nvSpPr>
            <p:spPr bwMode="auto">
              <a:xfrm>
                <a:off x="2909" y="1478"/>
                <a:ext cx="431" cy="60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endParaRPr lang="zh-CN" altLang="en-US" sz="1350"/>
              </a:p>
            </p:txBody>
          </p:sp>
        </p:grpSp>
      </p:grpSp>
      <p:grpSp>
        <p:nvGrpSpPr>
          <p:cNvPr id="69662" name="Group 30"/>
          <p:cNvGrpSpPr/>
          <p:nvPr/>
        </p:nvGrpSpPr>
        <p:grpSpPr bwMode="auto">
          <a:xfrm rot="0">
            <a:off x="1438751" y="1292543"/>
            <a:ext cx="2819400" cy="804863"/>
            <a:chOff x="1968" y="830"/>
            <a:chExt cx="1776" cy="676"/>
          </a:xfrm>
        </p:grpSpPr>
        <p:sp>
          <p:nvSpPr>
            <p:cNvPr id="69663" name="Line 31"/>
            <p:cNvSpPr>
              <a:spLocks noChangeShapeType="1"/>
            </p:cNvSpPr>
            <p:nvPr/>
          </p:nvSpPr>
          <p:spPr bwMode="auto">
            <a:xfrm>
              <a:off x="1968" y="1494"/>
              <a:ext cx="9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p>
              <a:endParaRPr lang="zh-CN" altLang="en-US" sz="1350"/>
            </a:p>
          </p:txBody>
        </p:sp>
        <p:sp>
          <p:nvSpPr>
            <p:cNvPr id="69664" name="Text Box 32"/>
            <p:cNvSpPr txBox="1">
              <a:spLocks noChangeArrowheads="1"/>
            </p:cNvSpPr>
            <p:nvPr/>
          </p:nvSpPr>
          <p:spPr bwMode="auto">
            <a:xfrm>
              <a:off x="2880" y="1151"/>
              <a:ext cx="864" cy="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b="1" i="1">
                  <a:latin typeface="Times New Roman" panose="02020603050405020304" charset="0"/>
                  <a:ea typeface="楷体_GB2312" panose="02010609030101010101" pitchFamily="49" charset="-122"/>
                </a:rPr>
                <a:t>P</a:t>
              </a:r>
              <a:r>
                <a:rPr lang="en-US" altLang="zh-CN" sz="2100" b="1" i="1">
                  <a:latin typeface="Times New Roman" panose="02020603050405020304" charset="0"/>
                  <a:ea typeface="楷体_GB2312" panose="02010609030101010101" pitchFamily="49" charset="-122"/>
                </a:rPr>
                <a:t> </a:t>
              </a:r>
              <a:r>
                <a:rPr lang="en-US" altLang="zh-CN" sz="2100" b="1">
                  <a:latin typeface="Times New Roman" panose="02020603050405020304" charset="0"/>
                  <a:ea typeface="楷体_GB2312" panose="02010609030101010101" pitchFamily="49" charset="-122"/>
                </a:rPr>
                <a:t>(</a:t>
              </a:r>
              <a:r>
                <a:rPr lang="en-US" altLang="zh-CN" sz="2100" b="1" i="1">
                  <a:latin typeface="Times New Roman" panose="02020603050405020304" charset="0"/>
                  <a:ea typeface="楷体_GB2312" panose="02010609030101010101" pitchFamily="49" charset="-122"/>
                </a:rPr>
                <a:t>x,y</a:t>
              </a:r>
              <a:r>
                <a:rPr lang="en-US" altLang="zh-CN" sz="2100" b="1">
                  <a:latin typeface="Times New Roman" panose="02020603050405020304" charset="0"/>
                  <a:ea typeface="楷体_GB2312" panose="02010609030101010101" pitchFamily="49" charset="-122"/>
                </a:rPr>
                <a:t>)</a:t>
              </a:r>
              <a:endParaRPr lang="en-US" altLang="zh-CN" sz="2100" b="1">
                <a:latin typeface="Times New Roman" panose="02020603050405020304" charset="0"/>
                <a:ea typeface="楷体_GB2312" panose="02010609030101010101" pitchFamily="49" charset="-122"/>
              </a:endParaRPr>
            </a:p>
          </p:txBody>
        </p:sp>
        <p:sp>
          <p:nvSpPr>
            <p:cNvPr id="69665" name="Line 33"/>
            <p:cNvSpPr>
              <a:spLocks noChangeShapeType="1"/>
            </p:cNvSpPr>
            <p:nvPr/>
          </p:nvSpPr>
          <p:spPr bwMode="auto">
            <a:xfrm>
              <a:off x="2912" y="830"/>
              <a:ext cx="0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p>
              <a:endParaRPr lang="zh-CN" altLang="en-US" sz="1350"/>
            </a:p>
          </p:txBody>
        </p:sp>
        <p:sp>
          <p:nvSpPr>
            <p:cNvPr id="69666" name="Oval 34"/>
            <p:cNvSpPr>
              <a:spLocks noChangeAspect="1" noChangeArrowheads="1"/>
            </p:cNvSpPr>
            <p:nvPr/>
          </p:nvSpPr>
          <p:spPr bwMode="auto">
            <a:xfrm>
              <a:off x="2892" y="1470"/>
              <a:ext cx="36" cy="3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endParaRPr lang="zh-CN" altLang="en-US" sz="1350"/>
            </a:p>
          </p:txBody>
        </p:sp>
      </p:grpSp>
      <p:graphicFrame>
        <p:nvGraphicFramePr>
          <p:cNvPr id="69667" name="Object 35"/>
          <p:cNvGraphicFramePr>
            <a:graphicFrameLocks noChangeAspect="1"/>
          </p:cNvGraphicFramePr>
          <p:nvPr/>
        </p:nvGraphicFramePr>
        <p:xfrm>
          <a:off x="4740275" y="1318260"/>
          <a:ext cx="1183640" cy="956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0" name="公式" r:id="rId1" imgW="469900" imgH="457200" progId="Equation.3">
                  <p:embed/>
                </p:oleObj>
              </mc:Choice>
              <mc:Fallback>
                <p:oleObj name="公式" r:id="rId1" imgW="469900" imgH="457200" progId="Equation.3">
                  <p:embed/>
                  <p:pic>
                    <p:nvPicPr>
                      <p:cNvPr id="0" name="图片 116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0275" y="1318260"/>
                        <a:ext cx="1183640" cy="9563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72" name="Text Box 40"/>
          <p:cNvSpPr txBox="1">
            <a:spLocks noChangeArrowheads="1"/>
          </p:cNvSpPr>
          <p:nvPr/>
        </p:nvSpPr>
        <p:spPr bwMode="auto">
          <a:xfrm>
            <a:off x="4625658" y="857568"/>
            <a:ext cx="3503295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p>
            <a:pPr algn="l"/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物体运动到点</a:t>
            </a:r>
            <a:r>
              <a:rPr lang="en-US" altLang="zh-CN" sz="2000" b="1" i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处所用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时间为</a:t>
            </a:r>
            <a:r>
              <a:rPr lang="en-US" altLang="zh-CN" sz="2000" b="1" i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69668" name="Group 36"/>
          <p:cNvGrpSpPr/>
          <p:nvPr/>
        </p:nvGrpSpPr>
        <p:grpSpPr bwMode="auto">
          <a:xfrm>
            <a:off x="999490" y="3324226"/>
            <a:ext cx="685800" cy="878682"/>
            <a:chOff x="624" y="3024"/>
            <a:chExt cx="432" cy="738"/>
          </a:xfrm>
        </p:grpSpPr>
        <p:sp>
          <p:nvSpPr>
            <p:cNvPr id="69669" name="Text Box 37"/>
            <p:cNvSpPr txBox="1">
              <a:spLocks noChangeArrowheads="1"/>
            </p:cNvSpPr>
            <p:nvPr/>
          </p:nvSpPr>
          <p:spPr bwMode="auto">
            <a:xfrm>
              <a:off x="624" y="3024"/>
              <a:ext cx="275" cy="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p>
              <a:r>
                <a:rPr lang="zh-CN" altLang="en-US" sz="2000" b="1">
                  <a:solidFill>
                    <a:srgbClr val="0000CC"/>
                  </a:solidFill>
                  <a:latin typeface="微软雅黑" panose="020B0503020204020204" charset="-122"/>
                  <a:ea typeface="微软雅黑" panose="020B0503020204020204" charset="-122"/>
                </a:rPr>
                <a:t>速</a:t>
              </a:r>
              <a:endParaRPr lang="zh-CN" altLang="en-US" sz="2000" b="1">
                <a:solidFill>
                  <a:srgbClr val="0000CC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sz="2000" b="1">
                  <a:solidFill>
                    <a:srgbClr val="0000CC"/>
                  </a:solidFill>
                  <a:latin typeface="微软雅黑" panose="020B0503020204020204" charset="-122"/>
                  <a:ea typeface="微软雅黑" panose="020B0503020204020204" charset="-122"/>
                </a:rPr>
                <a:t>度</a:t>
              </a:r>
              <a:endParaRPr lang="zh-CN" altLang="en-US" sz="2000" b="1">
                <a:solidFill>
                  <a:srgbClr val="0000CC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9670" name="AutoShape 38"/>
            <p:cNvSpPr/>
            <p:nvPr/>
          </p:nvSpPr>
          <p:spPr bwMode="auto">
            <a:xfrm>
              <a:off x="960" y="3042"/>
              <a:ext cx="96" cy="720"/>
            </a:xfrm>
            <a:prstGeom prst="leftBrace">
              <a:avLst>
                <a:gd name="adj1" fmla="val 625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endParaRPr lang="zh-CN" altLang="en-US" sz="20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69671" name="Text Box 39"/>
          <p:cNvSpPr txBox="1">
            <a:spLocks noChangeArrowheads="1"/>
          </p:cNvSpPr>
          <p:nvPr/>
        </p:nvSpPr>
        <p:spPr bwMode="auto">
          <a:xfrm>
            <a:off x="1647190" y="3171826"/>
            <a:ext cx="1295400" cy="1014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r>
              <a:rPr lang="zh-CN" altLang="en-US" sz="2000" b="1" dirty="0">
                <a:solidFill>
                  <a:srgbClr val="0000CC"/>
                </a:solidFill>
                <a:latin typeface="微软雅黑" panose="020B0503020204020204" charset="-122"/>
                <a:ea typeface="微软雅黑" panose="020B0503020204020204" charset="-122"/>
              </a:rPr>
              <a:t>大小</a:t>
            </a:r>
            <a:endParaRPr lang="zh-CN" altLang="en-US" sz="2000" b="1" dirty="0">
              <a:solidFill>
                <a:srgbClr val="0000CC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2000" b="1" dirty="0">
              <a:solidFill>
                <a:srgbClr val="0000CC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000" b="1" dirty="0">
                <a:solidFill>
                  <a:srgbClr val="0000CC"/>
                </a:solidFill>
                <a:latin typeface="微软雅黑" panose="020B0503020204020204" charset="-122"/>
                <a:ea typeface="微软雅黑" panose="020B0503020204020204" charset="-122"/>
              </a:rPr>
              <a:t>方向</a:t>
            </a:r>
            <a:endParaRPr lang="zh-CN" altLang="en-US" sz="2000" b="1" dirty="0">
              <a:solidFill>
                <a:srgbClr val="0000CC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69674" name="Object 42"/>
          <p:cNvGraphicFramePr>
            <a:graphicFrameLocks noChangeAspect="1"/>
          </p:cNvGraphicFramePr>
          <p:nvPr/>
        </p:nvGraphicFramePr>
        <p:xfrm>
          <a:off x="2465705" y="3058160"/>
          <a:ext cx="3357245" cy="620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2" name="公式" r:id="rId3" imgW="1637665" imgH="304800" progId="Equation.3">
                  <p:embed/>
                </p:oleObj>
              </mc:Choice>
              <mc:Fallback>
                <p:oleObj name="公式" r:id="rId3" imgW="1637665" imgH="304800" progId="Equation.3">
                  <p:embed/>
                  <p:pic>
                    <p:nvPicPr>
                      <p:cNvPr id="0" name="图片 116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5705" y="3058160"/>
                        <a:ext cx="3357245" cy="6203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75" name="Object 43"/>
          <p:cNvGraphicFramePr>
            <a:graphicFrameLocks noChangeAspect="1"/>
          </p:cNvGraphicFramePr>
          <p:nvPr/>
        </p:nvGraphicFramePr>
        <p:xfrm>
          <a:off x="5848350" y="3058160"/>
          <a:ext cx="1395730" cy="537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3" name="公式" r:id="rId5" imgW="799465" imgH="292100" progId="Equation.3">
                  <p:embed/>
                </p:oleObj>
              </mc:Choice>
              <mc:Fallback>
                <p:oleObj name="公式" r:id="rId5" imgW="799465" imgH="292100" progId="Equation.3">
                  <p:embed/>
                  <p:pic>
                    <p:nvPicPr>
                      <p:cNvPr id="0" name="图片 116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8350" y="3058160"/>
                        <a:ext cx="1395730" cy="5372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1110774" y="451803"/>
            <a:ext cx="23164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华文中宋" panose="02010600040101010101" charset="-122"/>
                <a:sym typeface="+mn-ea"/>
              </a:rPr>
              <a:t>平抛运动的速度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华文中宋" panose="02010600040101010101" charset="-122"/>
              <a:sym typeface="+mn-ea"/>
            </a:endParaRPr>
          </a:p>
        </p:txBody>
      </p:sp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513965" y="3644265"/>
          <a:ext cx="1743710" cy="805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7" imgW="990600" imgH="457200" progId="Equation.3">
                  <p:embed/>
                </p:oleObj>
              </mc:Choice>
              <mc:Fallback>
                <p:oleObj name="" r:id="rId7" imgW="990600" imgH="457200" progId="Equation.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13965" y="3644265"/>
                        <a:ext cx="1743710" cy="8051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69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2000"/>
                                        <p:tgtEl>
                                          <p:spTgt spid="69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69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9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71" grpId="0" bldLvl="0" animBg="1"/>
      <p:bldP spid="7" grpId="0"/>
      <p:bldP spid="6" grpId="0" animBg="1"/>
      <p:bldP spid="6967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70688" name="Object 32"/>
          <p:cNvGraphicFramePr>
            <a:graphicFrameLocks noChangeAspect="1"/>
          </p:cNvGraphicFramePr>
          <p:nvPr/>
        </p:nvGraphicFramePr>
        <p:xfrm>
          <a:off x="1337945" y="1475105"/>
          <a:ext cx="1486535" cy="1242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5" name="Equation" r:id="rId1" imgW="596900" imgH="635000" progId="Equation.DSMT4">
                  <p:embed/>
                </p:oleObj>
              </mc:Choice>
              <mc:Fallback>
                <p:oleObj name="Equation" r:id="rId1" imgW="596900" imgH="635000" progId="Equation.DSMT4">
                  <p:embed/>
                  <p:pic>
                    <p:nvPicPr>
                      <p:cNvPr id="0" name="图片 126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7945" y="1475105"/>
                        <a:ext cx="1486535" cy="12426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0689" name="Group 33"/>
          <p:cNvGrpSpPr/>
          <p:nvPr/>
        </p:nvGrpSpPr>
        <p:grpSpPr bwMode="auto">
          <a:xfrm>
            <a:off x="803910" y="2937510"/>
            <a:ext cx="626110" cy="843915"/>
            <a:chOff x="833" y="2856"/>
            <a:chExt cx="721" cy="1181"/>
          </a:xfrm>
        </p:grpSpPr>
        <p:sp>
          <p:nvSpPr>
            <p:cNvPr id="70690" name="Text Box 34"/>
            <p:cNvSpPr txBox="1">
              <a:spLocks noChangeArrowheads="1"/>
            </p:cNvSpPr>
            <p:nvPr/>
          </p:nvSpPr>
          <p:spPr bwMode="auto">
            <a:xfrm>
              <a:off x="833" y="2989"/>
              <a:ext cx="257" cy="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p>
              <a:r>
                <a:rPr lang="zh-CN" altLang="en-US" sz="2000" b="1">
                  <a:solidFill>
                    <a:srgbClr val="0000CC"/>
                  </a:solidFill>
                </a:rPr>
                <a:t>位移</a:t>
              </a:r>
              <a:endParaRPr lang="zh-CN" altLang="en-US" sz="2000" b="1">
                <a:solidFill>
                  <a:srgbClr val="0000CC"/>
                </a:solidFill>
              </a:endParaRPr>
            </a:p>
          </p:txBody>
        </p:sp>
        <p:sp>
          <p:nvSpPr>
            <p:cNvPr id="70691" name="AutoShape 35"/>
            <p:cNvSpPr/>
            <p:nvPr/>
          </p:nvSpPr>
          <p:spPr bwMode="auto">
            <a:xfrm>
              <a:off x="1410" y="2856"/>
              <a:ext cx="144" cy="1181"/>
            </a:xfrm>
            <a:prstGeom prst="leftBrace">
              <a:avLst>
                <a:gd name="adj1" fmla="val 1166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endParaRPr lang="zh-CN" altLang="en-US" sz="2000"/>
            </a:p>
          </p:txBody>
        </p:sp>
      </p:grpSp>
      <p:sp>
        <p:nvSpPr>
          <p:cNvPr id="70692" name="Text Box 36"/>
          <p:cNvSpPr txBox="1">
            <a:spLocks noChangeArrowheads="1"/>
          </p:cNvSpPr>
          <p:nvPr/>
        </p:nvSpPr>
        <p:spPr bwMode="auto">
          <a:xfrm>
            <a:off x="1511300" y="2937510"/>
            <a:ext cx="1207770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r>
              <a:rPr lang="zh-CN" altLang="en-US" sz="2000" b="1">
                <a:solidFill>
                  <a:srgbClr val="0000CC"/>
                </a:solidFill>
              </a:rPr>
              <a:t>大小：</a:t>
            </a:r>
            <a:endParaRPr lang="zh-CN" altLang="en-US" sz="2000" b="1">
              <a:solidFill>
                <a:srgbClr val="0000CC"/>
              </a:solidFill>
            </a:endParaRPr>
          </a:p>
        </p:txBody>
      </p:sp>
      <p:graphicFrame>
        <p:nvGraphicFramePr>
          <p:cNvPr id="70693" name="Object 37"/>
          <p:cNvGraphicFramePr>
            <a:graphicFrameLocks noChangeAspect="1"/>
          </p:cNvGraphicFramePr>
          <p:nvPr/>
        </p:nvGraphicFramePr>
        <p:xfrm>
          <a:off x="2719070" y="2703830"/>
          <a:ext cx="394017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6" name="Equation" r:id="rId3" imgW="2019300" imgH="444500" progId="Equation.DSMT4">
                  <p:embed/>
                </p:oleObj>
              </mc:Choice>
              <mc:Fallback>
                <p:oleObj name="Equation" r:id="rId3" imgW="2019300" imgH="444500" progId="Equation.DSMT4">
                  <p:embed/>
                  <p:pic>
                    <p:nvPicPr>
                      <p:cNvPr id="0" name="图片 126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9070" y="2703830"/>
                        <a:ext cx="3940175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94" name="Object 38"/>
          <p:cNvGraphicFramePr>
            <a:graphicFrameLocks noChangeAspect="1"/>
          </p:cNvGraphicFramePr>
          <p:nvPr/>
        </p:nvGraphicFramePr>
        <p:xfrm>
          <a:off x="2719070" y="3319780"/>
          <a:ext cx="3194685" cy="963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7" name="Equation" r:id="rId5" imgW="1485900" imgH="609600" progId="Equation.DSMT4">
                  <p:embed/>
                </p:oleObj>
              </mc:Choice>
              <mc:Fallback>
                <p:oleObj name="Equation" r:id="rId5" imgW="1485900" imgH="609600" progId="Equation.DSMT4">
                  <p:embed/>
                  <p:pic>
                    <p:nvPicPr>
                      <p:cNvPr id="0" name="图片 126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9070" y="3319780"/>
                        <a:ext cx="3194685" cy="9632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95" name="Text Box 39"/>
          <p:cNvSpPr txBox="1">
            <a:spLocks noChangeArrowheads="1"/>
          </p:cNvSpPr>
          <p:nvPr/>
        </p:nvSpPr>
        <p:spPr bwMode="auto">
          <a:xfrm>
            <a:off x="726440" y="1076325"/>
            <a:ext cx="3874770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从抛出点</a:t>
            </a:r>
            <a:r>
              <a:rPr lang="en-US" altLang="zh-CN" sz="2000" b="1" i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运动到</a:t>
            </a:r>
            <a:r>
              <a:rPr lang="en-US" altLang="zh-CN" sz="2000" b="1" i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点的时间为</a:t>
            </a:r>
            <a:r>
              <a:rPr lang="en-US" altLang="zh-CN" sz="2000" b="1" i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</a:t>
            </a:r>
            <a:endParaRPr lang="en-US" altLang="zh-CN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70659" name="Group 3"/>
          <p:cNvGrpSpPr/>
          <p:nvPr/>
        </p:nvGrpSpPr>
        <p:grpSpPr bwMode="auto">
          <a:xfrm>
            <a:off x="5553551" y="600075"/>
            <a:ext cx="2658428" cy="6100286"/>
            <a:chOff x="2352" y="528"/>
            <a:chExt cx="2064" cy="5882"/>
          </a:xfrm>
        </p:grpSpPr>
        <p:grpSp>
          <p:nvGrpSpPr>
            <p:cNvPr id="70660" name="Group 4"/>
            <p:cNvGrpSpPr/>
            <p:nvPr/>
          </p:nvGrpSpPr>
          <p:grpSpPr bwMode="auto">
            <a:xfrm>
              <a:off x="2352" y="528"/>
              <a:ext cx="2064" cy="5882"/>
              <a:chOff x="1701" y="391"/>
              <a:chExt cx="2064" cy="5882"/>
            </a:xfrm>
          </p:grpSpPr>
          <p:grpSp>
            <p:nvGrpSpPr>
              <p:cNvPr id="70661" name="Group 5"/>
              <p:cNvGrpSpPr/>
              <p:nvPr/>
            </p:nvGrpSpPr>
            <p:grpSpPr bwMode="auto">
              <a:xfrm>
                <a:off x="1973" y="799"/>
                <a:ext cx="912" cy="657"/>
                <a:chOff x="1968" y="792"/>
                <a:chExt cx="912" cy="657"/>
              </a:xfrm>
            </p:grpSpPr>
            <p:sp>
              <p:nvSpPr>
                <p:cNvPr id="70662" name="Line 6"/>
                <p:cNvSpPr>
                  <a:spLocks noChangeShapeType="1"/>
                </p:cNvSpPr>
                <p:nvPr/>
              </p:nvSpPr>
              <p:spPr bwMode="auto">
                <a:xfrm>
                  <a:off x="1968" y="792"/>
                  <a:ext cx="912" cy="657"/>
                </a:xfrm>
                <a:prstGeom prst="line">
                  <a:avLst/>
                </a:prstGeom>
                <a:noFill/>
                <a:ln w="28575">
                  <a:solidFill>
                    <a:srgbClr val="3366FF"/>
                  </a:solidFill>
                  <a:prstDash val="dash"/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p>
                  <a:endParaRPr lang="zh-CN" altLang="en-US" sz="1350"/>
                </a:p>
              </p:txBody>
            </p:sp>
            <p:sp>
              <p:nvSpPr>
                <p:cNvPr id="70663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240" y="1016"/>
                  <a:ext cx="192" cy="3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p>
                  <a:pPr algn="ctr">
                    <a:spcBef>
                      <a:spcPct val="50000"/>
                    </a:spcBef>
                  </a:pPr>
                  <a:r>
                    <a:rPr lang="en-US" altLang="zh-CN" sz="2100" b="1" i="1">
                      <a:solidFill>
                        <a:srgbClr val="3366FF"/>
                      </a:solidFill>
                      <a:latin typeface="Times New Roman" panose="02020603050405020304" charset="0"/>
                      <a:ea typeface="楷体_GB2312" panose="02010609030101010101" pitchFamily="49" charset="-122"/>
                    </a:rPr>
                    <a:t>l</a:t>
                  </a:r>
                  <a:endParaRPr lang="en-US" altLang="zh-CN" sz="2100" b="1" i="1">
                    <a:solidFill>
                      <a:srgbClr val="3366FF"/>
                    </a:solidFill>
                    <a:latin typeface="Times New Roman" panose="02020603050405020304" charset="0"/>
                    <a:ea typeface="楷体_GB2312" panose="02010609030101010101" pitchFamily="49" charset="-122"/>
                  </a:endParaRPr>
                </a:p>
              </p:txBody>
            </p:sp>
          </p:grpSp>
          <p:grpSp>
            <p:nvGrpSpPr>
              <p:cNvPr id="70664" name="Group 8"/>
              <p:cNvGrpSpPr/>
              <p:nvPr/>
            </p:nvGrpSpPr>
            <p:grpSpPr bwMode="auto">
              <a:xfrm>
                <a:off x="1701" y="391"/>
                <a:ext cx="2064" cy="5882"/>
                <a:chOff x="1712" y="384"/>
                <a:chExt cx="2064" cy="5882"/>
              </a:xfrm>
            </p:grpSpPr>
            <p:grpSp>
              <p:nvGrpSpPr>
                <p:cNvPr id="70665" name="Group 9"/>
                <p:cNvGrpSpPr/>
                <p:nvPr/>
              </p:nvGrpSpPr>
              <p:grpSpPr bwMode="auto">
                <a:xfrm>
                  <a:off x="1712" y="455"/>
                  <a:ext cx="2064" cy="5811"/>
                  <a:chOff x="1712" y="455"/>
                  <a:chExt cx="2064" cy="5811"/>
                </a:xfrm>
              </p:grpSpPr>
              <p:grpSp>
                <p:nvGrpSpPr>
                  <p:cNvPr id="70666" name="Group 10"/>
                  <p:cNvGrpSpPr/>
                  <p:nvPr/>
                </p:nvGrpSpPr>
                <p:grpSpPr bwMode="auto">
                  <a:xfrm>
                    <a:off x="1712" y="584"/>
                    <a:ext cx="2064" cy="5682"/>
                    <a:chOff x="1712" y="584"/>
                    <a:chExt cx="2064" cy="5682"/>
                  </a:xfrm>
                </p:grpSpPr>
                <p:grpSp>
                  <p:nvGrpSpPr>
                    <p:cNvPr id="70667" name="Group 11"/>
                    <p:cNvGrpSpPr/>
                    <p:nvPr/>
                  </p:nvGrpSpPr>
                  <p:grpSpPr bwMode="auto">
                    <a:xfrm>
                      <a:off x="1712" y="584"/>
                      <a:ext cx="2064" cy="1684"/>
                      <a:chOff x="1712" y="584"/>
                      <a:chExt cx="2064" cy="1684"/>
                    </a:xfrm>
                  </p:grpSpPr>
                  <p:sp>
                    <p:nvSpPr>
                      <p:cNvPr id="70668" name="Line 1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68" y="790"/>
                        <a:ext cx="1584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tailEnd type="arrow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p>
                        <a:endParaRPr lang="zh-CN" altLang="en-US" sz="1350"/>
                      </a:p>
                    </p:txBody>
                  </p:sp>
                  <p:sp>
                    <p:nvSpPr>
                      <p:cNvPr id="70669" name="Text Box 1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712" y="616"/>
                        <a:ext cx="240" cy="3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p>
                        <a:pPr algn="ctr">
                          <a:spcBef>
                            <a:spcPct val="50000"/>
                          </a:spcBef>
                        </a:pPr>
                        <a:r>
                          <a:rPr lang="en-US" altLang="zh-CN" b="1" i="1">
                            <a:latin typeface="Times New Roman" panose="02020603050405020304" charset="0"/>
                          </a:rPr>
                          <a:t>O</a:t>
                        </a:r>
                        <a:endParaRPr lang="en-US" altLang="zh-CN" b="1" i="1">
                          <a:latin typeface="Times New Roman" panose="02020603050405020304" charset="0"/>
                        </a:endParaRPr>
                      </a:p>
                    </p:txBody>
                  </p:sp>
                  <p:sp>
                    <p:nvSpPr>
                      <p:cNvPr id="70670" name="Text Box 1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536" y="584"/>
                        <a:ext cx="240" cy="4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p>
                        <a:pPr algn="ctr">
                          <a:spcBef>
                            <a:spcPct val="50000"/>
                          </a:spcBef>
                        </a:pPr>
                        <a:r>
                          <a:rPr lang="en-US" altLang="zh-CN" sz="2400" b="1" i="1">
                            <a:latin typeface="Times New Roman" panose="02020603050405020304" charset="0"/>
                          </a:rPr>
                          <a:t>x</a:t>
                        </a:r>
                        <a:endParaRPr lang="en-US" altLang="zh-CN" sz="2400" b="1" i="1">
                          <a:latin typeface="Times New Roman" panose="02020603050405020304" charset="0"/>
                        </a:endParaRPr>
                      </a:p>
                    </p:txBody>
                  </p:sp>
                  <p:sp>
                    <p:nvSpPr>
                      <p:cNvPr id="70671" name="Line 15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1268" y="1476"/>
                        <a:ext cx="1384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tailEnd type="arrow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p>
                        <a:endParaRPr lang="zh-CN" altLang="en-US" sz="1350"/>
                      </a:p>
                    </p:txBody>
                  </p:sp>
                  <p:sp>
                    <p:nvSpPr>
                      <p:cNvPr id="70672" name="Text Box 1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720" y="1824"/>
                        <a:ext cx="240" cy="4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p>
                        <a:pPr algn="ctr">
                          <a:spcBef>
                            <a:spcPct val="50000"/>
                          </a:spcBef>
                        </a:pPr>
                        <a:r>
                          <a:rPr lang="en-US" altLang="zh-CN" sz="2400" b="1" i="1">
                            <a:latin typeface="Times New Roman" panose="02020603050405020304" charset="0"/>
                          </a:rPr>
                          <a:t>y</a:t>
                        </a:r>
                        <a:endParaRPr lang="en-US" altLang="zh-CN" sz="2400" b="1" i="1">
                          <a:latin typeface="Times New Roman" panose="02020603050405020304" charset="0"/>
                        </a:endParaRPr>
                      </a:p>
                    </p:txBody>
                  </p:sp>
                </p:grpSp>
                <p:sp>
                  <p:nvSpPr>
                    <p:cNvPr id="70673" name="Text Box 1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880" y="1257"/>
                      <a:ext cx="864" cy="39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altLang="zh-CN" b="1" i="1">
                          <a:latin typeface="Times New Roman" panose="02020603050405020304" charset="0"/>
                          <a:ea typeface="楷体_GB2312" panose="02010609030101010101" pitchFamily="49" charset="-122"/>
                        </a:rPr>
                        <a:t>P</a:t>
                      </a:r>
                      <a:r>
                        <a:rPr lang="en-US" altLang="zh-CN" sz="2100" b="1" i="1">
                          <a:latin typeface="Times New Roman" panose="02020603050405020304" charset="0"/>
                          <a:ea typeface="楷体_GB2312" panose="02010609030101010101" pitchFamily="49" charset="-122"/>
                        </a:rPr>
                        <a:t> </a:t>
                      </a:r>
                      <a:r>
                        <a:rPr lang="en-US" altLang="zh-CN" sz="2100" b="1">
                          <a:latin typeface="Times New Roman" panose="02020603050405020304" charset="0"/>
                          <a:ea typeface="楷体_GB2312" panose="02010609030101010101" pitchFamily="49" charset="-122"/>
                        </a:rPr>
                        <a:t>(</a:t>
                      </a:r>
                      <a:r>
                        <a:rPr lang="en-US" altLang="zh-CN" sz="2100" b="1" i="1">
                          <a:latin typeface="Times New Roman" panose="02020603050405020304" charset="0"/>
                          <a:ea typeface="楷体_GB2312" panose="02010609030101010101" pitchFamily="49" charset="-122"/>
                        </a:rPr>
                        <a:t>x,y</a:t>
                      </a:r>
                      <a:r>
                        <a:rPr lang="en-US" altLang="zh-CN" sz="2100" b="1">
                          <a:latin typeface="Times New Roman" panose="02020603050405020304" charset="0"/>
                          <a:ea typeface="楷体_GB2312" panose="02010609030101010101" pitchFamily="49" charset="-122"/>
                        </a:rPr>
                        <a:t>)</a:t>
                      </a:r>
                      <a:endParaRPr lang="en-US" altLang="zh-CN" sz="2100" b="1">
                        <a:latin typeface="Times New Roman" panose="02020603050405020304" charset="0"/>
                        <a:ea typeface="楷体_GB2312" panose="02010609030101010101" pitchFamily="49" charset="-122"/>
                      </a:endParaRPr>
                    </a:p>
                  </p:txBody>
                </p:sp>
                <p:sp>
                  <p:nvSpPr>
                    <p:cNvPr id="70674" name="Arc 18"/>
                    <p:cNvSpPr/>
                    <p:nvPr/>
                  </p:nvSpPr>
                  <p:spPr bwMode="auto">
                    <a:xfrm>
                      <a:off x="1960" y="792"/>
                      <a:ext cx="1310" cy="5474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14365"/>
                        <a:gd name="T1" fmla="*/ 0 h 21600"/>
                        <a:gd name="T2" fmla="*/ 14365 w 14365"/>
                        <a:gd name="T3" fmla="*/ 5470 h 21600"/>
                        <a:gd name="T4" fmla="*/ 0 w 14365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4365" h="21600" fill="none" extrusionOk="0">
                          <a:moveTo>
                            <a:pt x="-1" y="0"/>
                          </a:moveTo>
                          <a:cubicBezTo>
                            <a:pt x="5297" y="0"/>
                            <a:pt x="10409" y="1946"/>
                            <a:pt x="14365" y="5469"/>
                          </a:cubicBezTo>
                        </a:path>
                        <a:path w="14365" h="21600" stroke="0" extrusionOk="0">
                          <a:moveTo>
                            <a:pt x="-1" y="0"/>
                          </a:moveTo>
                          <a:cubicBezTo>
                            <a:pt x="5297" y="0"/>
                            <a:pt x="10409" y="1946"/>
                            <a:pt x="14365" y="5469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rgbClr val="3366FF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p>
                      <a:endParaRPr lang="zh-CN" altLang="en-US" sz="1350"/>
                    </a:p>
                  </p:txBody>
                </p:sp>
              </p:grpSp>
              <p:grpSp>
                <p:nvGrpSpPr>
                  <p:cNvPr id="70675" name="Group 19"/>
                  <p:cNvGrpSpPr/>
                  <p:nvPr/>
                </p:nvGrpSpPr>
                <p:grpSpPr bwMode="auto">
                  <a:xfrm>
                    <a:off x="1728" y="455"/>
                    <a:ext cx="1304" cy="1212"/>
                    <a:chOff x="1728" y="455"/>
                    <a:chExt cx="1304" cy="1212"/>
                  </a:xfrm>
                </p:grpSpPr>
                <p:sp>
                  <p:nvSpPr>
                    <p:cNvPr id="70676" name="Text Box 2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28" y="1312"/>
                      <a:ext cx="240" cy="35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altLang="zh-CN" b="1" i="1">
                          <a:latin typeface="Times New Roman" panose="02020603050405020304" charset="0"/>
                        </a:rPr>
                        <a:t>B</a:t>
                      </a:r>
                      <a:endParaRPr lang="en-US" altLang="zh-CN" b="1" i="1">
                        <a:latin typeface="Times New Roman" panose="02020603050405020304" charset="0"/>
                      </a:endParaRPr>
                    </a:p>
                  </p:txBody>
                </p:sp>
                <p:sp>
                  <p:nvSpPr>
                    <p:cNvPr id="70677" name="Text Box 2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792" y="455"/>
                      <a:ext cx="240" cy="36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altLang="zh-CN" b="1" i="1">
                          <a:latin typeface="Times New Roman" panose="02020603050405020304" charset="0"/>
                        </a:rPr>
                        <a:t>A</a:t>
                      </a:r>
                      <a:endParaRPr lang="en-US" altLang="zh-CN" b="1" i="1">
                        <a:latin typeface="Times New Roman" panose="02020603050405020304" charset="0"/>
                      </a:endParaRPr>
                    </a:p>
                  </p:txBody>
                </p:sp>
                <p:grpSp>
                  <p:nvGrpSpPr>
                    <p:cNvPr id="70678" name="Group 22"/>
                    <p:cNvGrpSpPr/>
                    <p:nvPr/>
                  </p:nvGrpSpPr>
                  <p:grpSpPr bwMode="auto">
                    <a:xfrm>
                      <a:off x="1968" y="808"/>
                      <a:ext cx="963" cy="676"/>
                      <a:chOff x="1968" y="808"/>
                      <a:chExt cx="963" cy="676"/>
                    </a:xfrm>
                  </p:grpSpPr>
                  <p:sp>
                    <p:nvSpPr>
                      <p:cNvPr id="70679" name="Line 2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68" y="1472"/>
                        <a:ext cx="963" cy="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prstDash val="dash"/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p>
                        <a:endParaRPr lang="zh-CN" altLang="en-US" sz="1350"/>
                      </a:p>
                    </p:txBody>
                  </p:sp>
                  <p:sp>
                    <p:nvSpPr>
                      <p:cNvPr id="70680" name="Line 2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912" y="808"/>
                        <a:ext cx="0" cy="672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prstDash val="dash"/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p>
                        <a:endParaRPr lang="zh-CN" altLang="en-US" sz="1350"/>
                      </a:p>
                    </p:txBody>
                  </p:sp>
                  <p:sp>
                    <p:nvSpPr>
                      <p:cNvPr id="70681" name="Oval 2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892" y="1448"/>
                        <a:ext cx="36" cy="36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 algn="ctr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p>
                        <a:endParaRPr lang="zh-CN" altLang="en-US" sz="1350"/>
                      </a:p>
                    </p:txBody>
                  </p:sp>
                </p:grpSp>
              </p:grpSp>
            </p:grpSp>
            <p:grpSp>
              <p:nvGrpSpPr>
                <p:cNvPr id="70682" name="Group 26"/>
                <p:cNvGrpSpPr/>
                <p:nvPr/>
              </p:nvGrpSpPr>
              <p:grpSpPr bwMode="auto">
                <a:xfrm>
                  <a:off x="1952" y="384"/>
                  <a:ext cx="776" cy="489"/>
                  <a:chOff x="1952" y="384"/>
                  <a:chExt cx="776" cy="489"/>
                </a:xfrm>
              </p:grpSpPr>
              <p:sp>
                <p:nvSpPr>
                  <p:cNvPr id="70683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00" y="384"/>
                    <a:ext cx="528" cy="48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2700" b="1" i="1">
                        <a:solidFill>
                          <a:srgbClr val="FF0000"/>
                        </a:solidFill>
                        <a:latin typeface="Times New Roman" panose="02020603050405020304" charset="0"/>
                      </a:rPr>
                      <a:t>v</a:t>
                    </a:r>
                    <a:r>
                      <a:rPr lang="en-US" altLang="zh-CN" b="1" i="1" baseline="-25000">
                        <a:solidFill>
                          <a:srgbClr val="FF0000"/>
                        </a:solidFill>
                        <a:latin typeface="Times New Roman" panose="02020603050405020304" charset="0"/>
                      </a:rPr>
                      <a:t>0</a:t>
                    </a:r>
                    <a:endParaRPr lang="en-US" altLang="zh-CN" b="1" i="1" baseline="-25000">
                      <a:solidFill>
                        <a:srgbClr val="FF0000"/>
                      </a:solidFill>
                      <a:latin typeface="Times New Roman" panose="02020603050405020304" charset="0"/>
                    </a:endParaRPr>
                  </a:p>
                </p:txBody>
              </p:sp>
              <p:sp>
                <p:nvSpPr>
                  <p:cNvPr id="70684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1952" y="792"/>
                    <a:ext cx="45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tailEnd type="arrow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p>
                    <a:endParaRPr lang="zh-CN" altLang="en-US" sz="1350"/>
                  </a:p>
                </p:txBody>
              </p:sp>
            </p:grpSp>
          </p:grpSp>
        </p:grpSp>
        <p:grpSp>
          <p:nvGrpSpPr>
            <p:cNvPr id="70685" name="Group 29"/>
            <p:cNvGrpSpPr/>
            <p:nvPr/>
          </p:nvGrpSpPr>
          <p:grpSpPr bwMode="auto">
            <a:xfrm>
              <a:off x="2777" y="960"/>
              <a:ext cx="271" cy="231"/>
              <a:chOff x="2774" y="960"/>
              <a:chExt cx="271" cy="231"/>
            </a:xfrm>
          </p:grpSpPr>
          <p:sp>
            <p:nvSpPr>
              <p:cNvPr id="70686" name="Freeform 30"/>
              <p:cNvSpPr/>
              <p:nvPr/>
            </p:nvSpPr>
            <p:spPr bwMode="auto">
              <a:xfrm>
                <a:off x="2774" y="960"/>
                <a:ext cx="48" cy="96"/>
              </a:xfrm>
              <a:custGeom>
                <a:avLst/>
                <a:gdLst>
                  <a:gd name="T0" fmla="*/ 48 w 104"/>
                  <a:gd name="T1" fmla="*/ 0 h 96"/>
                  <a:gd name="T2" fmla="*/ 96 w 104"/>
                  <a:gd name="T3" fmla="*/ 48 h 96"/>
                  <a:gd name="T4" fmla="*/ 0 w 104"/>
                  <a:gd name="T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4" h="96">
                    <a:moveTo>
                      <a:pt x="48" y="0"/>
                    </a:moveTo>
                    <a:cubicBezTo>
                      <a:pt x="76" y="16"/>
                      <a:pt x="104" y="32"/>
                      <a:pt x="96" y="48"/>
                    </a:cubicBezTo>
                    <a:cubicBezTo>
                      <a:pt x="88" y="64"/>
                      <a:pt x="16" y="88"/>
                      <a:pt x="0" y="96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endParaRPr lang="zh-CN" altLang="en-US" sz="1350"/>
              </a:p>
            </p:txBody>
          </p:sp>
          <p:graphicFrame>
            <p:nvGraphicFramePr>
              <p:cNvPr id="70687" name="Object 31"/>
              <p:cNvGraphicFramePr>
                <a:graphicFrameLocks noChangeAspect="1"/>
              </p:cNvGraphicFramePr>
              <p:nvPr/>
            </p:nvGraphicFramePr>
            <p:xfrm>
              <a:off x="2880" y="960"/>
              <a:ext cx="165" cy="2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664" name="公式" r:id="rId7" imgW="127000" imgH="177165" progId="Equation.3">
                      <p:embed/>
                    </p:oleObj>
                  </mc:Choice>
                  <mc:Fallback>
                    <p:oleObj name="公式" r:id="rId7" imgW="127000" imgH="177165" progId="Equation.3">
                      <p:embed/>
                      <p:pic>
                        <p:nvPicPr>
                          <p:cNvPr id="0" name="图片 1265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80" y="960"/>
                            <a:ext cx="165" cy="23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7" name="文本框 6"/>
          <p:cNvSpPr txBox="1"/>
          <p:nvPr/>
        </p:nvSpPr>
        <p:spPr>
          <a:xfrm>
            <a:off x="667544" y="487998"/>
            <a:ext cx="2392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400" b="1">
                <a:latin typeface="Times New Roman" panose="02020603050405020304" charset="0"/>
                <a:ea typeface="微软雅黑" panose="020B0503020204020204" charset="-122"/>
                <a:cs typeface="华文中宋" panose="02010600040101010101" charset="-122"/>
                <a:sym typeface="+mn-ea"/>
              </a:rPr>
              <a:t> </a:t>
            </a:r>
            <a:r>
              <a:rPr lang="zh-CN" altLang="en-US" sz="2400" b="1">
                <a:latin typeface="Times New Roman" panose="02020603050405020304" charset="0"/>
                <a:ea typeface="微软雅黑" panose="020B0503020204020204" charset="-122"/>
                <a:cs typeface="华文中宋" panose="02010600040101010101" charset="-122"/>
                <a:sym typeface="+mn-ea"/>
              </a:rPr>
              <a:t>平抛运动的位移</a:t>
            </a:r>
            <a:endParaRPr lang="zh-CN" altLang="en-US" sz="2400" b="1">
              <a:latin typeface="Times New Roman" panose="02020603050405020304" charset="0"/>
              <a:ea typeface="微软雅黑" panose="020B0503020204020204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55115" y="3716655"/>
            <a:ext cx="112395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solidFill>
                  <a:srgbClr val="0000CC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方向：</a:t>
            </a:r>
            <a:endParaRPr lang="zh-CN" altLang="en-US" sz="2000" b="1">
              <a:solidFill>
                <a:srgbClr val="0000CC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0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2000"/>
                                        <p:tgtEl>
                                          <p:spTgt spid="70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2000"/>
                                        <p:tgtEl>
                                          <p:spTgt spid="70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2000"/>
                                        <p:tgtEl>
                                          <p:spTgt spid="70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2000"/>
                                        <p:tgtEl>
                                          <p:spTgt spid="70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92" grpId="0" bldLvl="0" animBg="1"/>
      <p:bldP spid="2" grpId="0"/>
      <p:bldP spid="70695" grpId="0" bldLvl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70688" name="Object 32"/>
          <p:cNvGraphicFramePr>
            <a:graphicFrameLocks noChangeAspect="1"/>
          </p:cNvGraphicFramePr>
          <p:nvPr/>
        </p:nvGraphicFramePr>
        <p:xfrm>
          <a:off x="1340485" y="1447800"/>
          <a:ext cx="1681480" cy="1136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5" name="Equation" r:id="rId1" imgW="596900" imgH="635000" progId="Equation.DSMT4">
                  <p:embed/>
                </p:oleObj>
              </mc:Choice>
              <mc:Fallback>
                <p:oleObj name="Equation" r:id="rId1" imgW="596900" imgH="635000" progId="Equation.DSMT4">
                  <p:embed/>
                  <p:pic>
                    <p:nvPicPr>
                      <p:cNvPr id="0" name="图片 126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0485" y="1447800"/>
                        <a:ext cx="1681480" cy="11360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684848" y="1048861"/>
            <a:ext cx="5057775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由水平和竖直方向位移表达式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720884" y="2541270"/>
            <a:ext cx="2858453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联立消去时间</a:t>
            </a:r>
            <a:r>
              <a:rPr lang="en-US" altLang="zh-CN" sz="2000" b="1" i="1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t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可得</a:t>
            </a:r>
            <a:endParaRPr lang="en-US" altLang="zh-CN" sz="2000" b="1" dirty="0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graphicFrame>
        <p:nvGraphicFramePr>
          <p:cNvPr id="3" name="对象 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414395" y="2287429"/>
          <a:ext cx="1256348" cy="853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3" imgW="673100" imgH="457200" progId="Equation.KSEE3">
                  <p:embed/>
                </p:oleObj>
              </mc:Choice>
              <mc:Fallback>
                <p:oleObj name="" r:id="rId3" imgW="673100" imgH="4572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14395" y="2287429"/>
                        <a:ext cx="1256348" cy="853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25805" y="3140710"/>
            <a:ext cx="7115810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上式具有</a:t>
            </a:r>
            <a:r>
              <a:rPr lang="en-US" altLang="zh-CN" sz="2000" b="1" i="1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y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=</a:t>
            </a:r>
            <a:r>
              <a:rPr lang="en-US" altLang="zh-CN" sz="2000" b="1" i="1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ax</a:t>
            </a:r>
            <a:r>
              <a:rPr lang="en-US" altLang="zh-CN" sz="2000" b="1" baseline="3000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2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的形式，根据数学知识可知，它的图像是一条抛物线。</a:t>
            </a:r>
            <a:endParaRPr lang="zh-CN" altLang="en-US" sz="2000" b="1" dirty="0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736124" y="3970655"/>
            <a:ext cx="6104096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即：平抛运动物体的轨迹是一条抛物线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85324" y="579755"/>
            <a:ext cx="6104096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做平抛运动物体的轨迹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1682" grpId="0" bldLvl="0" animBg="1"/>
      <p:bldP spid="2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398145" y="529590"/>
            <a:ext cx="6111240" cy="1938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分析平抛运动问题要点</a:t>
            </a: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：（抛出点为已知）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0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0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、画出平抛运动轨迹</a:t>
            </a:r>
            <a:endParaRPr lang="zh-CN" altLang="en-US" sz="20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0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0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、在轨迹上画出过程矢量图（位移矢量图）和状态矢量图（速度矢量图）</a:t>
            </a:r>
            <a:endParaRPr lang="zh-CN" altLang="en-US" sz="20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0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20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、判断位移偏转角和速度偏转角</a:t>
            </a:r>
            <a:endParaRPr lang="zh-CN" altLang="en-US" sz="20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0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20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、选择合适的运动学方程</a:t>
            </a:r>
            <a:endParaRPr lang="zh-CN" altLang="en-US" sz="20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70688" name="Object 32"/>
          <p:cNvGraphicFramePr>
            <a:graphicFrameLocks noChangeAspect="1"/>
          </p:cNvGraphicFramePr>
          <p:nvPr/>
        </p:nvGraphicFramePr>
        <p:xfrm>
          <a:off x="523875" y="2440940"/>
          <a:ext cx="1554480" cy="1050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5" name="Equation" r:id="rId1" imgW="596900" imgH="635000" progId="Equation.DSMT4">
                  <p:embed/>
                </p:oleObj>
              </mc:Choice>
              <mc:Fallback>
                <p:oleObj name="Equation" r:id="rId1" imgW="596900" imgH="635000" progId="Equation.DSMT4">
                  <p:embed/>
                  <p:pic>
                    <p:nvPicPr>
                      <p:cNvPr id="0" name="图片 126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" y="2440940"/>
                        <a:ext cx="1554480" cy="10502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67" name="Object 35"/>
          <p:cNvGraphicFramePr>
            <a:graphicFrameLocks noChangeAspect="1"/>
          </p:cNvGraphicFramePr>
          <p:nvPr/>
        </p:nvGraphicFramePr>
        <p:xfrm>
          <a:off x="619760" y="3416935"/>
          <a:ext cx="1116330" cy="901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0" name="公式" r:id="rId3" imgW="469900" imgH="457200" progId="Equation.3">
                  <p:embed/>
                </p:oleObj>
              </mc:Choice>
              <mc:Fallback>
                <p:oleObj name="公式" r:id="rId3" imgW="469900" imgH="457200" progId="Equation.3">
                  <p:embed/>
                  <p:pic>
                    <p:nvPicPr>
                      <p:cNvPr id="0" name="图片 116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760" y="3416935"/>
                        <a:ext cx="1116330" cy="9010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94" name="Object 38"/>
          <p:cNvGraphicFramePr>
            <a:graphicFrameLocks noChangeAspect="1"/>
          </p:cNvGraphicFramePr>
          <p:nvPr/>
        </p:nvGraphicFramePr>
        <p:xfrm>
          <a:off x="2087880" y="2352040"/>
          <a:ext cx="2266950" cy="1013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7" name="Equation" r:id="rId5" imgW="1485900" imgH="609600" progId="Equation.DSMT4">
                  <p:embed/>
                </p:oleObj>
              </mc:Choice>
              <mc:Fallback>
                <p:oleObj name="Equation" r:id="rId5" imgW="1485900" imgH="609600" progId="Equation.DSMT4">
                  <p:embed/>
                  <p:pic>
                    <p:nvPicPr>
                      <p:cNvPr id="0" name="图片 126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7880" y="2352040"/>
                        <a:ext cx="2266950" cy="10134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080260" y="3406140"/>
          <a:ext cx="155702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7" imgW="990600" imgH="457200" progId="Equation.3">
                  <p:embed/>
                </p:oleObj>
              </mc:Choice>
              <mc:Fallback>
                <p:oleObj name="" r:id="rId7" imgW="990600" imgH="457200" progId="Equation.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80260" y="3406140"/>
                        <a:ext cx="1557020" cy="803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138680" y="4439920"/>
          <a:ext cx="167132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9" imgW="889000" imgH="177165" progId="Equation.3">
                  <p:embed/>
                </p:oleObj>
              </mc:Choice>
              <mc:Fallback>
                <p:oleObj name="" r:id="rId9" imgW="889000" imgH="177165" progId="Equation.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38680" y="4439920"/>
                        <a:ext cx="1671320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组合 5"/>
          <p:cNvGrpSpPr/>
          <p:nvPr/>
        </p:nvGrpSpPr>
        <p:grpSpPr>
          <a:xfrm>
            <a:off x="4891405" y="1387466"/>
            <a:ext cx="4051300" cy="3052454"/>
            <a:chOff x="7599" y="1709"/>
            <a:chExt cx="6380" cy="4807"/>
          </a:xfrm>
        </p:grpSpPr>
        <p:grpSp>
          <p:nvGrpSpPr>
            <p:cNvPr id="9" name="组合 8"/>
            <p:cNvGrpSpPr/>
            <p:nvPr/>
          </p:nvGrpSpPr>
          <p:grpSpPr>
            <a:xfrm>
              <a:off x="8217" y="2369"/>
              <a:ext cx="3370" cy="1392"/>
              <a:chOff x="7496" y="2646"/>
              <a:chExt cx="3370" cy="1392"/>
            </a:xfrm>
          </p:grpSpPr>
          <p:cxnSp>
            <p:nvCxnSpPr>
              <p:cNvPr id="7" name="直接箭头连接符 6"/>
              <p:cNvCxnSpPr/>
              <p:nvPr/>
            </p:nvCxnSpPr>
            <p:spPr>
              <a:xfrm>
                <a:off x="7603" y="2646"/>
                <a:ext cx="3263" cy="6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箭头连接符 7"/>
              <p:cNvCxnSpPr/>
              <p:nvPr/>
            </p:nvCxnSpPr>
            <p:spPr>
              <a:xfrm flipH="1">
                <a:off x="7496" y="2648"/>
                <a:ext cx="10" cy="139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组合 17"/>
            <p:cNvGrpSpPr/>
            <p:nvPr/>
          </p:nvGrpSpPr>
          <p:grpSpPr>
            <a:xfrm>
              <a:off x="7599" y="1709"/>
              <a:ext cx="6380" cy="4807"/>
              <a:chOff x="7457" y="1575"/>
              <a:chExt cx="6380" cy="4807"/>
            </a:xfrm>
          </p:grpSpPr>
          <p:grpSp>
            <p:nvGrpSpPr>
              <p:cNvPr id="10" name="组合 9"/>
              <p:cNvGrpSpPr/>
              <p:nvPr/>
            </p:nvGrpSpPr>
            <p:grpSpPr>
              <a:xfrm>
                <a:off x="7457" y="1575"/>
                <a:ext cx="6380" cy="4807"/>
                <a:chOff x="6752" y="1792"/>
                <a:chExt cx="6380" cy="4807"/>
              </a:xfrm>
            </p:grpSpPr>
            <p:grpSp>
              <p:nvGrpSpPr>
                <p:cNvPr id="4108" name="Group 12"/>
                <p:cNvGrpSpPr/>
                <p:nvPr/>
              </p:nvGrpSpPr>
              <p:grpSpPr bwMode="auto">
                <a:xfrm>
                  <a:off x="6752" y="1792"/>
                  <a:ext cx="6380" cy="4344"/>
                  <a:chOff x="3730" y="2290"/>
                  <a:chExt cx="1858" cy="1607"/>
                </a:xfrm>
              </p:grpSpPr>
              <p:sp>
                <p:nvSpPr>
                  <p:cNvPr id="4110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3937" y="2555"/>
                    <a:ext cx="1542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11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3925" y="2534"/>
                    <a:ext cx="1" cy="110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12" name="Arc 15"/>
                  <p:cNvSpPr/>
                  <p:nvPr/>
                </p:nvSpPr>
                <p:spPr bwMode="auto">
                  <a:xfrm>
                    <a:off x="3742" y="2548"/>
                    <a:ext cx="1451" cy="1349"/>
                  </a:xfrm>
                  <a:custGeom>
                    <a:avLst/>
                    <a:gdLst>
                      <a:gd name="T0" fmla="*/ 189 w 21600"/>
                      <a:gd name="T1" fmla="*/ 0 h 21416"/>
                      <a:gd name="T2" fmla="*/ 1451 w 21600"/>
                      <a:gd name="T3" fmla="*/ 1349 h 21416"/>
                      <a:gd name="T4" fmla="*/ 0 w 21600"/>
                      <a:gd name="T5" fmla="*/ 1349 h 21416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416"/>
                      <a:gd name="T11" fmla="*/ 21600 w 21600"/>
                      <a:gd name="T12" fmla="*/ 21416 h 2141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416" fill="none" extrusionOk="0">
                        <a:moveTo>
                          <a:pt x="2810" y="-1"/>
                        </a:moveTo>
                        <a:cubicBezTo>
                          <a:pt x="13561" y="1410"/>
                          <a:pt x="21600" y="10572"/>
                          <a:pt x="21600" y="21416"/>
                        </a:cubicBezTo>
                      </a:path>
                      <a:path w="21600" h="21416" stroke="0" extrusionOk="0">
                        <a:moveTo>
                          <a:pt x="2810" y="-1"/>
                        </a:moveTo>
                        <a:cubicBezTo>
                          <a:pt x="13561" y="1410"/>
                          <a:pt x="21600" y="10572"/>
                          <a:pt x="21600" y="21416"/>
                        </a:cubicBezTo>
                        <a:lnTo>
                          <a:pt x="0" y="21416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 sz="3200"/>
                  </a:p>
                </p:txBody>
              </p:sp>
              <p:sp>
                <p:nvSpPr>
                  <p:cNvPr id="4113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4889" y="3054"/>
                    <a:ext cx="408" cy="474"/>
                  </a:xfrm>
                  <a:prstGeom prst="line">
                    <a:avLst/>
                  </a:prstGeom>
                  <a:ln w="28575">
                    <a:solidFill>
                      <a:srgbClr val="4331CD"/>
                    </a:solidFill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14" name="Line 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89" y="3054"/>
                    <a:ext cx="408" cy="7"/>
                  </a:xfrm>
                  <a:prstGeom prst="line">
                    <a:avLst/>
                  </a:prstGeom>
                  <a:noFill/>
                  <a:ln w="28575">
                    <a:solidFill>
                      <a:srgbClr val="4331CD"/>
                    </a:solidFill>
                    <a:rou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15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4889" y="3054"/>
                    <a:ext cx="0" cy="499"/>
                  </a:xfrm>
                  <a:prstGeom prst="line">
                    <a:avLst/>
                  </a:prstGeom>
                  <a:noFill/>
                  <a:ln w="28575">
                    <a:solidFill>
                      <a:srgbClr val="4331CD"/>
                    </a:solidFill>
                    <a:rou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16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4889" y="3528"/>
                    <a:ext cx="408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prstDash val="dash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17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5297" y="3054"/>
                    <a:ext cx="0" cy="454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prstDash val="dash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18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97" y="2875"/>
                    <a:ext cx="278" cy="30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1pPr>
                    <a:lvl2pPr marL="742950" indent="-285750" eaLnBrk="0" hangingPunct="0"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2pPr>
                    <a:lvl3pPr marL="1143000" indent="-228600" eaLnBrk="0" hangingPunct="0"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3pPr>
                    <a:lvl4pPr marL="1600200" indent="-228600" eaLnBrk="0" hangingPunct="0"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4pPr>
                    <a:lvl5pPr marL="2057400" indent="-228600" eaLnBrk="0" hangingPunct="0"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9pPr>
                  </a:lstStyle>
                  <a:p>
                    <a:pPr algn="l" eaLnBrk="1" hangingPunct="1"/>
                    <a:r>
                      <a:rPr kumimoji="0" lang="en-US" altLang="zh-CN" b="1" i="1">
                        <a:ea typeface="宋体" panose="02010600030101010101" pitchFamily="2" charset="-122"/>
                        <a:cs typeface="Times New Roman" panose="02020603050405020304" charset="0"/>
                      </a:rPr>
                      <a:t>v</a:t>
                    </a:r>
                    <a:r>
                      <a:rPr kumimoji="0" lang="en-US" altLang="zh-CN" sz="3200" b="1" baseline="-25000">
                        <a:latin typeface="Garamond" panose="02020404030301010803" pitchFamily="18" charset="0"/>
                        <a:ea typeface="宋体" panose="02010600030101010101" pitchFamily="2" charset="-122"/>
                      </a:rPr>
                      <a:t>0</a:t>
                    </a:r>
                    <a:endParaRPr kumimoji="0" lang="en-US" altLang="zh-CN" sz="3200" b="1" baseline="-25000">
                      <a:latin typeface="Garamond" panose="02020404030301010803" pitchFamily="18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4119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3924" y="2549"/>
                    <a:ext cx="45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21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46" y="2420"/>
                    <a:ext cx="160" cy="30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1pPr>
                    <a:lvl2pPr marL="742950" indent="-285750" eaLnBrk="0" hangingPunct="0"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2pPr>
                    <a:lvl3pPr marL="1143000" indent="-228600" eaLnBrk="0" hangingPunct="0"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3pPr>
                    <a:lvl4pPr marL="1600200" indent="-228600" eaLnBrk="0" hangingPunct="0"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4pPr>
                    <a:lvl5pPr marL="2057400" indent="-228600" eaLnBrk="0" hangingPunct="0"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9pPr>
                  </a:lstStyle>
                  <a:p>
                    <a:pPr algn="l" eaLnBrk="1" hangingPunct="1"/>
                    <a:r>
                      <a:rPr kumimoji="0" lang="en-US" altLang="zh-CN" b="1" i="1">
                        <a:ea typeface="宋体" panose="02010600030101010101" pitchFamily="2" charset="-122"/>
                        <a:cs typeface="Times New Roman" panose="02020603050405020304" charset="0"/>
                      </a:rPr>
                      <a:t>o</a:t>
                    </a:r>
                    <a:endParaRPr kumimoji="0" lang="en-US" altLang="zh-CN" b="1" i="1" baseline="-25000">
                      <a:ea typeface="宋体" panose="02010600030101010101" pitchFamily="2" charset="-122"/>
                      <a:cs typeface="Times New Roman" panose="02020603050405020304" charset="0"/>
                    </a:endParaRPr>
                  </a:p>
                </p:txBody>
              </p:sp>
              <p:sp>
                <p:nvSpPr>
                  <p:cNvPr id="4122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62" y="3417"/>
                    <a:ext cx="298" cy="30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1pPr>
                    <a:lvl2pPr marL="742950" indent="-285750" eaLnBrk="0" hangingPunct="0"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2pPr>
                    <a:lvl3pPr marL="1143000" indent="-228600" eaLnBrk="0" hangingPunct="0"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3pPr>
                    <a:lvl4pPr marL="1600200" indent="-228600" eaLnBrk="0" hangingPunct="0"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4pPr>
                    <a:lvl5pPr marL="2057400" indent="-228600" eaLnBrk="0" hangingPunct="0"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9pPr>
                  </a:lstStyle>
                  <a:p>
                    <a:pPr algn="l" eaLnBrk="1" hangingPunct="1"/>
                    <a:r>
                      <a:rPr kumimoji="0" lang="en-US" altLang="zh-CN" b="1" i="1">
                        <a:ea typeface="宋体" panose="02010600030101010101" pitchFamily="2" charset="-122"/>
                        <a:cs typeface="Times New Roman" panose="02020603050405020304" charset="0"/>
                      </a:rPr>
                      <a:t>v</a:t>
                    </a:r>
                    <a:r>
                      <a:rPr kumimoji="0" lang="en-US" altLang="zh-CN" sz="3200" b="1" baseline="-25000">
                        <a:latin typeface="Garamond" panose="02020404030301010803" pitchFamily="18" charset="0"/>
                        <a:ea typeface="宋体" panose="02010600030101010101" pitchFamily="2" charset="-122"/>
                      </a:rPr>
                      <a:t>y</a:t>
                    </a:r>
                    <a:endParaRPr kumimoji="0" lang="en-US" altLang="zh-CN" sz="3200" b="1" baseline="-25000">
                      <a:latin typeface="Garamond" panose="02020404030301010803" pitchFamily="18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4123" name="Text 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85" y="2290"/>
                    <a:ext cx="280" cy="21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1pPr>
                    <a:lvl2pPr marL="742950" indent="-285750" eaLnBrk="0" hangingPunct="0"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2pPr>
                    <a:lvl3pPr marL="1143000" indent="-228600" eaLnBrk="0" hangingPunct="0"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3pPr>
                    <a:lvl4pPr marL="1600200" indent="-228600" eaLnBrk="0" hangingPunct="0"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4pPr>
                    <a:lvl5pPr marL="2057400" indent="-228600" eaLnBrk="0" hangingPunct="0"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9pPr>
                  </a:lstStyle>
                  <a:p>
                    <a:pPr algn="l" eaLnBrk="1" hangingPunct="1"/>
                    <a:r>
                      <a:rPr kumimoji="0" lang="en-US" altLang="zh-CN" b="1" i="1" baseline="-25000">
                        <a:ea typeface="宋体" panose="02010600030101010101" pitchFamily="2" charset="-122"/>
                        <a:cs typeface="Times New Roman" panose="02020603050405020304" charset="0"/>
                      </a:rPr>
                      <a:t>x</a:t>
                    </a:r>
                    <a:endParaRPr kumimoji="0" lang="en-US" altLang="zh-CN" b="1" i="1" baseline="-25000">
                      <a:ea typeface="宋体" panose="02010600030101010101" pitchFamily="2" charset="-122"/>
                      <a:cs typeface="Times New Roman" panose="02020603050405020304" charset="0"/>
                    </a:endParaRPr>
                  </a:p>
                </p:txBody>
              </p:sp>
              <p:sp>
                <p:nvSpPr>
                  <p:cNvPr id="4124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78" y="2884"/>
                    <a:ext cx="164" cy="21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1pPr>
                    <a:lvl2pPr marL="742950" indent="-285750" eaLnBrk="0" hangingPunct="0"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2pPr>
                    <a:lvl3pPr marL="1143000" indent="-228600" eaLnBrk="0" hangingPunct="0"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3pPr>
                    <a:lvl4pPr marL="1600200" indent="-228600" eaLnBrk="0" hangingPunct="0"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4pPr>
                    <a:lvl5pPr marL="2057400" indent="-228600" eaLnBrk="0" hangingPunct="0"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9pPr>
                  </a:lstStyle>
                  <a:p>
                    <a:pPr algn="l" eaLnBrk="1" hangingPunct="1"/>
                    <a:r>
                      <a:rPr kumimoji="0" lang="en-US" altLang="zh-CN" b="1" i="1" baseline="-25000">
                        <a:ea typeface="宋体" panose="02010600030101010101" pitchFamily="2" charset="-122"/>
                        <a:cs typeface="Times New Roman" panose="02020603050405020304" charset="0"/>
                      </a:rPr>
                      <a:t>y</a:t>
                    </a:r>
                    <a:endParaRPr kumimoji="0" lang="en-US" altLang="zh-CN" b="1" i="1" baseline="-25000">
                      <a:ea typeface="宋体" panose="02010600030101010101" pitchFamily="2" charset="-122"/>
                      <a:cs typeface="Times New Roman" panose="02020603050405020304" charset="0"/>
                    </a:endParaRPr>
                  </a:p>
                </p:txBody>
              </p:sp>
              <p:sp>
                <p:nvSpPr>
                  <p:cNvPr id="4125" name="Text Box 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51" y="3417"/>
                    <a:ext cx="152" cy="30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1pPr>
                    <a:lvl2pPr marL="742950" indent="-285750" eaLnBrk="0" hangingPunct="0"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2pPr>
                    <a:lvl3pPr marL="1143000" indent="-228600" eaLnBrk="0" hangingPunct="0"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3pPr>
                    <a:lvl4pPr marL="1600200" indent="-228600" eaLnBrk="0" hangingPunct="0"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4pPr>
                    <a:lvl5pPr marL="2057400" indent="-228600" eaLnBrk="0" hangingPunct="0"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9pPr>
                  </a:lstStyle>
                  <a:p>
                    <a:pPr algn="l" eaLnBrk="1" hangingPunct="1"/>
                    <a:r>
                      <a:rPr kumimoji="0" lang="en-US" altLang="zh-CN" b="1" i="1">
                        <a:ea typeface="宋体" panose="02010600030101010101" pitchFamily="2" charset="-122"/>
                        <a:cs typeface="Times New Roman" panose="02020603050405020304" charset="0"/>
                      </a:rPr>
                      <a:t>v</a:t>
                    </a:r>
                    <a:endParaRPr kumimoji="0" lang="en-US" altLang="zh-CN" b="1" i="1" baseline="-25000">
                      <a:ea typeface="宋体" panose="02010600030101010101" pitchFamily="2" charset="-122"/>
                      <a:cs typeface="Times New Roman" panose="02020603050405020304" charset="0"/>
                    </a:endParaRPr>
                  </a:p>
                </p:txBody>
              </p:sp>
              <p:sp>
                <p:nvSpPr>
                  <p:cNvPr id="4126" name="Line 2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25" y="3067"/>
                    <a:ext cx="939" cy="1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prstDash val="dash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27" name="Line 3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371" y="2562"/>
                    <a:ext cx="544" cy="499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prstDash val="dash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28" name="Line 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76" y="2568"/>
                    <a:ext cx="0" cy="499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prstDash val="dash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29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3930" y="2548"/>
                    <a:ext cx="953" cy="499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30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21" y="2986"/>
                    <a:ext cx="124" cy="2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1pPr>
                    <a:lvl2pPr marL="742950" indent="-285750" eaLnBrk="0" hangingPunct="0"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2pPr>
                    <a:lvl3pPr marL="1143000" indent="-228600" eaLnBrk="0" hangingPunct="0"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3pPr>
                    <a:lvl4pPr marL="1600200" indent="-228600" eaLnBrk="0" hangingPunct="0"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4pPr>
                    <a:lvl5pPr marL="2057400" indent="-228600" eaLnBrk="0" hangingPunct="0"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9pPr>
                  </a:lstStyle>
                  <a:p>
                    <a:pPr algn="l" eaLnBrk="1" hangingPunct="1"/>
                    <a:r>
                      <a:rPr kumimoji="0" lang="en-US" altLang="zh-CN" sz="2000" b="1">
                        <a:ea typeface="宋体" panose="02010600030101010101" pitchFamily="2" charset="-122"/>
                        <a:cs typeface="Times New Roman" panose="02020603050405020304" charset="0"/>
                      </a:rPr>
                      <a:t>)</a:t>
                    </a:r>
                    <a:endParaRPr kumimoji="0" lang="en-US" altLang="zh-CN" sz="2000" b="1">
                      <a:ea typeface="宋体" panose="02010600030101010101" pitchFamily="2" charset="-122"/>
                      <a:cs typeface="Times New Roman" panose="02020603050405020304" charset="0"/>
                    </a:endParaRPr>
                  </a:p>
                </p:txBody>
              </p:sp>
              <p:sp>
                <p:nvSpPr>
                  <p:cNvPr id="4131" name="Text Box 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81" y="2498"/>
                    <a:ext cx="108" cy="1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1pPr>
                    <a:lvl2pPr marL="742950" indent="-285750" eaLnBrk="0" hangingPunct="0"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2pPr>
                    <a:lvl3pPr marL="1143000" indent="-228600" eaLnBrk="0" hangingPunct="0"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3pPr>
                    <a:lvl4pPr marL="1600200" indent="-228600" eaLnBrk="0" hangingPunct="0"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4pPr>
                    <a:lvl5pPr marL="2057400" indent="-228600" eaLnBrk="0" hangingPunct="0"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9pPr>
                  </a:lstStyle>
                  <a:p>
                    <a:pPr algn="l" eaLnBrk="1" hangingPunct="1"/>
                    <a:r>
                      <a:rPr kumimoji="0" lang="en-US" altLang="zh-CN" sz="1600" b="1">
                        <a:latin typeface="Garamond" panose="02020404030301010803" pitchFamily="18" charset="0"/>
                        <a:ea typeface="宋体" panose="02010600030101010101" pitchFamily="2" charset="-122"/>
                      </a:rPr>
                      <a:t>)</a:t>
                    </a:r>
                    <a:endParaRPr kumimoji="0" lang="en-US" altLang="zh-CN" sz="1600" b="1">
                      <a:latin typeface="Garamond" panose="02020404030301010803" pitchFamily="18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4132" name="Text Box 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59" y="2546"/>
                    <a:ext cx="188" cy="2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1pPr>
                    <a:lvl2pPr marL="742950" indent="-285750" eaLnBrk="0" hangingPunct="0"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2pPr>
                    <a:lvl3pPr marL="1143000" indent="-228600" eaLnBrk="0" hangingPunct="0"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3pPr>
                    <a:lvl4pPr marL="1600200" indent="-228600" eaLnBrk="0" hangingPunct="0"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4pPr>
                    <a:lvl5pPr marL="2057400" indent="-228600" eaLnBrk="0" hangingPunct="0"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9pPr>
                  </a:lstStyle>
                  <a:p>
                    <a:pPr algn="l" eaLnBrk="1" hangingPunct="1"/>
                    <a:r>
                      <a:rPr kumimoji="0" lang="en-US" altLang="zh-CN" sz="2000" b="1" i="1">
                        <a:ea typeface="宋体" panose="02010600030101010101" pitchFamily="2" charset="-122"/>
                        <a:cs typeface="Times New Roman" panose="02020603050405020304" charset="0"/>
                        <a:sym typeface="+mn-ea"/>
                      </a:rPr>
                      <a:t>θ</a:t>
                    </a:r>
                    <a:endParaRPr kumimoji="0" lang="en-US" altLang="zh-CN" sz="2000" i="1">
                      <a:ea typeface="宋体" panose="02010600030101010101" pitchFamily="2" charset="-122"/>
                      <a:cs typeface="Times New Roman" panose="02020603050405020304" charset="0"/>
                    </a:endParaRPr>
                  </a:p>
                </p:txBody>
              </p:sp>
              <p:sp>
                <p:nvSpPr>
                  <p:cNvPr id="4133" name="Text Box 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81" y="2986"/>
                    <a:ext cx="150" cy="2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1pPr>
                    <a:lvl2pPr marL="742950" indent="-285750" eaLnBrk="0" hangingPunct="0"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2pPr>
                    <a:lvl3pPr marL="1143000" indent="-228600" eaLnBrk="0" hangingPunct="0"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3pPr>
                    <a:lvl4pPr marL="1600200" indent="-228600" eaLnBrk="0" hangingPunct="0"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4pPr>
                    <a:lvl5pPr marL="2057400" indent="-228600" eaLnBrk="0" hangingPunct="0"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9pPr>
                  </a:lstStyle>
                  <a:p>
                    <a:pPr algn="l" eaLnBrk="1" hangingPunct="1"/>
                    <a:r>
                      <a:rPr lang="zh-CN" altLang="en-US" sz="2400" b="1" i="1">
                        <a:cs typeface="Times New Roman" panose="02020603050405020304" charset="0"/>
                        <a:sym typeface="+mn-ea"/>
                      </a:rPr>
                      <a:t>α</a:t>
                    </a:r>
                    <a:endParaRPr kumimoji="0" lang="en-US" altLang="zh-CN" sz="2400" b="1" i="1">
                      <a:ea typeface="宋体" panose="02010600030101010101" pitchFamily="2" charset="-122"/>
                      <a:cs typeface="Times New Roman" panose="02020603050405020304" charset="0"/>
                    </a:endParaRPr>
                  </a:p>
                </p:txBody>
              </p:sp>
              <p:sp>
                <p:nvSpPr>
                  <p:cNvPr id="4134" name="Text Box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74" y="2725"/>
                    <a:ext cx="141" cy="2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1pPr>
                    <a:lvl2pPr marL="742950" indent="-285750" eaLnBrk="0" hangingPunct="0"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2pPr>
                    <a:lvl3pPr marL="1143000" indent="-228600" eaLnBrk="0" hangingPunct="0"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3pPr>
                    <a:lvl4pPr marL="1600200" indent="-228600" eaLnBrk="0" hangingPunct="0"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4pPr>
                    <a:lvl5pPr marL="2057400" indent="-228600" eaLnBrk="0" hangingPunct="0"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9pPr>
                  </a:lstStyle>
                  <a:p>
                    <a:pPr algn="l" eaLnBrk="1" hangingPunct="1"/>
                    <a:r>
                      <a:rPr kumimoji="0" lang="en-US" altLang="zh-CN" sz="2400" b="1" i="1">
                        <a:ea typeface="宋体" panose="02010600030101010101" pitchFamily="2" charset="-122"/>
                        <a:cs typeface="Times New Roman" panose="02020603050405020304" charset="0"/>
                      </a:rPr>
                      <a:t>s</a:t>
                    </a:r>
                    <a:endParaRPr kumimoji="0" lang="en-US" altLang="zh-CN" sz="2400" b="1" i="1">
                      <a:ea typeface="宋体" panose="02010600030101010101" pitchFamily="2" charset="-122"/>
                      <a:cs typeface="Times New Roman" panose="02020603050405020304" charset="0"/>
                    </a:endParaRPr>
                  </a:p>
                </p:txBody>
              </p:sp>
              <p:sp>
                <p:nvSpPr>
                  <p:cNvPr id="4135" name="Text Box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407" y="2299"/>
                    <a:ext cx="181" cy="2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1pPr>
                    <a:lvl2pPr marL="742950" indent="-285750" eaLnBrk="0" hangingPunct="0"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2pPr>
                    <a:lvl3pPr marL="1143000" indent="-228600" eaLnBrk="0" hangingPunct="0"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3pPr>
                    <a:lvl4pPr marL="1600200" indent="-228600" eaLnBrk="0" hangingPunct="0"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4pPr>
                    <a:lvl5pPr marL="2057400" indent="-228600" eaLnBrk="0" hangingPunct="0"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9pPr>
                  </a:lstStyle>
                  <a:p>
                    <a:pPr algn="l" eaLnBrk="1" hangingPunct="1"/>
                    <a:r>
                      <a:rPr kumimoji="0" lang="en-US" altLang="zh-CN" sz="2400" i="1">
                        <a:ea typeface="宋体" panose="02010600030101010101" pitchFamily="2" charset="-122"/>
                        <a:cs typeface="Times New Roman" panose="02020603050405020304" charset="0"/>
                      </a:rPr>
                      <a:t>x</a:t>
                    </a:r>
                    <a:endParaRPr kumimoji="0" lang="en-US" altLang="zh-CN" sz="2400" i="1">
                      <a:ea typeface="宋体" panose="02010600030101010101" pitchFamily="2" charset="-122"/>
                      <a:cs typeface="Times New Roman" panose="02020603050405020304" charset="0"/>
                    </a:endParaRPr>
                  </a:p>
                </p:txBody>
              </p:sp>
              <p:sp>
                <p:nvSpPr>
                  <p:cNvPr id="4136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30" y="3508"/>
                    <a:ext cx="176" cy="2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1pPr>
                    <a:lvl2pPr marL="742950" indent="-285750" eaLnBrk="0" hangingPunct="0"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2pPr>
                    <a:lvl3pPr marL="1143000" indent="-228600" eaLnBrk="0" hangingPunct="0"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3pPr>
                    <a:lvl4pPr marL="1600200" indent="-228600" eaLnBrk="0" hangingPunct="0"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4pPr>
                    <a:lvl5pPr marL="2057400" indent="-228600" eaLnBrk="0" hangingPunct="0"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800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defRPr>
                    </a:lvl9pPr>
                  </a:lstStyle>
                  <a:p>
                    <a:pPr algn="l" eaLnBrk="1" hangingPunct="1"/>
                    <a:r>
                      <a:rPr kumimoji="0" lang="en-US" altLang="zh-CN" sz="2400" i="1">
                        <a:ea typeface="宋体" panose="02010600030101010101" pitchFamily="2" charset="-122"/>
                        <a:cs typeface="Times New Roman" panose="02020603050405020304" charset="0"/>
                      </a:rPr>
                      <a:t>y</a:t>
                    </a:r>
                    <a:endParaRPr kumimoji="0" lang="en-US" altLang="zh-CN" sz="2400" i="1">
                      <a:ea typeface="宋体" panose="02010600030101010101" pitchFamily="2" charset="-122"/>
                      <a:cs typeface="Times New Roman" panose="02020603050405020304" charset="0"/>
                    </a:endParaRPr>
                  </a:p>
                </p:txBody>
              </p:sp>
            </p:grpSp>
            <p:sp>
              <p:nvSpPr>
                <p:cNvPr id="11" name="矩形 10"/>
                <p:cNvSpPr/>
                <p:nvPr/>
              </p:nvSpPr>
              <p:spPr>
                <a:xfrm>
                  <a:off x="11268" y="5661"/>
                  <a:ext cx="797" cy="93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5" name="组合 14"/>
              <p:cNvGrpSpPr/>
              <p:nvPr/>
            </p:nvGrpSpPr>
            <p:grpSpPr>
              <a:xfrm>
                <a:off x="11227" y="2954"/>
                <a:ext cx="1885" cy="783"/>
                <a:chOff x="5261" y="3207"/>
                <a:chExt cx="1885" cy="783"/>
              </a:xfrm>
            </p:grpSpPr>
            <p:sp>
              <p:nvSpPr>
                <p:cNvPr id="16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5261" y="3207"/>
                  <a:ext cx="1885" cy="7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p>
                  <a:pPr algn="ctr">
                    <a:spcBef>
                      <a:spcPct val="50000"/>
                    </a:spcBef>
                  </a:pPr>
                  <a:r>
                    <a:rPr lang="en-US" altLang="zh-CN" sz="2400" b="1" i="1">
                      <a:latin typeface="Times New Roman" panose="02020603050405020304" charset="0"/>
                      <a:ea typeface="楷体_GB2312" panose="02010609030101010101" pitchFamily="49" charset="-122"/>
                    </a:rPr>
                    <a:t>P </a:t>
                  </a:r>
                  <a:r>
                    <a:rPr lang="en-US" altLang="zh-CN" sz="2400" b="1">
                      <a:latin typeface="Times New Roman" panose="02020603050405020304" charset="0"/>
                      <a:ea typeface="楷体_GB2312" panose="02010609030101010101" pitchFamily="49" charset="-122"/>
                    </a:rPr>
                    <a:t>(</a:t>
                  </a:r>
                  <a:r>
                    <a:rPr lang="en-US" altLang="zh-CN" sz="2400" b="1" i="1">
                      <a:latin typeface="Times New Roman" panose="02020603050405020304" charset="0"/>
                      <a:ea typeface="楷体_GB2312" panose="02010609030101010101" pitchFamily="49" charset="-122"/>
                    </a:rPr>
                    <a:t>x,y</a:t>
                  </a:r>
                  <a:r>
                    <a:rPr lang="en-US" altLang="zh-CN" sz="2400" b="1">
                      <a:latin typeface="Times New Roman" panose="02020603050405020304" charset="0"/>
                      <a:ea typeface="楷体_GB2312" panose="02010609030101010101" pitchFamily="49" charset="-122"/>
                    </a:rPr>
                    <a:t>)</a:t>
                  </a:r>
                  <a:endParaRPr lang="en-US" altLang="zh-CN" sz="2400" b="1">
                    <a:latin typeface="Times New Roman" panose="02020603050405020304" charset="0"/>
                    <a:ea typeface="楷体_GB2312" panose="02010609030101010101" pitchFamily="49" charset="-122"/>
                  </a:endParaRPr>
                </a:p>
              </p:txBody>
            </p:sp>
            <p:sp>
              <p:nvSpPr>
                <p:cNvPr id="17" name="椭圆 16"/>
                <p:cNvSpPr/>
                <p:nvPr/>
              </p:nvSpPr>
              <p:spPr>
                <a:xfrm>
                  <a:off x="5423" y="3835"/>
                  <a:ext cx="155" cy="15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</p:grpSp>
      </p:grpSp>
      <p:graphicFrame>
        <p:nvGraphicFramePr>
          <p:cNvPr id="12" name="对象 1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228715" y="1199515"/>
          <a:ext cx="382270" cy="632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11" imgW="152400" imgH="393700" progId="Equation.3">
                  <p:embed/>
                </p:oleObj>
              </mc:Choice>
              <mc:Fallback>
                <p:oleObj name="" r:id="rId11" imgW="152400" imgH="393700" progId="Equation.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228715" y="1199515"/>
                        <a:ext cx="382270" cy="632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2000"/>
                                        <p:tgtEl>
                                          <p:spTgt spid="70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7" name="Group 3"/>
          <p:cNvGrpSpPr/>
          <p:nvPr/>
        </p:nvGrpSpPr>
        <p:grpSpPr>
          <a:xfrm>
            <a:off x="4734878" y="1423876"/>
            <a:ext cx="3695699" cy="2020645"/>
            <a:chOff x="1711" y="2183"/>
            <a:chExt cx="2328" cy="1273"/>
          </a:xfrm>
        </p:grpSpPr>
        <p:grpSp>
          <p:nvGrpSpPr>
            <p:cNvPr id="48" name="Group 4"/>
            <p:cNvGrpSpPr/>
            <p:nvPr/>
          </p:nvGrpSpPr>
          <p:grpSpPr>
            <a:xfrm>
              <a:off x="1711" y="2183"/>
              <a:ext cx="2081" cy="1273"/>
              <a:chOff x="2889" y="1690"/>
              <a:chExt cx="1966" cy="1176"/>
            </a:xfrm>
          </p:grpSpPr>
          <p:sp>
            <p:nvSpPr>
              <p:cNvPr id="49" name="Freeform 5"/>
              <p:cNvSpPr/>
              <p:nvPr/>
            </p:nvSpPr>
            <p:spPr>
              <a:xfrm flipH="1">
                <a:off x="3380" y="1941"/>
                <a:ext cx="1458" cy="656"/>
              </a:xfrm>
              <a:custGeom>
                <a:avLst/>
                <a:gdLst>
                  <a:gd name="txL" fmla="*/ 0 w 1280"/>
                  <a:gd name="txT" fmla="*/ 0 h 1280"/>
                  <a:gd name="txR" fmla="*/ 1280 w 1280"/>
                  <a:gd name="txB" fmla="*/ 1280 h 1280"/>
                </a:gdLst>
                <a:ahLst/>
                <a:cxnLst>
                  <a:cxn ang="0">
                    <a:pos x="0" y="0"/>
                  </a:cxn>
                  <a:cxn ang="0">
                    <a:pos x="349" y="1"/>
                  </a:cxn>
                  <a:cxn ang="0">
                    <a:pos x="701" y="2"/>
                  </a:cxn>
                  <a:cxn ang="0">
                    <a:pos x="1050" y="3"/>
                  </a:cxn>
                  <a:cxn ang="0">
                    <a:pos x="1396" y="6"/>
                  </a:cxn>
                  <a:cxn ang="0">
                    <a:pos x="1746" y="9"/>
                  </a:cxn>
                  <a:cxn ang="0">
                    <a:pos x="2097" y="13"/>
                  </a:cxn>
                  <a:cxn ang="0">
                    <a:pos x="2446" y="18"/>
                  </a:cxn>
                  <a:cxn ang="0">
                    <a:pos x="2796" y="23"/>
                  </a:cxn>
                </a:cxnLst>
                <a:rect l="txL" t="txT" r="txR" b="txB"/>
                <a:pathLst>
                  <a:path w="1280" h="1280">
                    <a:moveTo>
                      <a:pt x="0" y="0"/>
                    </a:moveTo>
                    <a:cubicBezTo>
                      <a:pt x="53" y="3"/>
                      <a:pt x="107" y="7"/>
                      <a:pt x="160" y="20"/>
                    </a:cubicBezTo>
                    <a:cubicBezTo>
                      <a:pt x="213" y="33"/>
                      <a:pt x="267" y="53"/>
                      <a:pt x="320" y="80"/>
                    </a:cubicBezTo>
                    <a:cubicBezTo>
                      <a:pt x="373" y="107"/>
                      <a:pt x="427" y="140"/>
                      <a:pt x="480" y="180"/>
                    </a:cubicBezTo>
                    <a:cubicBezTo>
                      <a:pt x="533" y="220"/>
                      <a:pt x="587" y="267"/>
                      <a:pt x="640" y="320"/>
                    </a:cubicBezTo>
                    <a:cubicBezTo>
                      <a:pt x="693" y="373"/>
                      <a:pt x="747" y="433"/>
                      <a:pt x="800" y="500"/>
                    </a:cubicBezTo>
                    <a:cubicBezTo>
                      <a:pt x="853" y="567"/>
                      <a:pt x="907" y="640"/>
                      <a:pt x="960" y="720"/>
                    </a:cubicBezTo>
                    <a:cubicBezTo>
                      <a:pt x="1013" y="800"/>
                      <a:pt x="1067" y="887"/>
                      <a:pt x="1120" y="980"/>
                    </a:cubicBezTo>
                    <a:cubicBezTo>
                      <a:pt x="1173" y="1073"/>
                      <a:pt x="1226" y="1176"/>
                      <a:pt x="1280" y="1280"/>
                    </a:cubicBezTo>
                  </a:path>
                </a:pathLst>
              </a:custGeom>
              <a:noFill/>
              <a:ln w="9525" cap="flat" cmpd="sng">
                <a:solidFill>
                  <a:srgbClr val="000018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latin typeface="Times New Roman" panose="02020603050405020304" charset="0"/>
                </a:endParaRPr>
              </a:p>
            </p:txBody>
          </p:sp>
          <p:sp>
            <p:nvSpPr>
              <p:cNvPr id="50" name="Rectangle 6"/>
              <p:cNvSpPr/>
              <p:nvPr/>
            </p:nvSpPr>
            <p:spPr>
              <a:xfrm>
                <a:off x="3286" y="2634"/>
                <a:ext cx="183" cy="2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lang="en-US" altLang="zh-CN" sz="2000" i="1" dirty="0">
                    <a:solidFill>
                      <a:srgbClr val="280036"/>
                    </a:solidFill>
                    <a:latin typeface="Times New Roman" panose="02020603050405020304" charset="0"/>
                  </a:rPr>
                  <a:t>θ</a:t>
                </a:r>
                <a:endParaRPr lang="en-US" altLang="zh-CN" sz="2000" i="1" dirty="0">
                  <a:solidFill>
                    <a:srgbClr val="280036"/>
                  </a:solidFill>
                  <a:latin typeface="Times New Roman" panose="02020603050405020304" charset="0"/>
                </a:endParaRPr>
              </a:p>
            </p:txBody>
          </p:sp>
          <p:sp>
            <p:nvSpPr>
              <p:cNvPr id="51" name="Line 7"/>
              <p:cNvSpPr/>
              <p:nvPr/>
            </p:nvSpPr>
            <p:spPr>
              <a:xfrm flipH="1">
                <a:off x="4406" y="1941"/>
                <a:ext cx="432" cy="0"/>
              </a:xfrm>
              <a:prstGeom prst="line">
                <a:avLst/>
              </a:prstGeom>
              <a:ln w="12700" cap="flat" cmpd="sng">
                <a:solidFill>
                  <a:srgbClr val="000018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52" name="Rectangle 8"/>
              <p:cNvSpPr/>
              <p:nvPr/>
            </p:nvSpPr>
            <p:spPr>
              <a:xfrm>
                <a:off x="4313" y="1690"/>
                <a:ext cx="225" cy="2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lang="en-US" altLang="zh-CN" sz="2000" i="1" dirty="0">
                    <a:solidFill>
                      <a:srgbClr val="280036"/>
                    </a:solidFill>
                    <a:latin typeface="Times New Roman" panose="02020603050405020304" charset="0"/>
                  </a:rPr>
                  <a:t>v</a:t>
                </a:r>
                <a:r>
                  <a:rPr lang="en-US" altLang="zh-CN" sz="2000" i="1" baseline="-25000" dirty="0">
                    <a:solidFill>
                      <a:srgbClr val="280036"/>
                    </a:solidFill>
                    <a:latin typeface="Times New Roman" panose="02020603050405020304" charset="0"/>
                  </a:rPr>
                  <a:t>0</a:t>
                </a:r>
                <a:endParaRPr lang="en-US" altLang="zh-CN" sz="2000" i="1" baseline="-25000" dirty="0">
                  <a:solidFill>
                    <a:srgbClr val="280036"/>
                  </a:solidFill>
                  <a:latin typeface="Times New Roman" panose="02020603050405020304" charset="0"/>
                </a:endParaRPr>
              </a:p>
            </p:txBody>
          </p:sp>
          <p:sp>
            <p:nvSpPr>
              <p:cNvPr id="53" name="Freeform 9"/>
              <p:cNvSpPr/>
              <p:nvPr/>
            </p:nvSpPr>
            <p:spPr>
              <a:xfrm>
                <a:off x="3200" y="2706"/>
                <a:ext cx="123" cy="128"/>
              </a:xfrm>
              <a:custGeom>
                <a:avLst/>
                <a:gdLst>
                  <a:gd name="txL" fmla="*/ 0 w 123"/>
                  <a:gd name="txT" fmla="*/ 0 h 128"/>
                  <a:gd name="txR" fmla="*/ 123 w 123"/>
                  <a:gd name="txB" fmla="*/ 128 h 128"/>
                </a:gdLst>
                <a:ahLst/>
                <a:cxnLst>
                  <a:cxn ang="0">
                    <a:pos x="0" y="0"/>
                  </a:cxn>
                  <a:cxn ang="0">
                    <a:pos x="46" y="9"/>
                  </a:cxn>
                  <a:cxn ang="0">
                    <a:pos x="100" y="128"/>
                  </a:cxn>
                </a:cxnLst>
                <a:rect l="txL" t="txT" r="txR" b="txB"/>
                <a:pathLst>
                  <a:path w="123" h="128">
                    <a:moveTo>
                      <a:pt x="0" y="0"/>
                    </a:moveTo>
                    <a:cubicBezTo>
                      <a:pt x="15" y="3"/>
                      <a:pt x="32" y="2"/>
                      <a:pt x="46" y="9"/>
                    </a:cubicBezTo>
                    <a:cubicBezTo>
                      <a:pt x="123" y="44"/>
                      <a:pt x="100" y="46"/>
                      <a:pt x="100" y="128"/>
                    </a:cubicBezTo>
                  </a:path>
                </a:pathLst>
              </a:custGeom>
              <a:noFill/>
              <a:ln w="28575" cap="flat" cmpd="sng">
                <a:solidFill>
                  <a:srgbClr val="000018"/>
                </a:solidFill>
                <a:prstDash val="solid"/>
                <a:round/>
                <a:headEnd type="none" w="med" len="med"/>
                <a:tailEnd type="none" w="lg" len="lg"/>
              </a:ln>
            </p:spPr>
            <p:txBody>
              <a:bodyPr lIns="0" tIns="0" rIns="0" bIns="0">
                <a:spAutoFit/>
              </a:bodyPr>
              <a:p>
                <a:endParaRPr lang="zh-CN" altLang="en-US" dirty="0">
                  <a:latin typeface="Times New Roman" panose="02020603050405020304" charset="0"/>
                </a:endParaRPr>
              </a:p>
            </p:txBody>
          </p:sp>
          <p:sp>
            <p:nvSpPr>
              <p:cNvPr id="54" name="AutoShape 10"/>
              <p:cNvSpPr/>
              <p:nvPr/>
            </p:nvSpPr>
            <p:spPr>
              <a:xfrm flipH="1">
                <a:off x="2889" y="1947"/>
                <a:ext cx="1966" cy="905"/>
              </a:xfrm>
              <a:prstGeom prst="rtTriangle">
                <a:avLst/>
              </a:prstGeom>
              <a:noFill/>
              <a:ln w="28575" cap="flat" cmpd="sng">
                <a:solidFill>
                  <a:srgbClr val="000018"/>
                </a:solidFill>
                <a:prstDash val="solid"/>
                <a:miter/>
                <a:headEnd type="none" w="med" len="med"/>
                <a:tailEnd type="none" w="lg" len="lg"/>
              </a:ln>
            </p:spPr>
            <p:txBody>
              <a:bodyPr lIns="0" tIns="0" rIns="0" bIns="0" anchor="ctr">
                <a:spAutoFit/>
              </a:bodyPr>
              <a:p>
                <a:endParaRPr lang="zh-CN" altLang="en-US" dirty="0">
                  <a:latin typeface="Times New Roman" panose="02020603050405020304" charset="0"/>
                </a:endParaRPr>
              </a:p>
            </p:txBody>
          </p:sp>
        </p:grpSp>
        <p:sp>
          <p:nvSpPr>
            <p:cNvPr id="55" name="Text Box 11"/>
            <p:cNvSpPr txBox="1"/>
            <p:nvPr/>
          </p:nvSpPr>
          <p:spPr>
            <a:xfrm>
              <a:off x="2003" y="2979"/>
              <a:ext cx="288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000" dirty="0">
                  <a:latin typeface="Times New Roman" panose="02020603050405020304" charset="0"/>
                </a:rPr>
                <a:t>B</a:t>
              </a:r>
              <a:endParaRPr lang="en-US" altLang="zh-CN" sz="2000" dirty="0">
                <a:latin typeface="Times New Roman" panose="02020603050405020304" charset="0"/>
              </a:endParaRPr>
            </a:p>
          </p:txBody>
        </p:sp>
        <p:sp>
          <p:nvSpPr>
            <p:cNvPr id="56" name="Text Box 12"/>
            <p:cNvSpPr txBox="1"/>
            <p:nvPr/>
          </p:nvSpPr>
          <p:spPr>
            <a:xfrm>
              <a:off x="3703" y="2195"/>
              <a:ext cx="336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000" b="1" dirty="0">
                  <a:latin typeface="Times New Roman" panose="02020603050405020304" charset="0"/>
                </a:rPr>
                <a:t>A</a:t>
              </a:r>
              <a:endParaRPr lang="en-US" altLang="zh-CN" sz="2000" b="1" dirty="0">
                <a:latin typeface="Times New Roman" panose="02020603050405020304" charset="0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556895" y="625475"/>
            <a:ext cx="8030210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100" b="1" dirty="0">
                <a:solidFill>
                  <a:srgbClr val="C0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【典型</a:t>
            </a:r>
            <a:r>
              <a:rPr lang="zh-CN" altLang="en-US" sz="2100" b="1" dirty="0">
                <a:solidFill>
                  <a:srgbClr val="C0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实例</a:t>
            </a:r>
            <a:r>
              <a:rPr lang="en-US" altLang="zh-CN" sz="2100" b="1" dirty="0">
                <a:solidFill>
                  <a:srgbClr val="C0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】</a:t>
            </a:r>
            <a:r>
              <a:rPr lang="zh-CN" altLang="en-US" sz="21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如图所示，在倾角为</a:t>
            </a:r>
            <a:r>
              <a:rPr lang="zh-CN" altLang="en-US" sz="2100" b="1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θ</a:t>
            </a:r>
            <a:r>
              <a:rPr lang="zh-CN" altLang="en-US" sz="21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的斜面上以初速度</a:t>
            </a:r>
            <a:r>
              <a:rPr lang="zh-CN" altLang="en-US" sz="2100" b="1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v</a:t>
            </a:r>
            <a:r>
              <a:rPr lang="zh-CN" altLang="en-US" sz="2100" b="1" baseline="-250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0</a:t>
            </a:r>
            <a:r>
              <a:rPr lang="zh-CN" altLang="en-US" sz="21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 水平抛出一物体，物体刚好落在斜面上的B点，求物体飞行的时间。</a:t>
            </a:r>
            <a:endParaRPr lang="zh-CN" altLang="en-US" sz="2100" b="1"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015365" y="548640"/>
            <a:ext cx="758952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1">
              <a:lnSpc>
                <a:spcPct val="100000"/>
              </a:lnSpc>
            </a:pPr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分析：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1">
              <a:lnSpc>
                <a:spcPct val="100000"/>
              </a:lnSpc>
            </a:pP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如果从斜面抛出的物体又落到斜面上，则位移平行于斜面，可运用分解位移的方法，关键是找到位移与斜面倾角的关系，通过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29" name="Object 5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122680" y="1563370"/>
          <a:ext cx="2028190" cy="986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" r:id="rId1" imgW="1091565" imgH="457200" progId="Equation.3">
                  <p:embed/>
                </p:oleObj>
              </mc:Choice>
              <mc:Fallback>
                <p:oleObj name="" r:id="rId1" imgW="1091565" imgH="457200" progId="Equation.3">
                  <p:embed/>
                  <p:pic>
                    <p:nvPicPr>
                      <p:cNvPr id="0" name="图片 308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122680" y="1563370"/>
                        <a:ext cx="2028190" cy="9861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组合 2"/>
          <p:cNvGrpSpPr/>
          <p:nvPr/>
        </p:nvGrpSpPr>
        <p:grpSpPr>
          <a:xfrm>
            <a:off x="5041402" y="2140585"/>
            <a:ext cx="3623173" cy="2051573"/>
            <a:chOff x="8347" y="3518"/>
            <a:chExt cx="5706" cy="3231"/>
          </a:xfrm>
        </p:grpSpPr>
        <p:grpSp>
          <p:nvGrpSpPr>
            <p:cNvPr id="12292" name="Group 4"/>
            <p:cNvGrpSpPr/>
            <p:nvPr/>
          </p:nvGrpSpPr>
          <p:grpSpPr>
            <a:xfrm>
              <a:off x="8347" y="3591"/>
              <a:ext cx="5231" cy="3158"/>
              <a:chOff x="2798" y="1696"/>
              <a:chExt cx="1977" cy="1167"/>
            </a:xfrm>
          </p:grpSpPr>
          <p:sp>
            <p:nvSpPr>
              <p:cNvPr id="12295" name="Freeform 5"/>
              <p:cNvSpPr/>
              <p:nvPr/>
            </p:nvSpPr>
            <p:spPr>
              <a:xfrm flipH="1">
                <a:off x="3317" y="1955"/>
                <a:ext cx="1458" cy="656"/>
              </a:xfrm>
              <a:custGeom>
                <a:avLst/>
                <a:gdLst>
                  <a:gd name="txL" fmla="*/ 0 w 1280"/>
                  <a:gd name="txT" fmla="*/ 0 h 1280"/>
                  <a:gd name="txR" fmla="*/ 1280 w 1280"/>
                  <a:gd name="txB" fmla="*/ 1280 h 1280"/>
                </a:gdLst>
                <a:ahLst/>
                <a:cxnLst>
                  <a:cxn ang="0">
                    <a:pos x="0" y="0"/>
                  </a:cxn>
                  <a:cxn ang="0">
                    <a:pos x="349" y="1"/>
                  </a:cxn>
                  <a:cxn ang="0">
                    <a:pos x="701" y="2"/>
                  </a:cxn>
                  <a:cxn ang="0">
                    <a:pos x="1050" y="3"/>
                  </a:cxn>
                  <a:cxn ang="0">
                    <a:pos x="1396" y="6"/>
                  </a:cxn>
                  <a:cxn ang="0">
                    <a:pos x="1746" y="9"/>
                  </a:cxn>
                  <a:cxn ang="0">
                    <a:pos x="2097" y="13"/>
                  </a:cxn>
                  <a:cxn ang="0">
                    <a:pos x="2446" y="18"/>
                  </a:cxn>
                  <a:cxn ang="0">
                    <a:pos x="2796" y="23"/>
                  </a:cxn>
                </a:cxnLst>
                <a:rect l="txL" t="txT" r="txR" b="txB"/>
                <a:pathLst>
                  <a:path w="1280" h="1280">
                    <a:moveTo>
                      <a:pt x="0" y="0"/>
                    </a:moveTo>
                    <a:cubicBezTo>
                      <a:pt x="53" y="3"/>
                      <a:pt x="107" y="7"/>
                      <a:pt x="160" y="20"/>
                    </a:cubicBezTo>
                    <a:cubicBezTo>
                      <a:pt x="213" y="33"/>
                      <a:pt x="267" y="53"/>
                      <a:pt x="320" y="80"/>
                    </a:cubicBezTo>
                    <a:cubicBezTo>
                      <a:pt x="373" y="107"/>
                      <a:pt x="427" y="140"/>
                      <a:pt x="480" y="180"/>
                    </a:cubicBezTo>
                    <a:cubicBezTo>
                      <a:pt x="533" y="220"/>
                      <a:pt x="587" y="267"/>
                      <a:pt x="640" y="320"/>
                    </a:cubicBezTo>
                    <a:cubicBezTo>
                      <a:pt x="693" y="373"/>
                      <a:pt x="747" y="433"/>
                      <a:pt x="800" y="500"/>
                    </a:cubicBezTo>
                    <a:cubicBezTo>
                      <a:pt x="853" y="567"/>
                      <a:pt x="907" y="640"/>
                      <a:pt x="960" y="720"/>
                    </a:cubicBezTo>
                    <a:cubicBezTo>
                      <a:pt x="1013" y="800"/>
                      <a:pt x="1067" y="887"/>
                      <a:pt x="1120" y="980"/>
                    </a:cubicBezTo>
                    <a:cubicBezTo>
                      <a:pt x="1173" y="1073"/>
                      <a:pt x="1226" y="1176"/>
                      <a:pt x="1280" y="1280"/>
                    </a:cubicBezTo>
                  </a:path>
                </a:pathLst>
              </a:custGeom>
              <a:noFill/>
              <a:ln w="9525" cap="flat" cmpd="sng">
                <a:solidFill>
                  <a:srgbClr val="000018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latin typeface="Times New Roman" panose="02020603050405020304" charset="0"/>
                </a:endParaRPr>
              </a:p>
            </p:txBody>
          </p:sp>
          <p:sp>
            <p:nvSpPr>
              <p:cNvPr id="12296" name="Rectangle 6"/>
              <p:cNvSpPr/>
              <p:nvPr/>
            </p:nvSpPr>
            <p:spPr>
              <a:xfrm>
                <a:off x="3323" y="2618"/>
                <a:ext cx="261" cy="2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p>
                <a:r>
                  <a:rPr lang="en-US" altLang="zh-CN" sz="2000" i="1" dirty="0">
                    <a:solidFill>
                      <a:srgbClr val="280036"/>
                    </a:solidFill>
                    <a:latin typeface="Times New Roman" panose="02020603050405020304" charset="0"/>
                  </a:rPr>
                  <a:t>θ</a:t>
                </a:r>
                <a:endParaRPr lang="en-US" altLang="zh-CN" sz="2000" i="1" dirty="0">
                  <a:solidFill>
                    <a:srgbClr val="280036"/>
                  </a:solidFill>
                  <a:latin typeface="Times New Roman" panose="02020603050405020304" charset="0"/>
                </a:endParaRPr>
              </a:p>
            </p:txBody>
          </p:sp>
          <p:sp>
            <p:nvSpPr>
              <p:cNvPr id="12297" name="Line 7"/>
              <p:cNvSpPr/>
              <p:nvPr/>
            </p:nvSpPr>
            <p:spPr>
              <a:xfrm flipH="1">
                <a:off x="4343" y="1948"/>
                <a:ext cx="432" cy="0"/>
              </a:xfrm>
              <a:prstGeom prst="line">
                <a:avLst/>
              </a:prstGeom>
              <a:ln w="12700" cap="flat" cmpd="sng">
                <a:solidFill>
                  <a:srgbClr val="000018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12298" name="Rectangle 8"/>
              <p:cNvSpPr/>
              <p:nvPr/>
            </p:nvSpPr>
            <p:spPr>
              <a:xfrm>
                <a:off x="4236" y="1696"/>
                <a:ext cx="268" cy="2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p>
                <a:r>
                  <a:rPr lang="en-US" altLang="zh-CN" sz="2000" i="1" dirty="0">
                    <a:solidFill>
                      <a:srgbClr val="280036"/>
                    </a:solidFill>
                    <a:latin typeface="Times New Roman" panose="02020603050405020304" charset="0"/>
                  </a:rPr>
                  <a:t>v</a:t>
                </a:r>
                <a:r>
                  <a:rPr lang="en-US" altLang="zh-CN" sz="2000" i="1" baseline="-25000" dirty="0">
                    <a:solidFill>
                      <a:srgbClr val="280036"/>
                    </a:solidFill>
                    <a:latin typeface="Times New Roman" panose="02020603050405020304" charset="0"/>
                  </a:rPr>
                  <a:t>0</a:t>
                </a:r>
                <a:endParaRPr lang="en-US" altLang="zh-CN" sz="2000" i="1" baseline="-25000" dirty="0">
                  <a:solidFill>
                    <a:srgbClr val="280036"/>
                  </a:solidFill>
                  <a:latin typeface="Times New Roman" panose="02020603050405020304" charset="0"/>
                </a:endParaRPr>
              </a:p>
            </p:txBody>
          </p:sp>
          <p:sp>
            <p:nvSpPr>
              <p:cNvPr id="12299" name="Freeform 9"/>
              <p:cNvSpPr/>
              <p:nvPr/>
            </p:nvSpPr>
            <p:spPr>
              <a:xfrm>
                <a:off x="3144" y="2706"/>
                <a:ext cx="123" cy="128"/>
              </a:xfrm>
              <a:custGeom>
                <a:avLst/>
                <a:gdLst>
                  <a:gd name="txL" fmla="*/ 0 w 123"/>
                  <a:gd name="txT" fmla="*/ 0 h 128"/>
                  <a:gd name="txR" fmla="*/ 123 w 123"/>
                  <a:gd name="txB" fmla="*/ 128 h 128"/>
                </a:gdLst>
                <a:ahLst/>
                <a:cxnLst>
                  <a:cxn ang="0">
                    <a:pos x="0" y="0"/>
                  </a:cxn>
                  <a:cxn ang="0">
                    <a:pos x="46" y="9"/>
                  </a:cxn>
                  <a:cxn ang="0">
                    <a:pos x="100" y="128"/>
                  </a:cxn>
                </a:cxnLst>
                <a:rect l="txL" t="txT" r="txR" b="txB"/>
                <a:pathLst>
                  <a:path w="123" h="128">
                    <a:moveTo>
                      <a:pt x="0" y="0"/>
                    </a:moveTo>
                    <a:cubicBezTo>
                      <a:pt x="15" y="3"/>
                      <a:pt x="32" y="2"/>
                      <a:pt x="46" y="9"/>
                    </a:cubicBezTo>
                    <a:cubicBezTo>
                      <a:pt x="123" y="44"/>
                      <a:pt x="100" y="46"/>
                      <a:pt x="100" y="128"/>
                    </a:cubicBezTo>
                  </a:path>
                </a:pathLst>
              </a:custGeom>
              <a:noFill/>
              <a:ln w="28575" cap="flat" cmpd="sng">
                <a:solidFill>
                  <a:srgbClr val="000018"/>
                </a:solidFill>
                <a:prstDash val="solid"/>
                <a:round/>
                <a:headEnd type="none" w="med" len="med"/>
                <a:tailEnd type="none" w="lg" len="lg"/>
              </a:ln>
            </p:spPr>
            <p:txBody>
              <a:bodyPr lIns="0" tIns="0" rIns="0" bIns="0">
                <a:spAutoFit/>
              </a:bodyPr>
              <a:p>
                <a:endParaRPr lang="zh-CN" altLang="en-US" dirty="0">
                  <a:latin typeface="Times New Roman" panose="02020603050405020304" charset="0"/>
                </a:endParaRPr>
              </a:p>
            </p:txBody>
          </p:sp>
          <p:sp>
            <p:nvSpPr>
              <p:cNvPr id="12300" name="AutoShape 10"/>
              <p:cNvSpPr/>
              <p:nvPr/>
            </p:nvSpPr>
            <p:spPr>
              <a:xfrm flipH="1">
                <a:off x="2798" y="1958"/>
                <a:ext cx="1966" cy="905"/>
              </a:xfrm>
              <a:prstGeom prst="rtTriangle">
                <a:avLst/>
              </a:prstGeom>
              <a:noFill/>
              <a:ln w="28575" cap="flat" cmpd="sng">
                <a:solidFill>
                  <a:srgbClr val="000018"/>
                </a:solidFill>
                <a:prstDash val="solid"/>
                <a:miter/>
                <a:headEnd type="none" w="med" len="med"/>
                <a:tailEnd type="none" w="lg" len="lg"/>
              </a:ln>
            </p:spPr>
            <p:txBody>
              <a:bodyPr lIns="0" tIns="0" rIns="0" bIns="0" anchor="ctr">
                <a:spAutoFit/>
              </a:bodyPr>
              <a:p>
                <a:endParaRPr lang="zh-CN" altLang="en-US" dirty="0">
                  <a:latin typeface="Times New Roman" panose="02020603050405020304" charset="0"/>
                </a:endParaRPr>
              </a:p>
            </p:txBody>
          </p:sp>
        </p:grpSp>
        <p:sp>
          <p:nvSpPr>
            <p:cNvPr id="12293" name="Text Box 11"/>
            <p:cNvSpPr txBox="1"/>
            <p:nvPr/>
          </p:nvSpPr>
          <p:spPr>
            <a:xfrm>
              <a:off x="9410" y="5496"/>
              <a:ext cx="720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000" dirty="0">
                  <a:latin typeface="Times New Roman" panose="02020603050405020304" charset="0"/>
                </a:rPr>
                <a:t>B</a:t>
              </a:r>
              <a:endParaRPr lang="en-US" altLang="zh-CN" sz="2000" dirty="0">
                <a:latin typeface="Times New Roman" panose="02020603050405020304" charset="0"/>
              </a:endParaRPr>
            </a:p>
          </p:txBody>
        </p:sp>
        <p:sp>
          <p:nvSpPr>
            <p:cNvPr id="12294" name="Text Box 12"/>
            <p:cNvSpPr txBox="1"/>
            <p:nvPr/>
          </p:nvSpPr>
          <p:spPr>
            <a:xfrm>
              <a:off x="13213" y="3518"/>
              <a:ext cx="840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000" b="1" dirty="0">
                  <a:latin typeface="Times New Roman" panose="02020603050405020304" charset="0"/>
                </a:rPr>
                <a:t>A</a:t>
              </a:r>
              <a:endParaRPr lang="en-US" altLang="zh-CN" sz="2000" b="1" dirty="0">
                <a:latin typeface="Times New Roman" panose="02020603050405020304" charset="0"/>
              </a:endParaRPr>
            </a:p>
          </p:txBody>
        </p:sp>
        <p:cxnSp>
          <p:nvCxnSpPr>
            <p:cNvPr id="30" name="直接连接符 29"/>
            <p:cNvCxnSpPr/>
            <p:nvPr/>
          </p:nvCxnSpPr>
          <p:spPr>
            <a:xfrm flipV="1">
              <a:off x="9770" y="6070"/>
              <a:ext cx="3841" cy="18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Freeform 9"/>
            <p:cNvSpPr/>
            <p:nvPr/>
          </p:nvSpPr>
          <p:spPr>
            <a:xfrm>
              <a:off x="10548" y="5742"/>
              <a:ext cx="325" cy="346"/>
            </a:xfrm>
            <a:custGeom>
              <a:avLst/>
              <a:gdLst>
                <a:gd name="txL" fmla="*/ 0 w 123"/>
                <a:gd name="txT" fmla="*/ 0 h 128"/>
                <a:gd name="txR" fmla="*/ 123 w 123"/>
                <a:gd name="txB" fmla="*/ 128 h 128"/>
              </a:gdLst>
              <a:ahLst/>
              <a:cxnLst>
                <a:cxn ang="0">
                  <a:pos x="0" y="0"/>
                </a:cxn>
                <a:cxn ang="0">
                  <a:pos x="46" y="9"/>
                </a:cxn>
                <a:cxn ang="0">
                  <a:pos x="100" y="128"/>
                </a:cxn>
              </a:cxnLst>
              <a:rect l="txL" t="txT" r="txR" b="txB"/>
              <a:pathLst>
                <a:path w="123" h="128">
                  <a:moveTo>
                    <a:pt x="0" y="0"/>
                  </a:moveTo>
                  <a:cubicBezTo>
                    <a:pt x="15" y="3"/>
                    <a:pt x="32" y="2"/>
                    <a:pt x="46" y="9"/>
                  </a:cubicBezTo>
                  <a:cubicBezTo>
                    <a:pt x="123" y="44"/>
                    <a:pt x="100" y="46"/>
                    <a:pt x="100" y="128"/>
                  </a:cubicBezTo>
                </a:path>
              </a:pathLst>
            </a:custGeom>
            <a:noFill/>
            <a:ln w="28575" cap="flat" cmpd="sng">
              <a:solidFill>
                <a:srgbClr val="000018"/>
              </a:solidFill>
              <a:prstDash val="solid"/>
              <a:round/>
              <a:headEnd type="none" w="med" len="med"/>
              <a:tailEnd type="none" w="lg" len="lg"/>
            </a:ln>
          </p:spPr>
          <p:txBody>
            <a:bodyPr lIns="0" tIns="0" rIns="0" bIns="0">
              <a:spAutoFit/>
            </a:bodyPr>
            <a:p>
              <a:endParaRPr lang="zh-CN" altLang="en-US" dirty="0">
                <a:latin typeface="Times New Roman" panose="02020603050405020304" charset="0"/>
              </a:endParaRPr>
            </a:p>
          </p:txBody>
        </p:sp>
        <p:sp>
          <p:nvSpPr>
            <p:cNvPr id="32" name="Rectangle 6"/>
            <p:cNvSpPr/>
            <p:nvPr/>
          </p:nvSpPr>
          <p:spPr>
            <a:xfrm>
              <a:off x="10808" y="5525"/>
              <a:ext cx="582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r>
                <a:rPr lang="en-US" altLang="zh-CN" sz="2000" i="1" dirty="0">
                  <a:solidFill>
                    <a:srgbClr val="280036"/>
                  </a:solidFill>
                  <a:latin typeface="Times New Roman" panose="02020603050405020304" charset="0"/>
                </a:rPr>
                <a:t>θ</a:t>
              </a:r>
              <a:endParaRPr lang="en-US" altLang="zh-CN" sz="2000" i="1" dirty="0">
                <a:solidFill>
                  <a:srgbClr val="280036"/>
                </a:solidFill>
                <a:latin typeface="Times New Roman" panose="02020603050405020304" charset="0"/>
              </a:endParaRPr>
            </a:p>
          </p:txBody>
        </p:sp>
        <p:sp>
          <p:nvSpPr>
            <p:cNvPr id="37" name="Rectangle 6"/>
            <p:cNvSpPr/>
            <p:nvPr/>
          </p:nvSpPr>
          <p:spPr>
            <a:xfrm>
              <a:off x="13553" y="4887"/>
              <a:ext cx="466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altLang="zh-CN" sz="2000" i="1" dirty="0">
                  <a:solidFill>
                    <a:srgbClr val="280036"/>
                  </a:solidFill>
                  <a:latin typeface="Times New Roman" panose="02020603050405020304" charset="0"/>
                </a:rPr>
                <a:t>y</a:t>
              </a:r>
              <a:endParaRPr lang="en-US" altLang="zh-CN" sz="2000" i="1" dirty="0">
                <a:solidFill>
                  <a:srgbClr val="280036"/>
                </a:solidFill>
                <a:latin typeface="Times New Roman" panose="02020603050405020304" charset="0"/>
              </a:endParaRPr>
            </a:p>
          </p:txBody>
        </p:sp>
        <p:sp>
          <p:nvSpPr>
            <p:cNvPr id="38" name="Rectangle 6"/>
            <p:cNvSpPr/>
            <p:nvPr/>
          </p:nvSpPr>
          <p:spPr>
            <a:xfrm>
              <a:off x="11557" y="5951"/>
              <a:ext cx="628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r>
                <a:rPr lang="en-US" altLang="zh-CN" sz="2000" i="1" dirty="0">
                  <a:solidFill>
                    <a:srgbClr val="280036"/>
                  </a:solidFill>
                  <a:latin typeface="Times New Roman" panose="02020603050405020304" charset="0"/>
                </a:rPr>
                <a:t>x</a:t>
              </a:r>
              <a:endParaRPr lang="en-US" altLang="zh-CN" sz="2000" i="1" dirty="0">
                <a:solidFill>
                  <a:srgbClr val="280036"/>
                </a:solidFill>
                <a:latin typeface="Times New Roman" panose="02020603050405020304" charset="0"/>
              </a:endParaRP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1015365" y="2505710"/>
            <a:ext cx="411035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不论物体抛出时初速度为多大，落点处的速度方向都相同</a:t>
            </a:r>
            <a:endParaRPr lang="zh-CN" altLang="en-US" sz="2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15365" y="3604260"/>
            <a:ext cx="38754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eaLnBrk="1">
              <a:lnSpc>
                <a:spcPct val="120000"/>
              </a:lnSpc>
            </a:pPr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当物体速度方向与斜面平行时，物体距离斜面最远</a:t>
            </a:r>
            <a:endParaRPr lang="zh-CN" altLang="en-US" sz="2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432175" y="1857375"/>
            <a:ext cx="23895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latin typeface="黑体" panose="02010609060101010101" charset="-122"/>
                <a:ea typeface="黑体" panose="02010609060101010101" charset="-122"/>
              </a:rPr>
              <a:t>可求出运动的时间</a:t>
            </a:r>
            <a:endParaRPr lang="zh-CN" altLang="en-US" sz="2000" b="1">
              <a:latin typeface="黑体" panose="02010609060101010101" charset="-122"/>
              <a:ea typeface="黑体" panose="02010609060101010101" charset="-122"/>
            </a:endParaRPr>
          </a:p>
        </p:txBody>
      </p:sp>
      <p:graphicFrame>
        <p:nvGraphicFramePr>
          <p:cNvPr id="7" name="对象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923280" y="1697355"/>
          <a:ext cx="1022985" cy="718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" r:id="rId3" imgW="596900" imgH="419100" progId="Equation.KSEE3">
                  <p:embed/>
                </p:oleObj>
              </mc:Choice>
              <mc:Fallback>
                <p:oleObj name="" r:id="rId3" imgW="596900" imgH="419100" progId="Equation.KSEE3">
                  <p:embed/>
                  <p:pic>
                    <p:nvPicPr>
                      <p:cNvPr id="0" name="图片 204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23280" y="1697355"/>
                        <a:ext cx="1022985" cy="7181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9" grpId="1"/>
      <p:bldP spid="5" grpId="0"/>
      <p:bldP spid="5" grpId="1"/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00405" y="3113246"/>
            <a:ext cx="390525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1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隶书" panose="02010509060101010101" charset="-122"/>
              </a:rPr>
              <a:t>给定的第一个点</a:t>
            </a:r>
            <a:r>
              <a:rPr lang="en-US" altLang="zh-CN" sz="2100" b="1" i="1">
                <a:solidFill>
                  <a:srgbClr val="FF0000"/>
                </a:solidFill>
                <a:latin typeface="Times New Roman" panose="02020603050405020304" charset="0"/>
                <a:ea typeface="华文楷体" panose="02010600040101010101" pitchFamily="2" charset="-122"/>
                <a:cs typeface="Times New Roman" panose="02020603050405020304" charset="0"/>
              </a:rPr>
              <a:t>a</a:t>
            </a:r>
            <a:r>
              <a:rPr lang="zh-CN" altLang="en-US" sz="21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隶书" panose="02010509060101010101" charset="-122"/>
              </a:rPr>
              <a:t>不是抛出点</a:t>
            </a:r>
            <a:endParaRPr lang="zh-CN" altLang="en-US" sz="2100" b="1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隶书" panose="020105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86264" y="1137126"/>
            <a:ext cx="562927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例：在研究平抛物体运动的实验中，用一张印有方格的纸记录运动的轨迹，如图所示，方格的边长为</a:t>
            </a:r>
            <a:r>
              <a:rPr lang="zh-CN" altLang="en-US" sz="2000" i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L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，</a:t>
            </a:r>
            <a:r>
              <a:rPr lang="zh-CN" altLang="en-US" sz="2000" i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a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、</a:t>
            </a:r>
            <a:r>
              <a:rPr lang="zh-CN" altLang="en-US" sz="2000" i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b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、</a:t>
            </a:r>
            <a:r>
              <a:rPr lang="zh-CN" altLang="en-US" sz="2000" i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c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、</a:t>
            </a:r>
            <a:r>
              <a:rPr lang="zh-CN" altLang="en-US" sz="2000" i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d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是轨迹中的四点，当地的重力加速度为</a:t>
            </a:r>
            <a:r>
              <a:rPr lang="en-US" altLang="zh-CN" sz="2000" i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g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.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求：</a:t>
            </a:r>
            <a:endParaRPr lang="zh-CN" altLang="en-US" sz="2000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r>
              <a:rPr lang="zh-CN" altLang="en-US" sz="20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(1)平抛运动的初速度</a:t>
            </a:r>
            <a:endParaRPr lang="zh-CN" altLang="en-US" sz="2000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r>
              <a:rPr lang="zh-CN" altLang="en-US" sz="20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(2)平抛运动抛出点的位置</a:t>
            </a:r>
            <a:endParaRPr lang="zh-CN" altLang="en-US" sz="2000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pic>
        <p:nvPicPr>
          <p:cNvPr id="1498240385" name="图片 1498240385" descr="figur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15539" y="716280"/>
            <a:ext cx="2079308" cy="187071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35000" y="666750"/>
            <a:ext cx="35433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分析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抛出点未知的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平抛运动</a:t>
            </a:r>
            <a:endParaRPr lang="zh-CN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824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98240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98240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/>
        </p:nvSpPr>
        <p:spPr>
          <a:xfrm>
            <a:off x="393859" y="404178"/>
            <a:ext cx="601789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 sz="2000">
                <a:solidFill>
                  <a:srgbClr val="010188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1</a:t>
            </a:r>
            <a:r>
              <a:rPr lang="zh-CN" altLang="en-US" sz="2000">
                <a:solidFill>
                  <a:srgbClr val="010188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、如何判断</a:t>
            </a:r>
            <a:r>
              <a:rPr lang="en-US" altLang="zh-CN" sz="2000" i="1">
                <a:solidFill>
                  <a:srgbClr val="010188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a</a:t>
            </a:r>
            <a:r>
              <a:rPr lang="zh-CN" altLang="en-US" sz="2000">
                <a:solidFill>
                  <a:srgbClr val="010188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点是不是抛出点</a:t>
            </a:r>
            <a:endParaRPr lang="zh-CN" altLang="en-US" sz="2000">
              <a:solidFill>
                <a:srgbClr val="010188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000">
                <a:solidFill>
                  <a:srgbClr val="010188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     </a:t>
            </a:r>
            <a:r>
              <a:rPr lang="zh-CN" altLang="en-US" sz="20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看竖直方向相同时间内的位移比是否为</a:t>
            </a:r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1:3</a:t>
            </a:r>
            <a:endParaRPr lang="zh-CN" altLang="en-US" sz="2000">
              <a:solidFill>
                <a:srgbClr val="010188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000">
                <a:solidFill>
                  <a:srgbClr val="010188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2</a:t>
            </a:r>
            <a:r>
              <a:rPr lang="zh-CN" altLang="en-US" sz="2000">
                <a:solidFill>
                  <a:srgbClr val="010188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、若抛出点不是</a:t>
            </a:r>
            <a:r>
              <a:rPr lang="en-US" altLang="zh-CN" sz="2000" i="1">
                <a:solidFill>
                  <a:srgbClr val="010188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a</a:t>
            </a:r>
            <a:r>
              <a:rPr lang="zh-CN" altLang="en-US" sz="2000">
                <a:solidFill>
                  <a:srgbClr val="010188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点，还</a:t>
            </a:r>
            <a:r>
              <a:rPr lang="zh-CN" altLang="en-US" sz="2000">
                <a:solidFill>
                  <a:srgbClr val="010188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能用</a:t>
            </a:r>
            <a:r>
              <a:rPr lang="zh-CN" altLang="en-US" sz="2000">
                <a:solidFill>
                  <a:srgbClr val="010188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原来的分析方法吗？</a:t>
            </a:r>
            <a:endParaRPr lang="zh-CN" altLang="en-US" sz="2000">
              <a:solidFill>
                <a:srgbClr val="010188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000">
                <a:solidFill>
                  <a:srgbClr val="010188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      </a:t>
            </a:r>
            <a:r>
              <a:rPr lang="zh-CN" altLang="en-US" sz="20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因为竖直方向初速度不为零</a:t>
            </a:r>
            <a:endParaRPr lang="zh-CN" altLang="en-US" sz="2000">
              <a:solidFill>
                <a:srgbClr val="010188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000">
                <a:solidFill>
                  <a:srgbClr val="010188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     </a:t>
            </a:r>
            <a:r>
              <a:rPr lang="zh-CN" altLang="en-US" sz="2000">
                <a:solidFill>
                  <a:srgbClr val="010188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即                     不再适用</a:t>
            </a:r>
            <a:endParaRPr lang="en-US" altLang="zh-CN" sz="2000">
              <a:solidFill>
                <a:srgbClr val="010188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000">
                <a:solidFill>
                  <a:srgbClr val="010188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3</a:t>
            </a:r>
            <a:r>
              <a:rPr lang="zh-CN" altLang="en-US" sz="2000">
                <a:solidFill>
                  <a:srgbClr val="010188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、</a:t>
            </a:r>
            <a:r>
              <a:rPr lang="en-US" altLang="zh-CN" sz="2000" i="1">
                <a:solidFill>
                  <a:srgbClr val="010188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a</a:t>
            </a:r>
            <a:r>
              <a:rPr lang="zh-CN" altLang="en-US" sz="2000">
                <a:solidFill>
                  <a:srgbClr val="010188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点不是抛出点的分析方法</a:t>
            </a:r>
            <a:endParaRPr lang="zh-CN" altLang="en-US" sz="2000">
              <a:solidFill>
                <a:srgbClr val="010188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000">
                <a:solidFill>
                  <a:srgbClr val="010188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      </a:t>
            </a:r>
            <a:r>
              <a:rPr lang="zh-CN" altLang="en-US" sz="20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利用竖直方向物体做匀变速直线运动规律：连续相等时间间隔内的位移差是定值</a:t>
            </a:r>
            <a:endParaRPr lang="zh-CN" altLang="en-US" sz="2000">
              <a:solidFill>
                <a:srgbClr val="FF0000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graphicFrame>
        <p:nvGraphicFramePr>
          <p:cNvPr id="4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342073" y="2160746"/>
          <a:ext cx="1078706" cy="711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" imgW="596900" imgH="393700" progId="Equation.3">
                  <p:embed/>
                </p:oleObj>
              </mc:Choice>
              <mc:Fallback>
                <p:oleObj name="" r:id="rId1" imgW="596900" imgH="393700" progId="Equation.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342073" y="2160746"/>
                        <a:ext cx="1078706" cy="7115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98240385" name="图片 1498240385" descr="figu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654" y="870585"/>
            <a:ext cx="2261711" cy="2034540"/>
          </a:xfrm>
          <a:prstGeom prst="rect">
            <a:avLst/>
          </a:prstGeom>
        </p:spPr>
      </p:pic>
      <p:graphicFrame>
        <p:nvGraphicFramePr>
          <p:cNvPr id="10" name="对象 -2147482280"/>
          <p:cNvGraphicFramePr>
            <a:graphicFrameLocks noChangeAspect="1"/>
          </p:cNvGraphicFramePr>
          <p:nvPr/>
        </p:nvGraphicFramePr>
        <p:xfrm>
          <a:off x="4085670" y="2785269"/>
          <a:ext cx="1228725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" name="" r:id="rId4" imgW="609600" imgH="228600" progId="Equation.3">
                  <p:embed/>
                </p:oleObj>
              </mc:Choice>
              <mc:Fallback>
                <p:oleObj name="" r:id="rId4" imgW="609600" imgH="228600" progId="Equation.3">
                  <p:embed/>
                  <p:pic>
                    <p:nvPicPr>
                      <p:cNvPr id="0" name="图片 1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85670" y="2785269"/>
                        <a:ext cx="1228725" cy="4810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824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8240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8240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447675" y="807085"/>
            <a:ext cx="9652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（</a:t>
            </a:r>
            <a:r>
              <a:rPr lang="en-US" altLang="zh-CN" sz="2400"/>
              <a:t>1</a:t>
            </a:r>
            <a:r>
              <a:rPr lang="zh-CN" altLang="en-US" sz="2400"/>
              <a:t>）</a:t>
            </a:r>
            <a:endParaRPr lang="zh-CN" altLang="en-US" sz="2400"/>
          </a:p>
        </p:txBody>
      </p:sp>
      <p:sp>
        <p:nvSpPr>
          <p:cNvPr id="7" name="文本框 6"/>
          <p:cNvSpPr txBox="1"/>
          <p:nvPr/>
        </p:nvSpPr>
        <p:spPr>
          <a:xfrm>
            <a:off x="485775" y="2341245"/>
            <a:ext cx="9880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（</a:t>
            </a:r>
            <a:r>
              <a:rPr lang="en-US" altLang="zh-CN" sz="2400"/>
              <a:t>2</a:t>
            </a:r>
            <a:r>
              <a:rPr lang="zh-CN" altLang="en-US" sz="2400"/>
              <a:t>）</a:t>
            </a:r>
            <a:endParaRPr lang="zh-CN" altLang="en-US" sz="2400"/>
          </a:p>
        </p:txBody>
      </p:sp>
      <p:graphicFrame>
        <p:nvGraphicFramePr>
          <p:cNvPr id="2" name="对象 -2147482284"/>
          <p:cNvGraphicFramePr>
            <a:graphicFrameLocks noChangeAspect="1"/>
          </p:cNvGraphicFramePr>
          <p:nvPr/>
        </p:nvGraphicFramePr>
        <p:xfrm>
          <a:off x="3708083" y="2104549"/>
          <a:ext cx="1646396" cy="780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1" imgW="939800" imgH="444500" progId="Equation.3">
                  <p:embed/>
                </p:oleObj>
              </mc:Choice>
              <mc:Fallback>
                <p:oleObj name="" r:id="rId1" imgW="939800" imgH="444500" progId="Equation.3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708083" y="2104549"/>
                        <a:ext cx="1646396" cy="78009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-2147482282"/>
          <p:cNvGraphicFramePr>
            <a:graphicFrameLocks noChangeAspect="1"/>
          </p:cNvGraphicFramePr>
          <p:nvPr/>
        </p:nvGraphicFramePr>
        <p:xfrm>
          <a:off x="3703320" y="2918936"/>
          <a:ext cx="18288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" name="" r:id="rId3" imgW="914400" imgH="419100" progId="Equation.3">
                  <p:embed/>
                </p:oleObj>
              </mc:Choice>
              <mc:Fallback>
                <p:oleObj name="" r:id="rId3" imgW="914400" imgH="419100" progId="Equation.3">
                  <p:embed/>
                  <p:pic>
                    <p:nvPicPr>
                      <p:cNvPr id="0" name="图片 1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03320" y="2918936"/>
                        <a:ext cx="1828800" cy="723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-2147482281"/>
          <p:cNvGraphicFramePr>
            <a:graphicFrameLocks noChangeAspect="1"/>
          </p:cNvGraphicFramePr>
          <p:nvPr/>
        </p:nvGraphicFramePr>
        <p:xfrm>
          <a:off x="1370648" y="1352074"/>
          <a:ext cx="1891665" cy="716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" name="" r:id="rId5" imgW="1041400" imgH="393700" progId="Equation.3">
                  <p:embed/>
                </p:oleObj>
              </mc:Choice>
              <mc:Fallback>
                <p:oleObj name="" r:id="rId5" imgW="1041400" imgH="393700" progId="Equation.3">
                  <p:embed/>
                  <p:pic>
                    <p:nvPicPr>
                      <p:cNvPr id="0" name="图片 1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70648" y="1352074"/>
                        <a:ext cx="1891665" cy="71628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-2147482280"/>
          <p:cNvGraphicFramePr>
            <a:graphicFrameLocks noChangeAspect="1"/>
          </p:cNvGraphicFramePr>
          <p:nvPr/>
        </p:nvGraphicFramePr>
        <p:xfrm>
          <a:off x="1349216" y="769144"/>
          <a:ext cx="2940844" cy="490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" name="" r:id="rId7" imgW="1511300" imgH="241300" progId="Equation.3">
                  <p:embed/>
                </p:oleObj>
              </mc:Choice>
              <mc:Fallback>
                <p:oleObj name="" r:id="rId7" imgW="1511300" imgH="241300" progId="Equation.3">
                  <p:embed/>
                  <p:pic>
                    <p:nvPicPr>
                      <p:cNvPr id="0" name="图片 1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49216" y="769144"/>
                        <a:ext cx="2940844" cy="49006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-2147482283"/>
          <p:cNvGraphicFramePr>
            <a:graphicFrameLocks noChangeAspect="1"/>
          </p:cNvGraphicFramePr>
          <p:nvPr/>
        </p:nvGraphicFramePr>
        <p:xfrm>
          <a:off x="1410653" y="3093720"/>
          <a:ext cx="1851660" cy="482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" name="" r:id="rId9" imgW="876300" imgH="228600" progId="Equation.3">
                  <p:embed/>
                </p:oleObj>
              </mc:Choice>
              <mc:Fallback>
                <p:oleObj name="" r:id="rId9" imgW="876300" imgH="228600" progId="Equation.3">
                  <p:embed/>
                  <p:pic>
                    <p:nvPicPr>
                      <p:cNvPr id="0" name="图片 1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10653" y="3093720"/>
                        <a:ext cx="1851660" cy="48244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-2147482280"/>
          <p:cNvGraphicFramePr>
            <a:graphicFrameLocks noChangeAspect="1"/>
          </p:cNvGraphicFramePr>
          <p:nvPr/>
        </p:nvGraphicFramePr>
        <p:xfrm>
          <a:off x="4753928" y="670719"/>
          <a:ext cx="788194" cy="724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" r:id="rId11" imgW="533400" imgH="469900" progId="Equation.3">
                  <p:embed/>
                </p:oleObj>
              </mc:Choice>
              <mc:Fallback>
                <p:oleObj name="" r:id="rId11" imgW="533400" imgH="469900" progId="Equation.3">
                  <p:embed/>
                  <p:pic>
                    <p:nvPicPr>
                      <p:cNvPr id="0" name="图片 1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753928" y="670719"/>
                        <a:ext cx="788194" cy="72485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文本框 13"/>
          <p:cNvSpPr txBox="1"/>
          <p:nvPr/>
        </p:nvSpPr>
        <p:spPr>
          <a:xfrm>
            <a:off x="797719" y="3803809"/>
            <a:ext cx="5961698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抛出点在</a:t>
            </a:r>
            <a:r>
              <a:rPr lang="zh-CN" altLang="en-US" sz="2000" b="1" i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a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点的左方一格、上方八分之一格处</a:t>
            </a:r>
            <a:endParaRPr lang="zh-CN" altLang="en-US" sz="2000" b="1">
              <a:solidFill>
                <a:srgbClr val="FF0000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graphicFrame>
        <p:nvGraphicFramePr>
          <p:cNvPr id="15" name="对象 -2147482281"/>
          <p:cNvGraphicFramePr>
            <a:graphicFrameLocks noChangeAspect="1"/>
          </p:cNvGraphicFramePr>
          <p:nvPr/>
        </p:nvGraphicFramePr>
        <p:xfrm>
          <a:off x="1372076" y="2166461"/>
          <a:ext cx="1728788" cy="724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" name="" r:id="rId13" imgW="939800" imgH="393700" progId="Equation.3">
                  <p:embed/>
                </p:oleObj>
              </mc:Choice>
              <mc:Fallback>
                <p:oleObj name="" r:id="rId13" imgW="939800" imgH="393700" progId="Equation.3">
                  <p:embed/>
                  <p:pic>
                    <p:nvPicPr>
                      <p:cNvPr id="0" name="图片 17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372076" y="2166461"/>
                        <a:ext cx="1728788" cy="72485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98240385" name="图片 1498240385" descr="figure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17469" y="959168"/>
            <a:ext cx="2261711" cy="203454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6652260" y="1075849"/>
            <a:ext cx="377666" cy="321945"/>
            <a:chOff x="13739" y="995"/>
            <a:chExt cx="793" cy="676"/>
          </a:xfrm>
        </p:grpSpPr>
        <p:sp>
          <p:nvSpPr>
            <p:cNvPr id="3" name="椭圆 2"/>
            <p:cNvSpPr/>
            <p:nvPr/>
          </p:nvSpPr>
          <p:spPr>
            <a:xfrm flipH="1" flipV="1">
              <a:off x="13739" y="1449"/>
              <a:ext cx="226" cy="222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 flipH="1">
              <a:off x="13917" y="995"/>
              <a:ext cx="615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350" b="1" i="1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O</a:t>
              </a:r>
              <a:endParaRPr lang="en-US" altLang="zh-CN" sz="1350" b="1" i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824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8240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8240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6" name="Rectangle 2"/>
          <p:cNvSpPr>
            <a:spLocks noGrp="1"/>
          </p:cNvSpPr>
          <p:nvPr/>
        </p:nvSpPr>
        <p:spPr>
          <a:xfrm>
            <a:off x="543560" y="1052830"/>
            <a:ext cx="8531860" cy="978535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 lnSpcReduction="10000"/>
          </a:bodyPr>
          <a:lstStyle>
            <a:lvl1pPr algn="ctr" defTabSz="1219200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1" hangingPunct="1"/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动物管理员在森林里寻找到了一只丢失的猴子，立即用麻醉枪水平地射击，设子弹从枪口水平射出的瞬间，精明的猴子便从静止开始自由下落．猴子跑掉了吗？为什么？不计空气阻力。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5140" y="598805"/>
            <a:ext cx="110109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想一想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658620" y="2138680"/>
            <a:ext cx="5553075" cy="928370"/>
            <a:chOff x="2612" y="3368"/>
            <a:chExt cx="8745" cy="1462"/>
          </a:xfrm>
        </p:grpSpPr>
        <p:pic>
          <p:nvPicPr>
            <p:cNvPr id="52227" name="Picture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645" y="3368"/>
              <a:ext cx="1713" cy="146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12" y="3368"/>
              <a:ext cx="1186" cy="105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2229" name="Line 5"/>
            <p:cNvSpPr/>
            <p:nvPr/>
          </p:nvSpPr>
          <p:spPr>
            <a:xfrm flipV="1">
              <a:off x="3673" y="3852"/>
              <a:ext cx="5972" cy="13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lgDash"/>
              <a:headEnd type="none" w="med" len="med"/>
              <a:tailEnd type="none" w="med" len="med"/>
            </a:ln>
          </p:spPr>
        </p:sp>
      </p:grp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723265" y="693420"/>
            <a:ext cx="7533640" cy="1938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分析平抛运动问题要点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2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：（抛出点未知）</a:t>
            </a:r>
            <a:endParaRPr lang="zh-CN" altLang="en-US" sz="2000" b="1" dirty="0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r>
              <a:rPr lang="en-US" altLang="zh-CN" sz="2000" dirty="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1</a:t>
            </a:r>
            <a:r>
              <a:rPr lang="zh-CN" altLang="en-US" sz="2000" dirty="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、找</a:t>
            </a:r>
            <a:r>
              <a:rPr lang="en-US" altLang="zh-CN" sz="2000" i="1" dirty="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y</a:t>
            </a:r>
            <a:r>
              <a:rPr lang="zh-CN" altLang="en-US" sz="2000" dirty="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方向连续相等时间的位移差</a:t>
            </a:r>
            <a:r>
              <a:rPr lang="en-US" altLang="zh-CN" sz="200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Δ</a:t>
            </a:r>
            <a:r>
              <a:rPr lang="en-US" altLang="zh-CN" sz="2000" i="1" dirty="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y</a:t>
            </a:r>
            <a:r>
              <a:rPr lang="en-US" altLang="zh-CN" sz="2000" dirty="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=</a:t>
            </a:r>
            <a:r>
              <a:rPr lang="en-US" altLang="zh-CN" sz="2000" i="1" dirty="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gt</a:t>
            </a:r>
            <a:r>
              <a:rPr lang="en-US" altLang="zh-CN" sz="2000" baseline="30000" dirty="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2</a:t>
            </a:r>
            <a:endParaRPr lang="zh-CN" altLang="en-US" sz="2000" dirty="0">
              <a:solidFill>
                <a:srgbClr val="C00000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r>
              <a:rPr lang="en-US" altLang="zh-CN" sz="2000" dirty="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2</a:t>
            </a:r>
            <a:r>
              <a:rPr lang="zh-CN" altLang="en-US" sz="2000" dirty="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、利用水平位移求初速度</a:t>
            </a:r>
            <a:endParaRPr lang="zh-CN" altLang="en-US" sz="2000" dirty="0">
              <a:solidFill>
                <a:srgbClr val="C00000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r>
              <a:rPr lang="en-US" altLang="zh-CN" sz="2000" dirty="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3</a:t>
            </a:r>
            <a:r>
              <a:rPr lang="zh-CN" altLang="en-US" sz="2000" dirty="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、利用</a:t>
            </a:r>
            <a:r>
              <a:rPr lang="en-US" altLang="zh-CN" sz="2000" i="1" dirty="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y</a:t>
            </a:r>
            <a:r>
              <a:rPr lang="zh-CN" altLang="en-US" sz="2000" dirty="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方向时间中点的瞬时速度求某点的</a:t>
            </a:r>
            <a:r>
              <a:rPr lang="en-US" altLang="zh-CN" sz="2000" i="1" dirty="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y</a:t>
            </a:r>
            <a:r>
              <a:rPr lang="zh-CN" altLang="en-US" sz="2000" dirty="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方向分速度，进而</a:t>
            </a:r>
            <a:r>
              <a:rPr lang="zh-CN" altLang="en-US" sz="2000" dirty="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求得</a:t>
            </a:r>
            <a:r>
              <a:rPr lang="zh-CN" altLang="en-US" sz="2000" dirty="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从抛出点到该点的运动时间</a:t>
            </a:r>
            <a:endParaRPr lang="zh-CN" altLang="en-US" sz="2000" dirty="0">
              <a:solidFill>
                <a:srgbClr val="C00000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r>
              <a:rPr lang="en-US" altLang="zh-CN" sz="2000" dirty="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4</a:t>
            </a:r>
            <a:r>
              <a:rPr lang="zh-CN" altLang="en-US" sz="2000" dirty="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、根据</a:t>
            </a:r>
            <a:r>
              <a:rPr lang="zh-CN" altLang="en-US" sz="2000" dirty="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从抛出点到该点的运动时间求出抛出点的坐标</a:t>
            </a:r>
            <a:endParaRPr lang="zh-CN" altLang="en-US" sz="2000" dirty="0">
              <a:solidFill>
                <a:srgbClr val="C00000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3" name="组合 12"/>
          <p:cNvGrpSpPr/>
          <p:nvPr/>
        </p:nvGrpSpPr>
        <p:grpSpPr>
          <a:xfrm>
            <a:off x="795020" y="1620520"/>
            <a:ext cx="3154680" cy="2406015"/>
            <a:chOff x="5048234" y="2263896"/>
            <a:chExt cx="3392381" cy="2751450"/>
          </a:xfrm>
        </p:grpSpPr>
        <p:pic>
          <p:nvPicPr>
            <p:cNvPr id="22" name="Picture 2" descr="https://timgsa.baidu.com/timg?image&amp;quality=80&amp;size=b9999_10000&amp;sec=1581231801124&amp;di=1a5601069c145f79b116c918f6a01c5c&amp;imgtype=jpg&amp;src=http%3A%2F%2F5b0988e595225.cdn.sohucs.com%2Fimages%2F20180814%2F631d589a1f914321ae8553849b1c11c8.jpe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984" b="40956"/>
            <a:stretch>
              <a:fillRect/>
            </a:stretch>
          </p:blipFill>
          <p:spPr bwMode="auto">
            <a:xfrm>
              <a:off x="5048234" y="2263896"/>
              <a:ext cx="3392381" cy="2751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矩形 2"/>
            <p:cNvSpPr/>
            <p:nvPr/>
          </p:nvSpPr>
          <p:spPr>
            <a:xfrm>
              <a:off x="6235137" y="3424276"/>
              <a:ext cx="2205478" cy="1579599"/>
            </a:xfrm>
            <a:prstGeom prst="rect">
              <a:avLst/>
            </a:prstGeom>
            <a:solidFill>
              <a:srgbClr val="DBFDFC"/>
            </a:solidFill>
            <a:ln>
              <a:solidFill>
                <a:srgbClr val="DBFD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10" name="图片 9"/>
          <p:cNvPicPr/>
          <p:nvPr>
            <p:custDataLst>
              <p:tags r:id="rId4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10" t="25670" r="16987" b="43516"/>
          <a:stretch>
            <a:fillRect/>
          </a:stretch>
        </p:blipFill>
        <p:spPr bwMode="auto">
          <a:xfrm>
            <a:off x="5137422" y="1763156"/>
            <a:ext cx="2418348" cy="2570977"/>
          </a:xfrm>
          <a:prstGeom prst="rect">
            <a:avLst/>
          </a:prstGeom>
          <a:ln>
            <a:noFill/>
          </a:ln>
        </p:spPr>
      </p:pic>
      <p:sp>
        <p:nvSpPr>
          <p:cNvPr id="5" name="文本框 8"/>
          <p:cNvSpPr txBox="1"/>
          <p:nvPr/>
        </p:nvSpPr>
        <p:spPr>
          <a:xfrm>
            <a:off x="582295" y="582295"/>
            <a:ext cx="6468745" cy="8991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p>
            <a:pPr marL="1163955" indent="-1163955">
              <a:lnSpc>
                <a:spcPct val="150000"/>
              </a:lnSpc>
            </a:pPr>
            <a:r>
              <a:rPr lang="zh-CN" altLang="en-US" sz="1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斜抛</a:t>
            </a:r>
            <a:r>
              <a:rPr lang="zh-CN" altLang="zh-CN" sz="1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运动</a:t>
            </a:r>
            <a:r>
              <a:rPr lang="zh-CN" altLang="en-US" sz="1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zh-CN" altLang="en-US" sz="1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如果物体被抛出时的速度 </a:t>
            </a:r>
            <a:r>
              <a:rPr lang="en-US" altLang="zh-CN" sz="1800" b="1" i="1" dirty="0">
                <a:latin typeface="Times New Roman" panose="02020603050405020304" charset="0"/>
                <a:ea typeface="华文楷体" panose="02010600040101010101" pitchFamily="2" charset="-122"/>
                <a:cs typeface="Times New Roman" panose="02020603050405020304" charset="0"/>
              </a:rPr>
              <a:t>v</a:t>
            </a:r>
            <a:r>
              <a:rPr lang="en-US" altLang="zh-CN" sz="1800" b="1" baseline="-25000" dirty="0">
                <a:latin typeface="Times New Roman" panose="02020603050405020304" charset="0"/>
                <a:ea typeface="华文楷体" panose="02010600040101010101" pitchFamily="2" charset="-122"/>
                <a:cs typeface="Times New Roman" panose="02020603050405020304" charset="0"/>
              </a:rPr>
              <a:t>0 </a:t>
            </a:r>
            <a:r>
              <a:rPr lang="zh-CN" altLang="en-US" sz="1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不沿水平方向，而是斜</a:t>
            </a:r>
            <a:r>
              <a:rPr lang="zh-CN" altLang="en-US" sz="1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向上方</a:t>
            </a:r>
            <a:r>
              <a:rPr lang="zh-CN" altLang="en-US" sz="1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或斜向</a:t>
            </a:r>
            <a:r>
              <a:rPr lang="zh-CN" altLang="en-US" sz="1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下方，</a:t>
            </a: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只</a:t>
            </a:r>
            <a:r>
              <a:rPr lang="zh-CN" altLang="en-US" sz="1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在重力作用下的运动。</a:t>
            </a:r>
            <a:endParaRPr lang="en-US" altLang="zh-CN" sz="18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57555" y="4147185"/>
            <a:ext cx="4911095" cy="568122"/>
            <a:chOff x="1193" y="6531"/>
            <a:chExt cx="7734" cy="895"/>
          </a:xfrm>
        </p:grpSpPr>
        <p:sp>
          <p:nvSpPr>
            <p:cNvPr id="21" name="文本框 8"/>
            <p:cNvSpPr txBox="1"/>
            <p:nvPr/>
          </p:nvSpPr>
          <p:spPr>
            <a:xfrm>
              <a:off x="1193" y="6531"/>
              <a:ext cx="5087" cy="763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sz="1800" b="1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研究方法：运动的合成与分解</a:t>
              </a:r>
              <a:endParaRPr lang="zh-CN" altLang="zh-CN" sz="1800" b="1" dirty="0">
                <a:solidFill>
                  <a:srgbClr val="FF00FF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23" name="文本框 8"/>
            <p:cNvSpPr txBox="1"/>
            <p:nvPr/>
          </p:nvSpPr>
          <p:spPr>
            <a:xfrm>
              <a:off x="6383" y="6662"/>
              <a:ext cx="2544" cy="763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p>
              <a:pPr>
                <a:lnSpc>
                  <a:spcPct val="150000"/>
                </a:lnSpc>
              </a:pPr>
              <a:r>
                <a:rPr lang="en-US" altLang="zh-CN" sz="1800" b="1" dirty="0" smtClean="0">
                  <a:solidFill>
                    <a:srgbClr val="FF00FF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—— </a:t>
              </a:r>
              <a:r>
                <a:rPr lang="zh-CN" altLang="en-US" sz="1800" b="1" dirty="0" smtClean="0">
                  <a:solidFill>
                    <a:srgbClr val="FF00FF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化曲为直</a:t>
              </a:r>
              <a:endParaRPr lang="zh-CN" altLang="zh-CN" sz="1800" b="1" dirty="0">
                <a:solidFill>
                  <a:srgbClr val="FF00FF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extBox 12"/>
          <p:cNvSpPr txBox="1"/>
          <p:nvPr/>
        </p:nvSpPr>
        <p:spPr>
          <a:xfrm>
            <a:off x="2422781" y="600219"/>
            <a:ext cx="3921919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zh-CN" altLang="en-US" sz="2700" b="1" dirty="0">
                <a:solidFill>
                  <a:schemeClr val="tx1"/>
                </a:solidFill>
                <a:latin typeface="Arial" panose="020B0604020202020204" pitchFamily="34" charset="0"/>
              </a:rPr>
              <a:t>小结</a:t>
            </a:r>
            <a:endParaRPr lang="zh-CN" altLang="en-US" sz="27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73430" y="1293495"/>
            <a:ext cx="684037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010188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2400" b="1">
                <a:solidFill>
                  <a:srgbClr val="010188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、理解平抛运动是匀变速曲线运动</a:t>
            </a:r>
            <a:endParaRPr lang="zh-CN" altLang="en-US" sz="2400" b="1">
              <a:solidFill>
                <a:srgbClr val="010188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73430" y="1754029"/>
            <a:ext cx="6840379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 sz="2400" b="1">
                <a:solidFill>
                  <a:srgbClr val="010188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altLang="en-US" sz="2400" b="1">
                <a:solidFill>
                  <a:srgbClr val="010188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、掌握平抛运动规律</a:t>
            </a:r>
            <a:endParaRPr lang="zh-CN" altLang="en-US" sz="2400" b="1">
              <a:solidFill>
                <a:srgbClr val="010188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400" b="1">
                <a:solidFill>
                  <a:srgbClr val="010188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水平运动规律</a:t>
            </a:r>
            <a:endParaRPr lang="zh-CN" altLang="en-US" sz="2400" b="1">
              <a:solidFill>
                <a:srgbClr val="010188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2400" b="1">
                <a:solidFill>
                  <a:srgbClr val="010188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endParaRPr lang="zh-CN" altLang="en-US" sz="2400" b="1">
              <a:solidFill>
                <a:srgbClr val="010188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2400" b="1">
                <a:solidFill>
                  <a:srgbClr val="010188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竖直运动规律          或</a:t>
            </a:r>
            <a:endParaRPr lang="zh-CN" altLang="en-US" sz="2400" b="1">
              <a:solidFill>
                <a:srgbClr val="010188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413760" y="2446020"/>
          <a:ext cx="1138238" cy="553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1" imgW="495300" imgH="241300" progId="Equation.3">
                  <p:embed/>
                </p:oleObj>
              </mc:Choice>
              <mc:Fallback>
                <p:oleObj name="" r:id="rId1" imgW="495300" imgH="241300" progId="Equation.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413760" y="2446020"/>
                        <a:ext cx="1138238" cy="5538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411220" y="3057366"/>
          <a:ext cx="1132999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3" imgW="596900" imgH="393700" progId="Equation.3">
                  <p:embed/>
                </p:oleObj>
              </mc:Choice>
              <mc:Fallback>
                <p:oleObj name="" r:id="rId3" imgW="596900" imgH="393700" progId="Equation.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11220" y="3057366"/>
                        <a:ext cx="1132999" cy="747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" name="文本框 99"/>
          <p:cNvSpPr txBox="1"/>
          <p:nvPr/>
        </p:nvSpPr>
        <p:spPr>
          <a:xfrm>
            <a:off x="5133023" y="3197384"/>
            <a:ext cx="131635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en-US" sz="2400">
                <a:latin typeface="Times New Roman" panose="02020603050405020304" charset="0"/>
                <a:ea typeface="宋体" panose="02010600030101010101" pitchFamily="2" charset="-122"/>
              </a:rPr>
              <a:t>Δ</a:t>
            </a:r>
            <a:r>
              <a:rPr lang="en-US" sz="2400" i="1">
                <a:latin typeface="Times New Roman" panose="02020603050405020304" charset="0"/>
                <a:ea typeface="宋体" panose="02010600030101010101" pitchFamily="2" charset="-122"/>
              </a:rPr>
              <a:t>y</a:t>
            </a:r>
            <a:r>
              <a:rPr lang="en-US" sz="2400">
                <a:latin typeface="Times New Roman" panose="02020603050405020304" charset="0"/>
                <a:ea typeface="宋体" panose="02010600030101010101" pitchFamily="2" charset="-122"/>
              </a:rPr>
              <a:t>=</a:t>
            </a:r>
            <a:r>
              <a:rPr lang="en-US" sz="2400" i="1">
                <a:latin typeface="Times New Roman" panose="02020603050405020304" charset="0"/>
                <a:ea typeface="宋体" panose="02010600030101010101" pitchFamily="2" charset="-122"/>
              </a:rPr>
              <a:t>gT</a:t>
            </a:r>
            <a:r>
              <a:rPr lang="en-US" sz="2400" baseline="30000">
                <a:latin typeface="Times New Roman" panose="02020603050405020304" charset="0"/>
                <a:ea typeface="宋体" panose="02010600030101010101" pitchFamily="2" charset="-122"/>
              </a:rPr>
              <a:t>2</a:t>
            </a:r>
            <a:endParaRPr lang="zh-CN" altLang="en-US" sz="2400"/>
          </a:p>
        </p:txBody>
      </p:sp>
      <p:sp>
        <p:nvSpPr>
          <p:cNvPr id="8" name="文本框 7"/>
          <p:cNvSpPr txBox="1"/>
          <p:nvPr/>
        </p:nvSpPr>
        <p:spPr>
          <a:xfrm>
            <a:off x="912495" y="3869055"/>
            <a:ext cx="684037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010188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r>
              <a:rPr lang="zh-CN" altLang="en-US" sz="2400" b="1">
                <a:solidFill>
                  <a:srgbClr val="010188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、掌握分析平抛运动方法</a:t>
            </a:r>
            <a:endParaRPr lang="zh-CN" altLang="en-US" sz="2400" b="1">
              <a:solidFill>
                <a:srgbClr val="010188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0" grpId="0"/>
      <p:bldP spid="6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  <a:endParaRPr lang="zh-CN" altLang="en-US" sz="5400" b="1" spc="3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  <a:endParaRPr lang="zh-CN" altLang="en-US" spc="226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" name="对象 2"/>
          <p:cNvGraphicFramePr/>
          <p:nvPr/>
        </p:nvGraphicFramePr>
        <p:xfrm>
          <a:off x="3443605" y="1788160"/>
          <a:ext cx="4107180" cy="3042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1" imgW="4886325" imgH="3295650" progId="Paint.Picture">
                  <p:embed/>
                </p:oleObj>
              </mc:Choice>
              <mc:Fallback>
                <p:oleObj name="" r:id="rId1" imgW="4886325" imgH="3295650" progId="Paint.Picture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443605" y="1788160"/>
                        <a:ext cx="4107180" cy="3042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399415" y="909320"/>
            <a:ext cx="796163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1">
              <a:lnSpc>
                <a:spcPct val="120000"/>
              </a:lnSpc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华文中宋" panose="02010600040101010101" charset="-122"/>
                <a:sym typeface="+mn-ea"/>
              </a:rPr>
              <a:t>在排球比赛中，如果运动员沿水平方向击球，在不计空气阻力的情况下，要使排球既能过网，又不出界，需要考虑哪些因素？如何估算球落地时速度的大小？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10920" y="494348"/>
            <a:ext cx="109918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 b="1">
                <a:solidFill>
                  <a:srgbClr val="4331CD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想一想</a:t>
            </a:r>
            <a:endParaRPr lang="zh-CN" altLang="en-US" sz="2400" b="1">
              <a:solidFill>
                <a:srgbClr val="4331CD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3E3E3F">
                  <a:alpha val="100000"/>
                </a:srgbClr>
              </a:clrFrom>
              <a:clrTo>
                <a:srgbClr val="3E3E3F">
                  <a:alpha val="100000"/>
                  <a:alpha val="0"/>
                </a:srgbClr>
              </a:clrTo>
            </a:clrChange>
            <a:grayscl/>
            <a:lum contras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6450" y="2307590"/>
            <a:ext cx="2724150" cy="184086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619125" y="1499870"/>
            <a:ext cx="75926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0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平抛运动：</a:t>
            </a:r>
            <a:r>
              <a:rPr lang="zh-CN" altLang="zh-CN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以一定的速度将物体水平抛出，在</a:t>
            </a:r>
            <a:r>
              <a:rPr lang="zh-CN" altLang="zh-CN" sz="2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空气阻力可以忽略</a:t>
            </a:r>
            <a:r>
              <a:rPr lang="zh-CN" altLang="zh-CN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的情况下，物体</a:t>
            </a:r>
            <a:r>
              <a:rPr lang="zh-CN" altLang="zh-CN" sz="2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只受重力</a:t>
            </a:r>
            <a:r>
              <a:rPr lang="zh-CN" altLang="zh-CN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的作用，这时的运动叫作</a:t>
            </a:r>
            <a:r>
              <a:rPr lang="zh-CN" altLang="zh-CN" sz="2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平抛运动</a:t>
            </a:r>
            <a:r>
              <a:rPr lang="zh-CN" altLang="zh-CN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。</a:t>
            </a:r>
            <a:endParaRPr lang="zh-CN" altLang="en-US" sz="2000"/>
          </a:p>
        </p:txBody>
      </p:sp>
      <p:sp>
        <p:nvSpPr>
          <p:cNvPr id="6" name="文本框 5"/>
          <p:cNvSpPr txBox="1"/>
          <p:nvPr/>
        </p:nvSpPr>
        <p:spPr>
          <a:xfrm>
            <a:off x="806450" y="4148455"/>
            <a:ext cx="31159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平抛的运动轨迹</a:t>
            </a:r>
            <a:endParaRPr lang="zh-CN" altLang="zh-CN" sz="20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38575" y="2719070"/>
            <a:ext cx="434276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（1）小球水平抛出后的运动轨迹为什么是曲线的？</a:t>
            </a:r>
            <a:endParaRPr lang="zh-CN" altLang="en-US" sz="2000"/>
          </a:p>
          <a:p>
            <a:r>
              <a:rPr lang="zh-CN" altLang="en-US" sz="2000"/>
              <a:t>（2）你如何分析做曲线运动的小球的位移及速度？</a:t>
            </a:r>
            <a:endParaRPr lang="zh-CN" altLang="en-US" sz="2000"/>
          </a:p>
        </p:txBody>
      </p:sp>
      <p:sp>
        <p:nvSpPr>
          <p:cNvPr id="10" name="文本框 8"/>
          <p:cNvSpPr txBox="1"/>
          <p:nvPr/>
        </p:nvSpPr>
        <p:spPr>
          <a:xfrm>
            <a:off x="619266" y="437168"/>
            <a:ext cx="7905804" cy="9918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p>
            <a:pPr marL="1163955" indent="-1163955">
              <a:lnSpc>
                <a:spcPct val="150000"/>
              </a:lnSpc>
            </a:pP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</a:rPr>
              <a:t>抛体</a:t>
            </a:r>
            <a:r>
              <a:rPr lang="zh-CN" altLang="zh-CN" sz="2000" b="1" dirty="0" smtClean="0">
                <a:latin typeface="微软雅黑" panose="020B0503020204020204" charset="-122"/>
                <a:ea typeface="微软雅黑" panose="020B0503020204020204" charset="-122"/>
              </a:rPr>
              <a:t>运动</a:t>
            </a: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以一定的初速度将物体抛出，在空气阻力可以忽略的情况下，物体只受重力作用的运动。</a:t>
            </a:r>
            <a:endParaRPr lang="en-US" altLang="zh-CN" sz="20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2" name="组合 11"/>
          <p:cNvGrpSpPr/>
          <p:nvPr/>
        </p:nvGrpSpPr>
        <p:grpSpPr>
          <a:xfrm>
            <a:off x="4702175" y="1838325"/>
            <a:ext cx="3705860" cy="2922270"/>
            <a:chOff x="7511" y="2715"/>
            <a:chExt cx="5836" cy="4602"/>
          </a:xfrm>
        </p:grpSpPr>
        <p:grpSp>
          <p:nvGrpSpPr>
            <p:cNvPr id="36" name="组合 36"/>
            <p:cNvGrpSpPr/>
            <p:nvPr/>
          </p:nvGrpSpPr>
          <p:grpSpPr>
            <a:xfrm>
              <a:off x="7511" y="2715"/>
              <a:ext cx="5837" cy="4548"/>
              <a:chOff x="7617" y="11547"/>
              <a:chExt cx="4864" cy="3797"/>
            </a:xfrm>
          </p:grpSpPr>
          <p:pic>
            <p:nvPicPr>
              <p:cNvPr id="159" name="图片 159"/>
              <p:cNvPicPr>
                <a:picLocks noChangeAspect="1" noChangeArrowheads="1"/>
              </p:cNvPicPr>
              <p:nvPr/>
            </p:nvPicPr>
            <p:blipFill>
              <a:blip r:embed="rId1"/>
              <a:srcRect t="18616" r="17747"/>
              <a:stretch>
                <a:fillRect/>
              </a:stretch>
            </p:blipFill>
            <p:spPr>
              <a:xfrm>
                <a:off x="8152" y="12105"/>
                <a:ext cx="3615" cy="26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32" name="直接箭头连接符 32"/>
              <p:cNvCxnSpPr/>
              <p:nvPr/>
            </p:nvCxnSpPr>
            <p:spPr>
              <a:xfrm>
                <a:off x="8220" y="12135"/>
                <a:ext cx="3945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文本框 35"/>
              <p:cNvSpPr txBox="1"/>
              <p:nvPr/>
            </p:nvSpPr>
            <p:spPr>
              <a:xfrm>
                <a:off x="7617" y="14652"/>
                <a:ext cx="871" cy="692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</a:ln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 algn="just"/>
                <a:r>
                  <a:rPr lang="en-US" altLang="zh-CN" sz="1400" i="1" kern="100">
                    <a:latin typeface="Times New Roman" panose="02020603050405020304"/>
                    <a:ea typeface="宋体" panose="02010600030101010101" pitchFamily="2" charset="-122"/>
                    <a:cs typeface="Times New Roman" panose="02020603050405020304"/>
                    <a:sym typeface="Times New Roman" panose="02020603050405020304"/>
                  </a:rPr>
                  <a:t>y/</a:t>
                </a:r>
                <a:r>
                  <a:rPr lang="en-US" altLang="zh-CN" sz="1400" kern="100">
                    <a:latin typeface="Times New Roman" panose="02020603050405020304"/>
                    <a:ea typeface="宋体" panose="02010600030101010101" pitchFamily="2" charset="-122"/>
                    <a:cs typeface="Times New Roman" panose="02020603050405020304"/>
                    <a:sym typeface="Times New Roman" panose="02020603050405020304"/>
                  </a:rPr>
                  <a:t>m</a:t>
                </a:r>
                <a:endParaRPr lang="en-US" altLang="zh-CN" sz="1400" i="1" kern="100">
                  <a:latin typeface="Times New Roman" panose="02020603050405020304"/>
                  <a:ea typeface="宋体" panose="02010600030101010101" pitchFamily="2" charset="-122"/>
                  <a:cs typeface="Times New Roman" panose="02020603050405020304"/>
                  <a:sym typeface="Times New Roman" panose="02020603050405020304"/>
                </a:endParaRPr>
              </a:p>
            </p:txBody>
          </p:sp>
          <p:cxnSp>
            <p:nvCxnSpPr>
              <p:cNvPr id="33" name="直接箭头连接符 33"/>
              <p:cNvCxnSpPr/>
              <p:nvPr/>
            </p:nvCxnSpPr>
            <p:spPr>
              <a:xfrm flipH="1">
                <a:off x="8309" y="12150"/>
                <a:ext cx="1" cy="283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文本框 34"/>
              <p:cNvSpPr txBox="1"/>
              <p:nvPr/>
            </p:nvSpPr>
            <p:spPr>
              <a:xfrm>
                <a:off x="11610" y="11547"/>
                <a:ext cx="871" cy="557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</a:ln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 algn="just"/>
                <a:r>
                  <a:rPr lang="en-US" altLang="zh-CN" sz="1400" i="1" kern="100">
                    <a:latin typeface="Times New Roman" panose="02020603050405020304"/>
                    <a:ea typeface="宋体" panose="02010600030101010101" pitchFamily="2" charset="-122"/>
                    <a:cs typeface="Times New Roman" panose="02020603050405020304"/>
                    <a:sym typeface="Times New Roman" panose="02020603050405020304"/>
                  </a:rPr>
                  <a:t>x</a:t>
                </a:r>
                <a:r>
                  <a:rPr lang="en-US" altLang="zh-CN" sz="1400" i="1" kern="100">
                    <a:latin typeface="Times New Roman" panose="02020603050405020304"/>
                    <a:ea typeface="宋体" panose="02010600030101010101" pitchFamily="2" charset="-122"/>
                    <a:cs typeface="Times New Roman" panose="02020603050405020304"/>
                    <a:sym typeface="Times New Roman" panose="02020603050405020304"/>
                  </a:rPr>
                  <a:t>/</a:t>
                </a:r>
                <a:r>
                  <a:rPr lang="en-US" altLang="zh-CN" sz="1400" kern="100">
                    <a:latin typeface="Times New Roman" panose="02020603050405020304"/>
                    <a:ea typeface="宋体" panose="02010600030101010101" pitchFamily="2" charset="-122"/>
                    <a:cs typeface="Times New Roman" panose="02020603050405020304"/>
                    <a:sym typeface="Times New Roman" panose="02020603050405020304"/>
                  </a:rPr>
                  <a:t>m</a:t>
                </a:r>
                <a:endParaRPr lang="en-US" altLang="zh-CN" sz="1400" i="1" kern="100">
                  <a:latin typeface="Times New Roman" panose="02020603050405020304"/>
                  <a:ea typeface="宋体" panose="02010600030101010101" pitchFamily="2" charset="-122"/>
                  <a:cs typeface="Times New Roman" panose="02020603050405020304"/>
                  <a:sym typeface="Times New Roman" panose="02020603050405020304"/>
                </a:endParaRPr>
              </a:p>
            </p:txBody>
          </p:sp>
        </p:grpSp>
        <p:sp>
          <p:nvSpPr>
            <p:cNvPr id="9" name="文本框 215"/>
            <p:cNvSpPr txBox="1"/>
            <p:nvPr/>
          </p:nvSpPr>
          <p:spPr>
            <a:xfrm>
              <a:off x="9886" y="6657"/>
              <a:ext cx="990" cy="66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chemeClr val="bg1"/>
              </a:solidFill>
            </a:ln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p>
              <a:pPr algn="just"/>
              <a:r>
                <a:rPr lang="zh-CN" altLang="en-US" sz="2000" kern="1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/>
                  <a:sym typeface="Times New Roman" panose="02020603050405020304"/>
                </a:rPr>
                <a:t>丙</a:t>
              </a:r>
              <a:endParaRPr lang="zh-CN" altLang="en-US" sz="2000" kern="1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822960" y="815340"/>
            <a:ext cx="749871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练习：某物体在光滑的水平面上运动，在水平面上建立</a:t>
            </a:r>
            <a:r>
              <a:rPr lang="zh-CN" altLang="en-US" sz="2000" i="1">
                <a:latin typeface="Times New Roman" panose="02020603050405020304" charset="0"/>
                <a:cs typeface="Times New Roman" panose="02020603050405020304" charset="0"/>
              </a:rPr>
              <a:t>xOy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坐标系，</a:t>
            </a:r>
            <a:r>
              <a:rPr lang="zh-CN" altLang="en-US" sz="2000" i="1"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=0时，物体位于坐标系的原点</a:t>
            </a:r>
            <a:r>
              <a:rPr lang="zh-CN" altLang="en-US" sz="2000" i="1">
                <a:latin typeface="Times New Roman" panose="02020603050405020304" charset="0"/>
                <a:cs typeface="Times New Roman" panose="02020603050405020304" charset="0"/>
              </a:rPr>
              <a:t>O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。物体在</a:t>
            </a:r>
            <a:r>
              <a:rPr lang="zh-CN" altLang="en-US" sz="2000" i="1">
                <a:latin typeface="Times New Roman" panose="02020603050405020304" charset="0"/>
                <a:cs typeface="Times New Roman" panose="02020603050405020304" charset="0"/>
              </a:rPr>
              <a:t>x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轴和y轴方向上的分速度</a:t>
            </a:r>
            <a:r>
              <a:rPr lang="zh-CN" altLang="en-US" sz="2000" i="1">
                <a:latin typeface="Times New Roman" panose="02020603050405020304" charset="0"/>
                <a:cs typeface="Times New Roman" panose="02020603050405020304" charset="0"/>
              </a:rPr>
              <a:t>v</a:t>
            </a:r>
            <a:r>
              <a:rPr lang="zh-CN" altLang="en-US" sz="2000" baseline="-25000">
                <a:latin typeface="Times New Roman" panose="02020603050405020304" charset="0"/>
                <a:cs typeface="Times New Roman" panose="02020603050405020304" charset="0"/>
              </a:rPr>
              <a:t>x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、</a:t>
            </a:r>
            <a:r>
              <a:rPr lang="zh-CN" altLang="en-US" sz="2000" i="1">
                <a:latin typeface="Times New Roman" panose="02020603050405020304" charset="0"/>
                <a:cs typeface="Times New Roman" panose="02020603050405020304" charset="0"/>
              </a:rPr>
              <a:t>v</a:t>
            </a:r>
            <a:r>
              <a:rPr lang="zh-CN" altLang="en-US" sz="2000" baseline="-25000">
                <a:latin typeface="Times New Roman" panose="02020603050405020304" charset="0"/>
                <a:cs typeface="Times New Roman" panose="02020603050405020304" charset="0"/>
              </a:rPr>
              <a:t>y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随时间</a:t>
            </a:r>
            <a:r>
              <a:rPr lang="zh-CN" altLang="en-US" sz="2000" i="1"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变化的图象如图甲、乙所示。请你在丙图中分别画出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0s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时，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2s末，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4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s末，6s末，8s末物体的位置。</a:t>
            </a:r>
            <a:endParaRPr lang="zh-CN" alt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5179060" y="2205355"/>
            <a:ext cx="98425" cy="9842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5752465" y="2319655"/>
            <a:ext cx="98425" cy="9842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6323330" y="2606675"/>
            <a:ext cx="98425" cy="9842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6883400" y="3067685"/>
            <a:ext cx="98425" cy="9842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894715" y="2171065"/>
            <a:ext cx="2095500" cy="2122170"/>
            <a:chOff x="1409" y="3419"/>
            <a:chExt cx="3300" cy="3342"/>
          </a:xfrm>
        </p:grpSpPr>
        <p:grpSp>
          <p:nvGrpSpPr>
            <p:cNvPr id="210" name="组合 210"/>
            <p:cNvGrpSpPr/>
            <p:nvPr/>
          </p:nvGrpSpPr>
          <p:grpSpPr>
            <a:xfrm>
              <a:off x="1409" y="3419"/>
              <a:ext cx="3301" cy="2936"/>
              <a:chOff x="2895" y="129612"/>
              <a:chExt cx="2840" cy="2488"/>
            </a:xfrm>
          </p:grpSpPr>
          <p:sp>
            <p:nvSpPr>
              <p:cNvPr id="185" name="文本框 185"/>
              <p:cNvSpPr txBox="1"/>
              <p:nvPr/>
            </p:nvSpPr>
            <p:spPr>
              <a:xfrm>
                <a:off x="2895" y="130023"/>
                <a:ext cx="405" cy="435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upright="1"/>
              <a:lstStyle/>
              <a:p>
                <a:pPr algn="just"/>
                <a:r>
                  <a:rPr lang="en-US" altLang="zh-CN" kern="100">
                    <a:latin typeface="Times New Roman" panose="02020603050405020304"/>
                    <a:ea typeface="宋体" panose="02010600030101010101" pitchFamily="2" charset="-122"/>
                    <a:cs typeface="Times New Roman" panose="02020603050405020304"/>
                    <a:sym typeface="Times New Roman" panose="02020603050405020304"/>
                  </a:rPr>
                  <a:t>3</a:t>
                </a:r>
                <a:endParaRPr lang="en-US" altLang="zh-CN" kern="100">
                  <a:latin typeface="Times New Roman" panose="02020603050405020304"/>
                  <a:ea typeface="宋体" panose="02010600030101010101" pitchFamily="2" charset="-122"/>
                  <a:cs typeface="Times New Roman" panose="02020603050405020304"/>
                  <a:sym typeface="Times New Roman" panose="02020603050405020304"/>
                </a:endParaRPr>
              </a:p>
            </p:txBody>
          </p:sp>
          <p:grpSp>
            <p:nvGrpSpPr>
              <p:cNvPr id="209" name="组合 209"/>
              <p:cNvGrpSpPr/>
              <p:nvPr/>
            </p:nvGrpSpPr>
            <p:grpSpPr>
              <a:xfrm>
                <a:off x="2914" y="129612"/>
                <a:ext cx="2821" cy="2488"/>
                <a:chOff x="2914" y="129612"/>
                <a:chExt cx="2821" cy="2488"/>
              </a:xfrm>
            </p:grpSpPr>
            <p:grpSp>
              <p:nvGrpSpPr>
                <p:cNvPr id="207" name="组合 207"/>
                <p:cNvGrpSpPr/>
                <p:nvPr/>
              </p:nvGrpSpPr>
              <p:grpSpPr>
                <a:xfrm>
                  <a:off x="2914" y="129612"/>
                  <a:ext cx="2821" cy="2488"/>
                  <a:chOff x="2415" y="11660"/>
                  <a:chExt cx="2821" cy="2488"/>
                </a:xfrm>
              </p:grpSpPr>
              <p:sp>
                <p:nvSpPr>
                  <p:cNvPr id="186" name="文本框 186"/>
                  <p:cNvSpPr txBox="1"/>
                  <p:nvPr/>
                </p:nvSpPr>
                <p:spPr>
                  <a:xfrm>
                    <a:off x="2760" y="11660"/>
                    <a:ext cx="1665" cy="569"/>
                  </a:xfrm>
                  <a:prstGeom prst="rect">
                    <a:avLst/>
                  </a:prstGeom>
                  <a:solidFill>
                    <a:srgbClr val="FFFFFF"/>
                  </a:solidFill>
                  <a:ln w="6350">
                    <a:noFill/>
                  </a:ln>
                </p:spPr>
                <p:txBody>
                  <a:bodyPr upright="1"/>
                  <a:lstStyle/>
                  <a:p>
                    <a:pPr algn="just"/>
                    <a:r>
                      <a:rPr lang="en-US" altLang="zh-CN" i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  <a:sym typeface="Times New Roman" panose="02020603050405020304"/>
                      </a:rPr>
                      <a:t>v</a:t>
                    </a:r>
                    <a:r>
                      <a:rPr lang="en-US" altLang="zh-CN" i="1" kern="100" baseline="-250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  <a:sym typeface="Times New Roman" panose="02020603050405020304"/>
                      </a:rPr>
                      <a:t>x</a:t>
                    </a:r>
                    <a:r>
                      <a:rPr lang="en-US" altLang="zh-CN" i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  <a:sym typeface="Times New Roman" panose="02020603050405020304"/>
                      </a:rPr>
                      <a:t>/</a:t>
                    </a:r>
                    <a:r>
                      <a:rPr lang="en-US" altLang="zh-CN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  <a:sym typeface="Times New Roman" panose="02020603050405020304"/>
                      </a:rPr>
                      <a:t>(m</a:t>
                    </a:r>
                    <a:r>
                      <a:rPr lang="zh-CN" altLang="en-US">
                        <a:latin typeface="Times New Roman" panose="02020603050405020304" charset="0"/>
                        <a:cs typeface="Times New Roman" panose="02020603050405020304" charset="0"/>
                        <a:sym typeface="+mn-ea"/>
                      </a:rPr>
                      <a:t>·</a:t>
                    </a:r>
                    <a:r>
                      <a:rPr lang="en-US" altLang="zh-CN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  <a:sym typeface="Times New Roman" panose="02020603050405020304"/>
                      </a:rPr>
                      <a:t>s</a:t>
                    </a:r>
                    <a:r>
                      <a:rPr lang="en-US" altLang="zh-CN" kern="100" baseline="300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  <a:sym typeface="Times New Roman" panose="02020603050405020304"/>
                      </a:rPr>
                      <a:t>-1</a:t>
                    </a:r>
                    <a:r>
                      <a:rPr lang="en-US" altLang="zh-CN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  <a:sym typeface="Times New Roman" panose="02020603050405020304"/>
                      </a:rPr>
                      <a:t>)</a:t>
                    </a:r>
                    <a:endParaRPr lang="en-US" altLang="zh-CN" i="1" kern="100">
                      <a:latin typeface="Times New Roman" panose="02020603050405020304"/>
                      <a:ea typeface="宋体" panose="02010600030101010101" pitchFamily="2" charset="-122"/>
                      <a:cs typeface="Times New Roman" panose="02020603050405020304"/>
                      <a:sym typeface="Times New Roman" panose="02020603050405020304"/>
                    </a:endParaRPr>
                  </a:p>
                </p:txBody>
              </p:sp>
              <p:grpSp>
                <p:nvGrpSpPr>
                  <p:cNvPr id="192" name="组合 192"/>
                  <p:cNvGrpSpPr/>
                  <p:nvPr/>
                </p:nvGrpSpPr>
                <p:grpSpPr>
                  <a:xfrm>
                    <a:off x="2415" y="12105"/>
                    <a:ext cx="476" cy="1450"/>
                    <a:chOff x="2415" y="12105"/>
                    <a:chExt cx="476" cy="1450"/>
                  </a:xfrm>
                </p:grpSpPr>
                <p:cxnSp>
                  <p:nvCxnSpPr>
                    <p:cNvPr id="187" name="直接箭头连接符 187"/>
                    <p:cNvCxnSpPr/>
                    <p:nvPr/>
                  </p:nvCxnSpPr>
                  <p:spPr>
                    <a:xfrm flipV="1">
                      <a:off x="2790" y="12105"/>
                      <a:ext cx="0" cy="1450"/>
                    </a:xfrm>
                    <a:prstGeom prst="straightConnector1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arrow" w="med" len="med"/>
                    </a:ln>
                  </p:spPr>
                </p:cxnSp>
                <p:sp>
                  <p:nvSpPr>
                    <p:cNvPr id="188" name="直接连接符 188"/>
                    <p:cNvSpPr/>
                    <p:nvPr/>
                  </p:nvSpPr>
                  <p:spPr>
                    <a:xfrm rot="-5400000">
                      <a:off x="2839" y="13094"/>
                      <a:ext cx="0" cy="105"/>
                    </a:xfrm>
                    <a:prstGeom prst="line">
                      <a:avLst/>
                    </a:prstGeom>
                    <a:ln w="19050" cap="flat" cmpd="sng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89" name="直接连接符 189"/>
                    <p:cNvSpPr/>
                    <p:nvPr/>
                  </p:nvSpPr>
                  <p:spPr>
                    <a:xfrm rot="-5400000">
                      <a:off x="2839" y="12674"/>
                      <a:ext cx="0" cy="105"/>
                    </a:xfrm>
                    <a:prstGeom prst="line">
                      <a:avLst/>
                    </a:prstGeom>
                    <a:ln w="19050" cap="flat" cmpd="sng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90" name="文本框 190"/>
                    <p:cNvSpPr txBox="1"/>
                    <p:nvPr/>
                  </p:nvSpPr>
                  <p:spPr>
                    <a:xfrm>
                      <a:off x="2415" y="12486"/>
                      <a:ext cx="346" cy="43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6350">
                      <a:noFill/>
                    </a:ln>
                  </p:spPr>
                  <p:txBody>
                    <a:bodyPr upright="1"/>
                    <a:lstStyle/>
                    <a:p>
                      <a:pPr algn="just"/>
                      <a:r>
                        <a:rPr lang="en-US" altLang="zh-CN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  <a:sym typeface="Times New Roman" panose="02020603050405020304"/>
                        </a:rPr>
                        <a:t>2</a:t>
                      </a:r>
                      <a:endParaRPr lang="en-US" altLang="zh-CN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  <a:sym typeface="Times New Roman" panose="02020603050405020304"/>
                      </a:endParaRPr>
                    </a:p>
                  </p:txBody>
                </p:sp>
                <p:sp>
                  <p:nvSpPr>
                    <p:cNvPr id="191" name="文本框 191"/>
                    <p:cNvSpPr txBox="1"/>
                    <p:nvPr/>
                  </p:nvSpPr>
                  <p:spPr>
                    <a:xfrm>
                      <a:off x="2430" y="12906"/>
                      <a:ext cx="346" cy="43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6350">
                      <a:noFill/>
                    </a:ln>
                  </p:spPr>
                  <p:txBody>
                    <a:bodyPr upright="1"/>
                    <a:lstStyle/>
                    <a:p>
                      <a:pPr algn="just"/>
                      <a:r>
                        <a:rPr lang="en-US" altLang="zh-CN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  <a:sym typeface="Times New Roman" panose="02020603050405020304"/>
                        </a:rPr>
                        <a:t>1</a:t>
                      </a:r>
                      <a:endParaRPr lang="en-US" altLang="zh-CN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  <a:sym typeface="Times New Roman" panose="02020603050405020304"/>
                      </a:endParaRPr>
                    </a:p>
                  </p:txBody>
                </p:sp>
              </p:grpSp>
              <p:grpSp>
                <p:nvGrpSpPr>
                  <p:cNvPr id="204" name="组合 204"/>
                  <p:cNvGrpSpPr/>
                  <p:nvPr/>
                </p:nvGrpSpPr>
                <p:grpSpPr>
                  <a:xfrm>
                    <a:off x="2786" y="13416"/>
                    <a:ext cx="2450" cy="732"/>
                    <a:chOff x="2786" y="13416"/>
                    <a:chExt cx="2450" cy="732"/>
                  </a:xfrm>
                </p:grpSpPr>
                <p:sp>
                  <p:nvSpPr>
                    <p:cNvPr id="193" name="文本框 193"/>
                    <p:cNvSpPr txBox="1"/>
                    <p:nvPr/>
                  </p:nvSpPr>
                  <p:spPr>
                    <a:xfrm>
                      <a:off x="4230" y="13460"/>
                      <a:ext cx="346" cy="418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6350">
                      <a:noFill/>
                    </a:ln>
                  </p:spPr>
                  <p:txBody>
                    <a:bodyPr upright="1"/>
                    <a:lstStyle/>
                    <a:p>
                      <a:pPr algn="just"/>
                      <a:r>
                        <a:rPr lang="en-US" altLang="zh-CN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  <a:sym typeface="Times New Roman" panose="02020603050405020304"/>
                        </a:rPr>
                        <a:t>8</a:t>
                      </a:r>
                      <a:endParaRPr lang="en-US" altLang="zh-CN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  <a:sym typeface="Times New Roman" panose="02020603050405020304"/>
                      </a:endParaRPr>
                    </a:p>
                  </p:txBody>
                </p:sp>
                <p:sp>
                  <p:nvSpPr>
                    <p:cNvPr id="194" name="文本框 194"/>
                    <p:cNvSpPr txBox="1"/>
                    <p:nvPr/>
                  </p:nvSpPr>
                  <p:spPr>
                    <a:xfrm>
                      <a:off x="3825" y="13445"/>
                      <a:ext cx="346" cy="418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6350">
                      <a:noFill/>
                    </a:ln>
                  </p:spPr>
                  <p:txBody>
                    <a:bodyPr upright="1"/>
                    <a:lstStyle/>
                    <a:p>
                      <a:pPr algn="just"/>
                      <a:r>
                        <a:rPr lang="en-US" altLang="zh-CN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  <a:sym typeface="Times New Roman" panose="02020603050405020304"/>
                        </a:rPr>
                        <a:t>6</a:t>
                      </a:r>
                      <a:endParaRPr lang="en-US" altLang="zh-CN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  <a:sym typeface="Times New Roman" panose="02020603050405020304"/>
                      </a:endParaRPr>
                    </a:p>
                  </p:txBody>
                </p:sp>
                <p:sp>
                  <p:nvSpPr>
                    <p:cNvPr id="195" name="文本框 195"/>
                    <p:cNvSpPr txBox="1"/>
                    <p:nvPr/>
                  </p:nvSpPr>
                  <p:spPr>
                    <a:xfrm>
                      <a:off x="3435" y="13460"/>
                      <a:ext cx="346" cy="418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6350">
                      <a:noFill/>
                    </a:ln>
                  </p:spPr>
                  <p:txBody>
                    <a:bodyPr upright="1"/>
                    <a:lstStyle/>
                    <a:p>
                      <a:pPr algn="just"/>
                      <a:r>
                        <a:rPr lang="en-US" altLang="zh-CN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  <a:sym typeface="Times New Roman" panose="02020603050405020304"/>
                        </a:rPr>
                        <a:t>4</a:t>
                      </a:r>
                      <a:endParaRPr lang="en-US" altLang="zh-CN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  <a:sym typeface="Times New Roman" panose="02020603050405020304"/>
                      </a:endParaRPr>
                    </a:p>
                  </p:txBody>
                </p:sp>
                <p:sp>
                  <p:nvSpPr>
                    <p:cNvPr id="196" name="文本框 196"/>
                    <p:cNvSpPr txBox="1"/>
                    <p:nvPr/>
                  </p:nvSpPr>
                  <p:spPr>
                    <a:xfrm>
                      <a:off x="3000" y="13446"/>
                      <a:ext cx="346" cy="43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6350">
                      <a:noFill/>
                    </a:ln>
                  </p:spPr>
                  <p:txBody>
                    <a:bodyPr upright="1"/>
                    <a:lstStyle/>
                    <a:p>
                      <a:pPr algn="just"/>
                      <a:r>
                        <a:rPr lang="en-US" altLang="zh-CN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  <a:sym typeface="Times New Roman" panose="02020603050405020304"/>
                        </a:rPr>
                        <a:t>2</a:t>
                      </a:r>
                      <a:endParaRPr lang="en-US" altLang="zh-CN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  <a:sym typeface="Times New Roman" panose="02020603050405020304"/>
                      </a:endParaRPr>
                    </a:p>
                  </p:txBody>
                </p:sp>
                <p:sp>
                  <p:nvSpPr>
                    <p:cNvPr id="197" name="文本框 197"/>
                    <p:cNvSpPr txBox="1"/>
                    <p:nvPr/>
                  </p:nvSpPr>
                  <p:spPr>
                    <a:xfrm>
                      <a:off x="4605" y="13505"/>
                      <a:ext cx="631" cy="643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6350">
                      <a:noFill/>
                    </a:ln>
                  </p:spPr>
                  <p:txBody>
                    <a:bodyPr upright="1"/>
                    <a:lstStyle/>
                    <a:p>
                      <a:pPr algn="just"/>
                      <a:r>
                        <a:rPr lang="en-US" altLang="zh-CN" i="1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  <a:sym typeface="Times New Roman" panose="02020603050405020304"/>
                        </a:rPr>
                        <a:t>t/s</a:t>
                      </a:r>
                      <a:endParaRPr lang="en-US" altLang="zh-CN" i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  <a:sym typeface="Times New Roman" panose="02020603050405020304"/>
                      </a:endParaRPr>
                    </a:p>
                  </p:txBody>
                </p:sp>
                <p:grpSp>
                  <p:nvGrpSpPr>
                    <p:cNvPr id="203" name="组合 203"/>
                    <p:cNvGrpSpPr/>
                    <p:nvPr/>
                  </p:nvGrpSpPr>
                  <p:grpSpPr>
                    <a:xfrm>
                      <a:off x="2786" y="13416"/>
                      <a:ext cx="2194" cy="124"/>
                      <a:chOff x="3011" y="15276"/>
                      <a:chExt cx="2194" cy="124"/>
                    </a:xfrm>
                  </p:grpSpPr>
                  <p:cxnSp>
                    <p:nvCxnSpPr>
                      <p:cNvPr id="198" name="直接箭头连接符 198"/>
                      <p:cNvCxnSpPr/>
                      <p:nvPr/>
                    </p:nvCxnSpPr>
                    <p:spPr>
                      <a:xfrm flipV="1">
                        <a:off x="3011" y="15396"/>
                        <a:ext cx="2194" cy="4"/>
                      </a:xfrm>
                      <a:prstGeom prst="straightConnector1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miter lim="800000"/>
                        <a:headEnd type="none" w="med" len="med"/>
                        <a:tailEnd type="arrow" w="med" len="med"/>
                      </a:ln>
                    </p:spPr>
                  </p:cxnSp>
                  <p:sp>
                    <p:nvSpPr>
                      <p:cNvPr id="199" name="直接连接符 199"/>
                      <p:cNvSpPr/>
                      <p:nvPr/>
                    </p:nvSpPr>
                    <p:spPr>
                      <a:xfrm>
                        <a:off x="3420" y="15276"/>
                        <a:ext cx="0" cy="105"/>
                      </a:xfrm>
                      <a:prstGeom prst="line">
                        <a:avLst/>
                      </a:prstGeom>
                      <a:ln w="19050" cap="flat" cmpd="sng">
                        <a:solidFill>
                          <a:srgbClr val="000000"/>
                        </a:solidFill>
                        <a:prstDash val="solid"/>
                        <a:miter lim="800000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200" name="直接连接符 200"/>
                      <p:cNvSpPr/>
                      <p:nvPr/>
                    </p:nvSpPr>
                    <p:spPr>
                      <a:xfrm>
                        <a:off x="3840" y="15276"/>
                        <a:ext cx="0" cy="105"/>
                      </a:xfrm>
                      <a:prstGeom prst="line">
                        <a:avLst/>
                      </a:prstGeom>
                      <a:ln w="19050" cap="flat" cmpd="sng">
                        <a:solidFill>
                          <a:srgbClr val="000000"/>
                        </a:solidFill>
                        <a:prstDash val="solid"/>
                        <a:miter lim="800000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201" name="直接连接符 201"/>
                      <p:cNvSpPr/>
                      <p:nvPr/>
                    </p:nvSpPr>
                    <p:spPr>
                      <a:xfrm>
                        <a:off x="4245" y="15276"/>
                        <a:ext cx="0" cy="105"/>
                      </a:xfrm>
                      <a:prstGeom prst="line">
                        <a:avLst/>
                      </a:prstGeom>
                      <a:ln w="19050" cap="flat" cmpd="sng">
                        <a:solidFill>
                          <a:srgbClr val="000000"/>
                        </a:solidFill>
                        <a:prstDash val="solid"/>
                        <a:miter lim="800000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202" name="直接连接符 202"/>
                      <p:cNvSpPr/>
                      <p:nvPr/>
                    </p:nvSpPr>
                    <p:spPr>
                      <a:xfrm>
                        <a:off x="4650" y="15276"/>
                        <a:ext cx="0" cy="105"/>
                      </a:xfrm>
                      <a:prstGeom prst="line">
                        <a:avLst/>
                      </a:prstGeom>
                      <a:ln w="19050" cap="flat" cmpd="sng">
                        <a:solidFill>
                          <a:srgbClr val="000000"/>
                        </a:solidFill>
                        <a:prstDash val="solid"/>
                        <a:miter lim="800000"/>
                        <a:headEnd type="none" w="med" len="med"/>
                        <a:tailEnd type="none" w="med" len="med"/>
                      </a:ln>
                    </p:spPr>
                  </p:sp>
                </p:grpSp>
              </p:grpSp>
              <p:sp>
                <p:nvSpPr>
                  <p:cNvPr id="205" name="直接连接符 205"/>
                  <p:cNvSpPr/>
                  <p:nvPr/>
                </p:nvSpPr>
                <p:spPr>
                  <a:xfrm>
                    <a:off x="2790" y="12285"/>
                    <a:ext cx="1725" cy="0"/>
                  </a:xfrm>
                  <a:prstGeom prst="line">
                    <a:avLst/>
                  </a:prstGeom>
                  <a:ln w="12700" cap="flat" cmpd="sng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06" name="文本框 206"/>
                  <p:cNvSpPr txBox="1"/>
                  <p:nvPr/>
                </p:nvSpPr>
                <p:spPr>
                  <a:xfrm>
                    <a:off x="2430" y="13461"/>
                    <a:ext cx="346" cy="432"/>
                  </a:xfrm>
                  <a:prstGeom prst="rect">
                    <a:avLst/>
                  </a:prstGeom>
                  <a:solidFill>
                    <a:srgbClr val="FFFFFF"/>
                  </a:solidFill>
                  <a:ln w="6350">
                    <a:noFill/>
                  </a:ln>
                </p:spPr>
                <p:txBody>
                  <a:bodyPr upright="1"/>
                  <a:lstStyle/>
                  <a:p>
                    <a:pPr algn="just"/>
                    <a:r>
                      <a:rPr lang="en-US" altLang="zh-CN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  <a:sym typeface="Times New Roman" panose="02020603050405020304"/>
                      </a:rPr>
                      <a:t>0</a:t>
                    </a:r>
                    <a:endParaRPr lang="en-US" altLang="zh-CN" kern="100">
                      <a:latin typeface="Times New Roman" panose="02020603050405020304"/>
                      <a:ea typeface="宋体" panose="02010600030101010101" pitchFamily="2" charset="-122"/>
                      <a:cs typeface="Times New Roman" panose="02020603050405020304"/>
                      <a:sym typeface="Times New Roman" panose="02020603050405020304"/>
                    </a:endParaRPr>
                  </a:p>
                </p:txBody>
              </p:sp>
            </p:grpSp>
            <p:sp>
              <p:nvSpPr>
                <p:cNvPr id="208" name="直接连接符 208"/>
                <p:cNvSpPr/>
                <p:nvPr/>
              </p:nvSpPr>
              <p:spPr>
                <a:xfrm>
                  <a:off x="3285" y="130233"/>
                  <a:ext cx="90" cy="1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  <p:sp>
          <p:nvSpPr>
            <p:cNvPr id="215" name="文本框 215"/>
            <p:cNvSpPr txBox="1"/>
            <p:nvPr/>
          </p:nvSpPr>
          <p:spPr>
            <a:xfrm>
              <a:off x="2573" y="6101"/>
              <a:ext cx="990" cy="66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chemeClr val="bg1"/>
              </a:solidFill>
            </a:ln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just"/>
              <a:r>
                <a:rPr lang="en-US" altLang="zh-CN" sz="2000" kern="1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/>
                  <a:sym typeface="Times New Roman" panose="02020603050405020304"/>
                </a:rPr>
                <a:t>甲</a:t>
              </a:r>
              <a:endParaRPr lang="en-US" altLang="zh-CN" sz="2000" kern="1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969895" y="2188845"/>
            <a:ext cx="1879600" cy="2247265"/>
            <a:chOff x="4677" y="3447"/>
            <a:chExt cx="2960" cy="3539"/>
          </a:xfrm>
        </p:grpSpPr>
        <p:grpSp>
          <p:nvGrpSpPr>
            <p:cNvPr id="101" name="组合 101"/>
            <p:cNvGrpSpPr/>
            <p:nvPr/>
          </p:nvGrpSpPr>
          <p:grpSpPr>
            <a:xfrm>
              <a:off x="4677" y="3447"/>
              <a:ext cx="2961" cy="2878"/>
              <a:chOff x="4900" y="13622"/>
              <a:chExt cx="2961" cy="2878"/>
            </a:xfrm>
          </p:grpSpPr>
          <p:grpSp>
            <p:nvGrpSpPr>
              <p:cNvPr id="96" name="组合 96"/>
              <p:cNvGrpSpPr/>
              <p:nvPr/>
            </p:nvGrpSpPr>
            <p:grpSpPr>
              <a:xfrm>
                <a:off x="4900" y="14250"/>
                <a:ext cx="2329" cy="2250"/>
                <a:chOff x="4900" y="14250"/>
                <a:chExt cx="2329" cy="2250"/>
              </a:xfrm>
            </p:grpSpPr>
            <p:sp>
              <p:nvSpPr>
                <p:cNvPr id="84" name="文本框 70"/>
                <p:cNvSpPr txBox="1"/>
                <p:nvPr/>
              </p:nvSpPr>
              <p:spPr>
                <a:xfrm rot="21600000">
                  <a:off x="4903" y="15246"/>
                  <a:ext cx="346" cy="432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noFill/>
                </a:ln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pPr algn="just"/>
                  <a:r>
                    <a:rPr lang="en-US" altLang="zh-CN" kern="100">
                      <a:latin typeface="Times New Roman" panose="02020603050405020304"/>
                      <a:ea typeface="宋体" panose="02010600030101010101" pitchFamily="2" charset="-122"/>
                      <a:cs typeface="Times New Roman" panose="02020603050405020304"/>
                      <a:sym typeface="Times New Roman" panose="02020603050405020304"/>
                    </a:rPr>
                    <a:t>3</a:t>
                  </a:r>
                  <a:endParaRPr lang="en-US" altLang="zh-CN" kern="100">
                    <a:latin typeface="Times New Roman" panose="02020603050405020304"/>
                    <a:ea typeface="宋体" panose="02010600030101010101" pitchFamily="2" charset="-122"/>
                    <a:cs typeface="Times New Roman" panose="02020603050405020304"/>
                    <a:sym typeface="Times New Roman" panose="02020603050405020304"/>
                  </a:endParaRPr>
                </a:p>
              </p:txBody>
            </p:sp>
            <p:grpSp>
              <p:nvGrpSpPr>
                <p:cNvPr id="95" name="组合 95"/>
                <p:cNvGrpSpPr/>
                <p:nvPr/>
              </p:nvGrpSpPr>
              <p:grpSpPr>
                <a:xfrm>
                  <a:off x="4900" y="14250"/>
                  <a:ext cx="2329" cy="2250"/>
                  <a:chOff x="4900" y="14250"/>
                  <a:chExt cx="2329" cy="2250"/>
                </a:xfrm>
              </p:grpSpPr>
              <p:sp>
                <p:nvSpPr>
                  <p:cNvPr id="86" name="文本框 86"/>
                  <p:cNvSpPr txBox="1"/>
                  <p:nvPr/>
                </p:nvSpPr>
                <p:spPr>
                  <a:xfrm>
                    <a:off x="5280" y="15857"/>
                    <a:ext cx="1949" cy="643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noFill/>
                  </a:ln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noAutofit/>
                  </a:bodyPr>
                  <a:lstStyle/>
                  <a:p>
                    <a:pPr algn="just"/>
                    <a:r>
                      <a:rPr lang="en-US" altLang="zh-CN" i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  <a:sym typeface="Times New Roman" panose="02020603050405020304"/>
                      </a:rPr>
                      <a:t>v</a:t>
                    </a:r>
                    <a:r>
                      <a:rPr lang="en-US" altLang="zh-CN" i="1" kern="100" baseline="-250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  <a:sym typeface="Times New Roman" panose="02020603050405020304"/>
                      </a:rPr>
                      <a:t>y</a:t>
                    </a:r>
                    <a:r>
                      <a:rPr lang="en-US" altLang="zh-CN" i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  <a:sym typeface="Times New Roman" panose="02020603050405020304"/>
                      </a:rPr>
                      <a:t>/</a:t>
                    </a:r>
                    <a:r>
                      <a:rPr lang="en-US" altLang="zh-CN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  <a:sym typeface="Times New Roman" panose="02020603050405020304"/>
                      </a:rPr>
                      <a:t>(m</a:t>
                    </a:r>
                    <a:r>
                      <a:rPr lang="zh-CN" altLang="en-US">
                        <a:latin typeface="Times New Roman" panose="02020603050405020304" charset="0"/>
                        <a:cs typeface="Times New Roman" panose="02020603050405020304" charset="0"/>
                        <a:sym typeface="+mn-ea"/>
                      </a:rPr>
                      <a:t>·</a:t>
                    </a:r>
                    <a:r>
                      <a:rPr lang="en-US" altLang="zh-CN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  <a:sym typeface="Times New Roman" panose="02020603050405020304"/>
                      </a:rPr>
                      <a:t>s</a:t>
                    </a:r>
                    <a:r>
                      <a:rPr lang="en-US" altLang="zh-CN" kern="100" baseline="300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  <a:sym typeface="Times New Roman" panose="02020603050405020304"/>
                      </a:rPr>
                      <a:t>-1</a:t>
                    </a:r>
                    <a:r>
                      <a:rPr lang="en-US" altLang="zh-CN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  <a:sym typeface="Times New Roman" panose="02020603050405020304"/>
                      </a:rPr>
                      <a:t>)</a:t>
                    </a:r>
                    <a:endParaRPr lang="zh-CN" altLang="en-US" i="1" kern="100">
                      <a:latin typeface="Times New Roman" panose="02020603050405020304"/>
                      <a:ea typeface="宋体" panose="02010600030101010101" pitchFamily="2" charset="-122"/>
                      <a:cs typeface="Times New Roman" panose="02020603050405020304"/>
                      <a:sym typeface="Times New Roman" panose="02020603050405020304"/>
                    </a:endParaRPr>
                  </a:p>
                </p:txBody>
              </p:sp>
              <p:grpSp>
                <p:nvGrpSpPr>
                  <p:cNvPr id="76" name="组合 76"/>
                  <p:cNvGrpSpPr/>
                  <p:nvPr/>
                </p:nvGrpSpPr>
                <p:grpSpPr>
                  <a:xfrm rot="10800000">
                    <a:off x="4900" y="14250"/>
                    <a:ext cx="484" cy="1990"/>
                    <a:chOff x="2697" y="11565"/>
                    <a:chExt cx="484" cy="1990"/>
                  </a:xfrm>
                </p:grpSpPr>
                <p:cxnSp>
                  <p:nvCxnSpPr>
                    <p:cNvPr id="77" name="直接箭头连接符 37"/>
                    <p:cNvCxnSpPr/>
                    <p:nvPr/>
                  </p:nvCxnSpPr>
                  <p:spPr>
                    <a:xfrm flipH="1" flipV="1">
                      <a:off x="2786" y="11565"/>
                      <a:ext cx="4" cy="1990"/>
                    </a:xfrm>
                    <a:prstGeom prst="straightConnector1">
                      <a:avLst/>
                    </a:prstGeom>
                    <a:ln w="9525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" name="直接连接符 49"/>
                    <p:cNvCxnSpPr/>
                    <p:nvPr/>
                  </p:nvCxnSpPr>
                  <p:spPr>
                    <a:xfrm rot="16200000">
                      <a:off x="2749" y="13094"/>
                      <a:ext cx="0" cy="105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" name="直接连接符 48"/>
                    <p:cNvCxnSpPr/>
                    <p:nvPr/>
                  </p:nvCxnSpPr>
                  <p:spPr>
                    <a:xfrm rot="16200000">
                      <a:off x="2749" y="12689"/>
                      <a:ext cx="0" cy="105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80" name="文本框 70"/>
                    <p:cNvSpPr txBox="1"/>
                    <p:nvPr/>
                  </p:nvSpPr>
                  <p:spPr>
                    <a:xfrm rot="10800000">
                      <a:off x="2835" y="12531"/>
                      <a:ext cx="346" cy="43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6350">
                      <a:noFill/>
                    </a:ln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noAutofit/>
                    </a:bodyPr>
                    <a:lstStyle/>
                    <a:p>
                      <a:pPr algn="just"/>
                      <a:r>
                        <a:rPr lang="en-US" altLang="zh-CN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  <a:sym typeface="Times New Roman" panose="02020603050405020304"/>
                        </a:rPr>
                        <a:t>2</a:t>
                      </a:r>
                      <a:endParaRPr lang="en-US" altLang="zh-CN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  <a:sym typeface="Times New Roman" panose="02020603050405020304"/>
                      </a:endParaRPr>
                    </a:p>
                  </p:txBody>
                </p:sp>
                <p:sp>
                  <p:nvSpPr>
                    <p:cNvPr id="81" name="文本框 71"/>
                    <p:cNvSpPr txBox="1"/>
                    <p:nvPr/>
                  </p:nvSpPr>
                  <p:spPr>
                    <a:xfrm rot="10800000">
                      <a:off x="2820" y="12951"/>
                      <a:ext cx="346" cy="43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6350">
                      <a:noFill/>
                    </a:ln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noAutofit/>
                    </a:bodyPr>
                    <a:lstStyle/>
                    <a:p>
                      <a:pPr algn="just"/>
                      <a:r>
                        <a:rPr lang="en-US" altLang="zh-CN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  <a:sym typeface="Times New Roman" panose="02020603050405020304"/>
                        </a:rPr>
                        <a:t>1</a:t>
                      </a:r>
                      <a:endParaRPr lang="en-US" altLang="zh-CN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  <a:sym typeface="Times New Roman" panose="02020603050405020304"/>
                      </a:endParaRPr>
                    </a:p>
                  </p:txBody>
                </p:sp>
              </p:grpSp>
              <p:cxnSp>
                <p:nvCxnSpPr>
                  <p:cNvPr id="82" name="直接连接符 48"/>
                  <p:cNvCxnSpPr/>
                  <p:nvPr/>
                </p:nvCxnSpPr>
                <p:spPr>
                  <a:xfrm rot="27000000">
                    <a:off x="5327" y="15419"/>
                    <a:ext cx="0" cy="10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直接连接符 48"/>
                  <p:cNvCxnSpPr/>
                  <p:nvPr/>
                </p:nvCxnSpPr>
                <p:spPr>
                  <a:xfrm rot="27000000">
                    <a:off x="5327" y="15824"/>
                    <a:ext cx="0" cy="10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5" name="文本框 70"/>
                  <p:cNvSpPr txBox="1"/>
                  <p:nvPr/>
                </p:nvSpPr>
                <p:spPr>
                  <a:xfrm rot="21600000">
                    <a:off x="4903" y="15651"/>
                    <a:ext cx="346" cy="432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noFill/>
                  </a:ln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noAutofit/>
                  </a:bodyPr>
                  <a:lstStyle/>
                  <a:p>
                    <a:pPr algn="just"/>
                    <a:r>
                      <a:rPr lang="en-US" altLang="zh-CN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  <a:sym typeface="Times New Roman" panose="02020603050405020304"/>
                      </a:rPr>
                      <a:t>4</a:t>
                    </a:r>
                    <a:endParaRPr lang="en-US" altLang="zh-CN" kern="100">
                      <a:latin typeface="Times New Roman" panose="02020603050405020304"/>
                      <a:ea typeface="宋体" panose="02010600030101010101" pitchFamily="2" charset="-122"/>
                      <a:cs typeface="Times New Roman" panose="02020603050405020304"/>
                      <a:sym typeface="Times New Roman" panose="02020603050405020304"/>
                    </a:endParaRPr>
                  </a:p>
                </p:txBody>
              </p:sp>
            </p:grpSp>
          </p:grpSp>
          <p:grpSp>
            <p:nvGrpSpPr>
              <p:cNvPr id="100" name="组合 100"/>
              <p:cNvGrpSpPr/>
              <p:nvPr/>
            </p:nvGrpSpPr>
            <p:grpSpPr>
              <a:xfrm>
                <a:off x="4903" y="13622"/>
                <a:ext cx="2958" cy="2258"/>
                <a:chOff x="4918" y="13637"/>
                <a:chExt cx="2958" cy="2258"/>
              </a:xfrm>
            </p:grpSpPr>
            <p:sp>
              <p:nvSpPr>
                <p:cNvPr id="99" name="文本框 71"/>
                <p:cNvSpPr txBox="1"/>
                <p:nvPr/>
              </p:nvSpPr>
              <p:spPr>
                <a:xfrm rot="21600000">
                  <a:off x="4918" y="13941"/>
                  <a:ext cx="346" cy="432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noFill/>
                </a:ln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pPr algn="just"/>
                  <a:r>
                    <a:rPr lang="en-US" altLang="zh-CN" kern="100">
                      <a:latin typeface="Times New Roman" panose="02020603050405020304"/>
                      <a:ea typeface="宋体" panose="02010600030101010101" pitchFamily="2" charset="-122"/>
                      <a:cs typeface="Times New Roman" panose="02020603050405020304"/>
                      <a:sym typeface="Times New Roman" panose="02020603050405020304"/>
                    </a:rPr>
                    <a:t>0</a:t>
                  </a:r>
                  <a:endParaRPr lang="en-US" altLang="zh-CN" kern="100">
                    <a:latin typeface="Times New Roman" panose="02020603050405020304"/>
                    <a:ea typeface="宋体" panose="02010600030101010101" pitchFamily="2" charset="-122"/>
                    <a:cs typeface="Times New Roman" panose="02020603050405020304"/>
                    <a:sym typeface="Times New Roman" panose="02020603050405020304"/>
                  </a:endParaRPr>
                </a:p>
              </p:txBody>
            </p:sp>
            <p:grpSp>
              <p:nvGrpSpPr>
                <p:cNvPr id="93" name="组合 93"/>
                <p:cNvGrpSpPr/>
                <p:nvPr/>
              </p:nvGrpSpPr>
              <p:grpSpPr>
                <a:xfrm>
                  <a:off x="5291" y="13637"/>
                  <a:ext cx="2585" cy="724"/>
                  <a:chOff x="5291" y="13637"/>
                  <a:chExt cx="2585" cy="724"/>
                </a:xfrm>
              </p:grpSpPr>
              <p:sp>
                <p:nvSpPr>
                  <p:cNvPr id="92" name="文本框 92"/>
                  <p:cNvSpPr txBox="1"/>
                  <p:nvPr/>
                </p:nvSpPr>
                <p:spPr>
                  <a:xfrm>
                    <a:off x="7245" y="13637"/>
                    <a:ext cx="631" cy="643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noFill/>
                  </a:ln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noAutofit/>
                  </a:bodyPr>
                  <a:lstStyle/>
                  <a:p>
                    <a:pPr algn="just"/>
                    <a:r>
                      <a:rPr lang="en-US" altLang="zh-CN" i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  <a:sym typeface="Times New Roman" panose="02020603050405020304"/>
                      </a:rPr>
                      <a:t>t/s</a:t>
                    </a:r>
                    <a:endParaRPr lang="en-US" altLang="zh-CN" i="1" kern="100">
                      <a:latin typeface="Times New Roman" panose="02020603050405020304"/>
                      <a:ea typeface="宋体" panose="02010600030101010101" pitchFamily="2" charset="-122"/>
                      <a:cs typeface="Times New Roman" panose="02020603050405020304"/>
                      <a:sym typeface="Times New Roman" panose="02020603050405020304"/>
                    </a:endParaRPr>
                  </a:p>
                </p:txBody>
              </p:sp>
              <p:grpSp>
                <p:nvGrpSpPr>
                  <p:cNvPr id="91" name="组合 91"/>
                  <p:cNvGrpSpPr/>
                  <p:nvPr/>
                </p:nvGrpSpPr>
                <p:grpSpPr>
                  <a:xfrm>
                    <a:off x="5505" y="13777"/>
                    <a:ext cx="1740" cy="469"/>
                    <a:chOff x="5505" y="13777"/>
                    <a:chExt cx="1740" cy="469"/>
                  </a:xfrm>
                </p:grpSpPr>
                <p:sp>
                  <p:nvSpPr>
                    <p:cNvPr id="87" name="文本框 87"/>
                    <p:cNvSpPr txBox="1"/>
                    <p:nvPr/>
                  </p:nvSpPr>
                  <p:spPr>
                    <a:xfrm>
                      <a:off x="6735" y="13781"/>
                      <a:ext cx="510" cy="41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6350">
                      <a:noFill/>
                    </a:ln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noAutofit/>
                    </a:bodyPr>
                    <a:lstStyle/>
                    <a:p>
                      <a:pPr algn="just"/>
                      <a:r>
                        <a:rPr lang="en-US" altLang="zh-CN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  <a:sym typeface="Times New Roman" panose="02020603050405020304"/>
                        </a:rPr>
                        <a:t>8</a:t>
                      </a:r>
                      <a:endParaRPr lang="en-US" altLang="zh-CN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  <a:sym typeface="Times New Roman" panose="02020603050405020304"/>
                      </a:endParaRPr>
                    </a:p>
                  </p:txBody>
                </p:sp>
                <p:sp>
                  <p:nvSpPr>
                    <p:cNvPr id="88" name="文本框 88"/>
                    <p:cNvSpPr txBox="1"/>
                    <p:nvPr/>
                  </p:nvSpPr>
                  <p:spPr>
                    <a:xfrm>
                      <a:off x="6330" y="13777"/>
                      <a:ext cx="405" cy="40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6350">
                      <a:noFill/>
                    </a:ln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noAutofit/>
                    </a:bodyPr>
                    <a:lstStyle/>
                    <a:p>
                      <a:pPr algn="just"/>
                      <a:r>
                        <a:rPr lang="en-US" altLang="zh-CN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  <a:sym typeface="Times New Roman" panose="02020603050405020304"/>
                        </a:rPr>
                        <a:t>6</a:t>
                      </a:r>
                      <a:endParaRPr lang="en-US" altLang="zh-CN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  <a:sym typeface="Times New Roman" panose="02020603050405020304"/>
                      </a:endParaRPr>
                    </a:p>
                  </p:txBody>
                </p:sp>
                <p:sp>
                  <p:nvSpPr>
                    <p:cNvPr id="89" name="文本框 89"/>
                    <p:cNvSpPr txBox="1"/>
                    <p:nvPr/>
                  </p:nvSpPr>
                  <p:spPr>
                    <a:xfrm>
                      <a:off x="5940" y="13821"/>
                      <a:ext cx="466" cy="42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6350">
                      <a:noFill/>
                    </a:ln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noAutofit/>
                    </a:bodyPr>
                    <a:lstStyle/>
                    <a:p>
                      <a:pPr algn="just"/>
                      <a:r>
                        <a:rPr lang="en-US" altLang="zh-CN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  <a:sym typeface="Times New Roman" panose="02020603050405020304"/>
                        </a:rPr>
                        <a:t>4</a:t>
                      </a:r>
                      <a:endParaRPr lang="en-US" altLang="zh-CN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  <a:sym typeface="Times New Roman" panose="02020603050405020304"/>
                      </a:endParaRPr>
                    </a:p>
                  </p:txBody>
                </p:sp>
                <p:sp>
                  <p:nvSpPr>
                    <p:cNvPr id="90" name="文本框 90"/>
                    <p:cNvSpPr txBox="1"/>
                    <p:nvPr/>
                  </p:nvSpPr>
                  <p:spPr>
                    <a:xfrm>
                      <a:off x="5505" y="13789"/>
                      <a:ext cx="346" cy="43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6350">
                      <a:noFill/>
                    </a:ln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noAutofit/>
                    </a:bodyPr>
                    <a:lstStyle/>
                    <a:p>
                      <a:pPr algn="just"/>
                      <a:r>
                        <a:rPr lang="en-US" altLang="zh-CN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  <a:sym typeface="Times New Roman" panose="02020603050405020304"/>
                        </a:rPr>
                        <a:t>2</a:t>
                      </a:r>
                      <a:endParaRPr lang="en-US" altLang="zh-CN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  <a:sym typeface="Times New Roman" panose="02020603050405020304"/>
                      </a:endParaRPr>
                    </a:p>
                  </p:txBody>
                </p:sp>
              </p:grpSp>
              <p:grpSp>
                <p:nvGrpSpPr>
                  <p:cNvPr id="53" name="组合 53"/>
                  <p:cNvGrpSpPr/>
                  <p:nvPr/>
                </p:nvGrpSpPr>
                <p:grpSpPr>
                  <a:xfrm>
                    <a:off x="5291" y="14241"/>
                    <a:ext cx="2194" cy="120"/>
                    <a:chOff x="3011" y="15381"/>
                    <a:chExt cx="2194" cy="120"/>
                  </a:xfrm>
                </p:grpSpPr>
                <p:cxnSp>
                  <p:nvCxnSpPr>
                    <p:cNvPr id="54" name="直接箭头连接符 37"/>
                    <p:cNvCxnSpPr/>
                    <p:nvPr/>
                  </p:nvCxnSpPr>
                  <p:spPr>
                    <a:xfrm flipV="1">
                      <a:off x="3011" y="15396"/>
                      <a:ext cx="2194" cy="4"/>
                    </a:xfrm>
                    <a:prstGeom prst="straightConnector1">
                      <a:avLst/>
                    </a:prstGeom>
                    <a:ln w="9525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直接连接符 49"/>
                    <p:cNvCxnSpPr/>
                    <p:nvPr/>
                  </p:nvCxnSpPr>
                  <p:spPr>
                    <a:xfrm>
                      <a:off x="3420" y="15396"/>
                      <a:ext cx="0" cy="105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直接连接符 48"/>
                    <p:cNvCxnSpPr/>
                    <p:nvPr/>
                  </p:nvCxnSpPr>
                  <p:spPr>
                    <a:xfrm>
                      <a:off x="3840" y="15381"/>
                      <a:ext cx="0" cy="105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直接连接符 51"/>
                    <p:cNvCxnSpPr/>
                    <p:nvPr/>
                  </p:nvCxnSpPr>
                  <p:spPr>
                    <a:xfrm>
                      <a:off x="4245" y="15381"/>
                      <a:ext cx="0" cy="105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" name="直接连接符 50"/>
                    <p:cNvCxnSpPr/>
                    <p:nvPr/>
                  </p:nvCxnSpPr>
                  <p:spPr>
                    <a:xfrm>
                      <a:off x="4650" y="15381"/>
                      <a:ext cx="0" cy="105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94" name="直接连接符 94"/>
                <p:cNvCxnSpPr/>
                <p:nvPr/>
              </p:nvCxnSpPr>
              <p:spPr>
                <a:xfrm>
                  <a:off x="5310" y="14280"/>
                  <a:ext cx="1605" cy="158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直接连接符 97"/>
                <p:cNvCxnSpPr/>
                <p:nvPr/>
              </p:nvCxnSpPr>
              <p:spPr>
                <a:xfrm flipV="1">
                  <a:off x="5310" y="15865"/>
                  <a:ext cx="1620" cy="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直接连接符 98"/>
                <p:cNvCxnSpPr/>
                <p:nvPr/>
              </p:nvCxnSpPr>
              <p:spPr>
                <a:xfrm flipV="1">
                  <a:off x="6930" y="14215"/>
                  <a:ext cx="0" cy="168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" name="文本框 215"/>
            <p:cNvSpPr txBox="1"/>
            <p:nvPr/>
          </p:nvSpPr>
          <p:spPr>
            <a:xfrm>
              <a:off x="5357" y="6326"/>
              <a:ext cx="990" cy="66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chemeClr val="bg1"/>
              </a:solidFill>
            </a:ln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p>
              <a:pPr algn="just"/>
              <a:r>
                <a:rPr lang="zh-CN" altLang="en-US" sz="2000" kern="1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/>
                  <a:sym typeface="Times New Roman" panose="02020603050405020304"/>
                </a:rPr>
                <a:t>乙</a:t>
              </a:r>
              <a:endParaRPr lang="zh-CN" altLang="en-US" sz="2000" kern="1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endParaRPr>
            </a:p>
          </p:txBody>
        </p:sp>
      </p:grpSp>
      <p:sp>
        <p:nvSpPr>
          <p:cNvPr id="13" name="椭圆 12"/>
          <p:cNvSpPr/>
          <p:nvPr/>
        </p:nvSpPr>
        <p:spPr>
          <a:xfrm>
            <a:off x="7433310" y="3731895"/>
            <a:ext cx="98425" cy="9842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871855" y="354965"/>
            <a:ext cx="42157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一、平抛运动特点的探究  </a:t>
            </a:r>
            <a:endParaRPr lang="zh-CN" altLang="en-US" sz="2400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ldLvl="0" animBg="1"/>
      <p:bldP spid="5" grpId="0" bldLvl="0" animBg="1"/>
      <p:bldP spid="6" grpId="0" bldLvl="0" animBg="1"/>
      <p:bldP spid="7" grpId="0" bldLvl="0" animBg="1"/>
      <p:bldP spid="13" grpId="0" bldLvl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928370" y="749300"/>
            <a:ext cx="1310005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320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猜想</a:t>
            </a:r>
            <a:endParaRPr lang="zh-CN" altLang="en-US" sz="3200">
              <a:ln w="1270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13460" y="3255010"/>
            <a:ext cx="38461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水平方向匀速直线运动</a:t>
            </a:r>
            <a:endParaRPr lang="zh-CN" altLang="en-US" sz="2400"/>
          </a:p>
          <a:p>
            <a:r>
              <a:rPr lang="zh-CN" altLang="en-US" sz="2400"/>
              <a:t>竖直方向自由落体运动</a:t>
            </a:r>
            <a:endParaRPr lang="zh-CN" altLang="en-US" sz="2400"/>
          </a:p>
        </p:txBody>
      </p:sp>
      <p:pic>
        <p:nvPicPr>
          <p:cNvPr id="6" name="图片 3" descr="疑问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490" y="857250"/>
            <a:ext cx="1437005" cy="1437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3E3E3F">
                  <a:alpha val="100000"/>
                </a:srgbClr>
              </a:clrFrom>
              <a:clrTo>
                <a:srgbClr val="3E3E3F">
                  <a:alpha val="100000"/>
                  <a:alpha val="0"/>
                </a:srgbClr>
              </a:clrTo>
            </a:clrChange>
            <a:grayscl/>
            <a:lum contras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160" y="1332865"/>
            <a:ext cx="2724150" cy="184086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892175" y="514985"/>
            <a:ext cx="20612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实验验证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48030" y="970915"/>
            <a:ext cx="74637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（1）实验验证做平抛运动的物体在竖直方向是自由落体运动</a:t>
            </a:r>
            <a:endParaRPr lang="zh-CN" altLang="en-US" sz="2000"/>
          </a:p>
        </p:txBody>
      </p:sp>
      <p:pic>
        <p:nvPicPr>
          <p:cNvPr id="160" name="图片 4" descr="https://timgsa.baidu.com/timg?image&amp;quality=80&amp;size=b9999_10000&amp;sec=1545832900255&amp;di=39feabf4fd4ab21a25309ae3463ef14f&amp;imgtype=0&amp;src=http%3A%2F%2Ftikupic.21cnjy.com%2Fc5%2F42%2Fc542d8575d0106c1ea376cfcdd8561a8.jpg"/>
          <p:cNvPicPr>
            <a:picLocks noChangeAspect="1" noChangeArrowheads="1"/>
          </p:cNvPicPr>
          <p:nvPr/>
        </p:nvPicPr>
        <p:blipFill>
          <a:blip r:embed="rId1"/>
          <a:srcRect r="56519"/>
          <a:stretch>
            <a:fillRect/>
          </a:stretch>
        </p:blipFill>
        <p:spPr>
          <a:xfrm>
            <a:off x="1905635" y="1369695"/>
            <a:ext cx="1534795" cy="220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https://timgsa.baidu.com/timg?image&amp;quality=80&amp;size=b9999_10000&amp;sec=1545832900255&amp;di=39feabf4fd4ab21a25309ae3463ef14f&amp;imgtype=0&amp;src=http%3A%2F%2Ftikupic.21cnjy.com%2Fc5%2F42%2Fc542d8575d0106c1ea376cfcdd8561a8.jpg"/>
          <p:cNvPicPr>
            <a:picLocks noChangeAspect="1" noChangeArrowheads="1"/>
          </p:cNvPicPr>
          <p:nvPr/>
        </p:nvPicPr>
        <p:blipFill>
          <a:blip r:embed="rId1"/>
          <a:srcRect l="51595"/>
          <a:stretch>
            <a:fillRect/>
          </a:stretch>
        </p:blipFill>
        <p:spPr>
          <a:xfrm>
            <a:off x="5308600" y="1383030"/>
            <a:ext cx="1612900" cy="2082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5"/>
          <p:cNvSpPr txBox="1"/>
          <p:nvPr/>
        </p:nvSpPr>
        <p:spPr>
          <a:xfrm>
            <a:off x="1137285" y="3574415"/>
            <a:ext cx="35712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图甲：</a:t>
            </a:r>
            <a:r>
              <a:rPr lang="en-US" altLang="zh-CN" sz="2000" i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A</a:t>
            </a:r>
            <a:r>
              <a:rPr lang="zh-CN" altLang="en-US" sz="20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、</a:t>
            </a:r>
            <a:r>
              <a:rPr lang="en-US" altLang="zh-CN" sz="2000" i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B</a:t>
            </a:r>
            <a:r>
              <a:rPr lang="zh-CN" altLang="en-US" sz="20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两小球总是同时落地</a:t>
            </a:r>
            <a:endParaRPr lang="zh-CN" altLang="en-US" sz="200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852035" y="3574415"/>
            <a:ext cx="35712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Times New Roman" panose="02020603050405020304" charset="0"/>
              </a:rPr>
              <a:t>图乙：两小球在相同时间内下落的高度总相同</a:t>
            </a:r>
            <a:endParaRPr lang="zh-CN" altLang="en-US" sz="2000">
              <a:latin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37285" y="4304030"/>
            <a:ext cx="68700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结论：</a:t>
            </a:r>
            <a:r>
              <a:rPr lang="zh-CN" altLang="en-US" sz="2000">
                <a:sym typeface="+mn-ea"/>
              </a:rPr>
              <a:t>做平抛运动的物体在</a:t>
            </a:r>
            <a:r>
              <a:rPr lang="zh-CN" altLang="en-US" sz="2000">
                <a:sym typeface="+mn-ea"/>
              </a:rPr>
              <a:t>竖直方向是自由落体运动</a:t>
            </a:r>
            <a:endParaRPr lang="zh-CN" altLang="en-US" sz="200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732790" y="593090"/>
            <a:ext cx="74637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（2）实验验证做平抛运动的物体在水平方向是匀速直线运动</a:t>
            </a:r>
            <a:endParaRPr lang="zh-CN" altLang="en-US" sz="2000"/>
          </a:p>
        </p:txBody>
      </p:sp>
      <p:graphicFrame>
        <p:nvGraphicFramePr>
          <p:cNvPr id="1073743978" name="对象 1073743977"/>
          <p:cNvGraphicFramePr/>
          <p:nvPr/>
        </p:nvGraphicFramePr>
        <p:xfrm>
          <a:off x="1520190" y="1106805"/>
          <a:ext cx="2877185" cy="2118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3514725" imgH="4095750" progId="Paint.Picture">
                  <p:embed/>
                </p:oleObj>
              </mc:Choice>
              <mc:Fallback>
                <p:oleObj name="" r:id="rId1" imgW="3514725" imgH="4095750" progId="Paint.Picture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20190" y="1106805"/>
                        <a:ext cx="2877185" cy="211836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1172845" y="3225165"/>
            <a:ext cx="53327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两小球都从相同轨道的相同的高度由静止滑下</a:t>
            </a:r>
            <a:endParaRPr lang="zh-CN" altLang="en-US" sz="2000"/>
          </a:p>
        </p:txBody>
      </p:sp>
      <p:sp>
        <p:nvSpPr>
          <p:cNvPr id="6" name="文本框 5"/>
          <p:cNvSpPr txBox="1"/>
          <p:nvPr/>
        </p:nvSpPr>
        <p:spPr>
          <a:xfrm>
            <a:off x="1172845" y="3695700"/>
            <a:ext cx="40005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现象：两小球总是在地面处相撞</a:t>
            </a:r>
            <a:endParaRPr lang="zh-CN" altLang="en-US" sz="200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62685" y="4174490"/>
            <a:ext cx="68700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结论：</a:t>
            </a:r>
            <a:r>
              <a:rPr lang="zh-CN" altLang="en-US" sz="2000">
                <a:sym typeface="+mn-ea"/>
              </a:rPr>
              <a:t>做平抛运动的物体在水平方向是匀速直线运动</a:t>
            </a:r>
            <a:endParaRPr lang="zh-CN" altLang="en-US" sz="200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3743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3743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953135" y="857250"/>
            <a:ext cx="49422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平抛运动的特点：水平方向匀速直线运动</a:t>
            </a:r>
            <a:endParaRPr lang="zh-CN" altLang="en-US" sz="2000"/>
          </a:p>
          <a:p>
            <a:r>
              <a:rPr lang="zh-CN" altLang="en-US" sz="2000"/>
              <a:t>                             竖直方向自由落体运动</a:t>
            </a:r>
            <a:endParaRPr lang="zh-CN" altLang="en-US" sz="2000"/>
          </a:p>
        </p:txBody>
      </p:sp>
      <p:sp>
        <p:nvSpPr>
          <p:cNvPr id="3" name="文本框 2"/>
          <p:cNvSpPr txBox="1"/>
          <p:nvPr/>
        </p:nvSpPr>
        <p:spPr>
          <a:xfrm>
            <a:off x="953135" y="1564005"/>
            <a:ext cx="71094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C00000"/>
                </a:solidFill>
                <a:sym typeface="+mn-ea"/>
              </a:rPr>
              <a:t>你找到分析做平抛运动的小球的位移及速度的方法了吗？</a:t>
            </a:r>
            <a:endParaRPr lang="zh-CN" altLang="en-US" sz="2400">
              <a:solidFill>
                <a:srgbClr val="C00000"/>
              </a:solidFill>
              <a:sym typeface="+mn-ea"/>
            </a:endParaRPr>
          </a:p>
        </p:txBody>
      </p:sp>
      <p:sp>
        <p:nvSpPr>
          <p:cNvPr id="27" name="文本框 8"/>
          <p:cNvSpPr txBox="1"/>
          <p:nvPr/>
        </p:nvSpPr>
        <p:spPr>
          <a:xfrm>
            <a:off x="5895340" y="857250"/>
            <a:ext cx="2345055" cy="5302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匀变速曲线运动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27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14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7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202690"/>
</p:tagLst>
</file>

<file path=ppt/tags/tag148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202690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2690"/>
  <p:tag name="KSO_WM_TEMPLATE_THUMBS_INDEX" val="1、4、6、7、8、9、10、11、12、13、14"/>
  <p:tag name="KSO_WM_TEMPLATE_MASTER_THUMB_INDEX" val="12"/>
</p:tagLst>
</file>

<file path=ppt/tags/tag153.xml><?xml version="1.0" encoding="utf-8"?>
<p:tagLst xmlns:p="http://schemas.openxmlformats.org/presentationml/2006/main">
  <p:tag name="KSO_WM_TEMPLATE_CATEGORY" val="custom"/>
  <p:tag name="KSO_WM_TEMPLATE_INDEX" val="20202690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4.xml><?xml version="1.0" encoding="utf-8"?>
<p:tagLst xmlns:p="http://schemas.openxmlformats.org/presentationml/2006/main">
  <p:tag name="KSO_WM_BEAUTIFY_FLAG" val="#wm#"/>
  <p:tag name="KSO_WM_TEMPLATE_CATEGORY" val="custom"/>
  <p:tag name="KSO_WM_TEMPLATE_INDEX" val="20202690"/>
</p:tagLst>
</file>

<file path=ppt/tags/tag155.xml><?xml version="1.0" encoding="utf-8"?>
<p:tagLst xmlns:p="http://schemas.openxmlformats.org/presentationml/2006/main">
  <p:tag name="KSO_WM_BEAUTIFY_FLAG" val="#wm#"/>
  <p:tag name="KSO_WM_TEMPLATE_CATEGORY" val="custom"/>
  <p:tag name="KSO_WM_TEMPLATE_INDEX" val="20202690"/>
</p:tagLst>
</file>

<file path=ppt/tags/tag156.xml><?xml version="1.0" encoding="utf-8"?>
<p:tagLst xmlns:p="http://schemas.openxmlformats.org/presentationml/2006/main">
  <p:tag name="KSO_WM_BEAUTIFY_FLAG" val="#wm#"/>
  <p:tag name="KSO_WM_TEMPLATE_CATEGORY" val="custom"/>
  <p:tag name="KSO_WM_TEMPLATE_INDEX" val="20202690"/>
</p:tagLst>
</file>

<file path=ppt/tags/tag157.xml><?xml version="1.0" encoding="utf-8"?>
<p:tagLst xmlns:p="http://schemas.openxmlformats.org/presentationml/2006/main">
  <p:tag name="KSO_WM_UNIT_PLACING_PICTURE_USER_VIEWPORT" val="{&quot;height&quot;:2130,&quot;width&quot;:2130}"/>
</p:tagLst>
</file>

<file path=ppt/tags/tag158.xml><?xml version="1.0" encoding="utf-8"?>
<p:tagLst xmlns:p="http://schemas.openxmlformats.org/presentationml/2006/main">
  <p:tag name="KSO_WM_BEAUTIFY_FLAG" val="#wm#"/>
  <p:tag name="KSO_WM_TEMPLATE_CATEGORY" val="custom"/>
  <p:tag name="KSO_WM_TEMPLATE_INDEX" val="20202690"/>
</p:tagLst>
</file>

<file path=ppt/tags/tag159.xml><?xml version="1.0" encoding="utf-8"?>
<p:tagLst xmlns:p="http://schemas.openxmlformats.org/presentationml/2006/main">
  <p:tag name="KSO_WM_BEAUTIFY_FLAG" val="#wm#"/>
  <p:tag name="KSO_WM_TEMPLATE_CATEGORY" val="custom"/>
  <p:tag name="KSO_WM_TEMPLATE_INDEX" val="20202690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#wm#"/>
  <p:tag name="KSO_WM_TEMPLATE_CATEGORY" val="custom"/>
  <p:tag name="KSO_WM_TEMPLATE_INDEX" val="20202690"/>
</p:tagLst>
</file>

<file path=ppt/tags/tag161.xml><?xml version="1.0" encoding="utf-8"?>
<p:tagLst xmlns:p="http://schemas.openxmlformats.org/presentationml/2006/main">
  <p:tag name="KSO_WM_BEAUTIFY_FLAG" val="#wm#"/>
  <p:tag name="KSO_WM_TEMPLATE_CATEGORY" val="custom"/>
  <p:tag name="KSO_WM_TEMPLATE_INDEX" val="20202690"/>
</p:tagLst>
</file>

<file path=ppt/tags/tag162.xml><?xml version="1.0" encoding="utf-8"?>
<p:tagLst xmlns:p="http://schemas.openxmlformats.org/presentationml/2006/main">
  <p:tag name="KSO_WM_BEAUTIFY_FLAG" val="#wm#"/>
  <p:tag name="KSO_WM_TEMPLATE_CATEGORY" val="custom"/>
  <p:tag name="KSO_WM_TEMPLATE_INDEX" val="20202690"/>
</p:tagLst>
</file>

<file path=ppt/tags/tag163.xml><?xml version="1.0" encoding="utf-8"?>
<p:tagLst xmlns:p="http://schemas.openxmlformats.org/presentationml/2006/main">
  <p:tag name="KSO_WM_UNIT_PLACING_PICTURE_USER_VIEWPORT" val="{&quot;height&quot;:4332.9921259842522,&quot;width&quot;:5342.3322834645669}"/>
</p:tagLst>
</file>

<file path=ppt/tags/tag164.xml><?xml version="1.0" encoding="utf-8"?>
<p:tagLst xmlns:p="http://schemas.openxmlformats.org/presentationml/2006/main">
  <p:tag name="REFSHAPE" val="1315512860"/>
  <p:tag name="KSO_WM_UNIT_PLACING_PICTURE_USER_VIEWPORT" val="{&quot;height&quot;:4048.7826771653545,&quot;width&quot;:3808.4220472440943}"/>
</p:tagLst>
</file>

<file path=ppt/tags/tag165.xml><?xml version="1.0" encoding="utf-8"?>
<p:tagLst xmlns:p="http://schemas.openxmlformats.org/presentationml/2006/main">
  <p:tag name="KSO_WM_UNIT_PLACING_PICTURE_USER_VIEWPORT" val="{&quot;height&quot;:1926,&quot;width&quot;:1944}"/>
</p:tagLst>
</file>

<file path=ppt/tags/tag166.xml><?xml version="1.0" encoding="utf-8"?>
<p:tagLst xmlns:p="http://schemas.openxmlformats.org/presentationml/2006/main">
  <p:tag name="KSO_WM_BEAUTIFY_FLAG" val="#wm#"/>
  <p:tag name="KSO_WM_TEMPLATE_CATEGORY" val="custom"/>
  <p:tag name="KSO_WM_TEMPLATE_INDEX" val="20202690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SLIDE_BACKGROUND_MASK_FLAG" val="1"/>
  <p:tag name="KSO_WM_UNIT_TYPE" val="y"/>
  <p:tag name="KSO_WM_UNIT_INDEX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SLIDE_BACKGROUND_MASK_FLAG" val="1"/>
  <p:tag name="KSO_WM_UNIT_TYPE" val="y"/>
  <p:tag name="KSO_WM_UNIT_INDEX" val="2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3"/>
  <p:tag name="KSO_WM_UNIT_LAYERLEVEL" val="1"/>
  <p:tag name="KSO_WM_TAG_VERSION" val="1.0"/>
  <p:tag name="KSO_WM_BEAUTIFY_FLAG" val="#wm#"/>
  <p:tag name="KSO_WM_SLIDE_BACKGROUND_MASK_FLAG" val="1"/>
  <p:tag name="KSO_WM_UNIT_TYPE" val="y"/>
  <p:tag name="KSO_WM_UNIT_INDEX" val="3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9*i*1"/>
  <p:tag name="KSO_WM_UNIT_BK_DARK_LIGHT" val="2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0*i*1"/>
  <p:tag name="KSO_WM_UNIT_BK_DARK_LIGHT" val="2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heme/theme1.xml><?xml version="1.0" encoding="utf-8"?>
<a:theme xmlns:a="http://schemas.openxmlformats.org/drawingml/2006/main" name="Office 主题​​">
  <a:themeElements>
    <a:clrScheme name="自定义 98">
      <a:dk1>
        <a:srgbClr val="000000"/>
      </a:dk1>
      <a:lt1>
        <a:srgbClr val="FFFFFF"/>
      </a:lt1>
      <a:dk2>
        <a:srgbClr val="DEEAE0"/>
      </a:dk2>
      <a:lt2>
        <a:srgbClr val="FFFFFF"/>
      </a:lt2>
      <a:accent1>
        <a:srgbClr val="5DAA6E"/>
      </a:accent1>
      <a:accent2>
        <a:srgbClr val="70A764"/>
      </a:accent2>
      <a:accent3>
        <a:srgbClr val="81A25C"/>
      </a:accent3>
      <a:accent4>
        <a:srgbClr val="8E9D57"/>
      </a:accent4>
      <a:accent5>
        <a:srgbClr val="9C9955"/>
      </a:accent5>
      <a:accent6>
        <a:srgbClr val="A69358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2030</Words>
  <Application>WPS 演示</Application>
  <PresentationFormat>全屏显示(16:9)</PresentationFormat>
  <Paragraphs>329</Paragraphs>
  <Slides>23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31</vt:i4>
      </vt:variant>
      <vt:variant>
        <vt:lpstr>幻灯片标题</vt:lpstr>
      </vt:variant>
      <vt:variant>
        <vt:i4>23</vt:i4>
      </vt:variant>
    </vt:vector>
  </HeadingPairs>
  <TitlesOfParts>
    <vt:vector size="72" baseType="lpstr">
      <vt:lpstr>Arial</vt:lpstr>
      <vt:lpstr>宋体</vt:lpstr>
      <vt:lpstr>Wingdings</vt:lpstr>
      <vt:lpstr>Calibri</vt:lpstr>
      <vt:lpstr>微软雅黑</vt:lpstr>
      <vt:lpstr>汉仪旗黑-85S</vt:lpstr>
      <vt:lpstr>楷体</vt:lpstr>
      <vt:lpstr>Times New Roman</vt:lpstr>
      <vt:lpstr>黑体</vt:lpstr>
      <vt:lpstr>华文中宋</vt:lpstr>
      <vt:lpstr>Times New Roman</vt:lpstr>
      <vt:lpstr>Arial Unicode MS</vt:lpstr>
      <vt:lpstr>楷体_GB2312</vt:lpstr>
      <vt:lpstr>新宋体</vt:lpstr>
      <vt:lpstr>Garamond</vt:lpstr>
      <vt:lpstr>华文楷体</vt:lpstr>
      <vt:lpstr>隶书</vt:lpstr>
      <vt:lpstr>Office 主题​​</vt:lpstr>
      <vt:lpstr>Paint.Picture</vt:lpstr>
      <vt:lpstr>Equation.3</vt:lpstr>
      <vt:lpstr>Equation.DSMT4</vt:lpstr>
      <vt:lpstr>Equation.KSEE3</vt:lpstr>
      <vt:lpstr>Equation.DSMT4</vt:lpstr>
      <vt:lpstr>Equation.3</vt:lpstr>
      <vt:lpstr>Equation.DSMT4</vt:lpstr>
      <vt:lpstr>Equation.3</vt:lpstr>
      <vt:lpstr>Equation.3</vt:lpstr>
      <vt:lpstr>Equation.3</vt:lpstr>
      <vt:lpstr>Equation.3</vt:lpstr>
      <vt:lpstr>Paint.Picture</vt:lpstr>
      <vt:lpstr>Equation.KSEE3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Equation.DSMT4</vt:lpstr>
      <vt:lpstr>Equation.DSMT4</vt:lpstr>
      <vt:lpstr>Equation.DSMT4</vt:lpstr>
      <vt:lpstr>探究抛体运动的规律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Jason王</cp:lastModifiedBy>
  <cp:revision>27</cp:revision>
  <dcterms:created xsi:type="dcterms:W3CDTF">2020-02-01T11:21:00Z</dcterms:created>
  <dcterms:modified xsi:type="dcterms:W3CDTF">2020-03-11T00:43:14Z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