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6" r:id="rId1"/>
    <p:sldMasterId id="2147483703" r:id="rId2"/>
  </p:sldMasterIdLst>
  <p:notesMasterIdLst>
    <p:notesMasterId r:id="rId20"/>
  </p:notesMasterIdLst>
  <p:handoutMasterIdLst>
    <p:handoutMasterId r:id="rId21"/>
  </p:handoutMasterIdLst>
  <p:sldIdLst>
    <p:sldId id="324" r:id="rId3"/>
    <p:sldId id="332" r:id="rId4"/>
    <p:sldId id="326" r:id="rId5"/>
    <p:sldId id="327" r:id="rId6"/>
    <p:sldId id="322" r:id="rId7"/>
    <p:sldId id="330" r:id="rId8"/>
    <p:sldId id="323" r:id="rId9"/>
    <p:sldId id="299" r:id="rId10"/>
    <p:sldId id="331" r:id="rId11"/>
    <p:sldId id="306" r:id="rId12"/>
    <p:sldId id="307" r:id="rId13"/>
    <p:sldId id="312" r:id="rId14"/>
    <p:sldId id="319" r:id="rId15"/>
    <p:sldId id="321" r:id="rId16"/>
    <p:sldId id="328" r:id="rId17"/>
    <p:sldId id="329" r:id="rId18"/>
    <p:sldId id="325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104"/>
    <a:srgbClr val="8A0000"/>
    <a:srgbClr val="595859"/>
    <a:srgbClr val="3A0000"/>
    <a:srgbClr val="72644A"/>
    <a:srgbClr val="897A5D"/>
    <a:srgbClr val="25B7C0"/>
    <a:srgbClr val="FDFDFD"/>
    <a:srgbClr val="595959"/>
    <a:srgbClr val="F6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818" autoAdjust="0"/>
  </p:normalViewPr>
  <p:slideViewPr>
    <p:cSldViewPr snapToGrid="0" showGuides="1">
      <p:cViewPr varScale="1">
        <p:scale>
          <a:sx n="90" d="100"/>
          <a:sy n="90" d="100"/>
        </p:scale>
        <p:origin x="76" y="3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89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06A740-BBB9-4963-8797-18622D141C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321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410881-65A3-43F7-9548-CFED2647BFB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6714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734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24AE17-46C5-4F4A-8F28-9EA8FA8C2A05}" type="slidenum">
              <a:rPr lang="zh-CN" altLang="en-US" sz="1200" b="0"/>
              <a:pPr algn="r"/>
              <a:t>13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44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C2461D-531A-4AEB-B6B9-BFE4E285DADB}" type="slidenum">
              <a:rPr lang="zh-CN" altLang="en-US" sz="1200" b="0"/>
              <a:pPr algn="r"/>
              <a:t>14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51EDDE9-BA65-48E7-963D-D08A30EF5A71}" type="slidenum">
              <a:rPr lang="zh-CN" altLang="en-US" sz="1200" b="0"/>
              <a:pPr algn="r"/>
              <a:t>9</a:t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rtlCol="0"/>
          <a:lstStyle/>
          <a:p>
            <a:pPr rtl="0"/>
            <a:fld id="{BC41CAD1-8FCB-470C-A7E6-454125BEF78D}" type="datetime1">
              <a:rPr lang="zh-CN" altLang="en-US" noProof="0" smtClean="0"/>
              <a:pPr rtl="0"/>
              <a:t>2020/3/13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rtlCol="0"/>
          <a:lstStyle/>
          <a:p>
            <a:pPr rtl="0"/>
            <a:fld id="{D57F1E4F-1CFF-5643-939E-217C01CDF565}" type="slidenum">
              <a:rPr lang="en-US" altLang="zh-CN" noProof="0" smtClean="0"/>
              <a:pPr rtl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120224" tIns="62652" rIns="120224" bIns="62652" rtlCol="0" anchor="ctr" anchorCtr="0">
            <a:normAutofit/>
          </a:bodyPr>
          <a:lstStyle>
            <a:lvl1pPr marL="0" marR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120224" tIns="62652" rIns="120224" bIns="62652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</a:p>
          <a:p>
            <a:pPr lvl="1"/>
            <a:r>
              <a:rPr lang="zh-CN" altLang="en-US">
                <a:sym typeface="+mn-ea"/>
              </a:rPr>
              <a:t>第二级</a:t>
            </a:r>
          </a:p>
          <a:p>
            <a:pPr lvl="2"/>
            <a:r>
              <a:rPr lang="zh-CN" altLang="en-US">
                <a:sym typeface="+mn-ea"/>
              </a:rPr>
              <a:t>第三级</a:t>
            </a:r>
          </a:p>
          <a:p>
            <a:pPr lvl="3"/>
            <a:r>
              <a:rPr lang="zh-CN" altLang="en-US">
                <a:sym typeface="+mn-ea"/>
              </a:rPr>
              <a:t>第四级</a:t>
            </a:r>
          </a:p>
          <a:p>
            <a:pPr lvl="4"/>
            <a:r>
              <a:rPr lang="zh-CN" altLang="en-US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120224" tIns="62652" rIns="120224" bIns="62652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120224" tIns="62652" rIns="120224" bIns="62652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</a:p>
          <a:p>
            <a:pPr lvl="1"/>
            <a:r>
              <a:rPr lang="zh-CN" altLang="en-US">
                <a:sym typeface="+mn-ea"/>
              </a:rPr>
              <a:t>第二级</a:t>
            </a:r>
          </a:p>
          <a:p>
            <a:pPr lvl="2"/>
            <a:r>
              <a:rPr lang="zh-CN" altLang="en-US">
                <a:sym typeface="+mn-ea"/>
              </a:rPr>
              <a:t>第三级</a:t>
            </a:r>
          </a:p>
          <a:p>
            <a:pPr lvl="3"/>
            <a:r>
              <a:rPr lang="zh-CN" altLang="en-US">
                <a:sym typeface="+mn-ea"/>
              </a:rPr>
              <a:t>第四级</a:t>
            </a:r>
          </a:p>
          <a:p>
            <a:pPr lvl="4"/>
            <a:r>
              <a:rPr lang="zh-CN" altLang="en-US"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120224" tIns="62652" rIns="120224" bIns="62652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120224" tIns="62652" rIns="120224" bIns="62652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120224" tIns="62652" rIns="120224" bIns="62652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120224" tIns="62652" rIns="120224" bIns="62652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</a:p>
          <a:p>
            <a:pPr lvl="1"/>
            <a:r>
              <a:rPr lang="zh-CN" altLang="en-US">
                <a:sym typeface="+mn-ea"/>
              </a:rPr>
              <a:t>第二级</a:t>
            </a:r>
          </a:p>
          <a:p>
            <a:pPr lvl="2"/>
            <a:r>
              <a:rPr lang="zh-CN" altLang="en-US">
                <a:sym typeface="+mn-ea"/>
              </a:rPr>
              <a:t>第三级</a:t>
            </a:r>
          </a:p>
          <a:p>
            <a:pPr lvl="3"/>
            <a:r>
              <a:rPr lang="zh-CN" altLang="en-US">
                <a:sym typeface="+mn-ea"/>
              </a:rPr>
              <a:t>第四级</a:t>
            </a:r>
          </a:p>
          <a:p>
            <a:pPr lvl="4"/>
            <a:r>
              <a:rPr lang="zh-CN" altLang="en-US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120224" tIns="62652" rIns="120224" bIns="62652" rtlCol="0" anchor="ctr" anchorCtr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120224" tIns="62652" rIns="120224" bIns="62652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</a:p>
          <a:p>
            <a:pPr lvl="1"/>
            <a:r>
              <a:rPr lang="zh-CN" altLang="en-US">
                <a:sym typeface="+mn-ea"/>
              </a:rPr>
              <a:t>第二级</a:t>
            </a:r>
          </a:p>
          <a:p>
            <a:pPr lvl="2"/>
            <a:r>
              <a:rPr lang="zh-CN" altLang="en-US">
                <a:sym typeface="+mn-ea"/>
              </a:rPr>
              <a:t>第三级</a:t>
            </a:r>
          </a:p>
          <a:p>
            <a:pPr lvl="3"/>
            <a:r>
              <a:rPr lang="zh-CN" altLang="en-US">
                <a:sym typeface="+mn-ea"/>
              </a:rPr>
              <a:t>第四级</a:t>
            </a:r>
          </a:p>
          <a:p>
            <a:pPr lvl="4"/>
            <a:r>
              <a:rPr lang="zh-CN" altLang="en-US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120224" tIns="62652" rIns="120224" bIns="62652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120224" tIns="62652" rIns="120224" bIns="62652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120224" tIns="62652" rIns="120224" bIns="62652" rtlCol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单击图标添加图片</a:t>
            </a:r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120224" tIns="62652" rIns="120224" bIns="62652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120224" tIns="62652" rIns="120224" bIns="62652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rmAutofit/>
          </a:bodyPr>
          <a:lstStyle/>
          <a:p>
            <a:pPr algn="ctr"/>
            <a:endParaRPr lang="zh-CN" altLang="en-US" sz="18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rmAutofit/>
          </a:bodyPr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rmAutofit/>
          </a:bodyPr>
          <a:lstStyle/>
          <a:p>
            <a:pPr algn="ctr"/>
            <a:endParaRPr lang="zh-CN" altLang="en-US" sz="18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rmAutofit/>
          </a:bodyPr>
          <a:lstStyle/>
          <a:p>
            <a:pPr algn="ctr"/>
            <a:endParaRPr lang="zh-CN" altLang="en-US" sz="18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rmAutofit/>
          </a:bodyPr>
          <a:lstStyle/>
          <a:p>
            <a:pPr algn="ctr"/>
            <a:endParaRPr lang="zh-CN" altLang="en-US" sz="18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rmAutofit/>
          </a:bodyPr>
          <a:lstStyle/>
          <a:p>
            <a:pPr algn="ctr"/>
            <a:endParaRPr lang="zh-CN" altLang="en-US" sz="18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5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120224" tIns="62652" rIns="120224" bIns="62652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120224" tIns="62652" rIns="120224" bIns="6265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121917" tIns="60958" rIns="121917" bIns="60958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9C28343-077E-4D95-AF14-D02316D719B8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121917" tIns="60958" rIns="121917" bIns="60958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121917" tIns="60958" rIns="121917" bIns="60958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EE35EE39-1322-44AA-8E0F-45F9CB1E16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</p:sldLayoutIdLst>
  <p:txStyles>
    <p:titleStyle>
      <a:lvl1pPr algn="l" defTabSz="914377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594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783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tabLst>
          <a:tab pos="1609473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2971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160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349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jpe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9.emf"/><Relationship Id="rId10" Type="http://schemas.openxmlformats.org/officeDocument/2006/relationships/image" Target="../media/image31.e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5234610" y="3015841"/>
            <a:ext cx="6533320" cy="97112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spc="600" dirty="0">
                <a:solidFill>
                  <a:srgbClr val="FF0000"/>
                </a:solidFill>
                <a:latin typeface="+mj-ea"/>
                <a:ea typeface="+mj-ea"/>
              </a:rPr>
              <a:t>怎么用直线运动的规律</a:t>
            </a:r>
            <a:br>
              <a:rPr lang="en-US" altLang="zh-CN" sz="3600" b="1" spc="600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CN" altLang="en-US" sz="3600" b="1" spc="600" dirty="0">
                <a:solidFill>
                  <a:srgbClr val="FF0000"/>
                </a:solidFill>
                <a:latin typeface="+mj-ea"/>
                <a:ea typeface="+mj-ea"/>
              </a:rPr>
              <a:t>研究曲线运动的问题</a:t>
            </a:r>
            <a:endParaRPr lang="zh-CN" altLang="zh-CN" sz="3600" b="1" spc="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700" b="1" spc="301" dirty="0">
                <a:solidFill>
                  <a:srgbClr val="0070C0"/>
                </a:solidFill>
                <a:latin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700" b="1" spc="301" dirty="0">
                <a:solidFill>
                  <a:srgbClr val="0070C0"/>
                </a:solidFill>
                <a:latin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700" b="1" spc="301" dirty="0">
                <a:solidFill>
                  <a:srgbClr val="0070C0"/>
                </a:solidFill>
                <a:latin typeface="微软雅黑" panose="020B0503020204020204" pitchFamily="34" charset="-122"/>
                <a:cs typeface="楷体" panose="02010609060101010101" charset="-122"/>
                <a:sym typeface="+mn-ea"/>
              </a:rPr>
              <a:t>高一年级物理</a:t>
            </a:r>
            <a:r>
              <a:rPr lang="zh-CN" altLang="en-US" sz="3200" b="1" spc="301" dirty="0">
                <a:solidFill>
                  <a:srgbClr val="0070C0"/>
                </a:solidFill>
                <a:latin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09378" y="4972511"/>
            <a:ext cx="6448320" cy="6118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spc="30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北京市朝阳区第八十中学  赵艳红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30" name="Text Box 142"/>
          <p:cNvSpPr txBox="1">
            <a:spLocks noChangeArrowheads="1"/>
          </p:cNvSpPr>
          <p:nvPr/>
        </p:nvSpPr>
        <p:spPr bwMode="auto">
          <a:xfrm flipH="1">
            <a:off x="1097753" y="3075436"/>
            <a:ext cx="368489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dirty="0">
                <a:solidFill>
                  <a:srgbClr val="8A0000"/>
                </a:solidFill>
              </a:rPr>
              <a:t>红蜡块在玻璃管中的运动</a:t>
            </a:r>
          </a:p>
        </p:txBody>
      </p:sp>
      <p:grpSp>
        <p:nvGrpSpPr>
          <p:cNvPr id="128" name="Group 5"/>
          <p:cNvGrpSpPr/>
          <p:nvPr/>
        </p:nvGrpSpPr>
        <p:grpSpPr bwMode="auto">
          <a:xfrm>
            <a:off x="807634" y="3326298"/>
            <a:ext cx="8414963" cy="3124200"/>
            <a:chOff x="166" y="2208"/>
            <a:chExt cx="5298" cy="1968"/>
          </a:xfrm>
        </p:grpSpPr>
        <p:grpSp>
          <p:nvGrpSpPr>
            <p:cNvPr id="129" name="Group 6"/>
            <p:cNvGrpSpPr/>
            <p:nvPr/>
          </p:nvGrpSpPr>
          <p:grpSpPr bwMode="auto">
            <a:xfrm>
              <a:off x="3792" y="2362"/>
              <a:ext cx="136" cy="1814"/>
              <a:chOff x="3936" y="2304"/>
              <a:chExt cx="136" cy="1814"/>
            </a:xfrm>
          </p:grpSpPr>
          <p:grpSp>
            <p:nvGrpSpPr>
              <p:cNvPr id="222" name="Group 7"/>
              <p:cNvGrpSpPr/>
              <p:nvPr/>
            </p:nvGrpSpPr>
            <p:grpSpPr bwMode="auto">
              <a:xfrm flipV="1">
                <a:off x="3936" y="2304"/>
                <a:ext cx="136" cy="1814"/>
                <a:chOff x="3051" y="2328"/>
                <a:chExt cx="136" cy="1814"/>
              </a:xfrm>
            </p:grpSpPr>
            <p:sp>
              <p:nvSpPr>
                <p:cNvPr id="224" name="AutoShape 8"/>
                <p:cNvSpPr>
                  <a:spLocks noChangeArrowheads="1"/>
                </p:cNvSpPr>
                <p:nvPr/>
              </p:nvSpPr>
              <p:spPr bwMode="auto">
                <a:xfrm>
                  <a:off x="3051" y="2328"/>
                  <a:ext cx="136" cy="16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2D895B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25" name="Group 9"/>
                <p:cNvGrpSpPr/>
                <p:nvPr/>
              </p:nvGrpSpPr>
              <p:grpSpPr bwMode="auto">
                <a:xfrm>
                  <a:off x="3070" y="2435"/>
                  <a:ext cx="98" cy="1707"/>
                  <a:chOff x="3070" y="2398"/>
                  <a:chExt cx="98" cy="1112"/>
                </a:xfrm>
              </p:grpSpPr>
              <p:sp>
                <p:nvSpPr>
                  <p:cNvPr id="226" name="Freeform 10"/>
                  <p:cNvSpPr/>
                  <p:nvPr/>
                </p:nvSpPr>
                <p:spPr bwMode="auto">
                  <a:xfrm>
                    <a:off x="3072" y="2398"/>
                    <a:ext cx="96" cy="11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056"/>
                      </a:cxn>
                      <a:cxn ang="0">
                        <a:pos x="3" y="1085"/>
                      </a:cxn>
                      <a:cxn ang="0">
                        <a:pos x="23" y="1104"/>
                      </a:cxn>
                      <a:cxn ang="0">
                        <a:pos x="48" y="1112"/>
                      </a:cxn>
                      <a:cxn ang="0">
                        <a:pos x="75" y="1103"/>
                      </a:cxn>
                      <a:cxn ang="0">
                        <a:pos x="90" y="1085"/>
                      </a:cxn>
                      <a:cxn ang="0">
                        <a:pos x="96" y="1056"/>
                      </a:cxn>
                      <a:cxn ang="0">
                        <a:pos x="9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1112">
                        <a:moveTo>
                          <a:pt x="0" y="0"/>
                        </a:moveTo>
                        <a:lnTo>
                          <a:pt x="0" y="1056"/>
                        </a:lnTo>
                        <a:lnTo>
                          <a:pt x="3" y="1085"/>
                        </a:lnTo>
                        <a:lnTo>
                          <a:pt x="23" y="1104"/>
                        </a:lnTo>
                        <a:cubicBezTo>
                          <a:pt x="30" y="1108"/>
                          <a:pt x="39" y="1112"/>
                          <a:pt x="48" y="1112"/>
                        </a:cubicBezTo>
                        <a:cubicBezTo>
                          <a:pt x="57" y="1111"/>
                          <a:pt x="68" y="1108"/>
                          <a:pt x="75" y="1103"/>
                        </a:cubicBezTo>
                        <a:lnTo>
                          <a:pt x="90" y="1085"/>
                        </a:lnTo>
                        <a:lnTo>
                          <a:pt x="96" y="1056"/>
                        </a:lnTo>
                        <a:lnTo>
                          <a:pt x="9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7FFE4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7" name="Arc 11"/>
                  <p:cNvSpPr/>
                  <p:nvPr/>
                </p:nvSpPr>
                <p:spPr bwMode="auto">
                  <a:xfrm flipH="1" flipV="1">
                    <a:off x="3070" y="3452"/>
                    <a:ext cx="96" cy="56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314 w 43200"/>
                      <a:gd name="T1" fmla="*/ 25270 h 25270"/>
                      <a:gd name="T2" fmla="*/ 43200 w 43200"/>
                      <a:gd name="T3" fmla="*/ 21600 h 25270"/>
                      <a:gd name="T4" fmla="*/ 21600 w 43200"/>
                      <a:gd name="T5" fmla="*/ 21600 h 25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5270" fill="none" extrusionOk="0">
                        <a:moveTo>
                          <a:pt x="314" y="25269"/>
                        </a:moveTo>
                        <a:cubicBezTo>
                          <a:pt x="105" y="24057"/>
                          <a:pt x="0" y="228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5270" stroke="0" extrusionOk="0">
                        <a:moveTo>
                          <a:pt x="314" y="25269"/>
                        </a:moveTo>
                        <a:cubicBezTo>
                          <a:pt x="105" y="24057"/>
                          <a:pt x="0" y="228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97FFE4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23" name="Rectangle 12"/>
              <p:cNvSpPr>
                <a:spLocks noChangeArrowheads="1"/>
              </p:cNvSpPr>
              <p:nvPr/>
            </p:nvSpPr>
            <p:spPr bwMode="auto">
              <a:xfrm>
                <a:off x="3968" y="3538"/>
                <a:ext cx="73" cy="91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0" name="Group 13"/>
            <p:cNvGrpSpPr/>
            <p:nvPr/>
          </p:nvGrpSpPr>
          <p:grpSpPr bwMode="auto">
            <a:xfrm>
              <a:off x="4290" y="2362"/>
              <a:ext cx="136" cy="1814"/>
              <a:chOff x="4434" y="2304"/>
              <a:chExt cx="136" cy="1814"/>
            </a:xfrm>
          </p:grpSpPr>
          <p:grpSp>
            <p:nvGrpSpPr>
              <p:cNvPr id="216" name="Group 14"/>
              <p:cNvGrpSpPr/>
              <p:nvPr/>
            </p:nvGrpSpPr>
            <p:grpSpPr bwMode="auto">
              <a:xfrm flipV="1">
                <a:off x="4434" y="2304"/>
                <a:ext cx="136" cy="1814"/>
                <a:chOff x="3051" y="2328"/>
                <a:chExt cx="136" cy="1814"/>
              </a:xfrm>
            </p:grpSpPr>
            <p:sp>
              <p:nvSpPr>
                <p:cNvPr id="218" name="AutoShape 15"/>
                <p:cNvSpPr>
                  <a:spLocks noChangeArrowheads="1"/>
                </p:cNvSpPr>
                <p:nvPr/>
              </p:nvSpPr>
              <p:spPr bwMode="auto">
                <a:xfrm>
                  <a:off x="3051" y="2328"/>
                  <a:ext cx="136" cy="16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2D895B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19" name="Group 16"/>
                <p:cNvGrpSpPr/>
                <p:nvPr/>
              </p:nvGrpSpPr>
              <p:grpSpPr bwMode="auto">
                <a:xfrm>
                  <a:off x="3070" y="2435"/>
                  <a:ext cx="98" cy="1707"/>
                  <a:chOff x="3070" y="2398"/>
                  <a:chExt cx="98" cy="1112"/>
                </a:xfrm>
              </p:grpSpPr>
              <p:sp>
                <p:nvSpPr>
                  <p:cNvPr id="220" name="Freeform 17"/>
                  <p:cNvSpPr/>
                  <p:nvPr/>
                </p:nvSpPr>
                <p:spPr bwMode="auto">
                  <a:xfrm>
                    <a:off x="3072" y="2398"/>
                    <a:ext cx="96" cy="11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056"/>
                      </a:cxn>
                      <a:cxn ang="0">
                        <a:pos x="3" y="1085"/>
                      </a:cxn>
                      <a:cxn ang="0">
                        <a:pos x="23" y="1104"/>
                      </a:cxn>
                      <a:cxn ang="0">
                        <a:pos x="48" y="1112"/>
                      </a:cxn>
                      <a:cxn ang="0">
                        <a:pos x="75" y="1103"/>
                      </a:cxn>
                      <a:cxn ang="0">
                        <a:pos x="90" y="1085"/>
                      </a:cxn>
                      <a:cxn ang="0">
                        <a:pos x="96" y="1056"/>
                      </a:cxn>
                      <a:cxn ang="0">
                        <a:pos x="9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1112">
                        <a:moveTo>
                          <a:pt x="0" y="0"/>
                        </a:moveTo>
                        <a:lnTo>
                          <a:pt x="0" y="1056"/>
                        </a:lnTo>
                        <a:lnTo>
                          <a:pt x="3" y="1085"/>
                        </a:lnTo>
                        <a:lnTo>
                          <a:pt x="23" y="1104"/>
                        </a:lnTo>
                        <a:cubicBezTo>
                          <a:pt x="30" y="1108"/>
                          <a:pt x="39" y="1112"/>
                          <a:pt x="48" y="1112"/>
                        </a:cubicBezTo>
                        <a:cubicBezTo>
                          <a:pt x="57" y="1111"/>
                          <a:pt x="68" y="1108"/>
                          <a:pt x="75" y="1103"/>
                        </a:cubicBezTo>
                        <a:lnTo>
                          <a:pt x="90" y="1085"/>
                        </a:lnTo>
                        <a:lnTo>
                          <a:pt x="96" y="1056"/>
                        </a:lnTo>
                        <a:lnTo>
                          <a:pt x="9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7FFE4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" name="Arc 18"/>
                  <p:cNvSpPr/>
                  <p:nvPr/>
                </p:nvSpPr>
                <p:spPr bwMode="auto">
                  <a:xfrm flipH="1" flipV="1">
                    <a:off x="3070" y="3452"/>
                    <a:ext cx="96" cy="56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314 w 43200"/>
                      <a:gd name="T1" fmla="*/ 25270 h 25270"/>
                      <a:gd name="T2" fmla="*/ 43200 w 43200"/>
                      <a:gd name="T3" fmla="*/ 21600 h 25270"/>
                      <a:gd name="T4" fmla="*/ 21600 w 43200"/>
                      <a:gd name="T5" fmla="*/ 21600 h 25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5270" fill="none" extrusionOk="0">
                        <a:moveTo>
                          <a:pt x="314" y="25269"/>
                        </a:moveTo>
                        <a:cubicBezTo>
                          <a:pt x="105" y="24057"/>
                          <a:pt x="0" y="228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5270" stroke="0" extrusionOk="0">
                        <a:moveTo>
                          <a:pt x="314" y="25269"/>
                        </a:moveTo>
                        <a:cubicBezTo>
                          <a:pt x="105" y="24057"/>
                          <a:pt x="0" y="228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97FFE4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17" name="Rectangle 19"/>
              <p:cNvSpPr>
                <a:spLocks noChangeArrowheads="1"/>
              </p:cNvSpPr>
              <p:nvPr/>
            </p:nvSpPr>
            <p:spPr bwMode="auto">
              <a:xfrm>
                <a:off x="4466" y="3150"/>
                <a:ext cx="73" cy="91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1" name="Group 20"/>
            <p:cNvGrpSpPr/>
            <p:nvPr/>
          </p:nvGrpSpPr>
          <p:grpSpPr bwMode="auto">
            <a:xfrm>
              <a:off x="4800" y="2362"/>
              <a:ext cx="136" cy="1814"/>
              <a:chOff x="4944" y="2304"/>
              <a:chExt cx="136" cy="1814"/>
            </a:xfrm>
          </p:grpSpPr>
          <p:grpSp>
            <p:nvGrpSpPr>
              <p:cNvPr id="210" name="Group 21"/>
              <p:cNvGrpSpPr/>
              <p:nvPr/>
            </p:nvGrpSpPr>
            <p:grpSpPr bwMode="auto">
              <a:xfrm flipV="1">
                <a:off x="4944" y="2304"/>
                <a:ext cx="136" cy="1814"/>
                <a:chOff x="3051" y="2328"/>
                <a:chExt cx="136" cy="1814"/>
              </a:xfrm>
            </p:grpSpPr>
            <p:sp>
              <p:nvSpPr>
                <p:cNvPr id="212" name="AutoShape 22"/>
                <p:cNvSpPr>
                  <a:spLocks noChangeArrowheads="1"/>
                </p:cNvSpPr>
                <p:nvPr/>
              </p:nvSpPr>
              <p:spPr bwMode="auto">
                <a:xfrm>
                  <a:off x="3051" y="2328"/>
                  <a:ext cx="136" cy="16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2D895B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13" name="Group 23"/>
                <p:cNvGrpSpPr/>
                <p:nvPr/>
              </p:nvGrpSpPr>
              <p:grpSpPr bwMode="auto">
                <a:xfrm>
                  <a:off x="3070" y="2435"/>
                  <a:ext cx="98" cy="1707"/>
                  <a:chOff x="3070" y="2398"/>
                  <a:chExt cx="98" cy="1112"/>
                </a:xfrm>
              </p:grpSpPr>
              <p:sp>
                <p:nvSpPr>
                  <p:cNvPr id="214" name="Freeform 24"/>
                  <p:cNvSpPr/>
                  <p:nvPr/>
                </p:nvSpPr>
                <p:spPr bwMode="auto">
                  <a:xfrm>
                    <a:off x="3072" y="2398"/>
                    <a:ext cx="96" cy="11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056"/>
                      </a:cxn>
                      <a:cxn ang="0">
                        <a:pos x="3" y="1085"/>
                      </a:cxn>
                      <a:cxn ang="0">
                        <a:pos x="23" y="1104"/>
                      </a:cxn>
                      <a:cxn ang="0">
                        <a:pos x="48" y="1112"/>
                      </a:cxn>
                      <a:cxn ang="0">
                        <a:pos x="75" y="1103"/>
                      </a:cxn>
                      <a:cxn ang="0">
                        <a:pos x="90" y="1085"/>
                      </a:cxn>
                      <a:cxn ang="0">
                        <a:pos x="96" y="1056"/>
                      </a:cxn>
                      <a:cxn ang="0">
                        <a:pos x="9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1112">
                        <a:moveTo>
                          <a:pt x="0" y="0"/>
                        </a:moveTo>
                        <a:lnTo>
                          <a:pt x="0" y="1056"/>
                        </a:lnTo>
                        <a:lnTo>
                          <a:pt x="3" y="1085"/>
                        </a:lnTo>
                        <a:lnTo>
                          <a:pt x="23" y="1104"/>
                        </a:lnTo>
                        <a:cubicBezTo>
                          <a:pt x="30" y="1108"/>
                          <a:pt x="39" y="1112"/>
                          <a:pt x="48" y="1112"/>
                        </a:cubicBezTo>
                        <a:cubicBezTo>
                          <a:pt x="57" y="1111"/>
                          <a:pt x="68" y="1108"/>
                          <a:pt x="75" y="1103"/>
                        </a:cubicBezTo>
                        <a:lnTo>
                          <a:pt x="90" y="1085"/>
                        </a:lnTo>
                        <a:lnTo>
                          <a:pt x="96" y="1056"/>
                        </a:lnTo>
                        <a:lnTo>
                          <a:pt x="9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7FFE4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" name="Arc 25"/>
                  <p:cNvSpPr/>
                  <p:nvPr/>
                </p:nvSpPr>
                <p:spPr bwMode="auto">
                  <a:xfrm flipH="1" flipV="1">
                    <a:off x="3070" y="3452"/>
                    <a:ext cx="96" cy="56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314 w 43200"/>
                      <a:gd name="T1" fmla="*/ 25270 h 25270"/>
                      <a:gd name="T2" fmla="*/ 43200 w 43200"/>
                      <a:gd name="T3" fmla="*/ 21600 h 25270"/>
                      <a:gd name="T4" fmla="*/ 21600 w 43200"/>
                      <a:gd name="T5" fmla="*/ 21600 h 25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5270" fill="none" extrusionOk="0">
                        <a:moveTo>
                          <a:pt x="314" y="25269"/>
                        </a:moveTo>
                        <a:cubicBezTo>
                          <a:pt x="105" y="24057"/>
                          <a:pt x="0" y="228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5270" stroke="0" extrusionOk="0">
                        <a:moveTo>
                          <a:pt x="314" y="25269"/>
                        </a:moveTo>
                        <a:cubicBezTo>
                          <a:pt x="105" y="24057"/>
                          <a:pt x="0" y="228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97FFE4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11" name="Rectangle 26"/>
              <p:cNvSpPr>
                <a:spLocks noChangeArrowheads="1"/>
              </p:cNvSpPr>
              <p:nvPr/>
            </p:nvSpPr>
            <p:spPr bwMode="auto">
              <a:xfrm>
                <a:off x="4975" y="2752"/>
                <a:ext cx="73" cy="91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2" name="Group 27"/>
            <p:cNvGrpSpPr/>
            <p:nvPr/>
          </p:nvGrpSpPr>
          <p:grpSpPr bwMode="auto">
            <a:xfrm>
              <a:off x="5328" y="2362"/>
              <a:ext cx="136" cy="1814"/>
              <a:chOff x="5472" y="2304"/>
              <a:chExt cx="136" cy="1814"/>
            </a:xfrm>
          </p:grpSpPr>
          <p:grpSp>
            <p:nvGrpSpPr>
              <p:cNvPr id="204" name="Group 28"/>
              <p:cNvGrpSpPr/>
              <p:nvPr/>
            </p:nvGrpSpPr>
            <p:grpSpPr bwMode="auto">
              <a:xfrm flipV="1">
                <a:off x="5472" y="2304"/>
                <a:ext cx="136" cy="1814"/>
                <a:chOff x="3051" y="2328"/>
                <a:chExt cx="136" cy="1814"/>
              </a:xfrm>
            </p:grpSpPr>
            <p:sp>
              <p:nvSpPr>
                <p:cNvPr id="206" name="AutoShape 29"/>
                <p:cNvSpPr>
                  <a:spLocks noChangeArrowheads="1"/>
                </p:cNvSpPr>
                <p:nvPr/>
              </p:nvSpPr>
              <p:spPr bwMode="auto">
                <a:xfrm>
                  <a:off x="3051" y="2328"/>
                  <a:ext cx="136" cy="16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2D895B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07" name="Group 30"/>
                <p:cNvGrpSpPr/>
                <p:nvPr/>
              </p:nvGrpSpPr>
              <p:grpSpPr bwMode="auto">
                <a:xfrm>
                  <a:off x="3070" y="2435"/>
                  <a:ext cx="98" cy="1707"/>
                  <a:chOff x="3070" y="2398"/>
                  <a:chExt cx="98" cy="1112"/>
                </a:xfrm>
              </p:grpSpPr>
              <p:sp>
                <p:nvSpPr>
                  <p:cNvPr id="208" name="Freeform 31"/>
                  <p:cNvSpPr/>
                  <p:nvPr/>
                </p:nvSpPr>
                <p:spPr bwMode="auto">
                  <a:xfrm>
                    <a:off x="3072" y="2398"/>
                    <a:ext cx="96" cy="11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056"/>
                      </a:cxn>
                      <a:cxn ang="0">
                        <a:pos x="3" y="1085"/>
                      </a:cxn>
                      <a:cxn ang="0">
                        <a:pos x="23" y="1104"/>
                      </a:cxn>
                      <a:cxn ang="0">
                        <a:pos x="48" y="1112"/>
                      </a:cxn>
                      <a:cxn ang="0">
                        <a:pos x="75" y="1103"/>
                      </a:cxn>
                      <a:cxn ang="0">
                        <a:pos x="90" y="1085"/>
                      </a:cxn>
                      <a:cxn ang="0">
                        <a:pos x="96" y="1056"/>
                      </a:cxn>
                      <a:cxn ang="0">
                        <a:pos x="9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1112">
                        <a:moveTo>
                          <a:pt x="0" y="0"/>
                        </a:moveTo>
                        <a:lnTo>
                          <a:pt x="0" y="1056"/>
                        </a:lnTo>
                        <a:lnTo>
                          <a:pt x="3" y="1085"/>
                        </a:lnTo>
                        <a:lnTo>
                          <a:pt x="23" y="1104"/>
                        </a:lnTo>
                        <a:cubicBezTo>
                          <a:pt x="30" y="1108"/>
                          <a:pt x="39" y="1112"/>
                          <a:pt x="48" y="1112"/>
                        </a:cubicBezTo>
                        <a:cubicBezTo>
                          <a:pt x="57" y="1111"/>
                          <a:pt x="68" y="1108"/>
                          <a:pt x="75" y="1103"/>
                        </a:cubicBezTo>
                        <a:lnTo>
                          <a:pt x="90" y="1085"/>
                        </a:lnTo>
                        <a:lnTo>
                          <a:pt x="96" y="1056"/>
                        </a:lnTo>
                        <a:lnTo>
                          <a:pt x="9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7FFE4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" name="Arc 32"/>
                  <p:cNvSpPr/>
                  <p:nvPr/>
                </p:nvSpPr>
                <p:spPr bwMode="auto">
                  <a:xfrm flipH="1" flipV="1">
                    <a:off x="3070" y="3452"/>
                    <a:ext cx="96" cy="56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314 w 43200"/>
                      <a:gd name="T1" fmla="*/ 25270 h 25270"/>
                      <a:gd name="T2" fmla="*/ 43200 w 43200"/>
                      <a:gd name="T3" fmla="*/ 21600 h 25270"/>
                      <a:gd name="T4" fmla="*/ 21600 w 43200"/>
                      <a:gd name="T5" fmla="*/ 21600 h 25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5270" fill="none" extrusionOk="0">
                        <a:moveTo>
                          <a:pt x="314" y="25269"/>
                        </a:moveTo>
                        <a:cubicBezTo>
                          <a:pt x="105" y="24057"/>
                          <a:pt x="0" y="228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5270" stroke="0" extrusionOk="0">
                        <a:moveTo>
                          <a:pt x="314" y="25269"/>
                        </a:moveTo>
                        <a:cubicBezTo>
                          <a:pt x="105" y="24057"/>
                          <a:pt x="0" y="228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97FFE4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05" name="Rectangle 33"/>
              <p:cNvSpPr>
                <a:spLocks noChangeArrowheads="1"/>
              </p:cNvSpPr>
              <p:nvPr/>
            </p:nvSpPr>
            <p:spPr bwMode="auto">
              <a:xfrm>
                <a:off x="5502" y="2342"/>
                <a:ext cx="73" cy="91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3" name="Group 34"/>
            <p:cNvGrpSpPr/>
            <p:nvPr/>
          </p:nvGrpSpPr>
          <p:grpSpPr bwMode="auto">
            <a:xfrm>
              <a:off x="3312" y="2362"/>
              <a:ext cx="136" cy="1814"/>
              <a:chOff x="3456" y="2304"/>
              <a:chExt cx="136" cy="1814"/>
            </a:xfrm>
          </p:grpSpPr>
          <p:grpSp>
            <p:nvGrpSpPr>
              <p:cNvPr id="198" name="Group 35"/>
              <p:cNvGrpSpPr/>
              <p:nvPr/>
            </p:nvGrpSpPr>
            <p:grpSpPr bwMode="auto">
              <a:xfrm flipV="1">
                <a:off x="3456" y="2304"/>
                <a:ext cx="136" cy="1814"/>
                <a:chOff x="3051" y="2328"/>
                <a:chExt cx="136" cy="1814"/>
              </a:xfrm>
            </p:grpSpPr>
            <p:sp>
              <p:nvSpPr>
                <p:cNvPr id="200" name="AutoShape 36"/>
                <p:cNvSpPr>
                  <a:spLocks noChangeArrowheads="1"/>
                </p:cNvSpPr>
                <p:nvPr/>
              </p:nvSpPr>
              <p:spPr bwMode="auto">
                <a:xfrm>
                  <a:off x="3051" y="2328"/>
                  <a:ext cx="136" cy="16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2D895B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01" name="Group 37"/>
                <p:cNvGrpSpPr/>
                <p:nvPr/>
              </p:nvGrpSpPr>
              <p:grpSpPr bwMode="auto">
                <a:xfrm>
                  <a:off x="3070" y="2435"/>
                  <a:ext cx="98" cy="1707"/>
                  <a:chOff x="3070" y="2398"/>
                  <a:chExt cx="98" cy="1112"/>
                </a:xfrm>
              </p:grpSpPr>
              <p:sp>
                <p:nvSpPr>
                  <p:cNvPr id="202" name="Freeform 38"/>
                  <p:cNvSpPr/>
                  <p:nvPr/>
                </p:nvSpPr>
                <p:spPr bwMode="auto">
                  <a:xfrm>
                    <a:off x="3072" y="2398"/>
                    <a:ext cx="96" cy="11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056"/>
                      </a:cxn>
                      <a:cxn ang="0">
                        <a:pos x="3" y="1085"/>
                      </a:cxn>
                      <a:cxn ang="0">
                        <a:pos x="23" y="1104"/>
                      </a:cxn>
                      <a:cxn ang="0">
                        <a:pos x="48" y="1112"/>
                      </a:cxn>
                      <a:cxn ang="0">
                        <a:pos x="75" y="1103"/>
                      </a:cxn>
                      <a:cxn ang="0">
                        <a:pos x="90" y="1085"/>
                      </a:cxn>
                      <a:cxn ang="0">
                        <a:pos x="96" y="1056"/>
                      </a:cxn>
                      <a:cxn ang="0">
                        <a:pos x="9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1112">
                        <a:moveTo>
                          <a:pt x="0" y="0"/>
                        </a:moveTo>
                        <a:lnTo>
                          <a:pt x="0" y="1056"/>
                        </a:lnTo>
                        <a:lnTo>
                          <a:pt x="3" y="1085"/>
                        </a:lnTo>
                        <a:lnTo>
                          <a:pt x="23" y="1104"/>
                        </a:lnTo>
                        <a:cubicBezTo>
                          <a:pt x="30" y="1108"/>
                          <a:pt x="39" y="1112"/>
                          <a:pt x="48" y="1112"/>
                        </a:cubicBezTo>
                        <a:cubicBezTo>
                          <a:pt x="57" y="1111"/>
                          <a:pt x="68" y="1108"/>
                          <a:pt x="75" y="1103"/>
                        </a:cubicBezTo>
                        <a:lnTo>
                          <a:pt x="90" y="1085"/>
                        </a:lnTo>
                        <a:lnTo>
                          <a:pt x="96" y="1056"/>
                        </a:lnTo>
                        <a:lnTo>
                          <a:pt x="9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7FFE4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3" name="Arc 39"/>
                  <p:cNvSpPr/>
                  <p:nvPr/>
                </p:nvSpPr>
                <p:spPr bwMode="auto">
                  <a:xfrm flipH="1" flipV="1">
                    <a:off x="3070" y="3452"/>
                    <a:ext cx="96" cy="56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314 w 43200"/>
                      <a:gd name="T1" fmla="*/ 25270 h 25270"/>
                      <a:gd name="T2" fmla="*/ 43200 w 43200"/>
                      <a:gd name="T3" fmla="*/ 21600 h 25270"/>
                      <a:gd name="T4" fmla="*/ 21600 w 43200"/>
                      <a:gd name="T5" fmla="*/ 21600 h 25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5270" fill="none" extrusionOk="0">
                        <a:moveTo>
                          <a:pt x="314" y="25269"/>
                        </a:moveTo>
                        <a:cubicBezTo>
                          <a:pt x="105" y="24057"/>
                          <a:pt x="0" y="228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5270" stroke="0" extrusionOk="0">
                        <a:moveTo>
                          <a:pt x="314" y="25269"/>
                        </a:moveTo>
                        <a:cubicBezTo>
                          <a:pt x="105" y="24057"/>
                          <a:pt x="0" y="228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97FFE4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99" name="Rectangle 40"/>
              <p:cNvSpPr>
                <a:spLocks noChangeArrowheads="1"/>
              </p:cNvSpPr>
              <p:nvPr/>
            </p:nvSpPr>
            <p:spPr bwMode="auto">
              <a:xfrm>
                <a:off x="3489" y="3910"/>
                <a:ext cx="73" cy="91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4" name="Group 41"/>
            <p:cNvGrpSpPr/>
            <p:nvPr/>
          </p:nvGrpSpPr>
          <p:grpSpPr bwMode="auto">
            <a:xfrm>
              <a:off x="3312" y="2208"/>
              <a:ext cx="2048" cy="1862"/>
              <a:chOff x="3493" y="2106"/>
              <a:chExt cx="2048" cy="1862"/>
            </a:xfrm>
          </p:grpSpPr>
          <p:sp>
            <p:nvSpPr>
              <p:cNvPr id="190" name="Freeform 42"/>
              <p:cNvSpPr/>
              <p:nvPr/>
            </p:nvSpPr>
            <p:spPr bwMode="auto">
              <a:xfrm>
                <a:off x="3493" y="2370"/>
                <a:ext cx="2047" cy="1598"/>
              </a:xfrm>
              <a:custGeom>
                <a:avLst/>
                <a:gdLst/>
                <a:ahLst/>
                <a:cxnLst>
                  <a:cxn ang="0">
                    <a:pos x="0" y="1598"/>
                  </a:cxn>
                  <a:cxn ang="0">
                    <a:pos x="2047" y="0"/>
                  </a:cxn>
                </a:cxnLst>
                <a:rect l="0" t="0" r="r" b="b"/>
                <a:pathLst>
                  <a:path w="2047" h="1598">
                    <a:moveTo>
                      <a:pt x="0" y="1598"/>
                    </a:moveTo>
                    <a:lnTo>
                      <a:pt x="2047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" name="Line 43"/>
              <p:cNvSpPr>
                <a:spLocks noChangeShapeType="1"/>
              </p:cNvSpPr>
              <p:nvPr/>
            </p:nvSpPr>
            <p:spPr bwMode="auto">
              <a:xfrm>
                <a:off x="3516" y="3966"/>
                <a:ext cx="20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sm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" name="Line 44"/>
              <p:cNvSpPr>
                <a:spLocks noChangeShapeType="1"/>
              </p:cNvSpPr>
              <p:nvPr/>
            </p:nvSpPr>
            <p:spPr bwMode="auto">
              <a:xfrm flipV="1">
                <a:off x="3516" y="2382"/>
                <a:ext cx="0" cy="15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sm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" name="Line 45"/>
              <p:cNvSpPr>
                <a:spLocks noChangeShapeType="1"/>
              </p:cNvSpPr>
              <p:nvPr/>
            </p:nvSpPr>
            <p:spPr bwMode="auto">
              <a:xfrm>
                <a:off x="3516" y="2373"/>
                <a:ext cx="20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" name="Line 46"/>
              <p:cNvSpPr>
                <a:spLocks noChangeShapeType="1"/>
              </p:cNvSpPr>
              <p:nvPr/>
            </p:nvSpPr>
            <p:spPr bwMode="auto">
              <a:xfrm>
                <a:off x="5541" y="2382"/>
                <a:ext cx="0" cy="15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" name="Rectangle 47"/>
              <p:cNvSpPr>
                <a:spLocks noChangeArrowheads="1"/>
              </p:cNvSpPr>
              <p:nvPr/>
            </p:nvSpPr>
            <p:spPr bwMode="auto">
              <a:xfrm>
                <a:off x="5328" y="2106"/>
                <a:ext cx="191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 i="1">
                    <a:latin typeface="Times New Roman" panose="02020603050405020304" pitchFamily="18" charset="0"/>
                  </a:rPr>
                  <a:t>s</a:t>
                </a:r>
                <a:endParaRPr kumimoji="1" lang="en-US" altLang="zh-CN" sz="24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" name="Rectangle 48"/>
              <p:cNvSpPr>
                <a:spLocks noChangeArrowheads="1"/>
              </p:cNvSpPr>
              <p:nvPr/>
            </p:nvSpPr>
            <p:spPr bwMode="auto">
              <a:xfrm>
                <a:off x="5196" y="3648"/>
                <a:ext cx="202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 i="1" dirty="0">
                    <a:latin typeface="Times New Roman" panose="02020603050405020304" pitchFamily="18" charset="0"/>
                  </a:rPr>
                  <a:t>x</a:t>
                </a:r>
                <a:endParaRPr kumimoji="1" lang="en-US" altLang="zh-CN" sz="2400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" name="Rectangle 49"/>
              <p:cNvSpPr>
                <a:spLocks noChangeArrowheads="1"/>
              </p:cNvSpPr>
              <p:nvPr/>
            </p:nvSpPr>
            <p:spPr bwMode="auto">
              <a:xfrm>
                <a:off x="3627" y="2400"/>
                <a:ext cx="202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 i="1" dirty="0">
                    <a:latin typeface="Times New Roman" panose="02020603050405020304" pitchFamily="18" charset="0"/>
                  </a:rPr>
                  <a:t>y</a:t>
                </a:r>
                <a:endParaRPr kumimoji="1" lang="en-US" altLang="zh-CN" sz="2400" baseline="-250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5" name="Group 50"/>
            <p:cNvGrpSpPr/>
            <p:nvPr/>
          </p:nvGrpSpPr>
          <p:grpSpPr bwMode="auto">
            <a:xfrm>
              <a:off x="912" y="2304"/>
              <a:ext cx="2160" cy="1862"/>
              <a:chOff x="1632" y="240"/>
              <a:chExt cx="2160" cy="1862"/>
            </a:xfrm>
          </p:grpSpPr>
          <p:grpSp>
            <p:nvGrpSpPr>
              <p:cNvPr id="175" name="Group 51"/>
              <p:cNvGrpSpPr/>
              <p:nvPr/>
            </p:nvGrpSpPr>
            <p:grpSpPr bwMode="auto">
              <a:xfrm>
                <a:off x="1824" y="959"/>
                <a:ext cx="1776" cy="291"/>
                <a:chOff x="1944" y="1896"/>
                <a:chExt cx="1776" cy="291"/>
              </a:xfrm>
            </p:grpSpPr>
            <p:sp>
              <p:nvSpPr>
                <p:cNvPr id="188" name="Line 52"/>
                <p:cNvSpPr>
                  <a:spLocks noChangeShapeType="1"/>
                </p:cNvSpPr>
                <p:nvPr/>
              </p:nvSpPr>
              <p:spPr bwMode="auto">
                <a:xfrm>
                  <a:off x="1944" y="1932"/>
                  <a:ext cx="17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604" y="1896"/>
                  <a:ext cx="432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2400" i="1" dirty="0" err="1">
                      <a:latin typeface="Book Antiqua" pitchFamily="18" charset="0"/>
                    </a:rPr>
                    <a:t>v</a:t>
                  </a:r>
                  <a:r>
                    <a:rPr kumimoji="1" lang="en-US" altLang="zh-CN" sz="2400" baseline="-25000" dirty="0" err="1">
                      <a:latin typeface="Times New Roman" panose="02020603050405020304" pitchFamily="18" charset="0"/>
                    </a:rPr>
                    <a:t>x</a:t>
                  </a:r>
                  <a:endParaRPr kumimoji="1" lang="en-US" altLang="zh-CN" sz="2400" baseline="-25000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6" name="Group 54"/>
              <p:cNvGrpSpPr/>
              <p:nvPr/>
            </p:nvGrpSpPr>
            <p:grpSpPr bwMode="auto">
              <a:xfrm flipV="1">
                <a:off x="3656" y="288"/>
                <a:ext cx="136" cy="1814"/>
                <a:chOff x="3051" y="2328"/>
                <a:chExt cx="136" cy="1814"/>
              </a:xfrm>
            </p:grpSpPr>
            <p:sp>
              <p:nvSpPr>
                <p:cNvPr id="184" name="AutoShape 55"/>
                <p:cNvSpPr>
                  <a:spLocks noChangeArrowheads="1"/>
                </p:cNvSpPr>
                <p:nvPr/>
              </p:nvSpPr>
              <p:spPr bwMode="auto">
                <a:xfrm>
                  <a:off x="3051" y="2328"/>
                  <a:ext cx="136" cy="16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2D895B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85" name="Group 56"/>
                <p:cNvGrpSpPr/>
                <p:nvPr/>
              </p:nvGrpSpPr>
              <p:grpSpPr bwMode="auto">
                <a:xfrm>
                  <a:off x="3070" y="2435"/>
                  <a:ext cx="98" cy="1707"/>
                  <a:chOff x="3070" y="2398"/>
                  <a:chExt cx="98" cy="1112"/>
                </a:xfrm>
              </p:grpSpPr>
              <p:sp>
                <p:nvSpPr>
                  <p:cNvPr id="186" name="Freeform 57"/>
                  <p:cNvSpPr/>
                  <p:nvPr/>
                </p:nvSpPr>
                <p:spPr bwMode="auto">
                  <a:xfrm>
                    <a:off x="3072" y="2398"/>
                    <a:ext cx="96" cy="11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056"/>
                      </a:cxn>
                      <a:cxn ang="0">
                        <a:pos x="3" y="1085"/>
                      </a:cxn>
                      <a:cxn ang="0">
                        <a:pos x="23" y="1104"/>
                      </a:cxn>
                      <a:cxn ang="0">
                        <a:pos x="48" y="1112"/>
                      </a:cxn>
                      <a:cxn ang="0">
                        <a:pos x="75" y="1103"/>
                      </a:cxn>
                      <a:cxn ang="0">
                        <a:pos x="90" y="1085"/>
                      </a:cxn>
                      <a:cxn ang="0">
                        <a:pos x="96" y="1056"/>
                      </a:cxn>
                      <a:cxn ang="0">
                        <a:pos x="9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1112">
                        <a:moveTo>
                          <a:pt x="0" y="0"/>
                        </a:moveTo>
                        <a:lnTo>
                          <a:pt x="0" y="1056"/>
                        </a:lnTo>
                        <a:lnTo>
                          <a:pt x="3" y="1085"/>
                        </a:lnTo>
                        <a:lnTo>
                          <a:pt x="23" y="1104"/>
                        </a:lnTo>
                        <a:cubicBezTo>
                          <a:pt x="30" y="1108"/>
                          <a:pt x="39" y="1112"/>
                          <a:pt x="48" y="1112"/>
                        </a:cubicBezTo>
                        <a:cubicBezTo>
                          <a:pt x="57" y="1111"/>
                          <a:pt x="68" y="1108"/>
                          <a:pt x="75" y="1103"/>
                        </a:cubicBezTo>
                        <a:lnTo>
                          <a:pt x="90" y="1085"/>
                        </a:lnTo>
                        <a:lnTo>
                          <a:pt x="96" y="1056"/>
                        </a:lnTo>
                        <a:lnTo>
                          <a:pt x="9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7FFE4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" name="Arc 58"/>
                  <p:cNvSpPr/>
                  <p:nvPr/>
                </p:nvSpPr>
                <p:spPr bwMode="auto">
                  <a:xfrm flipH="1" flipV="1">
                    <a:off x="3070" y="3452"/>
                    <a:ext cx="96" cy="56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314 w 43200"/>
                      <a:gd name="T1" fmla="*/ 25270 h 25270"/>
                      <a:gd name="T2" fmla="*/ 43200 w 43200"/>
                      <a:gd name="T3" fmla="*/ 21600 h 25270"/>
                      <a:gd name="T4" fmla="*/ 21600 w 43200"/>
                      <a:gd name="T5" fmla="*/ 21600 h 25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5270" fill="none" extrusionOk="0">
                        <a:moveTo>
                          <a:pt x="314" y="25269"/>
                        </a:moveTo>
                        <a:cubicBezTo>
                          <a:pt x="105" y="24057"/>
                          <a:pt x="0" y="228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5270" stroke="0" extrusionOk="0">
                        <a:moveTo>
                          <a:pt x="314" y="25269"/>
                        </a:moveTo>
                        <a:cubicBezTo>
                          <a:pt x="105" y="24057"/>
                          <a:pt x="0" y="228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97FFE4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77" name="Rectangle 59"/>
              <p:cNvSpPr>
                <a:spLocks noChangeArrowheads="1"/>
              </p:cNvSpPr>
              <p:nvPr/>
            </p:nvSpPr>
            <p:spPr bwMode="auto">
              <a:xfrm>
                <a:off x="3687" y="1877"/>
                <a:ext cx="73" cy="91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78" name="Group 60"/>
              <p:cNvGrpSpPr/>
              <p:nvPr/>
            </p:nvGrpSpPr>
            <p:grpSpPr bwMode="auto">
              <a:xfrm flipV="1">
                <a:off x="1632" y="240"/>
                <a:ext cx="136" cy="1814"/>
                <a:chOff x="3051" y="2328"/>
                <a:chExt cx="136" cy="1814"/>
              </a:xfrm>
            </p:grpSpPr>
            <p:sp>
              <p:nvSpPr>
                <p:cNvPr id="180" name="AutoShape 61"/>
                <p:cNvSpPr>
                  <a:spLocks noChangeArrowheads="1"/>
                </p:cNvSpPr>
                <p:nvPr/>
              </p:nvSpPr>
              <p:spPr bwMode="auto">
                <a:xfrm>
                  <a:off x="3051" y="2328"/>
                  <a:ext cx="136" cy="16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2D895B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81" name="Group 62"/>
                <p:cNvGrpSpPr/>
                <p:nvPr/>
              </p:nvGrpSpPr>
              <p:grpSpPr bwMode="auto">
                <a:xfrm>
                  <a:off x="3070" y="2435"/>
                  <a:ext cx="98" cy="1707"/>
                  <a:chOff x="3070" y="2398"/>
                  <a:chExt cx="98" cy="1112"/>
                </a:xfrm>
              </p:grpSpPr>
              <p:sp>
                <p:nvSpPr>
                  <p:cNvPr id="182" name="Freeform 63"/>
                  <p:cNvSpPr/>
                  <p:nvPr/>
                </p:nvSpPr>
                <p:spPr bwMode="auto">
                  <a:xfrm>
                    <a:off x="3072" y="2398"/>
                    <a:ext cx="96" cy="11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056"/>
                      </a:cxn>
                      <a:cxn ang="0">
                        <a:pos x="3" y="1085"/>
                      </a:cxn>
                      <a:cxn ang="0">
                        <a:pos x="23" y="1104"/>
                      </a:cxn>
                      <a:cxn ang="0">
                        <a:pos x="48" y="1112"/>
                      </a:cxn>
                      <a:cxn ang="0">
                        <a:pos x="75" y="1103"/>
                      </a:cxn>
                      <a:cxn ang="0">
                        <a:pos x="90" y="1085"/>
                      </a:cxn>
                      <a:cxn ang="0">
                        <a:pos x="96" y="1056"/>
                      </a:cxn>
                      <a:cxn ang="0">
                        <a:pos x="9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1112">
                        <a:moveTo>
                          <a:pt x="0" y="0"/>
                        </a:moveTo>
                        <a:lnTo>
                          <a:pt x="0" y="1056"/>
                        </a:lnTo>
                        <a:lnTo>
                          <a:pt x="3" y="1085"/>
                        </a:lnTo>
                        <a:lnTo>
                          <a:pt x="23" y="1104"/>
                        </a:lnTo>
                        <a:cubicBezTo>
                          <a:pt x="30" y="1108"/>
                          <a:pt x="39" y="1112"/>
                          <a:pt x="48" y="1112"/>
                        </a:cubicBezTo>
                        <a:cubicBezTo>
                          <a:pt x="57" y="1111"/>
                          <a:pt x="68" y="1108"/>
                          <a:pt x="75" y="1103"/>
                        </a:cubicBezTo>
                        <a:lnTo>
                          <a:pt x="90" y="1085"/>
                        </a:lnTo>
                        <a:lnTo>
                          <a:pt x="96" y="1056"/>
                        </a:lnTo>
                        <a:lnTo>
                          <a:pt x="9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7FFE4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3" name="Arc 64"/>
                  <p:cNvSpPr/>
                  <p:nvPr/>
                </p:nvSpPr>
                <p:spPr bwMode="auto">
                  <a:xfrm flipH="1" flipV="1">
                    <a:off x="3070" y="3452"/>
                    <a:ext cx="96" cy="56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314 w 43200"/>
                      <a:gd name="T1" fmla="*/ 25270 h 25270"/>
                      <a:gd name="T2" fmla="*/ 43200 w 43200"/>
                      <a:gd name="T3" fmla="*/ 21600 h 25270"/>
                      <a:gd name="T4" fmla="*/ 21600 w 43200"/>
                      <a:gd name="T5" fmla="*/ 21600 h 25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5270" fill="none" extrusionOk="0">
                        <a:moveTo>
                          <a:pt x="314" y="25269"/>
                        </a:moveTo>
                        <a:cubicBezTo>
                          <a:pt x="105" y="24057"/>
                          <a:pt x="0" y="228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5270" stroke="0" extrusionOk="0">
                        <a:moveTo>
                          <a:pt x="314" y="25269"/>
                        </a:moveTo>
                        <a:cubicBezTo>
                          <a:pt x="105" y="24057"/>
                          <a:pt x="0" y="2283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97FFE4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79" name="Rectangle 65"/>
              <p:cNvSpPr>
                <a:spLocks noChangeArrowheads="1"/>
              </p:cNvSpPr>
              <p:nvPr/>
            </p:nvSpPr>
            <p:spPr bwMode="auto">
              <a:xfrm>
                <a:off x="1663" y="1829"/>
                <a:ext cx="73" cy="91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6" name="Group 66"/>
            <p:cNvGrpSpPr/>
            <p:nvPr/>
          </p:nvGrpSpPr>
          <p:grpSpPr bwMode="auto">
            <a:xfrm>
              <a:off x="166" y="2256"/>
              <a:ext cx="497" cy="1824"/>
              <a:chOff x="166" y="2256"/>
              <a:chExt cx="497" cy="1824"/>
            </a:xfrm>
          </p:grpSpPr>
          <p:grpSp>
            <p:nvGrpSpPr>
              <p:cNvPr id="137" name="Group 67"/>
              <p:cNvGrpSpPr/>
              <p:nvPr/>
            </p:nvGrpSpPr>
            <p:grpSpPr bwMode="auto">
              <a:xfrm>
                <a:off x="166" y="2266"/>
                <a:ext cx="136" cy="1814"/>
                <a:chOff x="3162" y="154"/>
                <a:chExt cx="136" cy="1814"/>
              </a:xfrm>
            </p:grpSpPr>
            <p:grpSp>
              <p:nvGrpSpPr>
                <p:cNvPr id="169" name="Group 68"/>
                <p:cNvGrpSpPr/>
                <p:nvPr/>
              </p:nvGrpSpPr>
              <p:grpSpPr bwMode="auto">
                <a:xfrm flipV="1">
                  <a:off x="3162" y="154"/>
                  <a:ext cx="136" cy="1814"/>
                  <a:chOff x="3051" y="2328"/>
                  <a:chExt cx="136" cy="1814"/>
                </a:xfrm>
              </p:grpSpPr>
              <p:sp>
                <p:nvSpPr>
                  <p:cNvPr id="171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3051" y="2328"/>
                    <a:ext cx="136" cy="167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2D895B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72" name="Group 70"/>
                  <p:cNvGrpSpPr/>
                  <p:nvPr/>
                </p:nvGrpSpPr>
                <p:grpSpPr bwMode="auto">
                  <a:xfrm>
                    <a:off x="3070" y="2435"/>
                    <a:ext cx="98" cy="1707"/>
                    <a:chOff x="3070" y="2398"/>
                    <a:chExt cx="98" cy="1112"/>
                  </a:xfrm>
                </p:grpSpPr>
                <p:sp>
                  <p:nvSpPr>
                    <p:cNvPr id="173" name="Freeform 71"/>
                    <p:cNvSpPr/>
                    <p:nvPr/>
                  </p:nvSpPr>
                  <p:spPr bwMode="auto">
                    <a:xfrm>
                      <a:off x="3072" y="2398"/>
                      <a:ext cx="96" cy="1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056"/>
                        </a:cxn>
                        <a:cxn ang="0">
                          <a:pos x="3" y="1085"/>
                        </a:cxn>
                        <a:cxn ang="0">
                          <a:pos x="23" y="1104"/>
                        </a:cxn>
                        <a:cxn ang="0">
                          <a:pos x="48" y="1112"/>
                        </a:cxn>
                        <a:cxn ang="0">
                          <a:pos x="75" y="1103"/>
                        </a:cxn>
                        <a:cxn ang="0">
                          <a:pos x="90" y="1085"/>
                        </a:cxn>
                        <a:cxn ang="0">
                          <a:pos x="96" y="1056"/>
                        </a:cxn>
                        <a:cxn ang="0">
                          <a:pos x="9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96" h="1112">
                          <a:moveTo>
                            <a:pt x="0" y="0"/>
                          </a:moveTo>
                          <a:lnTo>
                            <a:pt x="0" y="1056"/>
                          </a:lnTo>
                          <a:lnTo>
                            <a:pt x="3" y="1085"/>
                          </a:lnTo>
                          <a:lnTo>
                            <a:pt x="23" y="1104"/>
                          </a:lnTo>
                          <a:cubicBezTo>
                            <a:pt x="30" y="1108"/>
                            <a:pt x="39" y="1112"/>
                            <a:pt x="48" y="1112"/>
                          </a:cubicBezTo>
                          <a:cubicBezTo>
                            <a:pt x="57" y="1111"/>
                            <a:pt x="68" y="1108"/>
                            <a:pt x="75" y="1103"/>
                          </a:cubicBezTo>
                          <a:lnTo>
                            <a:pt x="90" y="1085"/>
                          </a:lnTo>
                          <a:lnTo>
                            <a:pt x="96" y="1056"/>
                          </a:lnTo>
                          <a:lnTo>
                            <a:pt x="9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97FFE4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" name="Arc 72"/>
                    <p:cNvSpPr/>
                    <p:nvPr/>
                  </p:nvSpPr>
                  <p:spPr bwMode="auto">
                    <a:xfrm flipH="1" flipV="1">
                      <a:off x="3070" y="3452"/>
                      <a:ext cx="96" cy="56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314 w 43200"/>
                        <a:gd name="T1" fmla="*/ 25270 h 25270"/>
                        <a:gd name="T2" fmla="*/ 43200 w 43200"/>
                        <a:gd name="T3" fmla="*/ 21600 h 25270"/>
                        <a:gd name="T4" fmla="*/ 21600 w 43200"/>
                        <a:gd name="T5" fmla="*/ 21600 h 252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5270" fill="none" extrusionOk="0">
                          <a:moveTo>
                            <a:pt x="314" y="25269"/>
                          </a:moveTo>
                          <a:cubicBezTo>
                            <a:pt x="105" y="24057"/>
                            <a:pt x="0" y="22830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5270" stroke="0" extrusionOk="0">
                          <a:moveTo>
                            <a:pt x="314" y="25269"/>
                          </a:moveTo>
                          <a:cubicBezTo>
                            <a:pt x="105" y="24057"/>
                            <a:pt x="0" y="22830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97FFE4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70" name="Rectangle 73"/>
                <p:cNvSpPr>
                  <a:spLocks noChangeArrowheads="1"/>
                </p:cNvSpPr>
                <p:nvPr/>
              </p:nvSpPr>
              <p:spPr bwMode="auto">
                <a:xfrm>
                  <a:off x="3194" y="1756"/>
                  <a:ext cx="73" cy="91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8" name="Group 74"/>
              <p:cNvGrpSpPr/>
              <p:nvPr/>
            </p:nvGrpSpPr>
            <p:grpSpPr bwMode="auto">
              <a:xfrm>
                <a:off x="166" y="2262"/>
                <a:ext cx="136" cy="1814"/>
                <a:chOff x="3792" y="2304"/>
                <a:chExt cx="136" cy="1814"/>
              </a:xfrm>
            </p:grpSpPr>
            <p:grpSp>
              <p:nvGrpSpPr>
                <p:cNvPr id="163" name="Group 75"/>
                <p:cNvGrpSpPr/>
                <p:nvPr/>
              </p:nvGrpSpPr>
              <p:grpSpPr bwMode="auto">
                <a:xfrm flipV="1">
                  <a:off x="3792" y="2304"/>
                  <a:ext cx="136" cy="1814"/>
                  <a:chOff x="3051" y="2328"/>
                  <a:chExt cx="136" cy="1814"/>
                </a:xfrm>
              </p:grpSpPr>
              <p:sp>
                <p:nvSpPr>
                  <p:cNvPr id="165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3051" y="2328"/>
                    <a:ext cx="136" cy="167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2D895B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66" name="Group 77"/>
                  <p:cNvGrpSpPr/>
                  <p:nvPr/>
                </p:nvGrpSpPr>
                <p:grpSpPr bwMode="auto">
                  <a:xfrm>
                    <a:off x="3070" y="2435"/>
                    <a:ext cx="98" cy="1707"/>
                    <a:chOff x="3070" y="2398"/>
                    <a:chExt cx="98" cy="1112"/>
                  </a:xfrm>
                </p:grpSpPr>
                <p:sp>
                  <p:nvSpPr>
                    <p:cNvPr id="167" name="Freeform 78"/>
                    <p:cNvSpPr/>
                    <p:nvPr/>
                  </p:nvSpPr>
                  <p:spPr bwMode="auto">
                    <a:xfrm>
                      <a:off x="3072" y="2398"/>
                      <a:ext cx="96" cy="1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056"/>
                        </a:cxn>
                        <a:cxn ang="0">
                          <a:pos x="3" y="1085"/>
                        </a:cxn>
                        <a:cxn ang="0">
                          <a:pos x="23" y="1104"/>
                        </a:cxn>
                        <a:cxn ang="0">
                          <a:pos x="48" y="1112"/>
                        </a:cxn>
                        <a:cxn ang="0">
                          <a:pos x="75" y="1103"/>
                        </a:cxn>
                        <a:cxn ang="0">
                          <a:pos x="90" y="1085"/>
                        </a:cxn>
                        <a:cxn ang="0">
                          <a:pos x="96" y="1056"/>
                        </a:cxn>
                        <a:cxn ang="0">
                          <a:pos x="9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96" h="1112">
                          <a:moveTo>
                            <a:pt x="0" y="0"/>
                          </a:moveTo>
                          <a:lnTo>
                            <a:pt x="0" y="1056"/>
                          </a:lnTo>
                          <a:lnTo>
                            <a:pt x="3" y="1085"/>
                          </a:lnTo>
                          <a:lnTo>
                            <a:pt x="23" y="1104"/>
                          </a:lnTo>
                          <a:cubicBezTo>
                            <a:pt x="30" y="1108"/>
                            <a:pt x="39" y="1112"/>
                            <a:pt x="48" y="1112"/>
                          </a:cubicBezTo>
                          <a:cubicBezTo>
                            <a:pt x="57" y="1111"/>
                            <a:pt x="68" y="1108"/>
                            <a:pt x="75" y="1103"/>
                          </a:cubicBezTo>
                          <a:lnTo>
                            <a:pt x="90" y="1085"/>
                          </a:lnTo>
                          <a:lnTo>
                            <a:pt x="96" y="1056"/>
                          </a:lnTo>
                          <a:lnTo>
                            <a:pt x="9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97FFE4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8" name="Arc 79"/>
                    <p:cNvSpPr/>
                    <p:nvPr/>
                  </p:nvSpPr>
                  <p:spPr bwMode="auto">
                    <a:xfrm flipH="1" flipV="1">
                      <a:off x="3070" y="3452"/>
                      <a:ext cx="96" cy="56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314 w 43200"/>
                        <a:gd name="T1" fmla="*/ 25270 h 25270"/>
                        <a:gd name="T2" fmla="*/ 43200 w 43200"/>
                        <a:gd name="T3" fmla="*/ 21600 h 25270"/>
                        <a:gd name="T4" fmla="*/ 21600 w 43200"/>
                        <a:gd name="T5" fmla="*/ 21600 h 252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5270" fill="none" extrusionOk="0">
                          <a:moveTo>
                            <a:pt x="314" y="25269"/>
                          </a:moveTo>
                          <a:cubicBezTo>
                            <a:pt x="105" y="24057"/>
                            <a:pt x="0" y="22830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5270" stroke="0" extrusionOk="0">
                          <a:moveTo>
                            <a:pt x="314" y="25269"/>
                          </a:moveTo>
                          <a:cubicBezTo>
                            <a:pt x="105" y="24057"/>
                            <a:pt x="0" y="22830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97FFE4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64" name="Rectangle 80"/>
                <p:cNvSpPr>
                  <a:spLocks noChangeArrowheads="1"/>
                </p:cNvSpPr>
                <p:nvPr/>
              </p:nvSpPr>
              <p:spPr bwMode="auto">
                <a:xfrm>
                  <a:off x="3825" y="3543"/>
                  <a:ext cx="73" cy="91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9" name="Group 81"/>
              <p:cNvGrpSpPr/>
              <p:nvPr/>
            </p:nvGrpSpPr>
            <p:grpSpPr bwMode="auto">
              <a:xfrm>
                <a:off x="166" y="2256"/>
                <a:ext cx="136" cy="1814"/>
                <a:chOff x="4272" y="2304"/>
                <a:chExt cx="136" cy="1814"/>
              </a:xfrm>
            </p:grpSpPr>
            <p:grpSp>
              <p:nvGrpSpPr>
                <p:cNvPr id="157" name="Group 82"/>
                <p:cNvGrpSpPr/>
                <p:nvPr/>
              </p:nvGrpSpPr>
              <p:grpSpPr bwMode="auto">
                <a:xfrm flipV="1">
                  <a:off x="4272" y="2304"/>
                  <a:ext cx="136" cy="1814"/>
                  <a:chOff x="3051" y="2328"/>
                  <a:chExt cx="136" cy="1814"/>
                </a:xfrm>
              </p:grpSpPr>
              <p:sp>
                <p:nvSpPr>
                  <p:cNvPr id="159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3051" y="2328"/>
                    <a:ext cx="136" cy="167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2D895B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60" name="Group 84"/>
                  <p:cNvGrpSpPr/>
                  <p:nvPr/>
                </p:nvGrpSpPr>
                <p:grpSpPr bwMode="auto">
                  <a:xfrm>
                    <a:off x="3070" y="2435"/>
                    <a:ext cx="98" cy="1707"/>
                    <a:chOff x="3070" y="2398"/>
                    <a:chExt cx="98" cy="1112"/>
                  </a:xfrm>
                </p:grpSpPr>
                <p:sp>
                  <p:nvSpPr>
                    <p:cNvPr id="161" name="Freeform 85"/>
                    <p:cNvSpPr/>
                    <p:nvPr/>
                  </p:nvSpPr>
                  <p:spPr bwMode="auto">
                    <a:xfrm>
                      <a:off x="3072" y="2398"/>
                      <a:ext cx="96" cy="1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056"/>
                        </a:cxn>
                        <a:cxn ang="0">
                          <a:pos x="3" y="1085"/>
                        </a:cxn>
                        <a:cxn ang="0">
                          <a:pos x="23" y="1104"/>
                        </a:cxn>
                        <a:cxn ang="0">
                          <a:pos x="48" y="1112"/>
                        </a:cxn>
                        <a:cxn ang="0">
                          <a:pos x="75" y="1103"/>
                        </a:cxn>
                        <a:cxn ang="0">
                          <a:pos x="90" y="1085"/>
                        </a:cxn>
                        <a:cxn ang="0">
                          <a:pos x="96" y="1056"/>
                        </a:cxn>
                        <a:cxn ang="0">
                          <a:pos x="9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96" h="1112">
                          <a:moveTo>
                            <a:pt x="0" y="0"/>
                          </a:moveTo>
                          <a:lnTo>
                            <a:pt x="0" y="1056"/>
                          </a:lnTo>
                          <a:lnTo>
                            <a:pt x="3" y="1085"/>
                          </a:lnTo>
                          <a:lnTo>
                            <a:pt x="23" y="1104"/>
                          </a:lnTo>
                          <a:cubicBezTo>
                            <a:pt x="30" y="1108"/>
                            <a:pt x="39" y="1112"/>
                            <a:pt x="48" y="1112"/>
                          </a:cubicBezTo>
                          <a:cubicBezTo>
                            <a:pt x="57" y="1111"/>
                            <a:pt x="68" y="1108"/>
                            <a:pt x="75" y="1103"/>
                          </a:cubicBezTo>
                          <a:lnTo>
                            <a:pt x="90" y="1085"/>
                          </a:lnTo>
                          <a:lnTo>
                            <a:pt x="96" y="1056"/>
                          </a:lnTo>
                          <a:lnTo>
                            <a:pt x="9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97FFE4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2" name="Arc 86"/>
                    <p:cNvSpPr/>
                    <p:nvPr/>
                  </p:nvSpPr>
                  <p:spPr bwMode="auto">
                    <a:xfrm flipH="1" flipV="1">
                      <a:off x="3070" y="3452"/>
                      <a:ext cx="96" cy="56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314 w 43200"/>
                        <a:gd name="T1" fmla="*/ 25270 h 25270"/>
                        <a:gd name="T2" fmla="*/ 43200 w 43200"/>
                        <a:gd name="T3" fmla="*/ 21600 h 25270"/>
                        <a:gd name="T4" fmla="*/ 21600 w 43200"/>
                        <a:gd name="T5" fmla="*/ 21600 h 252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5270" fill="none" extrusionOk="0">
                          <a:moveTo>
                            <a:pt x="314" y="25269"/>
                          </a:moveTo>
                          <a:cubicBezTo>
                            <a:pt x="105" y="24057"/>
                            <a:pt x="0" y="22830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5270" stroke="0" extrusionOk="0">
                          <a:moveTo>
                            <a:pt x="314" y="25269"/>
                          </a:moveTo>
                          <a:cubicBezTo>
                            <a:pt x="105" y="24057"/>
                            <a:pt x="0" y="22830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97FFE4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58" name="Rectangle 87"/>
                <p:cNvSpPr>
                  <a:spLocks noChangeArrowheads="1"/>
                </p:cNvSpPr>
                <p:nvPr/>
              </p:nvSpPr>
              <p:spPr bwMode="auto">
                <a:xfrm>
                  <a:off x="4304" y="3153"/>
                  <a:ext cx="73" cy="91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0" name="Group 88"/>
              <p:cNvGrpSpPr/>
              <p:nvPr/>
            </p:nvGrpSpPr>
            <p:grpSpPr bwMode="auto">
              <a:xfrm>
                <a:off x="166" y="2256"/>
                <a:ext cx="136" cy="1814"/>
                <a:chOff x="4848" y="2304"/>
                <a:chExt cx="136" cy="1814"/>
              </a:xfrm>
            </p:grpSpPr>
            <p:grpSp>
              <p:nvGrpSpPr>
                <p:cNvPr id="151" name="Group 89"/>
                <p:cNvGrpSpPr/>
                <p:nvPr/>
              </p:nvGrpSpPr>
              <p:grpSpPr bwMode="auto">
                <a:xfrm flipV="1">
                  <a:off x="4848" y="2304"/>
                  <a:ext cx="136" cy="1814"/>
                  <a:chOff x="3051" y="2328"/>
                  <a:chExt cx="136" cy="1814"/>
                </a:xfrm>
              </p:grpSpPr>
              <p:sp>
                <p:nvSpPr>
                  <p:cNvPr id="153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3051" y="2328"/>
                    <a:ext cx="136" cy="167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2D895B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54" name="Group 91"/>
                  <p:cNvGrpSpPr/>
                  <p:nvPr/>
                </p:nvGrpSpPr>
                <p:grpSpPr bwMode="auto">
                  <a:xfrm>
                    <a:off x="3070" y="2435"/>
                    <a:ext cx="98" cy="1707"/>
                    <a:chOff x="3070" y="2398"/>
                    <a:chExt cx="98" cy="1112"/>
                  </a:xfrm>
                </p:grpSpPr>
                <p:sp>
                  <p:nvSpPr>
                    <p:cNvPr id="155" name="Freeform 92"/>
                    <p:cNvSpPr/>
                    <p:nvPr/>
                  </p:nvSpPr>
                  <p:spPr bwMode="auto">
                    <a:xfrm>
                      <a:off x="3072" y="2398"/>
                      <a:ext cx="96" cy="1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056"/>
                        </a:cxn>
                        <a:cxn ang="0">
                          <a:pos x="3" y="1085"/>
                        </a:cxn>
                        <a:cxn ang="0">
                          <a:pos x="23" y="1104"/>
                        </a:cxn>
                        <a:cxn ang="0">
                          <a:pos x="48" y="1112"/>
                        </a:cxn>
                        <a:cxn ang="0">
                          <a:pos x="75" y="1103"/>
                        </a:cxn>
                        <a:cxn ang="0">
                          <a:pos x="90" y="1085"/>
                        </a:cxn>
                        <a:cxn ang="0">
                          <a:pos x="96" y="1056"/>
                        </a:cxn>
                        <a:cxn ang="0">
                          <a:pos x="9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96" h="1112">
                          <a:moveTo>
                            <a:pt x="0" y="0"/>
                          </a:moveTo>
                          <a:lnTo>
                            <a:pt x="0" y="1056"/>
                          </a:lnTo>
                          <a:lnTo>
                            <a:pt x="3" y="1085"/>
                          </a:lnTo>
                          <a:lnTo>
                            <a:pt x="23" y="1104"/>
                          </a:lnTo>
                          <a:cubicBezTo>
                            <a:pt x="30" y="1108"/>
                            <a:pt x="39" y="1112"/>
                            <a:pt x="48" y="1112"/>
                          </a:cubicBezTo>
                          <a:cubicBezTo>
                            <a:pt x="57" y="1111"/>
                            <a:pt x="68" y="1108"/>
                            <a:pt x="75" y="1103"/>
                          </a:cubicBezTo>
                          <a:lnTo>
                            <a:pt x="90" y="1085"/>
                          </a:lnTo>
                          <a:lnTo>
                            <a:pt x="96" y="1056"/>
                          </a:lnTo>
                          <a:lnTo>
                            <a:pt x="9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97FFE4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6" name="Arc 93"/>
                    <p:cNvSpPr/>
                    <p:nvPr/>
                  </p:nvSpPr>
                  <p:spPr bwMode="auto">
                    <a:xfrm flipH="1" flipV="1">
                      <a:off x="3070" y="3452"/>
                      <a:ext cx="96" cy="56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314 w 43200"/>
                        <a:gd name="T1" fmla="*/ 25270 h 25270"/>
                        <a:gd name="T2" fmla="*/ 43200 w 43200"/>
                        <a:gd name="T3" fmla="*/ 21600 h 25270"/>
                        <a:gd name="T4" fmla="*/ 21600 w 43200"/>
                        <a:gd name="T5" fmla="*/ 21600 h 252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5270" fill="none" extrusionOk="0">
                          <a:moveTo>
                            <a:pt x="314" y="25269"/>
                          </a:moveTo>
                          <a:cubicBezTo>
                            <a:pt x="105" y="24057"/>
                            <a:pt x="0" y="22830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5270" stroke="0" extrusionOk="0">
                          <a:moveTo>
                            <a:pt x="314" y="25269"/>
                          </a:moveTo>
                          <a:cubicBezTo>
                            <a:pt x="105" y="24057"/>
                            <a:pt x="0" y="22830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97FFE4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52" name="Rectangle 94"/>
                <p:cNvSpPr>
                  <a:spLocks noChangeArrowheads="1"/>
                </p:cNvSpPr>
                <p:nvPr/>
              </p:nvSpPr>
              <p:spPr bwMode="auto">
                <a:xfrm>
                  <a:off x="4880" y="2750"/>
                  <a:ext cx="73" cy="91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1" name="Group 95"/>
              <p:cNvGrpSpPr/>
              <p:nvPr/>
            </p:nvGrpSpPr>
            <p:grpSpPr bwMode="auto">
              <a:xfrm>
                <a:off x="166" y="2256"/>
                <a:ext cx="136" cy="1814"/>
                <a:chOff x="5280" y="2304"/>
                <a:chExt cx="136" cy="1814"/>
              </a:xfrm>
            </p:grpSpPr>
            <p:grpSp>
              <p:nvGrpSpPr>
                <p:cNvPr id="145" name="Group 96"/>
                <p:cNvGrpSpPr/>
                <p:nvPr/>
              </p:nvGrpSpPr>
              <p:grpSpPr bwMode="auto">
                <a:xfrm flipV="1">
                  <a:off x="5280" y="2304"/>
                  <a:ext cx="136" cy="1814"/>
                  <a:chOff x="3051" y="2328"/>
                  <a:chExt cx="136" cy="1814"/>
                </a:xfrm>
              </p:grpSpPr>
              <p:sp>
                <p:nvSpPr>
                  <p:cNvPr id="147" name="AutoShape 97"/>
                  <p:cNvSpPr>
                    <a:spLocks noChangeArrowheads="1"/>
                  </p:cNvSpPr>
                  <p:nvPr/>
                </p:nvSpPr>
                <p:spPr bwMode="auto">
                  <a:xfrm>
                    <a:off x="3051" y="2328"/>
                    <a:ext cx="136" cy="167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2D895B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48" name="Group 98"/>
                  <p:cNvGrpSpPr/>
                  <p:nvPr/>
                </p:nvGrpSpPr>
                <p:grpSpPr bwMode="auto">
                  <a:xfrm>
                    <a:off x="3070" y="2435"/>
                    <a:ext cx="98" cy="1707"/>
                    <a:chOff x="3070" y="2398"/>
                    <a:chExt cx="98" cy="1112"/>
                  </a:xfrm>
                </p:grpSpPr>
                <p:sp>
                  <p:nvSpPr>
                    <p:cNvPr id="149" name="Freeform 99"/>
                    <p:cNvSpPr/>
                    <p:nvPr/>
                  </p:nvSpPr>
                  <p:spPr bwMode="auto">
                    <a:xfrm>
                      <a:off x="3072" y="2398"/>
                      <a:ext cx="96" cy="1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056"/>
                        </a:cxn>
                        <a:cxn ang="0">
                          <a:pos x="3" y="1085"/>
                        </a:cxn>
                        <a:cxn ang="0">
                          <a:pos x="23" y="1104"/>
                        </a:cxn>
                        <a:cxn ang="0">
                          <a:pos x="48" y="1112"/>
                        </a:cxn>
                        <a:cxn ang="0">
                          <a:pos x="75" y="1103"/>
                        </a:cxn>
                        <a:cxn ang="0">
                          <a:pos x="90" y="1085"/>
                        </a:cxn>
                        <a:cxn ang="0">
                          <a:pos x="96" y="1056"/>
                        </a:cxn>
                        <a:cxn ang="0">
                          <a:pos x="9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96" h="1112">
                          <a:moveTo>
                            <a:pt x="0" y="0"/>
                          </a:moveTo>
                          <a:lnTo>
                            <a:pt x="0" y="1056"/>
                          </a:lnTo>
                          <a:lnTo>
                            <a:pt x="3" y="1085"/>
                          </a:lnTo>
                          <a:lnTo>
                            <a:pt x="23" y="1104"/>
                          </a:lnTo>
                          <a:cubicBezTo>
                            <a:pt x="30" y="1108"/>
                            <a:pt x="39" y="1112"/>
                            <a:pt x="48" y="1112"/>
                          </a:cubicBezTo>
                          <a:cubicBezTo>
                            <a:pt x="57" y="1111"/>
                            <a:pt x="68" y="1108"/>
                            <a:pt x="75" y="1103"/>
                          </a:cubicBezTo>
                          <a:lnTo>
                            <a:pt x="90" y="1085"/>
                          </a:lnTo>
                          <a:lnTo>
                            <a:pt x="96" y="1056"/>
                          </a:lnTo>
                          <a:lnTo>
                            <a:pt x="9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97FFE4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0" name="Arc 100"/>
                    <p:cNvSpPr/>
                    <p:nvPr/>
                  </p:nvSpPr>
                  <p:spPr bwMode="auto">
                    <a:xfrm flipH="1" flipV="1">
                      <a:off x="3070" y="3452"/>
                      <a:ext cx="96" cy="56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314 w 43200"/>
                        <a:gd name="T1" fmla="*/ 25270 h 25270"/>
                        <a:gd name="T2" fmla="*/ 43200 w 43200"/>
                        <a:gd name="T3" fmla="*/ 21600 h 25270"/>
                        <a:gd name="T4" fmla="*/ 21600 w 43200"/>
                        <a:gd name="T5" fmla="*/ 21600 h 252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5270" fill="none" extrusionOk="0">
                          <a:moveTo>
                            <a:pt x="314" y="25269"/>
                          </a:moveTo>
                          <a:cubicBezTo>
                            <a:pt x="105" y="24057"/>
                            <a:pt x="0" y="22830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5270" stroke="0" extrusionOk="0">
                          <a:moveTo>
                            <a:pt x="314" y="25269"/>
                          </a:moveTo>
                          <a:cubicBezTo>
                            <a:pt x="105" y="24057"/>
                            <a:pt x="0" y="22830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97FFE4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46" name="Rectangle 101"/>
                <p:cNvSpPr>
                  <a:spLocks noChangeArrowheads="1"/>
                </p:cNvSpPr>
                <p:nvPr/>
              </p:nvSpPr>
              <p:spPr bwMode="auto">
                <a:xfrm>
                  <a:off x="5311" y="2344"/>
                  <a:ext cx="73" cy="91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2" name="Group 102"/>
              <p:cNvGrpSpPr/>
              <p:nvPr/>
            </p:nvGrpSpPr>
            <p:grpSpPr bwMode="auto">
              <a:xfrm>
                <a:off x="337" y="2289"/>
                <a:ext cx="326" cy="1728"/>
                <a:chOff x="1035" y="336"/>
                <a:chExt cx="326" cy="1728"/>
              </a:xfrm>
            </p:grpSpPr>
            <p:sp>
              <p:nvSpPr>
                <p:cNvPr id="143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035" y="336"/>
                  <a:ext cx="0" cy="17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4" name="Rectangle 104"/>
                <p:cNvSpPr>
                  <a:spLocks noChangeArrowheads="1"/>
                </p:cNvSpPr>
                <p:nvPr/>
              </p:nvSpPr>
              <p:spPr bwMode="auto">
                <a:xfrm>
                  <a:off x="1083" y="877"/>
                  <a:ext cx="278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2400" i="1" dirty="0" err="1">
                      <a:latin typeface="Book Antiqua" pitchFamily="18" charset="0"/>
                    </a:rPr>
                    <a:t>v</a:t>
                  </a:r>
                  <a:r>
                    <a:rPr kumimoji="1" lang="en-US" altLang="zh-CN" sz="2400" baseline="-25000" dirty="0" err="1">
                      <a:latin typeface="Times New Roman" panose="02020603050405020304" pitchFamily="18" charset="0"/>
                    </a:rPr>
                    <a:t>y</a:t>
                  </a:r>
                  <a:endParaRPr kumimoji="1" lang="en-US" altLang="zh-CN" sz="2400" baseline="-25000" dirty="0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07" name="Group 153"/>
          <p:cNvGrpSpPr/>
          <p:nvPr/>
        </p:nvGrpSpPr>
        <p:grpSpPr bwMode="auto">
          <a:xfrm>
            <a:off x="5525980" y="5157375"/>
            <a:ext cx="1766077" cy="1414050"/>
            <a:chOff x="3373" y="3498"/>
            <a:chExt cx="797" cy="647"/>
          </a:xfrm>
        </p:grpSpPr>
        <p:sp>
          <p:nvSpPr>
            <p:cNvPr id="24602" name="Line 154"/>
            <p:cNvSpPr>
              <a:spLocks noChangeShapeType="1"/>
            </p:cNvSpPr>
            <p:nvPr/>
          </p:nvSpPr>
          <p:spPr bwMode="auto">
            <a:xfrm>
              <a:off x="4023" y="3582"/>
              <a:ext cx="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8" name="Group 155"/>
            <p:cNvGrpSpPr/>
            <p:nvPr/>
          </p:nvGrpSpPr>
          <p:grpSpPr bwMode="auto">
            <a:xfrm>
              <a:off x="3528" y="3976"/>
              <a:ext cx="528" cy="169"/>
              <a:chOff x="3528" y="3976"/>
              <a:chExt cx="528" cy="169"/>
            </a:xfrm>
          </p:grpSpPr>
          <p:sp>
            <p:nvSpPr>
              <p:cNvPr id="24609" name="Line 156"/>
              <p:cNvSpPr>
                <a:spLocks noChangeShapeType="1"/>
              </p:cNvSpPr>
              <p:nvPr/>
            </p:nvSpPr>
            <p:spPr bwMode="auto">
              <a:xfrm>
                <a:off x="3528" y="3996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tailEnd type="triangle" w="sm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0" name="Text Box 157"/>
              <p:cNvSpPr txBox="1">
                <a:spLocks noChangeArrowheads="1"/>
              </p:cNvSpPr>
              <p:nvPr/>
            </p:nvSpPr>
            <p:spPr bwMode="auto">
              <a:xfrm>
                <a:off x="3659" y="3976"/>
                <a:ext cx="336" cy="169"/>
              </a:xfrm>
              <a:prstGeom prst="rect">
                <a:avLst/>
              </a:prstGeom>
              <a:noFill/>
              <a:ln w="38100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i="1" dirty="0" err="1">
                    <a:solidFill>
                      <a:srgbClr val="FF3300"/>
                    </a:solidFill>
                    <a:latin typeface="Book Antiqua" pitchFamily="18" charset="0"/>
                    <a:cs typeface="Times New Roman" pitchFamily="18" charset="0"/>
                  </a:rPr>
                  <a:t>v</a:t>
                </a:r>
                <a:r>
                  <a:rPr lang="en-US" altLang="zh-CN" baseline="-25000" dirty="0" err="1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altLang="zh-CN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604" name="Line 158"/>
            <p:cNvSpPr>
              <a:spLocks noChangeShapeType="1"/>
            </p:cNvSpPr>
            <p:nvPr/>
          </p:nvSpPr>
          <p:spPr bwMode="auto">
            <a:xfrm flipV="1">
              <a:off x="3525" y="3570"/>
              <a:ext cx="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sm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5" name="Rectangle 159"/>
            <p:cNvSpPr>
              <a:spLocks noChangeArrowheads="1"/>
            </p:cNvSpPr>
            <p:nvPr/>
          </p:nvSpPr>
          <p:spPr bwMode="auto">
            <a:xfrm>
              <a:off x="3373" y="3498"/>
              <a:ext cx="378" cy="169"/>
            </a:xfrm>
            <a:prstGeom prst="rect">
              <a:avLst/>
            </a:prstGeom>
            <a:noFill/>
            <a:ln w="38100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i="1" dirty="0" err="1">
                  <a:solidFill>
                    <a:srgbClr val="FF3300"/>
                  </a:solidFill>
                  <a:latin typeface="Book Antiqua" pitchFamily="18" charset="0"/>
                  <a:cs typeface="Times New Roman" pitchFamily="18" charset="0"/>
                </a:rPr>
                <a:t>v</a:t>
              </a:r>
              <a:r>
                <a:rPr lang="en-US" altLang="zh-CN" baseline="-25000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altLang="zh-CN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06" name="Line 160"/>
            <p:cNvSpPr>
              <a:spLocks noChangeShapeType="1"/>
            </p:cNvSpPr>
            <p:nvPr/>
          </p:nvSpPr>
          <p:spPr bwMode="auto">
            <a:xfrm flipV="1">
              <a:off x="3573" y="3591"/>
              <a:ext cx="471" cy="36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sm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7" name="Line 161"/>
            <p:cNvSpPr>
              <a:spLocks noChangeShapeType="1"/>
            </p:cNvSpPr>
            <p:nvPr/>
          </p:nvSpPr>
          <p:spPr bwMode="auto">
            <a:xfrm>
              <a:off x="3525" y="3582"/>
              <a:ext cx="48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8" name="Rectangle 162"/>
            <p:cNvSpPr>
              <a:spLocks noChangeArrowheads="1"/>
            </p:cNvSpPr>
            <p:nvPr/>
          </p:nvSpPr>
          <p:spPr bwMode="auto">
            <a:xfrm>
              <a:off x="4032" y="3504"/>
              <a:ext cx="138" cy="188"/>
            </a:xfrm>
            <a:prstGeom prst="rect">
              <a:avLst/>
            </a:prstGeom>
            <a:noFill/>
            <a:ln w="38100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altLang="zh-CN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09" name="Object 44"/>
          <p:cNvGraphicFramePr>
            <a:graphicFrameLocks noChangeAspect="1"/>
          </p:cNvGraphicFramePr>
          <p:nvPr/>
        </p:nvGraphicFramePr>
        <p:xfrm>
          <a:off x="9403105" y="3984625"/>
          <a:ext cx="157956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公式" r:id="rId4" imgW="787320" imgH="304560" progId="Equation.3">
                  <p:embed/>
                </p:oleObj>
              </mc:Choice>
              <mc:Fallback>
                <p:oleObj name="公式" r:id="rId4" imgW="787320" imgH="30456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3105" y="3984625"/>
                        <a:ext cx="1579563" cy="677863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" name="矩形 237"/>
          <p:cNvSpPr/>
          <p:nvPr/>
        </p:nvSpPr>
        <p:spPr>
          <a:xfrm>
            <a:off x="3477608" y="5789636"/>
            <a:ext cx="224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i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α</a:t>
            </a:r>
            <a:endParaRPr lang="zh-CN" altLang="en-US" i="1" dirty="0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39" name="矩形 238"/>
          <p:cNvSpPr/>
          <p:nvPr/>
        </p:nvSpPr>
        <p:spPr>
          <a:xfrm>
            <a:off x="7004566" y="4428718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合运动</a:t>
            </a:r>
          </a:p>
        </p:txBody>
      </p:sp>
      <p:sp>
        <p:nvSpPr>
          <p:cNvPr id="241" name="矩形 240"/>
          <p:cNvSpPr/>
          <p:nvPr/>
        </p:nvSpPr>
        <p:spPr>
          <a:xfrm>
            <a:off x="336422" y="828511"/>
            <a:ext cx="880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三、曲线运动的研究方法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运动的合成与分解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-249302" y="1517475"/>
            <a:ext cx="121334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43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0" algn="l"/>
              </a:tabLst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1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．如果物体同时参与了几个运动，那么物体实际发生的运动</a:t>
            </a:r>
            <a:r>
              <a:rPr kumimoji="0" lang="zh-CN" alt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就是合运动，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那几个运动</a:t>
            </a:r>
            <a:r>
              <a:rPr kumimoji="0" lang="zh-CN" alt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就是分运动．</a:t>
            </a:r>
            <a:endParaRPr kumimoji="0" lang="zh-CN" alt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7143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0" algn="l"/>
              </a:tabLst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2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．已知分运动求合运动的过程，叫运动的合成</a:t>
            </a:r>
            <a:r>
              <a:rPr kumimoji="0" lang="zh-CN" alt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；已知合运动求分运动的过程，叫运动的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分解</a:t>
            </a:r>
            <a:r>
              <a:rPr kumimoji="0" lang="zh-CN" alt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．</a:t>
            </a:r>
            <a:endParaRPr kumimoji="0" lang="zh-CN" alt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7143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0" algn="l"/>
              </a:tabLst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3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．运动的合成与分解实质是对运动的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位移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、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速度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和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加速度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的合成和分解，遵循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8A0000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平行四边形定</a:t>
            </a:r>
            <a:r>
              <a:rPr kumimoji="0" lang="zh-CN" altLang="en-GB" sz="2000" b="1" i="0" u="none" strike="noStrike" cap="none" normalizeH="0" baseline="0" dirty="0">
                <a:ln>
                  <a:noFill/>
                </a:ln>
                <a:solidFill>
                  <a:srgbClr val="8A0000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则</a:t>
            </a:r>
            <a:r>
              <a:rPr kumimoji="0" lang="zh-CN" alt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．</a:t>
            </a:r>
            <a:endParaRPr kumimoji="0" lang="zh-CN" alt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245" name="矩形 244"/>
          <p:cNvSpPr/>
          <p:nvPr/>
        </p:nvSpPr>
        <p:spPr>
          <a:xfrm>
            <a:off x="5730313" y="5908385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θ</a:t>
            </a:r>
            <a:endParaRPr lang="zh-CN" altLang="en-US" dirty="0"/>
          </a:p>
        </p:txBody>
      </p:sp>
      <p:graphicFrame>
        <p:nvGraphicFramePr>
          <p:cNvPr id="117" name="Object 44"/>
          <p:cNvGraphicFramePr>
            <a:graphicFrameLocks noChangeAspect="1"/>
          </p:cNvGraphicFramePr>
          <p:nvPr/>
        </p:nvGraphicFramePr>
        <p:xfrm>
          <a:off x="9371287" y="5065713"/>
          <a:ext cx="1630362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公式" r:id="rId6" imgW="812520" imgH="304560" progId="Equation.3">
                  <p:embed/>
                </p:oleObj>
              </mc:Choice>
              <mc:Fallback>
                <p:oleObj name="公式" r:id="rId6" imgW="812520" imgH="3045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1287" y="5065713"/>
                        <a:ext cx="1630362" cy="677862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59024" y="3663510"/>
            <a:ext cx="1219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4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0" algn="l"/>
                <a:tab pos="9372600" algn="l"/>
              </a:tabLst>
            </a:pPr>
            <a:r>
              <a:rPr kumimoji="0" 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思考判断</a:t>
            </a:r>
            <a:endParaRPr kumimoji="0" lang="zh-CN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714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0" algn="l"/>
                <a:tab pos="9372600" algn="l"/>
              </a:tabLst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(1)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合运动与分运动是同时进行的，时间相等．</a:t>
            </a:r>
            <a:r>
              <a:rPr kumimoji="0" lang="zh-CN" altLang="en-GB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714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0" algn="l"/>
                <a:tab pos="9372600" algn="l"/>
              </a:tabLst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(2)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合运动一定是实际发生的运动．</a:t>
            </a:r>
            <a:r>
              <a:rPr kumimoji="0" lang="zh-CN" altLang="en-GB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714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0" algn="l"/>
                <a:tab pos="9372600" algn="l"/>
              </a:tabLst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(3)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合运动的速度一定比分运动的速度大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8A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zh-CN" altLang="en-GB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</a:p>
          <a:p>
            <a:pPr marL="0" marR="0" lvl="0" indent="714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0" algn="l"/>
                <a:tab pos="9372600" algn="l"/>
              </a:tabLst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(4)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两个互成角度的匀速直线运动的合运动，一定也是匀速直线运动．</a:t>
            </a:r>
            <a:r>
              <a:rPr kumimoji="0" lang="zh-CN" altLang="en-GB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	</a:t>
            </a:r>
            <a:r>
              <a:rPr kumimoji="0" lang="zh-CN" alt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zh-CN" alt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5326954" y="1153804"/>
          <a:ext cx="6463391" cy="2182458"/>
        </p:xfrm>
        <a:graphic>
          <a:graphicData uri="http://schemas.openxmlformats.org/drawingml/2006/table">
            <a:tbl>
              <a:tblPr/>
              <a:tblGrid>
                <a:gridCol w="1623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74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zh-CN" sz="1800" b="1" kern="100" dirty="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等时性</a:t>
                      </a:r>
                      <a:endParaRPr lang="zh-CN" sz="1800" kern="100" dirty="0"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zh-CN" sz="1800" b="1" kern="100" dirty="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各分运动与合运动同时发生和结束，</a:t>
                      </a:r>
                      <a:r>
                        <a:rPr lang="zh-CN" sz="1800" b="1" kern="100" dirty="0">
                          <a:solidFill>
                            <a:srgbClr val="C00000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时间相同</a:t>
                      </a:r>
                      <a:endParaRPr lang="zh-CN" sz="1800" kern="100" dirty="0">
                        <a:solidFill>
                          <a:srgbClr val="C00000"/>
                        </a:solidFill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4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zh-CN" sz="1800" b="1" kern="100" dirty="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等效性</a:t>
                      </a:r>
                      <a:endParaRPr lang="zh-CN" sz="1800" kern="100" dirty="0"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zh-CN" sz="1800" b="1" kern="100" dirty="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各分运动的共同效果与合运动的</a:t>
                      </a:r>
                      <a:r>
                        <a:rPr lang="zh-CN" sz="1800" b="1" kern="100" dirty="0">
                          <a:solidFill>
                            <a:srgbClr val="C00000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效果相同</a:t>
                      </a:r>
                      <a:endParaRPr lang="zh-CN" sz="1800" kern="100" dirty="0">
                        <a:solidFill>
                          <a:srgbClr val="C00000"/>
                        </a:solidFill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4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zh-CN" sz="1800" b="1" kern="100" dirty="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同体性</a:t>
                      </a:r>
                      <a:endParaRPr lang="zh-CN" sz="1800" kern="100" dirty="0"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143500" algn="l"/>
                        </a:tabLst>
                      </a:pPr>
                      <a:r>
                        <a:rPr lang="zh-CN" sz="1800" b="1" kern="100" dirty="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各分运动与合运动是</a:t>
                      </a:r>
                      <a:r>
                        <a:rPr lang="zh-CN" sz="1800" b="1" kern="100" dirty="0">
                          <a:solidFill>
                            <a:srgbClr val="C00000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同一物体</a:t>
                      </a:r>
                      <a:r>
                        <a:rPr lang="zh-CN" sz="1800" b="1" kern="100" dirty="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的运动</a:t>
                      </a:r>
                      <a:endParaRPr lang="zh-CN" sz="1800" kern="100" dirty="0"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750618"/>
            <a:ext cx="523412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4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0" algn="l"/>
              </a:tabLst>
            </a:pPr>
            <a:r>
              <a:rPr kumimoji="0" lang="zh-CN" sz="2800" b="1" i="0" u="none" strike="noStrike" cap="none" normalizeH="0" baseline="0" dirty="0">
                <a:ln>
                  <a:noFill/>
                </a:ln>
                <a:solidFill>
                  <a:srgbClr val="595859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合运动与分运动的</a:t>
            </a:r>
            <a:r>
              <a:rPr lang="zh-CN" altLang="en-US" sz="2800" b="1" dirty="0">
                <a:solidFill>
                  <a:srgbClr val="595859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三</a:t>
            </a:r>
            <a:r>
              <a:rPr kumimoji="0" lang="zh-CN" sz="2800" b="1" i="0" u="none" strike="noStrike" cap="none" normalizeH="0" baseline="0" dirty="0">
                <a:ln>
                  <a:noFill/>
                </a:ln>
                <a:solidFill>
                  <a:srgbClr val="595859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个特性</a:t>
            </a:r>
            <a:endParaRPr kumimoji="0" lang="zh-CN" sz="1100" b="0" i="0" u="none" strike="noStrike" cap="none" normalizeH="0" baseline="0" dirty="0">
              <a:ln>
                <a:noFill/>
              </a:ln>
              <a:solidFill>
                <a:srgbClr val="595859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714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0" algn="l"/>
              </a:tabLst>
            </a:pPr>
            <a:endParaRPr kumimoji="0" lang="zh-CN" sz="1800" b="0" i="0" u="none" strike="noStrike" cap="none" normalizeH="0" baseline="0" dirty="0">
              <a:ln>
                <a:noFill/>
              </a:ln>
              <a:solidFill>
                <a:srgbClr val="595859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87489" y="1265473"/>
            <a:ext cx="2020046" cy="523315"/>
          </a:xfrm>
          <a:prstGeom prst="rect">
            <a:avLst/>
          </a:prstGeom>
          <a:noFill/>
          <a:ln>
            <a:noFill/>
          </a:ln>
        </p:spPr>
        <p:txBody>
          <a:bodyPr wrap="square" lIns="91407" tIns="45703" rIns="91407" bIns="45703" rtlCol="0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endParaRPr lang="zh-CN" altLang="zh-CN" sz="2800" b="1" dirty="0">
              <a:solidFill>
                <a:schemeClr val="accent6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5860" y="1877246"/>
            <a:ext cx="10893287" cy="1383345"/>
          </a:xfrm>
          <a:prstGeom prst="rect">
            <a:avLst/>
          </a:prstGeom>
          <a:noFill/>
          <a:ln>
            <a:noFill/>
          </a:ln>
        </p:spPr>
        <p:txBody>
          <a:bodyPr wrap="square" lIns="91407" tIns="45703" rIns="91407" bIns="45703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如图所示，小明由码头</a:t>
            </a:r>
            <a:r>
              <a:rPr lang="en-US" altLang="zh-CN" sz="2800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出发，准备送一批货物到达河对岸的码头</a:t>
            </a:r>
            <a:r>
              <a:rPr lang="en-US" altLang="zh-CN" sz="2800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.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他驾船时始终保持船头指向与河岸垂直，但小明没有到达正对岸的码头</a:t>
            </a:r>
            <a:r>
              <a:rPr lang="en-US" altLang="zh-CN" sz="2800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，而是到达下游的</a:t>
            </a:r>
            <a:r>
              <a:rPr lang="en-US" altLang="zh-CN" sz="2800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处，</a:t>
            </a:r>
            <a:r>
              <a:rPr lang="zh-CN" altLang="en-US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这是为什么呢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？</a:t>
            </a:r>
            <a:endParaRPr lang="zh-CN" altLang="zh-CN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2" name="AutoShape 5" descr="编织物"/>
          <p:cNvSpPr>
            <a:spLocks noChangeArrowheads="1"/>
          </p:cNvSpPr>
          <p:nvPr/>
        </p:nvSpPr>
        <p:spPr bwMode="auto">
          <a:xfrm rot="16200000">
            <a:off x="8551764" y="6012011"/>
            <a:ext cx="395196" cy="143881"/>
          </a:xfrm>
          <a:prstGeom prst="homePlate">
            <a:avLst>
              <a:gd name="adj" fmla="val 6840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597" rIns="91193" bIns="45597" anchor="ctr"/>
          <a:lstStyle/>
          <a:p>
            <a:endParaRPr lang="zh-CN" altLang="en-US"/>
          </a:p>
        </p:txBody>
      </p:sp>
      <p:sp>
        <p:nvSpPr>
          <p:cNvPr id="23" name="AutoShape 7" descr="编织物"/>
          <p:cNvSpPr>
            <a:spLocks noChangeArrowheads="1"/>
          </p:cNvSpPr>
          <p:nvPr/>
        </p:nvSpPr>
        <p:spPr bwMode="auto">
          <a:xfrm rot="16200000">
            <a:off x="8551764" y="6016141"/>
            <a:ext cx="395196" cy="143881"/>
          </a:xfrm>
          <a:prstGeom prst="homePlate">
            <a:avLst>
              <a:gd name="adj" fmla="val 6840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597" rIns="91193" bIns="45597" anchor="ctr"/>
          <a:lstStyle/>
          <a:p>
            <a:endParaRPr lang="zh-CN" altLang="en-US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flipH="1" flipV="1">
            <a:off x="9610427" y="4929275"/>
            <a:ext cx="5" cy="1284983"/>
          </a:xfrm>
          <a:prstGeom prst="line">
            <a:avLst/>
          </a:prstGeom>
          <a:noFill/>
          <a:ln w="28575">
            <a:solidFill>
              <a:srgbClr val="0033CC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597" rIns="91193" bIns="45597"/>
          <a:lstStyle/>
          <a:p>
            <a:endParaRPr lang="zh-CN" altLang="en-US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8727303" y="4851524"/>
            <a:ext cx="932860" cy="0"/>
          </a:xfrm>
          <a:prstGeom prst="line">
            <a:avLst/>
          </a:prstGeom>
          <a:noFill/>
          <a:ln w="28575">
            <a:solidFill>
              <a:srgbClr val="0033CC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597" rIns="91193" bIns="45597"/>
          <a:lstStyle/>
          <a:p>
            <a:endParaRPr lang="zh-CN" altLang="en-US"/>
          </a:p>
        </p:txBody>
      </p:sp>
      <p:grpSp>
        <p:nvGrpSpPr>
          <p:cNvPr id="3" name="Group 22"/>
          <p:cNvGrpSpPr/>
          <p:nvPr/>
        </p:nvGrpSpPr>
        <p:grpSpPr bwMode="auto">
          <a:xfrm>
            <a:off x="8750300" y="5855567"/>
            <a:ext cx="1495738" cy="523754"/>
            <a:chOff x="4332" y="1390"/>
            <a:chExt cx="946" cy="330"/>
          </a:xfrm>
        </p:grpSpPr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4332" y="1616"/>
              <a:ext cx="5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4885" y="1390"/>
              <a:ext cx="39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rgbClr val="FF0000"/>
                  </a:solidFill>
                  <a:latin typeface="Book Antiqua" pitchFamily="18" charset="0"/>
                </a:rPr>
                <a:t>v</a:t>
              </a:r>
              <a:r>
                <a:rPr lang="zh-CN" altLang="en-US" sz="2800" b="1" baseline="-250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水</a:t>
              </a:r>
              <a:endParaRPr lang="en-US" altLang="zh-CN" sz="2800" b="1" baseline="-25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Group 28"/>
          <p:cNvGrpSpPr/>
          <p:nvPr/>
        </p:nvGrpSpPr>
        <p:grpSpPr bwMode="auto">
          <a:xfrm>
            <a:off x="8197846" y="4484780"/>
            <a:ext cx="875331" cy="1730372"/>
            <a:chOff x="4026" y="1207"/>
            <a:chExt cx="555" cy="451"/>
          </a:xfrm>
        </p:grpSpPr>
        <p:sp>
          <p:nvSpPr>
            <p:cNvPr id="30" name="Line 15"/>
            <p:cNvSpPr>
              <a:spLocks noChangeShapeType="1"/>
            </p:cNvSpPr>
            <p:nvPr/>
          </p:nvSpPr>
          <p:spPr bwMode="auto">
            <a:xfrm flipH="1" flipV="1">
              <a:off x="4376" y="1303"/>
              <a:ext cx="0" cy="35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4026" y="1207"/>
              <a:ext cx="555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800" b="1" i="1" dirty="0">
                  <a:solidFill>
                    <a:srgbClr val="FF0000"/>
                  </a:solidFill>
                  <a:latin typeface="Book Antiqua" pitchFamily="18" charset="0"/>
                </a:rPr>
                <a:t>v</a:t>
              </a:r>
              <a:r>
                <a:rPr lang="zh-CN" altLang="en-US" sz="2000" b="1" baseline="-250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船</a:t>
              </a:r>
              <a:endParaRPr lang="en-US" altLang="zh-CN" sz="2800" b="1" baseline="-25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" name="Group 24"/>
          <p:cNvGrpSpPr/>
          <p:nvPr/>
        </p:nvGrpSpPr>
        <p:grpSpPr bwMode="auto">
          <a:xfrm>
            <a:off x="8750305" y="4366405"/>
            <a:ext cx="1593766" cy="1845809"/>
            <a:chOff x="4336" y="1213"/>
            <a:chExt cx="1008" cy="433"/>
          </a:xfrm>
        </p:grpSpPr>
        <p:sp>
          <p:nvSpPr>
            <p:cNvPr id="33" name="Line 17"/>
            <p:cNvSpPr>
              <a:spLocks noChangeShapeType="1"/>
            </p:cNvSpPr>
            <p:nvPr/>
          </p:nvSpPr>
          <p:spPr bwMode="auto">
            <a:xfrm flipV="1">
              <a:off x="4336" y="1325"/>
              <a:ext cx="544" cy="3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4755" y="1213"/>
              <a:ext cx="58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800" b="1" i="1" dirty="0">
                  <a:solidFill>
                    <a:srgbClr val="FF0000"/>
                  </a:solidFill>
                  <a:latin typeface="Book Antiqua" pitchFamily="18" charset="0"/>
                </a:rPr>
                <a:t>v</a:t>
              </a:r>
              <a:r>
                <a:rPr lang="zh-CN" altLang="en-US" sz="2800" b="1" baseline="-250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合</a:t>
              </a:r>
            </a:p>
          </p:txBody>
        </p:sp>
      </p:grpSp>
      <p:grpSp>
        <p:nvGrpSpPr>
          <p:cNvPr id="7" name="组合 8"/>
          <p:cNvGrpSpPr/>
          <p:nvPr/>
        </p:nvGrpSpPr>
        <p:grpSpPr>
          <a:xfrm>
            <a:off x="7243496" y="4630300"/>
            <a:ext cx="3227061" cy="1655380"/>
            <a:chOff x="7272734" y="3770312"/>
            <a:chExt cx="3240087" cy="1655763"/>
          </a:xfrm>
        </p:grpSpPr>
        <p:sp>
          <p:nvSpPr>
            <p:cNvPr id="20" name="Line 3"/>
            <p:cNvSpPr>
              <a:spLocks noChangeShapeType="1"/>
            </p:cNvSpPr>
            <p:nvPr/>
          </p:nvSpPr>
          <p:spPr bwMode="auto">
            <a:xfrm>
              <a:off x="7344171" y="3770312"/>
              <a:ext cx="31686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7272734" y="5426075"/>
              <a:ext cx="316865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5" name="对象 34"/>
            <p:cNvGraphicFramePr>
              <a:graphicFrameLocks noChangeAspect="1"/>
            </p:cNvGraphicFramePr>
            <p:nvPr/>
          </p:nvGraphicFramePr>
          <p:xfrm>
            <a:off x="7871967" y="4376736"/>
            <a:ext cx="436562" cy="44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5" imgW="3352800" imgH="4267200" progId="">
                    <p:embed/>
                  </p:oleObj>
                </mc:Choice>
                <mc:Fallback>
                  <p:oleObj name="Equation" r:id="rId5" imgW="3352800" imgH="42672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71967" y="4376736"/>
                          <a:ext cx="436562" cy="442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6" name="图片 35" descr="D:\杨营\2014\同步\幻灯片\物理\教科必修2\18.TIF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49" y="4596560"/>
            <a:ext cx="3903310" cy="186293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AutoShape 5" descr="编织物"/>
          <p:cNvSpPr>
            <a:spLocks noChangeArrowheads="1"/>
          </p:cNvSpPr>
          <p:nvPr/>
        </p:nvSpPr>
        <p:spPr bwMode="auto">
          <a:xfrm rot="16200000">
            <a:off x="1308639" y="5066476"/>
            <a:ext cx="395196" cy="143881"/>
          </a:xfrm>
          <a:prstGeom prst="homePlate">
            <a:avLst>
              <a:gd name="adj" fmla="val 6840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597" rIns="91193" bIns="45597" anchor="ctr"/>
          <a:lstStyle/>
          <a:p>
            <a:endParaRPr lang="zh-CN" altLang="en-US"/>
          </a:p>
        </p:txBody>
      </p:sp>
      <p:sp>
        <p:nvSpPr>
          <p:cNvPr id="38" name="AutoShape 7" descr="编织物"/>
          <p:cNvSpPr>
            <a:spLocks noChangeArrowheads="1"/>
          </p:cNvSpPr>
          <p:nvPr/>
        </p:nvSpPr>
        <p:spPr bwMode="auto">
          <a:xfrm rot="16200000">
            <a:off x="1308639" y="5923629"/>
            <a:ext cx="395196" cy="143881"/>
          </a:xfrm>
          <a:prstGeom prst="homePlate">
            <a:avLst>
              <a:gd name="adj" fmla="val 6840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597" rIns="91193" bIns="45597" anchor="ctr"/>
          <a:lstStyle/>
          <a:p>
            <a:endParaRPr lang="zh-CN" altLang="en-US"/>
          </a:p>
        </p:txBody>
      </p:sp>
      <p:sp>
        <p:nvSpPr>
          <p:cNvPr id="11" name="虚尾箭头 10"/>
          <p:cNvSpPr/>
          <p:nvPr/>
        </p:nvSpPr>
        <p:spPr>
          <a:xfrm>
            <a:off x="5163931" y="5440691"/>
            <a:ext cx="1618432" cy="575812"/>
          </a:xfrm>
          <a:prstGeom prst="stripedRightArrow">
            <a:avLst/>
          </a:prstGeom>
          <a:solidFill>
            <a:srgbClr val="00CCFF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3" tIns="45597" rIns="91193" bIns="45597"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1210235" y="3397512"/>
            <a:ext cx="10735302" cy="523315"/>
          </a:xfrm>
          <a:prstGeom prst="rect">
            <a:avLst/>
          </a:prstGeom>
          <a:noFill/>
          <a:ln>
            <a:noFill/>
          </a:ln>
        </p:spPr>
        <p:txBody>
          <a:bodyPr wrap="square" lIns="91407" tIns="45703" rIns="91407" bIns="45703" rtlCol="0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参与了两个运动，即船垂直河岸的运动和随水向下的漂流运动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882292" y="728041"/>
            <a:ext cx="2851968" cy="58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3" tIns="45696" rIns="91393" bIns="45696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*</a:t>
            </a:r>
            <a:r>
              <a:rPr lang="zh-CN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小船渡河问题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136642 L 0.117680 -0.052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0 0.021581 L 0.075820 -0.19045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2" grpId="1" bldLvl="0" animBg="1"/>
      <p:bldP spid="23" grpId="0" bldLvl="0" animBg="1"/>
      <p:bldP spid="24" grpId="0" bldLvl="0" animBg="1"/>
      <p:bldP spid="25" grpId="0" bldLvl="0" animBg="1"/>
      <p:bldP spid="37" grpId="0" animBg="1"/>
      <p:bldP spid="11" grpId="0" bldLvl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1" name="对象 644107"/>
          <p:cNvGraphicFramePr>
            <a:graphicFrameLocks/>
          </p:cNvGraphicFramePr>
          <p:nvPr/>
        </p:nvGraphicFramePr>
        <p:xfrm>
          <a:off x="1450975" y="1947863"/>
          <a:ext cx="92837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Document" r:id="rId4" imgW="10090012" imgH="2359512" progId="Word.Document.8">
                  <p:embed/>
                </p:oleObj>
              </mc:Choice>
              <mc:Fallback>
                <p:oleObj name="Document" r:id="rId4" imgW="10090012" imgH="2359512" progId="Word.Document.8">
                  <p:embed/>
                  <p:pic>
                    <p:nvPicPr>
                      <p:cNvPr id="0" name="对象 64410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1947863"/>
                        <a:ext cx="9283700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6468157" y="4090223"/>
            <a:ext cx="31559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597" rIns="91193" bIns="45597"/>
          <a:lstStyle/>
          <a:p>
            <a:endParaRPr lang="zh-CN" altLang="en-US" sz="2800" dirty="0">
              <a:solidFill>
                <a:srgbClr val="3A0000"/>
              </a:solidFill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6489773" y="5743836"/>
            <a:ext cx="31559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597" rIns="91193" bIns="45597"/>
          <a:lstStyle/>
          <a:p>
            <a:endParaRPr lang="zh-CN" altLang="en-US" sz="2800" dirty="0">
              <a:solidFill>
                <a:srgbClr val="3A0000"/>
              </a:solidFill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6990987" y="4088456"/>
            <a:ext cx="1531175" cy="165538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597" rIns="91193" bIns="45597"/>
          <a:lstStyle/>
          <a:p>
            <a:endParaRPr lang="zh-CN" altLang="en-US" sz="2800" dirty="0">
              <a:solidFill>
                <a:srgbClr val="3A0000"/>
              </a:solidFill>
            </a:endParaRPr>
          </a:p>
        </p:txBody>
      </p:sp>
      <p:sp>
        <p:nvSpPr>
          <p:cNvPr id="23" name="AutoShape 8" descr="编织物"/>
          <p:cNvSpPr>
            <a:spLocks noChangeArrowheads="1"/>
          </p:cNvSpPr>
          <p:nvPr/>
        </p:nvSpPr>
        <p:spPr bwMode="auto">
          <a:xfrm rot="16200000">
            <a:off x="6793393" y="5636647"/>
            <a:ext cx="395195" cy="143881"/>
          </a:xfrm>
          <a:prstGeom prst="homePlate">
            <a:avLst>
              <a:gd name="adj" fmla="val 6840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597" rIns="91193" bIns="45597" anchor="ctr"/>
          <a:lstStyle/>
          <a:p>
            <a:endParaRPr lang="zh-CN" altLang="en-US" sz="2800" dirty="0">
              <a:solidFill>
                <a:srgbClr val="3A0000"/>
              </a:solidFill>
            </a:endParaRP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6981081" y="4678573"/>
            <a:ext cx="976834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597" rIns="91193" bIns="45597"/>
          <a:lstStyle/>
          <a:p>
            <a:endParaRPr lang="zh-CN" altLang="en-US" sz="2800" dirty="0">
              <a:solidFill>
                <a:srgbClr val="3A0000"/>
              </a:solidFill>
            </a:endParaRPr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7924143" y="4828393"/>
            <a:ext cx="0" cy="1055746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597" rIns="91193" bIns="45597"/>
          <a:lstStyle/>
          <a:p>
            <a:endParaRPr lang="zh-CN" altLang="en-US" sz="2800" dirty="0">
              <a:solidFill>
                <a:srgbClr val="3A0000"/>
              </a:solidFill>
            </a:endParaRPr>
          </a:p>
        </p:txBody>
      </p:sp>
      <p:grpSp>
        <p:nvGrpSpPr>
          <p:cNvPr id="26" name="Group 20"/>
          <p:cNvGrpSpPr/>
          <p:nvPr/>
        </p:nvGrpSpPr>
        <p:grpSpPr bwMode="auto">
          <a:xfrm>
            <a:off x="6990990" y="5502131"/>
            <a:ext cx="2101672" cy="524270"/>
            <a:chOff x="3696" y="1561"/>
            <a:chExt cx="781" cy="202"/>
          </a:xfrm>
        </p:grpSpPr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3696" y="1661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dirty="0">
                <a:solidFill>
                  <a:srgbClr val="3A0000"/>
                </a:solidFill>
              </a:endParaRPr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4068" y="1561"/>
              <a:ext cx="40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rgbClr val="3A0000"/>
                  </a:solidFill>
                  <a:latin typeface="Book Antiqua" pitchFamily="18" charset="0"/>
                </a:rPr>
                <a:t>v</a:t>
              </a:r>
              <a:r>
                <a:rPr lang="zh-CN" altLang="en-US" sz="2800" b="1" baseline="-25000" dirty="0">
                  <a:solidFill>
                    <a:srgbClr val="3A0000"/>
                  </a:solidFill>
                  <a:latin typeface="黑体" pitchFamily="49" charset="-122"/>
                  <a:ea typeface="黑体" pitchFamily="49" charset="-122"/>
                </a:rPr>
                <a:t>水</a:t>
              </a:r>
              <a:endParaRPr lang="en-US" altLang="zh-CN" sz="2800" b="1" baseline="-25000" dirty="0">
                <a:solidFill>
                  <a:srgbClr val="3A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" name="Group 21"/>
          <p:cNvGrpSpPr/>
          <p:nvPr/>
        </p:nvGrpSpPr>
        <p:grpSpPr bwMode="auto">
          <a:xfrm>
            <a:off x="6489774" y="4245738"/>
            <a:ext cx="645096" cy="1498098"/>
            <a:chOff x="3379" y="1111"/>
            <a:chExt cx="408" cy="550"/>
          </a:xfrm>
        </p:grpSpPr>
        <p:sp>
          <p:nvSpPr>
            <p:cNvPr id="30" name="Line 13"/>
            <p:cNvSpPr>
              <a:spLocks noChangeShapeType="1"/>
            </p:cNvSpPr>
            <p:nvPr/>
          </p:nvSpPr>
          <p:spPr bwMode="auto">
            <a:xfrm flipV="1">
              <a:off x="3696" y="1253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dirty="0">
                <a:solidFill>
                  <a:srgbClr val="3A0000"/>
                </a:solidFill>
              </a:endParaRP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3379" y="1111"/>
              <a:ext cx="4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rgbClr val="3A0000"/>
                  </a:solidFill>
                  <a:latin typeface="Book Antiqua" pitchFamily="18" charset="0"/>
                </a:rPr>
                <a:t>v</a:t>
              </a:r>
              <a:r>
                <a:rPr lang="zh-CN" altLang="en-US" sz="2800" b="1" baseline="-25000" dirty="0">
                  <a:solidFill>
                    <a:srgbClr val="3A0000"/>
                  </a:solidFill>
                  <a:latin typeface="Book Antiqua" pitchFamily="18" charset="0"/>
                </a:rPr>
                <a:t>船</a:t>
              </a:r>
              <a:endParaRPr lang="en-US" altLang="zh-CN" sz="2800" b="1" baseline="-25000" dirty="0">
                <a:solidFill>
                  <a:srgbClr val="3A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2" name="Group 22"/>
          <p:cNvGrpSpPr/>
          <p:nvPr/>
        </p:nvGrpSpPr>
        <p:grpSpPr bwMode="auto">
          <a:xfrm>
            <a:off x="6990984" y="4448735"/>
            <a:ext cx="2080143" cy="1295102"/>
            <a:chOff x="3696" y="1162"/>
            <a:chExt cx="773" cy="499"/>
          </a:xfrm>
        </p:grpSpPr>
        <p:sp>
          <p:nvSpPr>
            <p:cNvPr id="33" name="Line 16"/>
            <p:cNvSpPr>
              <a:spLocks noChangeShapeType="1"/>
            </p:cNvSpPr>
            <p:nvPr/>
          </p:nvSpPr>
          <p:spPr bwMode="auto">
            <a:xfrm flipV="1">
              <a:off x="3696" y="1253"/>
              <a:ext cx="363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dirty="0">
                <a:solidFill>
                  <a:srgbClr val="3A0000"/>
                </a:solidFill>
              </a:endParaRP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4061" y="1162"/>
              <a:ext cx="40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rgbClr val="3A0000"/>
                  </a:solidFill>
                  <a:latin typeface="Book Antiqua" pitchFamily="18" charset="0"/>
                </a:rPr>
                <a:t>v</a:t>
              </a:r>
              <a:r>
                <a:rPr lang="zh-CN" altLang="en-US" sz="2000" b="1" baseline="-25000" dirty="0">
                  <a:solidFill>
                    <a:srgbClr val="3A0000"/>
                  </a:solidFill>
                  <a:latin typeface="Times New Roman" panose="02020603050405020304" pitchFamily="18" charset="0"/>
                </a:rPr>
                <a:t>合</a:t>
              </a:r>
              <a:endParaRPr lang="zh-CN" altLang="en-US" sz="2800" b="1" baseline="-25000" dirty="0">
                <a:solidFill>
                  <a:srgbClr val="3A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636903" y="1098065"/>
            <a:ext cx="3974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黑体" pitchFamily="49" charset="-122"/>
                <a:ea typeface="黑体" pitchFamily="49" charset="-122"/>
              </a:rPr>
              <a:t>(1)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渡河时间最短问题：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animBg="1"/>
      <p:bldP spid="24" grpId="0" bldLvl="0" animBg="1"/>
      <p:bldP spid="2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7" name="对象 811010"/>
          <p:cNvGraphicFramePr>
            <a:graphicFrameLocks/>
          </p:cNvGraphicFramePr>
          <p:nvPr/>
        </p:nvGraphicFramePr>
        <p:xfrm>
          <a:off x="5781675" y="1652588"/>
          <a:ext cx="5648325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Document" r:id="rId4" imgW="6075292" imgH="3175247" progId="Word.Document.8">
                  <p:embed/>
                </p:oleObj>
              </mc:Choice>
              <mc:Fallback>
                <p:oleObj name="Document" r:id="rId4" imgW="6075292" imgH="3175247" progId="Word.Document.8">
                  <p:embed/>
                  <p:pic>
                    <p:nvPicPr>
                      <p:cNvPr id="0" name="对象 8110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1652588"/>
                        <a:ext cx="5648325" cy="294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966747" y="1037958"/>
            <a:ext cx="2566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4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0" algn="l"/>
              </a:tabLst>
            </a:pP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如果</a:t>
            </a:r>
            <a:r>
              <a:rPr kumimoji="0" lang="zh-CN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r>
              <a:rPr kumimoji="0" lang="en-US" altLang="zh-CN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宋体" pitchFamily="2" charset="-122"/>
                <a:cs typeface="Times New Roman" pitchFamily="18" charset="0"/>
              </a:rPr>
              <a:t>v</a:t>
            </a:r>
            <a:r>
              <a:rPr kumimoji="0" lang="zh-CN" altLang="en-US" sz="2000" b="1" i="0" u="none" strike="noStrike" cap="none" normalizeH="0" baseline="-30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水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＞</a:t>
            </a:r>
            <a:r>
              <a:rPr kumimoji="0" lang="en-US" altLang="zh-CN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宋体" pitchFamily="2" charset="-122"/>
                <a:cs typeface="Times New Roman" pitchFamily="18" charset="0"/>
              </a:rPr>
              <a:t>v</a:t>
            </a:r>
            <a:r>
              <a:rPr kumimoji="0" lang="zh-CN" altLang="en-US" sz="2000" b="1" i="0" u="none" strike="noStrike" cap="none" normalizeH="0" baseline="-30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船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43013" name="对象 809986"/>
          <p:cNvGraphicFramePr>
            <a:graphicFrameLocks/>
          </p:cNvGraphicFramePr>
          <p:nvPr/>
        </p:nvGraphicFramePr>
        <p:xfrm>
          <a:off x="693738" y="1777658"/>
          <a:ext cx="4762500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Document" r:id="rId6" imgW="4986412" imgH="1818227" progId="Word.Document.8">
                  <p:embed/>
                </p:oleObj>
              </mc:Choice>
              <mc:Fallback>
                <p:oleObj name="Document" r:id="rId6" imgW="4986412" imgH="1818227" progId="Word.Document.8">
                  <p:embed/>
                  <p:pic>
                    <p:nvPicPr>
                      <p:cNvPr id="0" name="对象 80998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1777658"/>
                        <a:ext cx="4762500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1375136" y="5961419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714375">
              <a:tabLst>
                <a:tab pos="5143500" algn="l"/>
              </a:tabLst>
            </a:pPr>
            <a:r>
              <a:rPr lang="zh-CN" altLang="en-US" sz="2000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条件：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</a:t>
            </a:r>
            <a:r>
              <a:rPr lang="zh-CN" altLang="en-US" sz="2000" b="1" baseline="-30000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水</a:t>
            </a:r>
            <a:r>
              <a:rPr lang="zh-CN" altLang="en-US" sz="2000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＜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</a:t>
            </a:r>
            <a:r>
              <a:rPr lang="zh-CN" altLang="en-US" sz="2000" b="1" baseline="-30000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船</a:t>
            </a:r>
            <a:endParaRPr lang="zh-CN" altLang="en-US" sz="2000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5824" y="792798"/>
            <a:ext cx="43348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4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0" algn="l"/>
              </a:tabLst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(2)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渡河位移最短问题</a:t>
            </a:r>
            <a:endParaRPr kumimoji="0" lang="zh-CN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928471" y="3987006"/>
            <a:ext cx="315591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597" rIns="91193" bIns="45597"/>
          <a:lstStyle/>
          <a:p>
            <a:endParaRPr lang="zh-CN" altLang="en-US" sz="2800" dirty="0">
              <a:solidFill>
                <a:srgbClr val="3A0000"/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1857322" y="5642386"/>
            <a:ext cx="315591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597" rIns="91193" bIns="45597"/>
          <a:lstStyle/>
          <a:p>
            <a:endParaRPr lang="zh-CN" altLang="en-US" sz="2800" dirty="0">
              <a:solidFill>
                <a:srgbClr val="3A0000"/>
              </a:solidFill>
            </a:endParaRPr>
          </a:p>
        </p:txBody>
      </p:sp>
      <p:sp>
        <p:nvSpPr>
          <p:cNvPr id="11" name="AutoShape 5" descr="编织物"/>
          <p:cNvSpPr>
            <a:spLocks noChangeArrowheads="1"/>
          </p:cNvSpPr>
          <p:nvPr/>
        </p:nvSpPr>
        <p:spPr bwMode="auto">
          <a:xfrm rot="14400000">
            <a:off x="3094588" y="5372847"/>
            <a:ext cx="395196" cy="143881"/>
          </a:xfrm>
          <a:prstGeom prst="homePlate">
            <a:avLst>
              <a:gd name="adj" fmla="val 68407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597" rIns="91193" bIns="45597" anchor="ctr"/>
          <a:lstStyle/>
          <a:p>
            <a:endParaRPr lang="zh-CN" altLang="en-US" sz="2800" dirty="0">
              <a:solidFill>
                <a:srgbClr val="3A0000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3364125" y="4174748"/>
            <a:ext cx="44393" cy="14676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597" rIns="91193" bIns="45597"/>
          <a:lstStyle/>
          <a:p>
            <a:endParaRPr lang="zh-CN" altLang="en-US" sz="2800" dirty="0">
              <a:solidFill>
                <a:srgbClr val="3A0000"/>
              </a:solidFill>
            </a:endParaRPr>
          </a:p>
        </p:txBody>
      </p:sp>
      <p:sp>
        <p:nvSpPr>
          <p:cNvPr id="13" name="AutoShape 7" descr="编织物"/>
          <p:cNvSpPr>
            <a:spLocks noChangeArrowheads="1"/>
          </p:cNvSpPr>
          <p:nvPr/>
        </p:nvSpPr>
        <p:spPr bwMode="auto">
          <a:xfrm rot="14400000">
            <a:off x="3094588" y="5372847"/>
            <a:ext cx="395196" cy="143881"/>
          </a:xfrm>
          <a:prstGeom prst="homePlate">
            <a:avLst>
              <a:gd name="adj" fmla="val 68407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597" rIns="91193" bIns="45597" anchor="ctr"/>
          <a:lstStyle/>
          <a:p>
            <a:endParaRPr lang="zh-CN" altLang="en-US" sz="2800" dirty="0">
              <a:solidFill>
                <a:srgbClr val="3A0000"/>
              </a:solidFill>
            </a:endParaRPr>
          </a:p>
        </p:txBody>
      </p:sp>
      <p:sp>
        <p:nvSpPr>
          <p:cNvPr id="14" name="AutoShape 9" descr="编织物"/>
          <p:cNvSpPr>
            <a:spLocks noChangeArrowheads="1"/>
          </p:cNvSpPr>
          <p:nvPr/>
        </p:nvSpPr>
        <p:spPr bwMode="auto">
          <a:xfrm rot="14400000">
            <a:off x="3094588" y="4976064"/>
            <a:ext cx="395196" cy="143881"/>
          </a:xfrm>
          <a:prstGeom prst="homePlate">
            <a:avLst>
              <a:gd name="adj" fmla="val 68407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597" rIns="91193" bIns="45597" anchor="ctr"/>
          <a:lstStyle/>
          <a:p>
            <a:endParaRPr lang="zh-CN" altLang="en-US" sz="2800" dirty="0">
              <a:solidFill>
                <a:srgbClr val="3A0000"/>
              </a:solidFill>
            </a:endParaRPr>
          </a:p>
        </p:txBody>
      </p:sp>
      <p:sp>
        <p:nvSpPr>
          <p:cNvPr id="15" name="AutoShape 10" descr="编织物"/>
          <p:cNvSpPr>
            <a:spLocks noChangeArrowheads="1"/>
          </p:cNvSpPr>
          <p:nvPr/>
        </p:nvSpPr>
        <p:spPr bwMode="auto">
          <a:xfrm rot="14400000">
            <a:off x="3094588" y="4544364"/>
            <a:ext cx="395196" cy="143881"/>
          </a:xfrm>
          <a:prstGeom prst="homePlate">
            <a:avLst>
              <a:gd name="adj" fmla="val 68407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93" tIns="45597" rIns="91193" bIns="45597" anchor="ctr"/>
          <a:lstStyle/>
          <a:p>
            <a:endParaRPr lang="zh-CN" altLang="en-US" sz="2800" dirty="0">
              <a:solidFill>
                <a:srgbClr val="3A0000"/>
              </a:solidFill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364126" y="4131436"/>
            <a:ext cx="860128" cy="15109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597" rIns="91193" bIns="45597"/>
          <a:lstStyle/>
          <a:p>
            <a:endParaRPr lang="zh-CN" altLang="en-US" sz="2800" dirty="0">
              <a:solidFill>
                <a:srgbClr val="3A0000"/>
              </a:solidFill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555454" y="4245709"/>
            <a:ext cx="827646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597" rIns="91193" bIns="45597"/>
          <a:lstStyle/>
          <a:p>
            <a:endParaRPr lang="zh-CN" altLang="en-US" sz="2800" dirty="0">
              <a:solidFill>
                <a:srgbClr val="3A0000"/>
              </a:solidFill>
            </a:endParaRPr>
          </a:p>
        </p:txBody>
      </p:sp>
      <p:grpSp>
        <p:nvGrpSpPr>
          <p:cNvPr id="18" name="Group 28"/>
          <p:cNvGrpSpPr/>
          <p:nvPr/>
        </p:nvGrpSpPr>
        <p:grpSpPr bwMode="auto">
          <a:xfrm>
            <a:off x="1928079" y="3913998"/>
            <a:ext cx="1396470" cy="1682856"/>
            <a:chOff x="3424" y="1213"/>
            <a:chExt cx="882" cy="455"/>
          </a:xfrm>
        </p:grpSpPr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 flipV="1">
              <a:off x="3762" y="1305"/>
              <a:ext cx="544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dirty="0">
                <a:solidFill>
                  <a:srgbClr val="3A0000"/>
                </a:solidFill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424" y="1213"/>
              <a:ext cx="414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800" b="1" i="1" dirty="0">
                  <a:solidFill>
                    <a:srgbClr val="3A0000"/>
                  </a:solidFill>
                  <a:latin typeface="Book Antiqua" pitchFamily="18" charset="0"/>
                </a:rPr>
                <a:t>v</a:t>
              </a:r>
              <a:r>
                <a:rPr lang="zh-CN" altLang="en-US" sz="1400" baseline="-25000" dirty="0">
                  <a:solidFill>
                    <a:srgbClr val="3A0000"/>
                  </a:solidFill>
                  <a:latin typeface="Book Antiqua" pitchFamily="18" charset="0"/>
                </a:rPr>
                <a:t>船</a:t>
              </a:r>
              <a:endParaRPr lang="en-US" altLang="zh-CN" sz="2800" baseline="-25000" dirty="0">
                <a:solidFill>
                  <a:srgbClr val="3A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" name="Group 24"/>
          <p:cNvGrpSpPr/>
          <p:nvPr/>
        </p:nvGrpSpPr>
        <p:grpSpPr bwMode="auto">
          <a:xfrm>
            <a:off x="3041578" y="3471604"/>
            <a:ext cx="692529" cy="2161259"/>
            <a:chOff x="4132" y="1154"/>
            <a:chExt cx="438" cy="507"/>
          </a:xfrm>
        </p:grpSpPr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4332" y="1336"/>
              <a:ext cx="16" cy="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dirty="0">
                <a:solidFill>
                  <a:srgbClr val="3A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4132" y="1154"/>
              <a:ext cx="438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800" b="1" i="1" dirty="0">
                  <a:solidFill>
                    <a:srgbClr val="3A0000"/>
                  </a:solidFill>
                  <a:latin typeface="Book Antiqua" pitchFamily="18" charset="0"/>
                </a:rPr>
                <a:t>v</a:t>
              </a:r>
              <a:r>
                <a:rPr lang="zh-CN" altLang="en-US" sz="2000" b="1" baseline="-25000" dirty="0">
                  <a:solidFill>
                    <a:srgbClr val="3A0000"/>
                  </a:solidFill>
                  <a:latin typeface="Times New Roman" panose="02020603050405020304" pitchFamily="18" charset="0"/>
                </a:rPr>
                <a:t>合</a:t>
              </a:r>
              <a:endParaRPr lang="zh-CN" altLang="en-US" sz="2800" b="1" baseline="-25000" dirty="0">
                <a:solidFill>
                  <a:srgbClr val="3A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4" name="弧形 23"/>
          <p:cNvSpPr/>
          <p:nvPr/>
        </p:nvSpPr>
        <p:spPr>
          <a:xfrm rot="15305266">
            <a:off x="2939921" y="5368838"/>
            <a:ext cx="532813" cy="380883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193" tIns="45597" rIns="91193" bIns="45597" rtlCol="0" anchor="ctr"/>
          <a:lstStyle/>
          <a:p>
            <a:pPr algn="ctr"/>
            <a:endParaRPr lang="zh-CN" altLang="en-US">
              <a:solidFill>
                <a:srgbClr val="3A0000"/>
              </a:solidFill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597472" y="5155105"/>
            <a:ext cx="47707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b="1" i="1" u="none" strike="noStrike" cap="none" normalizeH="0" baseline="0" dirty="0">
                <a:ln>
                  <a:noFill/>
                </a:ln>
                <a:solidFill>
                  <a:srgbClr val="3A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θ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rgbClr val="3A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3903760" y="5604870"/>
            <a:ext cx="1100620" cy="52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3A0000"/>
                </a:solidFill>
                <a:latin typeface="Book Antiqua" pitchFamily="18" charset="0"/>
              </a:rPr>
              <a:t>v</a:t>
            </a:r>
            <a:r>
              <a:rPr lang="zh-CN" altLang="en-US" sz="2000" baseline="-25000" dirty="0">
                <a:solidFill>
                  <a:srgbClr val="3A0000"/>
                </a:solidFill>
                <a:latin typeface="黑体" pitchFamily="49" charset="-122"/>
                <a:ea typeface="黑体" pitchFamily="49" charset="-122"/>
              </a:rPr>
              <a:t>水</a:t>
            </a:r>
            <a:endParaRPr lang="en-US" altLang="zh-CN" sz="2800" baseline="-25000" dirty="0">
              <a:solidFill>
                <a:srgbClr val="3A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3313527" y="5615898"/>
            <a:ext cx="97683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800" dirty="0">
              <a:solidFill>
                <a:srgbClr val="3A0000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388225" y="4675188"/>
            <a:ext cx="3157538" cy="2006600"/>
            <a:chOff x="7388225" y="4675188"/>
            <a:chExt cx="3157538" cy="2006600"/>
          </a:xfrm>
        </p:grpSpPr>
        <p:graphicFrame>
          <p:nvGraphicFramePr>
            <p:cNvPr id="43012" name="对象 812034"/>
            <p:cNvGraphicFramePr>
              <a:graphicFrameLocks/>
            </p:cNvGraphicFramePr>
            <p:nvPr/>
          </p:nvGraphicFramePr>
          <p:xfrm>
            <a:off x="7388225" y="4675188"/>
            <a:ext cx="3157538" cy="200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6" name="Document" r:id="rId9" imgW="3840016" imgH="2468877" progId="Word.Document.8">
                    <p:embed/>
                  </p:oleObj>
                </mc:Choice>
                <mc:Fallback>
                  <p:oleObj name="Document" r:id="rId9" imgW="3840016" imgH="2468877" progId="Word.Document.8">
                    <p:embed/>
                    <p:pic>
                      <p:nvPicPr>
                        <p:cNvPr id="0" name="对象 81203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8225" y="4675188"/>
                          <a:ext cx="3157538" cy="2006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AutoShape 8" descr="编织物"/>
            <p:cNvSpPr>
              <a:spLocks noChangeArrowheads="1"/>
            </p:cNvSpPr>
            <p:nvPr/>
          </p:nvSpPr>
          <p:spPr bwMode="auto">
            <a:xfrm rot="14258326">
              <a:off x="8623620" y="5676560"/>
              <a:ext cx="356538" cy="104001"/>
            </a:xfrm>
            <a:prstGeom prst="homePlate">
              <a:avLst>
                <a:gd name="adj" fmla="val 68407"/>
              </a:avLst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193" tIns="45597" rIns="91193" bIns="45597" anchor="ctr"/>
            <a:lstStyle/>
            <a:p>
              <a:endParaRPr lang="zh-CN" altLang="en-US" sz="2800" dirty="0">
                <a:solidFill>
                  <a:srgbClr val="3A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3859E-6 -1.48148E-6 L 0.00881 -0.179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3096716" y="963682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</a:rPr>
              <a:t>本节内容小结</a:t>
            </a:r>
          </a:p>
        </p:txBody>
      </p:sp>
      <p:sp>
        <p:nvSpPr>
          <p:cNvPr id="3" name="矩形 2"/>
          <p:cNvSpPr/>
          <p:nvPr/>
        </p:nvSpPr>
        <p:spPr>
          <a:xfrm>
            <a:off x="1234507" y="1824715"/>
            <a:ext cx="1041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直线运动问题的解决方法</a:t>
            </a:r>
            <a:endParaRPr lang="en-US" altLang="zh-CN" sz="28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曲线运动及曲线运动的特点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3</a:t>
            </a:r>
            <a:r>
              <a:rPr lang="en-US" sz="2800" dirty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曲线运动的产生条件</a:t>
            </a:r>
            <a:endParaRPr lang="en-US" altLang="zh-CN" sz="28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曲线运动的研究方法：运动的合成与分解</a:t>
            </a:r>
            <a:endParaRPr lang="en-US" altLang="zh-CN" sz="28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5</a:t>
            </a:r>
            <a:r>
              <a:rPr lang="en-US" sz="2800" dirty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运用运动合成和分解的思想分析 </a:t>
            </a:r>
            <a:r>
              <a:rPr lang="en-US" sz="28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小船渡河</a:t>
            </a:r>
            <a:r>
              <a:rPr lang="en-US" sz="28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问题</a:t>
            </a:r>
            <a:endParaRPr lang="en-US" altLang="zh-CN" sz="2400" kern="100" dirty="0"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651843" y="2118944"/>
            <a:ext cx="8204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如果在水平面内施加的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4N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的恒力和速度方向垂直，你能预测出经过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5s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速度达到多少，运动到哪了吗？</a:t>
            </a:r>
          </a:p>
        </p:txBody>
      </p:sp>
      <p:grpSp>
        <p:nvGrpSpPr>
          <p:cNvPr id="7" name="组合 15"/>
          <p:cNvGrpSpPr/>
          <p:nvPr/>
        </p:nvGrpSpPr>
        <p:grpSpPr>
          <a:xfrm>
            <a:off x="9188825" y="2613217"/>
            <a:ext cx="1117074" cy="378106"/>
            <a:chOff x="9211236" y="1936376"/>
            <a:chExt cx="1117074" cy="378106"/>
          </a:xfrm>
        </p:grpSpPr>
        <p:sp>
          <p:nvSpPr>
            <p:cNvPr id="17" name="TextBox 16"/>
            <p:cNvSpPr txBox="1"/>
            <p:nvPr/>
          </p:nvSpPr>
          <p:spPr>
            <a:xfrm>
              <a:off x="9372599" y="1936376"/>
              <a:ext cx="955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CN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=1m/s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>
              <a:off x="9211236" y="2312894"/>
              <a:ext cx="632011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2"/>
          <p:cNvSpPr txBox="1"/>
          <p:nvPr/>
        </p:nvSpPr>
        <p:spPr>
          <a:xfrm>
            <a:off x="1668406" y="1483446"/>
            <a:ext cx="149165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拓展</a:t>
            </a:r>
          </a:p>
        </p:txBody>
      </p:sp>
      <p:sp>
        <p:nvSpPr>
          <p:cNvPr id="21" name="TextBox 12"/>
          <p:cNvSpPr txBox="1"/>
          <p:nvPr/>
        </p:nvSpPr>
        <p:spPr>
          <a:xfrm>
            <a:off x="3461261" y="855735"/>
            <a:ext cx="52292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600" b="1" dirty="0">
                <a:solidFill>
                  <a:srgbClr val="C00000"/>
                </a:solidFill>
              </a:rPr>
              <a:t> </a:t>
            </a:r>
            <a:r>
              <a:rPr lang="zh-CN" altLang="en-US" sz="3600" b="1" dirty="0">
                <a:solidFill>
                  <a:srgbClr val="C00000"/>
                </a:solidFill>
              </a:rPr>
              <a:t>课后思考</a:t>
            </a:r>
            <a:endParaRPr lang="zh-CN" altLang="en-US" sz="36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0541" y="4047442"/>
            <a:ext cx="5284694" cy="1785090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just">
              <a:lnSpc>
                <a:spcPct val="150000"/>
              </a:lnSpc>
              <a:tabLst>
                <a:tab pos="2519843" algn="l"/>
              </a:tabLst>
            </a:pPr>
            <a:r>
              <a:rPr lang="en-US" altLang="zh-CN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</a:t>
            </a:r>
            <a:r>
              <a:rPr lang="zh-CN" altLang="zh-CN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小车通过跨过滑轮的绳牵引小船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r>
              <a:rPr lang="zh-CN" altLang="zh-CN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，某一时刻绳与水平方向的夹角为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θ</a:t>
            </a:r>
            <a:r>
              <a:rPr lang="zh-CN" altLang="zh-CN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，如图所示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，已知船速</a:t>
            </a:r>
            <a:r>
              <a:rPr lang="en-US" altLang="zh-CN" sz="2400" i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</a:t>
            </a:r>
            <a:r>
              <a:rPr lang="en-US" altLang="zh-CN" sz="2400" i="1" baseline="-25000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r>
              <a:rPr lang="zh-CN" altLang="en-US" sz="2400" i="1" baseline="-250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求小车速度</a:t>
            </a:r>
            <a:r>
              <a:rPr lang="en-US" altLang="zh-CN" sz="2400" i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</a:t>
            </a:r>
            <a:r>
              <a:rPr lang="en-US" altLang="zh-CN" sz="2400" i="1" baseline="-25000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r>
              <a:rPr lang="en-US" altLang="zh-CN" sz="2400" i="1" baseline="-250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zh-CN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．</a:t>
            </a:r>
            <a:endParaRPr lang="zh-CN" altLang="en-US" sz="2400" kern="100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3170" y="4383742"/>
            <a:ext cx="3525537" cy="214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8767482" y="3186959"/>
            <a:ext cx="1048871" cy="1438835"/>
            <a:chOff x="8130" y="5280"/>
            <a:chExt cx="1187" cy="1681"/>
          </a:xfrm>
        </p:grpSpPr>
        <p:sp>
          <p:nvSpPr>
            <p:cNvPr id="58372" name="Rectangle 4"/>
            <p:cNvSpPr>
              <a:spLocks noChangeArrowheads="1"/>
            </p:cNvSpPr>
            <p:nvPr/>
          </p:nvSpPr>
          <p:spPr bwMode="auto">
            <a:xfrm>
              <a:off x="8130" y="5280"/>
              <a:ext cx="1050" cy="72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58373" name="AutoShape 5"/>
            <p:cNvCxnSpPr>
              <a:cxnSpLocks noChangeShapeType="1"/>
            </p:cNvCxnSpPr>
            <p:nvPr/>
          </p:nvCxnSpPr>
          <p:spPr bwMode="auto">
            <a:xfrm>
              <a:off x="8640" y="5655"/>
              <a:ext cx="0" cy="130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8374" name="Text Box 6"/>
            <p:cNvSpPr txBox="1">
              <a:spLocks noChangeArrowheads="1"/>
            </p:cNvSpPr>
            <p:nvPr/>
          </p:nvSpPr>
          <p:spPr bwMode="auto">
            <a:xfrm>
              <a:off x="8710" y="6360"/>
              <a:ext cx="607" cy="4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F</a:t>
              </a:r>
              <a:endPara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293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5386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8525" y="1648914"/>
            <a:ext cx="3342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dirty="0"/>
              <a:t>什么是直线运动？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8526" y="2428404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</a:rPr>
              <a:t>运动轨迹是直线的运动我们称为直线运动。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3535" y="3132944"/>
            <a:ext cx="5856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dirty="0"/>
              <a:t>物体在什么条件下会做直线运动？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3516" y="3807502"/>
            <a:ext cx="8781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</a:rPr>
              <a:t>如果物体有速度但受力为零；</a:t>
            </a:r>
            <a:endParaRPr lang="en-US" altLang="zh-CN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C00000"/>
                </a:solidFill>
              </a:rPr>
              <a:t>       </a:t>
            </a:r>
            <a:r>
              <a:rPr lang="zh-CN" altLang="en-US" sz="2400" dirty="0">
                <a:solidFill>
                  <a:srgbClr val="C00000"/>
                </a:solidFill>
              </a:rPr>
              <a:t>或所受的合力与速度方向在一条直线上时物体做直线运动。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93494" y="5125918"/>
            <a:ext cx="6955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</a:rPr>
              <a:t>物体所受合力与速度同向时做加速直线运动</a:t>
            </a:r>
            <a:endParaRPr lang="en-US" altLang="zh-CN" sz="2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</a:rPr>
              <a:t>物体所受合力与速度反向时做减速直线运动。</a:t>
            </a:r>
          </a:p>
        </p:txBody>
      </p:sp>
      <p:sp>
        <p:nvSpPr>
          <p:cNvPr id="9" name="矩形 8"/>
          <p:cNvSpPr/>
          <p:nvPr/>
        </p:nvSpPr>
        <p:spPr>
          <a:xfrm>
            <a:off x="1683893" y="568907"/>
            <a:ext cx="1464042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</a:rPr>
              <a:t>思考：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2210" y="1451113"/>
            <a:ext cx="10110763" cy="4115833"/>
          </a:xfrm>
        </p:spPr>
        <p:txBody>
          <a:bodyPr>
            <a:normAutofit/>
          </a:bodyPr>
          <a:lstStyle/>
          <a:p>
            <a:pPr fontAlgn="ctr">
              <a:buFont typeface="Wingdings" pitchFamily="2" charset="2"/>
              <a:buChar char="Ø"/>
            </a:pPr>
            <a:r>
              <a:rPr sz="2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如图所示，光滑水平地面上有一个物体，质量是</a:t>
            </a:r>
            <a:r>
              <a:rPr lang="en-US" altLang="zh-CN" sz="2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sz="2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kg，</a:t>
            </a:r>
            <a:r>
              <a:rPr sz="2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正以</a:t>
            </a:r>
            <a:r>
              <a:rPr lang="en-US" altLang="zh-CN" sz="2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10m/s</a:t>
            </a:r>
            <a:r>
              <a:rPr sz="2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的速度，向右运动，现施加一个</a:t>
            </a:r>
            <a:r>
              <a:rPr lang="en-US" sz="2200" b="1" i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</a:t>
            </a:r>
            <a:r>
              <a:rPr lang="en-US" sz="2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=4N</a:t>
            </a:r>
            <a:r>
              <a:rPr sz="2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水平向右的恒力作用，你能预测一下：</a:t>
            </a:r>
            <a:endParaRPr sz="22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fontAlgn="ctr">
              <a:buNone/>
            </a:pPr>
            <a:r>
              <a:rPr lang="en-US" sz="2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(1)5s</a:t>
            </a:r>
            <a:r>
              <a:rPr sz="2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末物体的速度</a:t>
            </a:r>
            <a:r>
              <a:rPr lang="en-US" sz="2200" b="1" i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</a:t>
            </a:r>
            <a:r>
              <a:rPr sz="2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能达到多少？</a:t>
            </a:r>
            <a:endParaRPr sz="22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fontAlgn="ctr">
              <a:buNone/>
            </a:pPr>
            <a:r>
              <a:rPr lang="en-US" sz="2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(2)</a:t>
            </a:r>
            <a:r>
              <a:rPr sz="2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经过</a:t>
            </a:r>
            <a:r>
              <a:rPr lang="en-US" sz="2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5s</a:t>
            </a:r>
            <a:r>
              <a:rPr sz="2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走到哪了吗？</a:t>
            </a:r>
            <a:endParaRPr sz="22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789429" y="730405"/>
            <a:ext cx="28363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Char char="Ø"/>
            </a:pP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</a:rPr>
              <a:t>问题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277197" y="2837329"/>
            <a:ext cx="2959376" cy="1357229"/>
            <a:chOff x="7277197" y="2837329"/>
            <a:chExt cx="2959376" cy="1357229"/>
          </a:xfrm>
        </p:grpSpPr>
        <p:pic>
          <p:nvPicPr>
            <p:cNvPr id="4" name="图片 3" descr="figure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277197" y="3348318"/>
              <a:ext cx="2959376" cy="846240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8122023" y="2837329"/>
              <a:ext cx="1219666" cy="378106"/>
              <a:chOff x="9211236" y="1936376"/>
              <a:chExt cx="1219666" cy="37810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372599" y="1936376"/>
                <a:ext cx="10583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altLang="zh-CN" baseline="-25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=10m/s</a:t>
                </a:r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" name="直接箭头连接符 8"/>
              <p:cNvCxnSpPr/>
              <p:nvPr/>
            </p:nvCxnSpPr>
            <p:spPr>
              <a:xfrm>
                <a:off x="9211236" y="2312894"/>
                <a:ext cx="632011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4339" name="Object 3" descr="eqId859ccca9b2cd4c67ad25cfab6523409a"/>
          <p:cNvGraphicFramePr>
            <a:graphicFrameLocks noChangeAspect="1"/>
          </p:cNvGraphicFramePr>
          <p:nvPr/>
        </p:nvGraphicFramePr>
        <p:xfrm>
          <a:off x="5150224" y="3657599"/>
          <a:ext cx="1887058" cy="841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r:id="rId5" imgW="787058" imgH="355446" progId="">
                  <p:embed/>
                </p:oleObj>
              </mc:Choice>
              <mc:Fallback>
                <p:oleObj r:id="rId5" imgW="787058" imgH="355446" progId="">
                  <p:embed/>
                  <p:pic>
                    <p:nvPicPr>
                      <p:cNvPr id="0" name="Picture 3" descr="eqId859ccca9b2cd4c67ad25cfab6523409a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0224" y="3657599"/>
                        <a:ext cx="1887058" cy="8412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882588" y="3913094"/>
            <a:ext cx="2621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(1)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物体加速度的大小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003612" y="4652681"/>
            <a:ext cx="640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  5s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末物体的速度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882589" y="5441578"/>
            <a:ext cx="2621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(2)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经过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5s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物体的位移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5104746" y="4584699"/>
          <a:ext cx="23177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公式" r:id="rId7" imgW="1054080" imgH="228600" progId="Equation.3">
                  <p:embed/>
                </p:oleObj>
              </mc:Choice>
              <mc:Fallback>
                <p:oleObj name="公式" r:id="rId7" imgW="105408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4746" y="4584699"/>
                        <a:ext cx="231775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5145836" y="5271246"/>
          <a:ext cx="2427210" cy="759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公式" r:id="rId9" imgW="1257120" imgH="393480" progId="Equation.3">
                  <p:embed/>
                </p:oleObj>
              </mc:Choice>
              <mc:Fallback>
                <p:oleObj name="公式" r:id="rId9" imgW="125712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836" y="5271246"/>
                        <a:ext cx="2427210" cy="7599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8176397" y="2411811"/>
            <a:ext cx="2305878" cy="107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517373" y="1177644"/>
            <a:ext cx="8608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如果施加的是一个水平向左的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4N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恒力呢？你能预测经过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5s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速度达到多少，运动到哪了吗？</a:t>
            </a:r>
          </a:p>
        </p:txBody>
      </p:sp>
      <p:sp>
        <p:nvSpPr>
          <p:cNvPr id="6" name="矩形 5"/>
          <p:cNvSpPr/>
          <p:nvPr/>
        </p:nvSpPr>
        <p:spPr>
          <a:xfrm>
            <a:off x="1517373" y="3598114"/>
            <a:ext cx="8204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如果在水平面内施加的恒力和速度方向垂直，你能预测经过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5s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速度达到多少，运动到哪了吗？</a:t>
            </a: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095130" y="2339789"/>
            <a:ext cx="357375" cy="3361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211236" y="1936376"/>
            <a:ext cx="1219666" cy="378106"/>
            <a:chOff x="9211236" y="1936376"/>
            <a:chExt cx="1219666" cy="378106"/>
          </a:xfrm>
        </p:grpSpPr>
        <p:sp>
          <p:nvSpPr>
            <p:cNvPr id="8" name="TextBox 7"/>
            <p:cNvSpPr txBox="1"/>
            <p:nvPr/>
          </p:nvSpPr>
          <p:spPr>
            <a:xfrm>
              <a:off x="9372599" y="1936376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CN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=10m/s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9211236" y="2312894"/>
              <a:ext cx="632011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8767482" y="4132728"/>
            <a:ext cx="1641009" cy="2012577"/>
            <a:chOff x="8767482" y="4132728"/>
            <a:chExt cx="1641009" cy="2012577"/>
          </a:xfrm>
        </p:grpSpPr>
        <p:grpSp>
          <p:nvGrpSpPr>
            <p:cNvPr id="58371" name="Group 3"/>
            <p:cNvGrpSpPr>
              <a:grpSpLocks/>
            </p:cNvGrpSpPr>
            <p:nvPr/>
          </p:nvGrpSpPr>
          <p:grpSpPr bwMode="auto">
            <a:xfrm>
              <a:off x="8767482" y="4706470"/>
              <a:ext cx="1048871" cy="1438835"/>
              <a:chOff x="8130" y="5280"/>
              <a:chExt cx="1187" cy="1681"/>
            </a:xfrm>
          </p:grpSpPr>
          <p:sp>
            <p:nvSpPr>
              <p:cNvPr id="58372" name="Rectangle 4"/>
              <p:cNvSpPr>
                <a:spLocks noChangeArrowheads="1"/>
              </p:cNvSpPr>
              <p:nvPr/>
            </p:nvSpPr>
            <p:spPr bwMode="auto">
              <a:xfrm>
                <a:off x="8130" y="5280"/>
                <a:ext cx="1050" cy="72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cxnSp>
            <p:nvCxnSpPr>
              <p:cNvPr id="58373" name="AutoShape 5"/>
              <p:cNvCxnSpPr>
                <a:cxnSpLocks noChangeShapeType="1"/>
              </p:cNvCxnSpPr>
              <p:nvPr/>
            </p:nvCxnSpPr>
            <p:spPr bwMode="auto">
              <a:xfrm>
                <a:off x="8640" y="5655"/>
                <a:ext cx="0" cy="130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8374" name="Text Box 6"/>
              <p:cNvSpPr txBox="1">
                <a:spLocks noChangeArrowheads="1"/>
              </p:cNvSpPr>
              <p:nvPr/>
            </p:nvSpPr>
            <p:spPr bwMode="auto">
              <a:xfrm>
                <a:off x="8710" y="6360"/>
                <a:ext cx="607" cy="4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F</a:t>
                </a:r>
                <a:endParaRPr kumimoji="0" lang="zh-CN" altLang="zh-CN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9188825" y="4132728"/>
              <a:ext cx="1219666" cy="378106"/>
              <a:chOff x="9211236" y="1936376"/>
              <a:chExt cx="1219666" cy="37810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9372599" y="1936376"/>
                <a:ext cx="10583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altLang="zh-CN" baseline="-25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=10m/s</a:t>
                </a:r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8" name="直接箭头连接符 17"/>
              <p:cNvCxnSpPr/>
              <p:nvPr/>
            </p:nvCxnSpPr>
            <p:spPr>
              <a:xfrm>
                <a:off x="9211236" y="2312894"/>
                <a:ext cx="632011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2"/>
          <p:cNvSpPr txBox="1"/>
          <p:nvPr/>
        </p:nvSpPr>
        <p:spPr>
          <a:xfrm>
            <a:off x="1668406" y="3002957"/>
            <a:ext cx="149165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拓展</a:t>
            </a:r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5403009" y="2271713"/>
          <a:ext cx="24366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公式" r:id="rId5" imgW="990360" imgH="228600" progId="Equation.3">
                  <p:embed/>
                </p:oleObj>
              </mc:Choice>
              <mc:Fallback>
                <p:oleObj name="公式" r:id="rId5" imgW="99036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009" y="2271713"/>
                        <a:ext cx="2436625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5351930" y="2783260"/>
          <a:ext cx="2436814" cy="728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公式" r:id="rId7" imgW="1244520" imgH="393480" progId="Equation.3">
                  <p:embed/>
                </p:oleObj>
              </mc:Choice>
              <mc:Fallback>
                <p:oleObj name="公式" r:id="rId7" imgW="12445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930" y="2783260"/>
                        <a:ext cx="2436814" cy="7283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2009" y="907181"/>
            <a:ext cx="5019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一、曲线运动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73436" y="1719134"/>
            <a:ext cx="78111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4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0" algn="l"/>
              </a:tabLst>
            </a:pPr>
            <a:r>
              <a:rPr kumimoji="0" lang="en-US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1.</a:t>
            </a:r>
            <a:r>
              <a:rPr kumimoji="0" lang="zh-CN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定义：</a:t>
            </a:r>
            <a:r>
              <a:rPr kumimoji="0" 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运动的轨迹是</a:t>
            </a:r>
            <a:r>
              <a:rPr kumimoji="0" lang="zh-CN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曲线的运动</a:t>
            </a:r>
            <a:r>
              <a:rPr kumimoji="0" lang="en-US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.</a:t>
            </a:r>
          </a:p>
        </p:txBody>
      </p:sp>
      <p:pic>
        <p:nvPicPr>
          <p:cNvPr id="12" name="图片 11"/>
          <p:cNvPicPr/>
          <p:nvPr/>
        </p:nvPicPr>
        <p:blipFill>
          <a:blip r:embed="rId3"/>
          <a:srcRect l="50024" t="20257" r="9514" b="39550"/>
          <a:stretch>
            <a:fillRect/>
          </a:stretch>
        </p:blipFill>
        <p:spPr bwMode="auto">
          <a:xfrm>
            <a:off x="779490" y="3852473"/>
            <a:ext cx="3984523" cy="226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1423173" y="3087519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3A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某时刻的速度方向就是该位置曲线的切线方向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0" name="图片 19"/>
          <p:cNvPicPr/>
          <p:nvPr/>
        </p:nvPicPr>
        <p:blipFill>
          <a:blip r:embed="rId4"/>
          <a:srcRect l="7946" t="29186" r="58103" b="29651"/>
          <a:stretch>
            <a:fillRect/>
          </a:stretch>
        </p:blipFill>
        <p:spPr bwMode="auto">
          <a:xfrm>
            <a:off x="4762163" y="3882453"/>
            <a:ext cx="3332525" cy="199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1508880" y="2468114"/>
            <a:ext cx="3970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A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*曲线运动的速度方向？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1" name="Picture 5" descr="C:\Users\admin\Desktop\我第三周\w640_h360_6b67ccf38a40407c8b18048832b26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5694" y="269823"/>
            <a:ext cx="3416555" cy="1921998"/>
          </a:xfrm>
          <a:prstGeom prst="rect">
            <a:avLst/>
          </a:prstGeom>
          <a:noFill/>
        </p:spPr>
      </p:pic>
      <p:pic>
        <p:nvPicPr>
          <p:cNvPr id="15" name="Picture 4" descr="C:\Users\admin\Desktop\我第三周\U1131P33T148D252590F2100DT200807121721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26137" y="2053652"/>
            <a:ext cx="2121483" cy="3185410"/>
          </a:xfrm>
          <a:prstGeom prst="rect">
            <a:avLst/>
          </a:prstGeom>
          <a:noFill/>
        </p:spPr>
      </p:pic>
      <p:pic>
        <p:nvPicPr>
          <p:cNvPr id="14" name="Picture 1" descr="C:\Users\admin\Desktop\我第三周\过山车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48926" y="4476639"/>
            <a:ext cx="3393306" cy="2261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2009" y="907181"/>
            <a:ext cx="5019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一、曲线运动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73436" y="1719134"/>
            <a:ext cx="78111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4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0" algn="l"/>
              </a:tabLst>
            </a:pPr>
            <a:r>
              <a:rPr kumimoji="0" lang="en-US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1.</a:t>
            </a:r>
            <a:r>
              <a:rPr kumimoji="0" lang="zh-CN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定义：</a:t>
            </a:r>
            <a:r>
              <a:rPr kumimoji="0" 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运动的轨迹是</a:t>
            </a:r>
            <a:r>
              <a:rPr kumimoji="0" lang="zh-CN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曲线的运动</a:t>
            </a:r>
            <a:r>
              <a:rPr kumimoji="0" lang="en-US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.</a:t>
            </a:r>
          </a:p>
        </p:txBody>
      </p:sp>
      <p:pic>
        <p:nvPicPr>
          <p:cNvPr id="13" name="图片 12"/>
          <p:cNvPicPr/>
          <p:nvPr/>
        </p:nvPicPr>
        <p:blipFill>
          <a:blip r:embed="rId3"/>
          <a:srcRect l="67361" t="31833" r="8788" b="38907"/>
          <a:stretch>
            <a:fillRect/>
          </a:stretch>
        </p:blipFill>
        <p:spPr bwMode="auto">
          <a:xfrm>
            <a:off x="1588958" y="3281778"/>
            <a:ext cx="2986114" cy="202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4526137" y="2397971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A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某时刻的速度方向就是该位置曲线的切线方向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49116" y="2378172"/>
            <a:ext cx="3970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A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*曲线运动的速度方向？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99640" y="3917195"/>
            <a:ext cx="57551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3A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a.</a:t>
            </a:r>
            <a:r>
              <a:rPr lang="zh-CN" altLang="en-US" sz="2400" b="1" dirty="0">
                <a:solidFill>
                  <a:srgbClr val="3A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首先明确一个数学概念：什么是切线？</a:t>
            </a:r>
            <a:endParaRPr lang="en-US" altLang="zh-CN" sz="2400" b="1" dirty="0">
              <a:solidFill>
                <a:srgbClr val="3A000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3A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b.</a:t>
            </a:r>
            <a:r>
              <a:rPr lang="zh-CN" altLang="en-US" sz="2400" b="1" dirty="0">
                <a:solidFill>
                  <a:srgbClr val="3A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其次速度的定义：</a:t>
            </a:r>
            <a:r>
              <a:rPr lang="en-US" altLang="zh-CN" sz="2400" b="1" i="1" dirty="0">
                <a:solidFill>
                  <a:srgbClr val="3A0000"/>
                </a:solidFill>
                <a:latin typeface="Book Antiqua" pitchFamily="18" charset="0"/>
                <a:ea typeface="楷体" pitchFamily="49" charset="-122"/>
                <a:cs typeface="Times New Roman" pitchFamily="18" charset="0"/>
              </a:rPr>
              <a:t>v </a:t>
            </a:r>
            <a:r>
              <a:rPr lang="en-US" altLang="zh-CN" sz="2400" b="1" i="1" dirty="0">
                <a:solidFill>
                  <a:srgbClr val="3A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x / t</a:t>
            </a:r>
            <a:endParaRPr lang="zh-CN" altLang="en-US" sz="24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32637" y="3280016"/>
            <a:ext cx="1731564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理论推导：</a:t>
            </a:r>
            <a:endParaRPr lang="en-US" altLang="zh-CN" sz="2400" b="1" dirty="0">
              <a:solidFill>
                <a:srgbClr val="C0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1404" y="1359116"/>
            <a:ext cx="5019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一、曲线运动</a:t>
            </a:r>
          </a:p>
        </p:txBody>
      </p:sp>
      <p:sp>
        <p:nvSpPr>
          <p:cNvPr id="14" name="矩形 13"/>
          <p:cNvSpPr/>
          <p:nvPr/>
        </p:nvSpPr>
        <p:spPr>
          <a:xfrm>
            <a:off x="1153997" y="4278410"/>
            <a:ext cx="5032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）曲线运动一定是变速运动</a:t>
            </a:r>
          </a:p>
        </p:txBody>
      </p:sp>
      <p:sp>
        <p:nvSpPr>
          <p:cNvPr id="15" name="矩形 14"/>
          <p:cNvSpPr/>
          <p:nvPr/>
        </p:nvSpPr>
        <p:spPr>
          <a:xfrm>
            <a:off x="7336054" y="4102728"/>
            <a:ext cx="3971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*速度是矢量</a:t>
            </a:r>
            <a:endParaRPr lang="en-US" altLang="zh-CN" sz="2400" dirty="0">
              <a:solidFill>
                <a:srgbClr val="00206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303242" y="2440922"/>
            <a:ext cx="1682506" cy="5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特点：</a:t>
            </a:r>
            <a:endParaRPr lang="en-US" altLang="zh-CN" sz="28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组合 15"/>
          <p:cNvGrpSpPr/>
          <p:nvPr/>
        </p:nvGrpSpPr>
        <p:grpSpPr>
          <a:xfrm>
            <a:off x="7288139" y="1266901"/>
            <a:ext cx="3276600" cy="1600199"/>
            <a:chOff x="1447800" y="971550"/>
            <a:chExt cx="6477000" cy="2779713"/>
          </a:xfrm>
        </p:grpSpPr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447800" y="1565275"/>
              <a:ext cx="6400800" cy="1914525"/>
            </a:xfrm>
            <a:custGeom>
              <a:avLst/>
              <a:gdLst>
                <a:gd name="T0" fmla="*/ 0 w 4032"/>
                <a:gd name="T1" fmla="*/ 2147483647 h 1520"/>
                <a:gd name="T2" fmla="*/ 2147483647 w 4032"/>
                <a:gd name="T3" fmla="*/ 12691285 h 1520"/>
                <a:gd name="T4" fmla="*/ 2147483647 w 4032"/>
                <a:gd name="T5" fmla="*/ 2144922969 h 1520"/>
                <a:gd name="T6" fmla="*/ 2147483647 w 4032"/>
                <a:gd name="T7" fmla="*/ 1611865048 h 1520"/>
                <a:gd name="T8" fmla="*/ 2147483647 w 4032"/>
                <a:gd name="T9" fmla="*/ 1383411833 h 1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2" h="1520">
                  <a:moveTo>
                    <a:pt x="0" y="1400"/>
                  </a:moveTo>
                  <a:cubicBezTo>
                    <a:pt x="316" y="708"/>
                    <a:pt x="632" y="16"/>
                    <a:pt x="960" y="8"/>
                  </a:cubicBezTo>
                  <a:cubicBezTo>
                    <a:pt x="1288" y="0"/>
                    <a:pt x="1520" y="1184"/>
                    <a:pt x="1968" y="1352"/>
                  </a:cubicBezTo>
                  <a:cubicBezTo>
                    <a:pt x="2416" y="1520"/>
                    <a:pt x="3304" y="1096"/>
                    <a:pt x="3648" y="1016"/>
                  </a:cubicBezTo>
                  <a:cubicBezTo>
                    <a:pt x="3992" y="936"/>
                    <a:pt x="4012" y="904"/>
                    <a:pt x="4032" y="8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981200" y="2362200"/>
              <a:ext cx="76200" cy="6032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altLang="zh-CN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宋体"/>
                  <a:ea typeface="宋体"/>
                </a:rPr>
                <a:t>.</a:t>
              </a:r>
              <a:endParaRPr lang="zh-CN" alt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V="1">
              <a:off x="2057400" y="1335088"/>
              <a:ext cx="609600" cy="1027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2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914650" y="1546225"/>
              <a:ext cx="76200" cy="6032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altLang="zh-CN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宋体"/>
                  <a:ea typeface="宋体"/>
                </a:rPr>
                <a:t>.</a:t>
              </a:r>
              <a:endParaRPr lang="zh-CN" alt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2971800" y="1576388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27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267200" y="3087688"/>
              <a:ext cx="76200" cy="6032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altLang="zh-CN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宋体"/>
                  <a:ea typeface="宋体"/>
                </a:rPr>
                <a:t>.</a:t>
              </a:r>
              <a:endParaRPr lang="zh-CN" alt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28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6019800" y="3148013"/>
              <a:ext cx="76200" cy="6032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altLang="zh-CN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宋体"/>
                  <a:ea typeface="宋体"/>
                </a:rPr>
                <a:t>.</a:t>
              </a:r>
              <a:endParaRPr lang="zh-CN" alt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>
              <a:off x="4343400" y="3148013"/>
              <a:ext cx="609600" cy="603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 flipV="1">
              <a:off x="6096000" y="2846388"/>
              <a:ext cx="1371600" cy="3016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31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600200" y="2301875"/>
              <a:ext cx="304800" cy="18097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altLang="zh-CN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宋体"/>
                  <a:ea typeface="宋体"/>
                </a:rPr>
                <a:t>a</a:t>
              </a:r>
              <a:endParaRPr lang="zh-CN" alt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32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895600" y="1697038"/>
              <a:ext cx="266700" cy="34766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463"/>
                </a:avLst>
              </a:prstTxWarp>
            </a:bodyPr>
            <a:lstStyle/>
            <a:p>
              <a:pPr algn="ctr"/>
              <a:r>
                <a:rPr lang="en-US" altLang="zh-CN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宋体"/>
                  <a:ea typeface="宋体"/>
                </a:rPr>
                <a:t>b</a:t>
              </a:r>
              <a:endParaRPr lang="zh-CN" alt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3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886200" y="3103563"/>
              <a:ext cx="266700" cy="22542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altLang="zh-CN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宋体"/>
                  <a:ea typeface="宋体"/>
                </a:rPr>
                <a:t>c</a:t>
              </a:r>
              <a:endParaRPr lang="zh-CN" alt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34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5829300" y="2617788"/>
              <a:ext cx="190500" cy="4699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altLang="zh-CN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宋体"/>
                  <a:ea typeface="宋体"/>
                </a:rPr>
                <a:t>d</a:t>
              </a:r>
              <a:endParaRPr lang="zh-CN" alt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35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590800" y="971550"/>
              <a:ext cx="381000" cy="2413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315"/>
                </a:avLst>
              </a:prstTxWarp>
            </a:bodyPr>
            <a:lstStyle/>
            <a:p>
              <a:pPr algn="ctr"/>
              <a:r>
                <a:rPr lang="en-US" altLang="zh-CN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宋体"/>
                  <a:ea typeface="宋体"/>
                </a:rPr>
                <a:t>v</a:t>
              </a:r>
              <a:endParaRPr lang="zh-CN" alt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36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4495800" y="1393825"/>
              <a:ext cx="381000" cy="24288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315"/>
                </a:avLst>
              </a:prstTxWarp>
            </a:bodyPr>
            <a:lstStyle/>
            <a:p>
              <a:pPr algn="ctr"/>
              <a:r>
                <a:rPr lang="en-US" altLang="zh-CN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宋体"/>
                  <a:ea typeface="宋体"/>
                </a:rPr>
                <a:t>v</a:t>
              </a:r>
              <a:endParaRPr lang="zh-CN" alt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  <p:sp>
          <p:nvSpPr>
            <p:cNvPr id="3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7543800" y="2784475"/>
              <a:ext cx="381000" cy="24288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315"/>
                </a:avLst>
              </a:prstTxWarp>
            </a:bodyPr>
            <a:lstStyle/>
            <a:p>
              <a:pPr algn="ctr"/>
              <a:r>
                <a:rPr lang="en-US" altLang="zh-CN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宋体"/>
                  <a:ea typeface="宋体"/>
                </a:rPr>
                <a:t>v</a:t>
              </a:r>
              <a:endParaRPr lang="zh-CN" alt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140468" y="3771943"/>
            <a:ext cx="6109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）曲线运动的速度方向时刻在改变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135916" y="3221945"/>
            <a:ext cx="2877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）轨迹是曲线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2638" y="922894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二、曲线运动的产生条件</a:t>
            </a:r>
          </a:p>
        </p:txBody>
      </p:sp>
      <p:sp>
        <p:nvSpPr>
          <p:cNvPr id="5" name="矩形 4"/>
          <p:cNvSpPr/>
          <p:nvPr/>
        </p:nvSpPr>
        <p:spPr>
          <a:xfrm>
            <a:off x="1585914" y="1743848"/>
            <a:ext cx="9701211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    大量事实表明：</a:t>
            </a:r>
            <a:r>
              <a:rPr lang="zh-CN" altLang="en-US" sz="2800" b="1" dirty="0">
                <a:solidFill>
                  <a:srgbClr val="8A0000"/>
                </a:solidFill>
                <a:latin typeface="楷体" pitchFamily="49" charset="-122"/>
                <a:ea typeface="楷体" pitchFamily="49" charset="-122"/>
              </a:rPr>
              <a:t>当物体所受合力的方向与它的速度方向不在同一条直线上时</a:t>
            </a:r>
            <a:r>
              <a:rPr lang="zh-CN" altLang="en-US" sz="2800" dirty="0">
                <a:solidFill>
                  <a:srgbClr val="8A0000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物体做曲线运动。</a:t>
            </a:r>
            <a:endParaRPr lang="zh-CN" altLang="en-US" sz="2800" i="1" dirty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3"/>
          <a:srcRect l="8307" t="29347" r="55106" b="29156"/>
          <a:stretch>
            <a:fillRect/>
          </a:stretch>
        </p:blipFill>
        <p:spPr bwMode="auto">
          <a:xfrm>
            <a:off x="1992026" y="3327817"/>
            <a:ext cx="2999697" cy="185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8764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3996042" y="3061252"/>
            <a:ext cx="5088323" cy="3553319"/>
            <a:chOff x="3996042" y="3061252"/>
            <a:chExt cx="5088323" cy="3553319"/>
          </a:xfrm>
        </p:grpSpPr>
        <p:grpSp>
          <p:nvGrpSpPr>
            <p:cNvPr id="52" name="组合 51"/>
            <p:cNvGrpSpPr/>
            <p:nvPr/>
          </p:nvGrpSpPr>
          <p:grpSpPr>
            <a:xfrm>
              <a:off x="3996042" y="3061252"/>
              <a:ext cx="5088323" cy="3553319"/>
              <a:chOff x="3996042" y="3061252"/>
              <a:chExt cx="5088323" cy="3553319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6241774" y="3061252"/>
                <a:ext cx="2842591" cy="180892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弧形 30"/>
              <p:cNvSpPr/>
              <p:nvPr/>
            </p:nvSpPr>
            <p:spPr>
              <a:xfrm rot="2120240">
                <a:off x="3996042" y="3138421"/>
                <a:ext cx="3735297" cy="3476150"/>
              </a:xfrm>
              <a:prstGeom prst="arc">
                <a:avLst>
                  <a:gd name="adj1" fmla="val 16200000"/>
                  <a:gd name="adj2" fmla="val 20496621"/>
                </a:avLst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6162260" y="3558210"/>
              <a:ext cx="854768" cy="834889"/>
              <a:chOff x="6162260" y="3558210"/>
              <a:chExt cx="854768" cy="834889"/>
            </a:xfrm>
          </p:grpSpPr>
          <p:cxnSp>
            <p:nvCxnSpPr>
              <p:cNvPr id="34" name="直接箭头连接符 33"/>
              <p:cNvCxnSpPr/>
              <p:nvPr/>
            </p:nvCxnSpPr>
            <p:spPr>
              <a:xfrm rot="5400000">
                <a:off x="6251713" y="3627785"/>
                <a:ext cx="834889" cy="695740"/>
              </a:xfrm>
              <a:prstGeom prst="straightConnector1">
                <a:avLst/>
              </a:prstGeom>
              <a:ln w="28575" cmpd="sng">
                <a:solidFill>
                  <a:srgbClr val="8A0000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6162260" y="3756996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zh-CN" altLang="en-US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6659217" y="4572000"/>
              <a:ext cx="954156" cy="713464"/>
              <a:chOff x="6659217" y="4572000"/>
              <a:chExt cx="954156" cy="713464"/>
            </a:xfrm>
          </p:grpSpPr>
          <p:cxnSp>
            <p:nvCxnSpPr>
              <p:cNvPr id="46" name="直接箭头连接符 45"/>
              <p:cNvCxnSpPr/>
              <p:nvPr/>
            </p:nvCxnSpPr>
            <p:spPr>
              <a:xfrm rot="10800000" flipV="1">
                <a:off x="6659217" y="4572000"/>
                <a:ext cx="954156" cy="178904"/>
              </a:xfrm>
              <a:prstGeom prst="straightConnector1">
                <a:avLst/>
              </a:prstGeom>
              <a:ln w="28575">
                <a:solidFill>
                  <a:srgbClr val="8A0000"/>
                </a:solidFill>
                <a:headEnd w="lg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6831494" y="4823799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zh-CN" altLang="en-US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7017025" y="3419063"/>
              <a:ext cx="1013792" cy="616224"/>
              <a:chOff x="7017026" y="3419063"/>
              <a:chExt cx="801524" cy="536711"/>
            </a:xfrm>
          </p:grpSpPr>
          <p:cxnSp>
            <p:nvCxnSpPr>
              <p:cNvPr id="51" name="直接箭头连接符 50"/>
              <p:cNvCxnSpPr/>
              <p:nvPr/>
            </p:nvCxnSpPr>
            <p:spPr>
              <a:xfrm>
                <a:off x="7017026" y="3538331"/>
                <a:ext cx="596348" cy="417443"/>
              </a:xfrm>
              <a:prstGeom prst="straightConnector1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7454348" y="3419063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i="1" dirty="0">
                    <a:latin typeface="Book Antiqua" pitchFamily="18" charset="0"/>
                  </a:rPr>
                  <a:t>v</a:t>
                </a:r>
                <a:endParaRPr lang="zh-CN" altLang="en-US" sz="2800" i="1" dirty="0">
                  <a:latin typeface="Book Antiqua" pitchFamily="18" charset="0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2385392" y="5705060"/>
            <a:ext cx="834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*当加速度与速度方向不在一条直线上时，物体就做曲线运动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96611" y="899490"/>
            <a:ext cx="9826091" cy="347017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900" dirty="0">
                <a:latin typeface="楷体" pitchFamily="49" charset="-122"/>
                <a:ea typeface="楷体" pitchFamily="49" charset="-122"/>
              </a:rPr>
              <a:t>思考：雨滴在下落时会受到空气阻力的作用，随着下落速度增大，空气阻力也会增大，最终雨滴会做匀速直线运动。假设雨滴在竖直方向已经开始做匀速直线运动，此时水平方向刮来一阵风，在风作用的短时间内，雨滴会做什么运动（直线或曲线）？你能大致画出其运动轨迹吗？</a:t>
            </a:r>
          </a:p>
        </p:txBody>
      </p:sp>
      <p:sp>
        <p:nvSpPr>
          <p:cNvPr id="9" name="椭圆 8"/>
          <p:cNvSpPr/>
          <p:nvPr/>
        </p:nvSpPr>
        <p:spPr>
          <a:xfrm>
            <a:off x="7876385" y="4334940"/>
            <a:ext cx="77409" cy="116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24"/>
          <p:cNvGrpSpPr/>
          <p:nvPr/>
        </p:nvGrpSpPr>
        <p:grpSpPr>
          <a:xfrm>
            <a:off x="7953833" y="3851122"/>
            <a:ext cx="1219200" cy="543987"/>
            <a:chOff x="5936343" y="2888342"/>
            <a:chExt cx="914400" cy="407990"/>
          </a:xfrm>
        </p:grpSpPr>
        <p:cxnSp>
          <p:nvCxnSpPr>
            <p:cNvPr id="12" name="直接箭头连接符 11"/>
            <p:cNvCxnSpPr/>
            <p:nvPr/>
          </p:nvCxnSpPr>
          <p:spPr>
            <a:xfrm>
              <a:off x="5936343" y="3294744"/>
              <a:ext cx="914400" cy="1588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444343" y="2888342"/>
              <a:ext cx="24429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组合 20"/>
          <p:cNvGrpSpPr/>
          <p:nvPr/>
        </p:nvGrpSpPr>
        <p:grpSpPr>
          <a:xfrm>
            <a:off x="7470020" y="4432755"/>
            <a:ext cx="446163" cy="677333"/>
            <a:chOff x="4238172" y="3556794"/>
            <a:chExt cx="334622" cy="508000"/>
          </a:xfrm>
        </p:grpSpPr>
        <p:cxnSp>
          <p:nvCxnSpPr>
            <p:cNvPr id="19" name="直接箭头连接符 18"/>
            <p:cNvCxnSpPr/>
            <p:nvPr/>
          </p:nvCxnSpPr>
          <p:spPr>
            <a:xfrm rot="5400000">
              <a:off x="4318000" y="3810000"/>
              <a:ext cx="508000" cy="1588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238172" y="3585030"/>
              <a:ext cx="2250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>
                  <a:latin typeface="Book Antiqua" pitchFamily="18" charset="0"/>
                </a:rPr>
                <a:t>v</a:t>
              </a:r>
              <a:endParaRPr lang="zh-CN" altLang="en-US" i="1" dirty="0">
                <a:latin typeface="Book Antiqua" pitchFamily="18" charset="0"/>
              </a:endParaRPr>
            </a:p>
          </p:txBody>
        </p:sp>
      </p:grpSp>
      <p:sp>
        <p:nvSpPr>
          <p:cNvPr id="24" name="弧形 23"/>
          <p:cNvSpPr/>
          <p:nvPr/>
        </p:nvSpPr>
        <p:spPr>
          <a:xfrm flipH="1" flipV="1">
            <a:off x="7934475" y="2535161"/>
            <a:ext cx="3599543" cy="3676952"/>
          </a:xfrm>
          <a:prstGeom prst="arc">
            <a:avLst>
              <a:gd name="adj1" fmla="val 17562002"/>
              <a:gd name="adj2" fmla="val 21545868"/>
            </a:avLst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6" name="弧形 25"/>
          <p:cNvSpPr/>
          <p:nvPr/>
        </p:nvSpPr>
        <p:spPr>
          <a:xfrm flipH="1" flipV="1">
            <a:off x="5041287" y="2719011"/>
            <a:ext cx="3599543" cy="3676952"/>
          </a:xfrm>
          <a:prstGeom prst="arc">
            <a:avLst>
              <a:gd name="adj1" fmla="val 17562002"/>
              <a:gd name="adj2" fmla="val 21545868"/>
            </a:avLst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7" name="弧形 26"/>
          <p:cNvSpPr/>
          <p:nvPr/>
        </p:nvSpPr>
        <p:spPr>
          <a:xfrm>
            <a:off x="1857829" y="4644574"/>
            <a:ext cx="2090057" cy="3193143"/>
          </a:xfrm>
          <a:prstGeom prst="arc">
            <a:avLst>
              <a:gd name="adj1" fmla="val 16480882"/>
              <a:gd name="adj2" fmla="val 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3934</TotalTime>
  <Words>1005</Words>
  <Application>Microsoft Office PowerPoint</Application>
  <PresentationFormat>宽屏</PresentationFormat>
  <Paragraphs>128</Paragraphs>
  <Slides>17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黑体</vt:lpstr>
      <vt:lpstr>楷体</vt:lpstr>
      <vt:lpstr>宋体</vt:lpstr>
      <vt:lpstr>微软雅黑</vt:lpstr>
      <vt:lpstr>Arial</vt:lpstr>
      <vt:lpstr>Book Antiqua</vt:lpstr>
      <vt:lpstr>Calibri</vt:lpstr>
      <vt:lpstr>Times New Roman</vt:lpstr>
      <vt:lpstr>Wingdings</vt:lpstr>
      <vt:lpstr>自定义设计方案</vt:lpstr>
      <vt:lpstr>1_Office 主题​​</vt:lpstr>
      <vt:lpstr>公式</vt:lpstr>
      <vt:lpstr>Equation</vt:lpstr>
      <vt:lpstr>Document</vt:lpstr>
      <vt:lpstr>怎么用直线运动的规律 研究曲线运动的问题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MOMODASUCAI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MOMODA</dc:creator>
  <cp:lastModifiedBy>军 王</cp:lastModifiedBy>
  <cp:revision>257</cp:revision>
  <dcterms:created xsi:type="dcterms:W3CDTF">2014-11-06T06:08:00Z</dcterms:created>
  <dcterms:modified xsi:type="dcterms:W3CDTF">2020-03-13T09:30:39Z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