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91" r:id="rId5"/>
    <p:sldId id="294" r:id="rId6"/>
    <p:sldId id="295" r:id="rId7"/>
    <p:sldId id="293" r:id="rId8"/>
    <p:sldId id="298" r:id="rId9"/>
    <p:sldId id="299" r:id="rId10"/>
    <p:sldId id="300" r:id="rId11"/>
    <p:sldId id="296" r:id="rId12"/>
    <p:sldId id="290" r:id="rId13"/>
    <p:sldId id="301" r:id="rId14"/>
    <p:sldId id="303" r:id="rId15"/>
    <p:sldId id="304" r:id="rId16"/>
    <p:sldId id="272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B1"/>
    <a:srgbClr val="4123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1" Type="http://schemas.openxmlformats.org/officeDocument/2006/relationships/image" Target="../media/image31.wmf"/><Relationship Id="rId10" Type="http://schemas.openxmlformats.org/officeDocument/2006/relationships/image" Target="../media/image30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3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6.xml"/><Relationship Id="rId2" Type="http://schemas.openxmlformats.org/officeDocument/2006/relationships/image" Target="../media/image38.jpeg"/><Relationship Id="rId1" Type="http://schemas.openxmlformats.org/officeDocument/2006/relationships/tags" Target="../tags/tag1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4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5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18.w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21.wmf"/><Relationship Id="rId27" Type="http://schemas.openxmlformats.org/officeDocument/2006/relationships/vmlDrawing" Target="../drawings/vmlDrawing4.v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158.xml"/><Relationship Id="rId24" Type="http://schemas.openxmlformats.org/officeDocument/2006/relationships/image" Target="../media/image31.wmf"/><Relationship Id="rId23" Type="http://schemas.openxmlformats.org/officeDocument/2006/relationships/oleObject" Target="../embeddings/oleObject21.bin"/><Relationship Id="rId22" Type="http://schemas.openxmlformats.org/officeDocument/2006/relationships/image" Target="../media/image30.wmf"/><Relationship Id="rId21" Type="http://schemas.openxmlformats.org/officeDocument/2006/relationships/oleObject" Target="../embeddings/oleObject20.bin"/><Relationship Id="rId20" Type="http://schemas.openxmlformats.org/officeDocument/2006/relationships/image" Target="../media/image29.wmf"/><Relationship Id="rId2" Type="http://schemas.openxmlformats.org/officeDocument/2006/relationships/oleObject" Target="../embeddings/oleObject10.bin"/><Relationship Id="rId19" Type="http://schemas.openxmlformats.org/officeDocument/2006/relationships/oleObject" Target="../embeddings/oleObject19.bin"/><Relationship Id="rId18" Type="http://schemas.openxmlformats.org/officeDocument/2006/relationships/image" Target="../media/image28.wmf"/><Relationship Id="rId17" Type="http://schemas.openxmlformats.org/officeDocument/2006/relationships/oleObject" Target="../embeddings/oleObject18.bin"/><Relationship Id="rId16" Type="http://schemas.openxmlformats.org/officeDocument/2006/relationships/image" Target="../media/image27.wmf"/><Relationship Id="rId15" Type="http://schemas.openxmlformats.org/officeDocument/2006/relationships/oleObject" Target="../embeddings/oleObject17.bin"/><Relationship Id="rId14" Type="http://schemas.openxmlformats.org/officeDocument/2006/relationships/oleObject" Target="../embeddings/oleObject16.bin"/><Relationship Id="rId13" Type="http://schemas.openxmlformats.org/officeDocument/2006/relationships/image" Target="../media/image26.wmf"/><Relationship Id="rId12" Type="http://schemas.openxmlformats.org/officeDocument/2006/relationships/oleObject" Target="../embeddings/oleObject15.bin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4.bin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无穷递降法在解决数列压轴题中的应用举例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刘嘉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05" y="360680"/>
            <a:ext cx="8075930" cy="4161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0865" y="3330575"/>
            <a:ext cx="8141970" cy="1191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如果数列不单调，但是他的某个无穷子列单调递减，也能触发无穷递降的矛盾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9410" y="332740"/>
            <a:ext cx="8602980" cy="12865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0510" y="170815"/>
            <a:ext cx="8602980" cy="1286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" y="1457325"/>
            <a:ext cx="6858635" cy="3192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4520" y="796925"/>
            <a:ext cx="7572375" cy="2885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802367"/>
            <a:ext cx="8139178" cy="331514"/>
          </a:xfrm>
        </p:spPr>
        <p:txBody>
          <a:bodyPr>
            <a:noAutofit/>
          </a:bodyPr>
          <a:p>
            <a:r>
              <a:rPr lang="zh-CN" altLang="en-US" sz="2400"/>
              <a:t>问题</a:t>
            </a:r>
            <a:r>
              <a:rPr lang="en-US" altLang="zh-CN" sz="2400"/>
              <a:t>1</a:t>
            </a:r>
            <a:r>
              <a:rPr sz="2400"/>
              <a:t>：什么是无穷递降法？</a:t>
            </a:r>
            <a:endParaRPr sz="2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135" y="1524000"/>
            <a:ext cx="8177530" cy="2553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1653" y="478473"/>
          <a:ext cx="6136005" cy="114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2590800" imgH="482600" progId="Equation.KSEE3">
                  <p:embed/>
                </p:oleObj>
              </mc:Choice>
              <mc:Fallback>
                <p:oleObj name="" r:id="rId1" imgW="2590800" imgH="482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1653" y="478473"/>
                        <a:ext cx="6136005" cy="1144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1200" y="1796415"/>
          <a:ext cx="4391660" cy="54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1854200" imgH="228600" progId="Equation.KSEE3">
                  <p:embed/>
                </p:oleObj>
              </mc:Choice>
              <mc:Fallback>
                <p:oleObj name="" r:id="rId3" imgW="18542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200" y="1796415"/>
                        <a:ext cx="4391660" cy="54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63918" y="2540000"/>
          <a:ext cx="6467475" cy="54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2730500" imgH="228600" progId="Equation.KSEE3">
                  <p:embed/>
                </p:oleObj>
              </mc:Choice>
              <mc:Fallback>
                <p:oleObj name="" r:id="rId5" imgW="27305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3918" y="2540000"/>
                        <a:ext cx="6467475" cy="54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64235" y="3424555"/>
          <a:ext cx="3669030" cy="54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548765" imgH="228600" progId="Equation.KSEE3">
                  <p:embed/>
                </p:oleObj>
              </mc:Choice>
              <mc:Fallback>
                <p:oleObj name="" r:id="rId7" imgW="1548765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4235" y="3424555"/>
                        <a:ext cx="3669030" cy="54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9720" y="455295"/>
          <a:ext cx="7579360" cy="114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3200400" imgH="482600" progId="Equation.KSEE3">
                  <p:embed/>
                </p:oleObj>
              </mc:Choice>
              <mc:Fallback>
                <p:oleObj name="" r:id="rId1" imgW="3200400" imgH="482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9720" y="455295"/>
                        <a:ext cx="7579360" cy="1144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78548" y="1804670"/>
          <a:ext cx="932815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393700" imgH="203200" progId="Equation.KSEE3">
                  <p:embed/>
                </p:oleObj>
              </mc:Choice>
              <mc:Fallback>
                <p:oleObj name="" r:id="rId3" imgW="3937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8548" y="1804670"/>
                        <a:ext cx="932815" cy="481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7563" y="2286318"/>
          <a:ext cx="5266055" cy="168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2222500" imgH="711200" progId="Equation.KSEE3">
                  <p:embed/>
                </p:oleObj>
              </mc:Choice>
              <mc:Fallback>
                <p:oleObj name="" r:id="rId5" imgW="2222500" imgH="711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7563" y="2286318"/>
                        <a:ext cx="5266055" cy="168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例</a:t>
            </a:r>
            <a:r>
              <a:rPr lang="en-US" altLang="zh-CN"/>
              <a:t>1</a:t>
            </a:r>
            <a:r>
              <a:t>：</a:t>
            </a:r>
            <a:r>
              <a:rPr lang="en-US" altLang="zh-CN"/>
              <a:t>2020</a:t>
            </a:r>
            <a:r>
              <a:t>届朝阳区高三数学期中考试压轴题</a:t>
            </a: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2285" y="664210"/>
            <a:ext cx="6991350" cy="2190750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48105" y="2854960"/>
          <a:ext cx="162433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419100" imgH="228600" progId="Equation.KSEE3">
                  <p:embed/>
                </p:oleObj>
              </mc:Choice>
              <mc:Fallback>
                <p:oleObj name="" r:id="rId2" imgW="4191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8105" y="2854960"/>
                        <a:ext cx="162433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748405" y="2854960"/>
          <a:ext cx="216662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4" imgW="558800" imgH="228600" progId="Equation.KSEE3">
                  <p:embed/>
                </p:oleObj>
              </mc:Choice>
              <mc:Fallback>
                <p:oleObj name="" r:id="rId4" imgW="5588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8405" y="2854960"/>
                        <a:ext cx="216662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327150" y="3848735"/>
            <a:ext cx="493776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有最小元</a:t>
            </a:r>
            <a:r>
              <a:rPr lang="en-US" altLang="zh-CN"/>
              <a:t>+</a:t>
            </a:r>
            <a:r>
              <a:rPr lang="zh-CN" altLang="en-US"/>
              <a:t>单调递减</a:t>
            </a:r>
            <a:r>
              <a:rPr lang="en-US" altLang="zh-CN"/>
              <a:t>=</a:t>
            </a:r>
            <a:r>
              <a:rPr lang="zh-CN" altLang="en-US"/>
              <a:t>这道题作出来了！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270" y="431800"/>
            <a:ext cx="7223125" cy="405574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6302375" y="1802130"/>
            <a:ext cx="2233295" cy="1687195"/>
          </a:xfrm>
          <a:prstGeom prst="wedgeRoundRectCallout">
            <a:avLst>
              <a:gd name="adj1" fmla="val -30267"/>
              <a:gd name="adj2" fmla="val 83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触发最小数原理：有</a:t>
            </a:r>
            <a:r>
              <a:rPr lang="en-US" altLang="zh-CN"/>
              <a:t>0</a:t>
            </a:r>
            <a:r>
              <a:rPr lang="zh-CN" altLang="en-US"/>
              <a:t>就有第一个</a:t>
            </a:r>
            <a:r>
              <a:rPr lang="en-US" altLang="zh-CN"/>
              <a:t>0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371600" y="1809750"/>
          <a:ext cx="6400165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9525"/>
                <a:gridCol w="1279525"/>
                <a:gridCol w="1279525"/>
                <a:gridCol w="1279525"/>
                <a:gridCol w="127952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17040" y="2170430"/>
          <a:ext cx="351155" cy="45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177165" imgH="228600" progId="Equation.KSEE3">
                  <p:embed/>
                </p:oleObj>
              </mc:Choice>
              <mc:Fallback>
                <p:oleObj name="" r:id="rId2" imgW="177165" imgH="2286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7040" y="2170430"/>
                        <a:ext cx="351155" cy="45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28788" y="2587625"/>
          <a:ext cx="327660" cy="45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165100" imgH="228600" progId="Equation.KSEE3">
                  <p:embed/>
                </p:oleObj>
              </mc:Choice>
              <mc:Fallback>
                <p:oleObj name="" r:id="rId4" imgW="165100" imgH="2286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788" y="2587625"/>
                        <a:ext cx="327660" cy="45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16723" y="2880360"/>
          <a:ext cx="327660" cy="45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165100" imgH="228600" progId="Equation.KSEE3">
                  <p:embed/>
                </p:oleObj>
              </mc:Choice>
              <mc:Fallback>
                <p:oleObj name="" r:id="rId6" imgW="165100" imgH="2286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6723" y="2880360"/>
                        <a:ext cx="327660" cy="45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88155" y="1860550"/>
          <a:ext cx="252095" cy="35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127000" imgH="177165" progId="Equation.KSEE3">
                  <p:embed/>
                </p:oleObj>
              </mc:Choice>
              <mc:Fallback>
                <p:oleObj name="" r:id="rId8" imgW="127000" imgH="177165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88155" y="1860550"/>
                        <a:ext cx="252095" cy="35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88155" y="2221230"/>
          <a:ext cx="252095" cy="35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0" imgW="127000" imgH="177165" progId="Equation.KSEE3">
                  <p:embed/>
                </p:oleObj>
              </mc:Choice>
              <mc:Fallback>
                <p:oleObj name="" r:id="rId10" imgW="127000" imgH="177165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8155" y="2221230"/>
                        <a:ext cx="252095" cy="35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88323" y="2662873"/>
          <a:ext cx="175260" cy="30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2" imgW="88265" imgH="152400" progId="Equation.KSEE3">
                  <p:embed/>
                </p:oleObj>
              </mc:Choice>
              <mc:Fallback>
                <p:oleObj name="" r:id="rId12" imgW="88265" imgH="1524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88323" y="2662873"/>
                        <a:ext cx="175260" cy="302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88323" y="3030538"/>
          <a:ext cx="175260" cy="30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4" imgW="88265" imgH="152400" progId="Equation.KSEE3">
                  <p:embed/>
                </p:oleObj>
              </mc:Choice>
              <mc:Fallback>
                <p:oleObj name="" r:id="rId14" imgW="88265" imgH="1524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88323" y="3030538"/>
                        <a:ext cx="175260" cy="302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88641" y="2294891"/>
          <a:ext cx="328295" cy="27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165100" imgH="139700" progId="Equation.KSEE3">
                  <p:embed/>
                </p:oleObj>
              </mc:Choice>
              <mc:Fallback>
                <p:oleObj name="" r:id="rId15" imgW="165100" imgH="139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88641" y="2294891"/>
                        <a:ext cx="328295" cy="278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72243" y="2535556"/>
          <a:ext cx="883920" cy="50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7" imgW="444500" imgH="254000" progId="Equation.KSEE3">
                  <p:embed/>
                </p:oleObj>
              </mc:Choice>
              <mc:Fallback>
                <p:oleObj name="" r:id="rId17" imgW="444500" imgH="2540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72243" y="2535556"/>
                        <a:ext cx="883920" cy="505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72243" y="2854326"/>
          <a:ext cx="883920" cy="50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9" imgW="444500" imgH="254000" progId="Equation.KSEE3">
                  <p:embed/>
                </p:oleObj>
              </mc:Choice>
              <mc:Fallback>
                <p:oleObj name="" r:id="rId19" imgW="444500" imgH="2540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72243" y="2854326"/>
                        <a:ext cx="883920" cy="505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50210" y="1860550"/>
          <a:ext cx="605155" cy="35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1" imgW="304800" imgH="177165" progId="Equation.KSEE3">
                  <p:embed/>
                </p:oleObj>
              </mc:Choice>
              <mc:Fallback>
                <p:oleObj name="" r:id="rId21" imgW="304800" imgH="177165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50210" y="1860550"/>
                        <a:ext cx="605155" cy="35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97500" y="1860550"/>
          <a:ext cx="629285" cy="35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23" imgW="316865" imgH="177165" progId="Equation.KSEE3">
                  <p:embed/>
                </p:oleObj>
              </mc:Choice>
              <mc:Fallback>
                <p:oleObj name="" r:id="rId23" imgW="316865" imgH="177165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97500" y="1860550"/>
                        <a:ext cx="629285" cy="35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0" y="489585"/>
            <a:ext cx="5899785" cy="41205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例</a:t>
            </a:r>
            <a:r>
              <a:rPr lang="en-US" altLang="zh-CN"/>
              <a:t>2</a:t>
            </a:r>
            <a:r>
              <a:t>：</a:t>
            </a:r>
            <a:r>
              <a:rPr lang="en-US" altLang="zh-CN"/>
              <a:t>2020</a:t>
            </a:r>
            <a:r>
              <a:t>届朝阳区高三数学期中考试压轴题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" y="903605"/>
            <a:ext cx="7818120" cy="34467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UNIT_TABLE_BEAUTIFY" val="smartTable{4dc70a67-2dd1-438d-b9b5-df171477f05c}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WPS 演示</Application>
  <PresentationFormat>全屏显示(16:9)</PresentationFormat>
  <Paragraphs>24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</vt:i4>
      </vt:variant>
      <vt:variant>
        <vt:lpstr>幻灯片标题</vt:lpstr>
      </vt:variant>
      <vt:variant>
        <vt:i4>14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Arial Unicode MS</vt:lpstr>
      <vt:lpstr>1_Office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无穷递降法在解决数列压轴题中的应用举例</vt:lpstr>
      <vt:lpstr>问题1：什么是无穷递降法？</vt:lpstr>
      <vt:lpstr>PowerPoint 演示文稿</vt:lpstr>
      <vt:lpstr>PowerPoint 演示文稿</vt:lpstr>
      <vt:lpstr>例1：2020届朝阳区高三数学期中考试压轴题</vt:lpstr>
      <vt:lpstr>PowerPoint 演示文稿</vt:lpstr>
      <vt:lpstr>PowerPoint 演示文稿</vt:lpstr>
      <vt:lpstr>PowerPoint 演示文稿</vt:lpstr>
      <vt:lpstr>例2：2020届朝阳区高三数学期中考试压轴题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刘嘉</cp:lastModifiedBy>
  <cp:revision>41</cp:revision>
  <dcterms:created xsi:type="dcterms:W3CDTF">2020-02-01T11:21:00Z</dcterms:created>
  <dcterms:modified xsi:type="dcterms:W3CDTF">2020-03-07T11:31:54Z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