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65" r:id="rId2"/>
    <p:sldId id="309" r:id="rId3"/>
    <p:sldId id="272" r:id="rId4"/>
    <p:sldId id="288" r:id="rId5"/>
    <p:sldId id="298" r:id="rId6"/>
    <p:sldId id="299" r:id="rId7"/>
    <p:sldId id="300" r:id="rId8"/>
    <p:sldId id="301" r:id="rId9"/>
    <p:sldId id="296" r:id="rId10"/>
    <p:sldId id="302" r:id="rId11"/>
    <p:sldId id="303" r:id="rId12"/>
    <p:sldId id="304" r:id="rId13"/>
    <p:sldId id="305" r:id="rId14"/>
    <p:sldId id="306" r:id="rId15"/>
    <p:sldId id="297" r:id="rId16"/>
    <p:sldId id="307" r:id="rId17"/>
    <p:sldId id="308" r:id="rId18"/>
    <p:sldId id="285" r:id="rId19"/>
    <p:sldId id="274" r:id="rId20"/>
    <p:sldId id="292" r:id="rId21"/>
    <p:sldId id="271" r:id="rId2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9" d="100"/>
          <a:sy n="89" d="100"/>
        </p:scale>
        <p:origin x="-624" y="-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wmf"/><Relationship Id="rId1" Type="http://schemas.openxmlformats.org/officeDocument/2006/relationships/image" Target="../media/image17.e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217611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597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996440-F0BF-41AB-AD52-E92AAD722AB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63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996440-F0BF-41AB-AD52-E92AAD722AB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677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996440-F0BF-41AB-AD52-E92AAD722AB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677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996440-F0BF-41AB-AD52-E92AAD722AB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677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996440-F0BF-41AB-AD52-E92AAD722AB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629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996440-F0BF-41AB-AD52-E92AAD722AB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440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2020-2-17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2020-2-17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2020-2-17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2020-2-17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2020-2-17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2020-2-17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2020-2-17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2020-2-17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2020-2-17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2020-2-17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2020-2-17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2020-2-17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2020-2-17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2020-2-17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2020-2-17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2020-2-17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2020-2-17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2020-2-17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2020-2-17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2020-2-17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emf"/><Relationship Id="rId4" Type="http://schemas.openxmlformats.org/officeDocument/2006/relationships/package" Target="../embeddings/Microsoft_Word___9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___10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__11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___12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__13.docx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notesSlide" Target="../notesSlides/notesSlide5.xml"/><Relationship Id="rId7" Type="http://schemas.openxmlformats.org/officeDocument/2006/relationships/package" Target="../embeddings/Microsoft_Word___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package" Target="../embeddings/Microsoft_Word___16.docx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0.emf"/><Relationship Id="rId5" Type="http://schemas.openxmlformats.org/officeDocument/2006/relationships/package" Target="../embeddings/Microsoft_Word___17.docx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2.emf"/><Relationship Id="rId4" Type="http://schemas.openxmlformats.org/officeDocument/2006/relationships/package" Target="../embeddings/Microsoft_Word___18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3.xml"/><Relationship Id="rId7" Type="http://schemas.openxmlformats.org/officeDocument/2006/relationships/package" Target="../embeddings/Microsoft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2.emf"/><Relationship Id="rId5" Type="http://schemas.openxmlformats.org/officeDocument/2006/relationships/image" Target="../media/image10.jpeg"/><Relationship Id="rId10" Type="http://schemas.openxmlformats.org/officeDocument/2006/relationships/package" Target="../embeddings/Microsoft_Word___2.docx"/><Relationship Id="rId4" Type="http://schemas.openxmlformats.org/officeDocument/2006/relationships/image" Target="../media/image9.jpeg"/><Relationship Id="rId9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__3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__4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__5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__6.docx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19.emf"/><Relationship Id="rId3" Type="http://schemas.openxmlformats.org/officeDocument/2006/relationships/notesSlide" Target="../notesSlides/notesSlide4.xml"/><Relationship Id="rId7" Type="http://schemas.openxmlformats.org/officeDocument/2006/relationships/package" Target="../embeddings/Microsoft_Word___7.docx"/><Relationship Id="rId12" Type="http://schemas.openxmlformats.org/officeDocument/2006/relationships/package" Target="../embeddings/Microsoft_Word___8.docx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9.bin"/><Relationship Id="rId5" Type="http://schemas.openxmlformats.org/officeDocument/2006/relationships/image" Target="../media/image10.jpeg"/><Relationship Id="rId15" Type="http://schemas.openxmlformats.org/officeDocument/2006/relationships/image" Target="../media/image20.wmf"/><Relationship Id="rId10" Type="http://schemas.openxmlformats.org/officeDocument/2006/relationships/image" Target="../media/image18.wmf"/><Relationship Id="rId4" Type="http://schemas.openxmlformats.org/officeDocument/2006/relationships/image" Target="../media/image9.jpeg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12105" cy="1564449"/>
          </a:xfrm>
        </p:spPr>
        <p:txBody>
          <a:bodyPr>
            <a:normAutofit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创新压轴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题</a:t>
            </a:r>
            <a: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构造与论证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高三年级数学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18965" y="3656694"/>
            <a:ext cx="4341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北京市陈</a:t>
            </a:r>
            <a:r>
              <a:rPr lang="zh-CN" altLang="en-US" sz="2000" spc="226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经纶中学   龚浩生  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940338"/>
              </p:ext>
            </p:extLst>
          </p:nvPr>
        </p:nvGraphicFramePr>
        <p:xfrm>
          <a:off x="581025" y="322263"/>
          <a:ext cx="8347075" cy="404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文档" r:id="rId4" imgW="4799061" imgH="2316317" progId="Word.Document.12">
                  <p:embed/>
                </p:oleObj>
              </mc:Choice>
              <mc:Fallback>
                <p:oleObj name="文档" r:id="rId4" imgW="4799061" imgH="23163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1025" y="322263"/>
                        <a:ext cx="8347075" cy="404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718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577734"/>
              </p:ext>
            </p:extLst>
          </p:nvPr>
        </p:nvGraphicFramePr>
        <p:xfrm>
          <a:off x="581025" y="322263"/>
          <a:ext cx="8347075" cy="404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文档" r:id="rId4" imgW="4799061" imgH="2316317" progId="Word.Document.12">
                  <p:embed/>
                </p:oleObj>
              </mc:Choice>
              <mc:Fallback>
                <p:oleObj name="文档" r:id="rId4" imgW="4799061" imgH="23163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1025" y="322263"/>
                        <a:ext cx="8347075" cy="404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椭圆 2"/>
          <p:cNvSpPr/>
          <p:nvPr/>
        </p:nvSpPr>
        <p:spPr>
          <a:xfrm>
            <a:off x="6999643" y="1183338"/>
            <a:ext cx="1477383" cy="55939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83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079122"/>
              </p:ext>
            </p:extLst>
          </p:nvPr>
        </p:nvGraphicFramePr>
        <p:xfrm>
          <a:off x="581025" y="322263"/>
          <a:ext cx="8347075" cy="404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文档" r:id="rId4" imgW="4799061" imgH="2316317" progId="Word.Document.12">
                  <p:embed/>
                </p:oleObj>
              </mc:Choice>
              <mc:Fallback>
                <p:oleObj name="文档" r:id="rId4" imgW="4799061" imgH="23163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1025" y="322263"/>
                        <a:ext cx="8347075" cy="404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椭圆 2"/>
          <p:cNvSpPr/>
          <p:nvPr/>
        </p:nvSpPr>
        <p:spPr>
          <a:xfrm>
            <a:off x="6999643" y="1183338"/>
            <a:ext cx="1477383" cy="55939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83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988946"/>
              </p:ext>
            </p:extLst>
          </p:nvPr>
        </p:nvGraphicFramePr>
        <p:xfrm>
          <a:off x="581025" y="322263"/>
          <a:ext cx="8347075" cy="404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文档" r:id="rId4" imgW="4799061" imgH="2316317" progId="Word.Document.12">
                  <p:embed/>
                </p:oleObj>
              </mc:Choice>
              <mc:Fallback>
                <p:oleObj name="文档" r:id="rId4" imgW="4799061" imgH="23163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1025" y="322263"/>
                        <a:ext cx="8347075" cy="404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椭圆 2"/>
          <p:cNvSpPr/>
          <p:nvPr/>
        </p:nvSpPr>
        <p:spPr>
          <a:xfrm>
            <a:off x="6999643" y="1183338"/>
            <a:ext cx="1477383" cy="55939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83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435445"/>
              </p:ext>
            </p:extLst>
          </p:nvPr>
        </p:nvGraphicFramePr>
        <p:xfrm>
          <a:off x="581025" y="322263"/>
          <a:ext cx="8391525" cy="426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文档" r:id="rId4" imgW="4827670" imgH="2433681" progId="Word.Document.12">
                  <p:embed/>
                </p:oleObj>
              </mc:Choice>
              <mc:Fallback>
                <p:oleObj name="文档" r:id="rId4" imgW="4827670" imgH="24336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1025" y="322263"/>
                        <a:ext cx="8391525" cy="426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椭圆 2"/>
          <p:cNvSpPr/>
          <p:nvPr/>
        </p:nvSpPr>
        <p:spPr>
          <a:xfrm>
            <a:off x="6999643" y="1183338"/>
            <a:ext cx="1477383" cy="55939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形标注 4"/>
          <p:cNvSpPr/>
          <p:nvPr/>
        </p:nvSpPr>
        <p:spPr>
          <a:xfrm>
            <a:off x="6508376" y="2339789"/>
            <a:ext cx="1968650" cy="607806"/>
          </a:xfrm>
          <a:prstGeom prst="wedgeEllipseCallout">
            <a:avLst>
              <a:gd name="adj1" fmla="val -69690"/>
              <a:gd name="adj2" fmla="val -49005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构造向量转化条件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83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3958125" y="322788"/>
            <a:ext cx="1293945" cy="4246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3091"/>
            <a:r>
              <a:rPr lang="zh-CN" altLang="en-US" sz="2159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典型例题</a:t>
            </a:r>
            <a:endParaRPr lang="en-CA" altLang="zh-CN" sz="2159" b="1" dirty="0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59" name="Triangle 201"/>
          <p:cNvSpPr/>
          <p:nvPr/>
        </p:nvSpPr>
        <p:spPr>
          <a:xfrm rot="10800000">
            <a:off x="4267649" y="-7739"/>
            <a:ext cx="655116" cy="218215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>
              <a:solidFill>
                <a:schemeClr val="tx1"/>
              </a:solidFill>
            </a:endParaRPr>
          </a:p>
        </p:txBody>
      </p:sp>
      <p:cxnSp>
        <p:nvCxnSpPr>
          <p:cNvPr id="60" name="Straight Connector 200"/>
          <p:cNvCxnSpPr/>
          <p:nvPr/>
        </p:nvCxnSpPr>
        <p:spPr>
          <a:xfrm>
            <a:off x="4233272" y="820156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图片 10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8222" y="4831741"/>
            <a:ext cx="9163109" cy="104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089417"/>
              </p:ext>
            </p:extLst>
          </p:nvPr>
        </p:nvGraphicFramePr>
        <p:xfrm>
          <a:off x="839788" y="860425"/>
          <a:ext cx="7292975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文档" r:id="rId7" imgW="4218915" imgH="1631935" progId="Word.Document.12">
                  <p:embed/>
                </p:oleObj>
              </mc:Choice>
              <mc:Fallback>
                <p:oleObj name="文档" r:id="rId7" imgW="4218915" imgH="16319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9788" y="860425"/>
                        <a:ext cx="7292975" cy="282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9827" y="3668358"/>
            <a:ext cx="7863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这是对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&gt;=5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的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无正交点列的有序点列的存在性探索问题！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r>
              <a:rPr lang="zh-CN" altLang="en-US" sz="2000" b="1" dirty="0" smtClean="0">
                <a:solidFill>
                  <a:srgbClr val="FF0000"/>
                </a:solidFill>
              </a:rPr>
              <a:t>对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=4,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第（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II）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问是一个无正交点列的特例，能否在此基础上构造无正交点列的一般例子呢？对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=4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的特例不难分奇偶推广到一般！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6024282" y="2097741"/>
            <a:ext cx="2065469" cy="683100"/>
          </a:xfrm>
          <a:prstGeom prst="wedgeEllipseCallout">
            <a:avLst>
              <a:gd name="adj1" fmla="val -123207"/>
              <a:gd name="adj2" fmla="val 73885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猜想：存在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559174"/>
              </p:ext>
            </p:extLst>
          </p:nvPr>
        </p:nvGraphicFramePr>
        <p:xfrm>
          <a:off x="601663" y="504825"/>
          <a:ext cx="8186737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文档" r:id="rId3" imgW="4590831" imgH="2127671" progId="Word.Document.12">
                  <p:embed/>
                </p:oleObj>
              </mc:Choice>
              <mc:Fallback>
                <p:oleObj name="文档" r:id="rId3" imgW="4590831" imgH="21276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1663" y="504825"/>
                        <a:ext cx="8186737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椭圆形标注 4"/>
          <p:cNvSpPr/>
          <p:nvPr/>
        </p:nvSpPr>
        <p:spPr>
          <a:xfrm>
            <a:off x="6777318" y="268940"/>
            <a:ext cx="1753496" cy="537883"/>
          </a:xfrm>
          <a:prstGeom prst="wedgeEllipseCallout">
            <a:avLst>
              <a:gd name="adj1" fmla="val -142379"/>
              <a:gd name="adj2" fmla="val 9050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mtClean="0">
                <a:solidFill>
                  <a:schemeClr val="tx1"/>
                </a:solidFill>
              </a:rPr>
              <a:t>构造向</a:t>
            </a:r>
            <a:r>
              <a:rPr lang="zh-CN" altLang="en-US" sz="2000">
                <a:solidFill>
                  <a:schemeClr val="tx1"/>
                </a:solidFill>
              </a:rPr>
              <a:t>量</a:t>
            </a:r>
          </a:p>
        </p:txBody>
      </p:sp>
      <p:sp>
        <p:nvSpPr>
          <p:cNvPr id="6" name="椭圆形标注 5"/>
          <p:cNvSpPr/>
          <p:nvPr/>
        </p:nvSpPr>
        <p:spPr>
          <a:xfrm>
            <a:off x="602427" y="1721239"/>
            <a:ext cx="623945" cy="1129537"/>
          </a:xfrm>
          <a:prstGeom prst="wedgeEllipseCallout">
            <a:avLst>
              <a:gd name="adj1" fmla="val 80138"/>
              <a:gd name="adj2" fmla="val -45974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反证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7" name="椭圆形标注 6"/>
          <p:cNvSpPr/>
          <p:nvPr/>
        </p:nvSpPr>
        <p:spPr>
          <a:xfrm>
            <a:off x="6424109" y="2840017"/>
            <a:ext cx="1753496" cy="1011221"/>
          </a:xfrm>
          <a:prstGeom prst="wedgeEllipseCallout">
            <a:avLst>
              <a:gd name="adj1" fmla="val -123361"/>
              <a:gd name="adj2" fmla="val 41017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使条件不能成立，则矛盾！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4681369" y="3971363"/>
            <a:ext cx="3397623" cy="708214"/>
          </a:xfrm>
          <a:prstGeom prst="wedgeEllipseCallout">
            <a:avLst>
              <a:gd name="adj1" fmla="val -68168"/>
              <a:gd name="adj2" fmla="val -3953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使等式右边为</a:t>
            </a:r>
            <a:r>
              <a:rPr lang="en-US" altLang="zh-CN" sz="2000" dirty="0" smtClean="0">
                <a:solidFill>
                  <a:schemeClr val="tx1"/>
                </a:solidFill>
              </a:rPr>
              <a:t>1，</a:t>
            </a:r>
          </a:p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左边含大于</a:t>
            </a:r>
            <a:r>
              <a:rPr lang="en-US" altLang="zh-CN" sz="2000" dirty="0" smtClean="0">
                <a:solidFill>
                  <a:schemeClr val="tx1"/>
                </a:solidFill>
              </a:rPr>
              <a:t>1</a:t>
            </a:r>
            <a:r>
              <a:rPr lang="zh-CN" altLang="en-US" sz="2000" dirty="0" smtClean="0">
                <a:solidFill>
                  <a:schemeClr val="tx1"/>
                </a:solidFill>
              </a:rPr>
              <a:t>的因数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615478"/>
              </p:ext>
            </p:extLst>
          </p:nvPr>
        </p:nvGraphicFramePr>
        <p:xfrm>
          <a:off x="150813" y="215900"/>
          <a:ext cx="7907337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文档" r:id="rId3" imgW="4926896" imgH="1365166" progId="Word.Document.12">
                  <p:embed/>
                </p:oleObj>
              </mc:Choice>
              <mc:Fallback>
                <p:oleObj name="文档" r:id="rId3" imgW="4926896" imgH="13651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813" y="215900"/>
                        <a:ext cx="7907337" cy="219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218332"/>
              </p:ext>
            </p:extLst>
          </p:nvPr>
        </p:nvGraphicFramePr>
        <p:xfrm>
          <a:off x="849313" y="2430463"/>
          <a:ext cx="7089775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文档" r:id="rId5" imgW="4183425" imgH="1563892" progId="Word.Document.12">
                  <p:embed/>
                </p:oleObj>
              </mc:Choice>
              <mc:Fallback>
                <p:oleObj name="文档" r:id="rId5" imgW="4183425" imgH="15638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9313" y="2430463"/>
                        <a:ext cx="7089775" cy="265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60488" y="4550483"/>
            <a:ext cx="216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综上，回答结论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017074"/>
              </p:ext>
            </p:extLst>
          </p:nvPr>
        </p:nvGraphicFramePr>
        <p:xfrm>
          <a:off x="6731971" y="1444287"/>
          <a:ext cx="1944073" cy="42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Equation" r:id="rId7" imgW="1155600" imgH="253800" progId="Equation.DSMT4">
                  <p:embed/>
                </p:oleObj>
              </mc:Choice>
              <mc:Fallback>
                <p:oleObj name="Equation" r:id="rId7" imgW="1155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31971" y="1444287"/>
                        <a:ext cx="1944073" cy="42726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椭圆形标注 5"/>
          <p:cNvSpPr/>
          <p:nvPr/>
        </p:nvSpPr>
        <p:spPr>
          <a:xfrm>
            <a:off x="6917167" y="516370"/>
            <a:ext cx="1753496" cy="537883"/>
          </a:xfrm>
          <a:prstGeom prst="wedgeEllipseCallout">
            <a:avLst>
              <a:gd name="adj1" fmla="val -129496"/>
              <a:gd name="adj2" fmla="val 5250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smtClean="0">
                <a:solidFill>
                  <a:schemeClr val="tx1"/>
                </a:solidFill>
              </a:rPr>
              <a:t>为什么？</a:t>
            </a:r>
            <a:endParaRPr lang="zh-CN" alt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89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51790" y="332030"/>
            <a:ext cx="1284848" cy="420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3091"/>
            <a:r>
              <a:rPr lang="zh-CN" altLang="en-US" sz="2159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小结提升</a:t>
            </a:r>
            <a:endParaRPr lang="en-CA" altLang="zh-CN" sz="2159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7" name="Triangle 201"/>
          <p:cNvSpPr/>
          <p:nvPr/>
        </p:nvSpPr>
        <p:spPr>
          <a:xfrm rot="10800000">
            <a:off x="4267649" y="1504"/>
            <a:ext cx="655116" cy="218215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>
              <a:solidFill>
                <a:schemeClr val="tx1"/>
              </a:solidFill>
            </a:endParaRPr>
          </a:p>
        </p:txBody>
      </p:sp>
      <p:cxnSp>
        <p:nvCxnSpPr>
          <p:cNvPr id="8" name="Straight Connector 200"/>
          <p:cNvCxnSpPr/>
          <p:nvPr/>
        </p:nvCxnSpPr>
        <p:spPr>
          <a:xfrm>
            <a:off x="4211497" y="863357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269402" y="1125782"/>
            <a:ext cx="67880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/>
              <a:t>充分利用向量的坐标表示与运算是解决本题第（Ⅱ）（Ⅲ）问的关键。而解决第（Ⅲ）问的主要思想方法是通过第（Ⅱ）问的结论，发现一个</a:t>
            </a:r>
            <a:r>
              <a:rPr lang="zh-CN" altLang="zh-CN" sz="2000" dirty="0" smtClean="0"/>
              <a:t>特例</a:t>
            </a:r>
            <a:r>
              <a:rPr lang="zh-CN" altLang="en-US" sz="2000" dirty="0" smtClean="0"/>
              <a:t>，</a:t>
            </a:r>
            <a:r>
              <a:rPr lang="zh-CN" altLang="zh-CN" sz="2000" dirty="0" smtClean="0"/>
              <a:t>并</a:t>
            </a:r>
            <a:r>
              <a:rPr lang="zh-CN" altLang="zh-CN" sz="2000" dirty="0"/>
              <a:t>领悟这个特例的本质所在，进而构造出一个具体的向量序列进行论证。论证中的一个细节是奇偶讨论、区别构造。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0090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47243" y="332030"/>
            <a:ext cx="1293945" cy="4246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3091"/>
            <a:r>
              <a:rPr lang="zh-CN" altLang="en-US" sz="2159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学</a:t>
            </a:r>
            <a:r>
              <a:rPr lang="zh-CN" altLang="en-US" sz="2159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法建议</a:t>
            </a:r>
            <a:endParaRPr lang="en-CA" altLang="zh-CN" sz="2159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7" name="Triangle 201"/>
          <p:cNvSpPr/>
          <p:nvPr/>
        </p:nvSpPr>
        <p:spPr>
          <a:xfrm rot="10800000">
            <a:off x="4267649" y="1504"/>
            <a:ext cx="655116" cy="218215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>
              <a:solidFill>
                <a:schemeClr val="tx1"/>
              </a:solidFill>
            </a:endParaRPr>
          </a:p>
        </p:txBody>
      </p:sp>
      <p:cxnSp>
        <p:nvCxnSpPr>
          <p:cNvPr id="8" name="Straight Connector 200"/>
          <p:cNvCxnSpPr/>
          <p:nvPr/>
        </p:nvCxnSpPr>
        <p:spPr>
          <a:xfrm>
            <a:off x="4211497" y="863357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742278" y="863590"/>
            <a:ext cx="7734748" cy="3730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1</a:t>
            </a:r>
            <a:r>
              <a:rPr lang="zh-CN" altLang="zh-CN" sz="2000" dirty="0"/>
              <a:t>、透过解题过程重点领悟解题思路怎么形成，什么地方自己可以想到的，什么是自己想不到的，为什么想不到，该怎样想！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2</a:t>
            </a:r>
            <a:r>
              <a:rPr lang="zh-CN" altLang="zh-CN" sz="2000" dirty="0"/>
              <a:t>、解题过程的表达，符号语言的运用也是创新压轴题的一个难点，另外，借助直观形象理解并表达题意常常对解题有重要帮助，也应多加体会和领悟。</a:t>
            </a:r>
          </a:p>
          <a:p>
            <a:pPr>
              <a:lnSpc>
                <a:spcPct val="150000"/>
              </a:lnSpc>
            </a:pPr>
            <a:r>
              <a:rPr lang="en-US" altLang="zh-CN" sz="2000" dirty="0"/>
              <a:t>3</a:t>
            </a:r>
            <a:r>
              <a:rPr lang="zh-CN" altLang="zh-CN" sz="2000" dirty="0"/>
              <a:t>、对于存在性问题，若能构造出一个具体实例，即可说明存在；若要否定，则需对全体进行否定，这就要作一般的推理论证。构造特例可以由简单到复杂、由特殊到一般，发现规律寻找方法。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72404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/>
              <a:t>北京高考压轴大题是一道非常规的创新题型，综合性比较强、难度较大，一般没有什么常规的解题套路。本课将通过一道例子探讨一种构造性论证方法。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091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3185" y="167636"/>
            <a:ext cx="2022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宋体"/>
                <a:ea typeface="宋体"/>
              </a:rPr>
              <a:t>【</a:t>
            </a:r>
            <a:r>
              <a:rPr lang="zh-CN" altLang="en-US" sz="2400" dirty="0" smtClean="0"/>
              <a:t>课后作业</a:t>
            </a:r>
            <a:r>
              <a:rPr lang="en-US" altLang="zh-CN" sz="2400" dirty="0" smtClean="0">
                <a:latin typeface="宋体"/>
                <a:ea typeface="宋体"/>
              </a:rPr>
              <a:t>】</a:t>
            </a:r>
            <a:endParaRPr lang="zh-CN" altLang="en-US" sz="2400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372268"/>
              </p:ext>
            </p:extLst>
          </p:nvPr>
        </p:nvGraphicFramePr>
        <p:xfrm>
          <a:off x="796235" y="892418"/>
          <a:ext cx="7704340" cy="904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文档" r:id="rId4" imgW="4473498" imgH="520217" progId="Word.Document.12">
                  <p:embed/>
                </p:oleObj>
              </mc:Choice>
              <mc:Fallback>
                <p:oleObj name="文档" r:id="rId4" imgW="4473498" imgH="5202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6235" y="892418"/>
                        <a:ext cx="7704340" cy="904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0763" y="2531620"/>
            <a:ext cx="6970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2</a:t>
            </a:r>
            <a:r>
              <a:rPr lang="zh-CN" altLang="zh-CN" sz="2000" dirty="0"/>
              <a:t>、能否将一个正方体划分为</a:t>
            </a:r>
            <a:r>
              <a:rPr lang="en-US" altLang="zh-CN" sz="2000" dirty="0"/>
              <a:t>2020</a:t>
            </a:r>
            <a:r>
              <a:rPr lang="zh-CN" altLang="zh-CN" sz="2000" dirty="0"/>
              <a:t>个互不重叠的小正方体</a:t>
            </a:r>
            <a:r>
              <a:rPr lang="zh-CN" altLang="zh-CN" sz="2000" dirty="0" smtClean="0"/>
              <a:t>？</a:t>
            </a:r>
            <a:endParaRPr lang="zh-CN" altLang="zh-CN" sz="2000" dirty="0"/>
          </a:p>
        </p:txBody>
      </p:sp>
    </p:spTree>
    <p:extLst>
      <p:ext uri="{BB962C8B-B14F-4D97-AF65-F5344CB8AC3E}">
        <p14:creationId xmlns:p14="http://schemas.microsoft.com/office/powerpoint/2010/main" val="408177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矩形 122"/>
          <p:cNvSpPr/>
          <p:nvPr/>
        </p:nvSpPr>
        <p:spPr>
          <a:xfrm>
            <a:off x="3958128" y="319741"/>
            <a:ext cx="1293945" cy="4246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3091"/>
            <a:r>
              <a:rPr lang="zh-CN" altLang="en-US" sz="2159" b="1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学习</a:t>
            </a:r>
            <a:r>
              <a:rPr lang="zh-CN" altLang="en-US" sz="2159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目标</a:t>
            </a:r>
            <a:endParaRPr lang="en-CA" altLang="zh-CN" sz="2159" b="1" dirty="0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24" name="Triangle 201"/>
          <p:cNvSpPr/>
          <p:nvPr/>
        </p:nvSpPr>
        <p:spPr>
          <a:xfrm rot="10800000">
            <a:off x="4267649" y="-32557"/>
            <a:ext cx="655116" cy="218215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>
              <a:solidFill>
                <a:schemeClr val="tx1"/>
              </a:solidFill>
            </a:endParaRPr>
          </a:p>
        </p:txBody>
      </p:sp>
      <p:cxnSp>
        <p:nvCxnSpPr>
          <p:cNvPr id="125" name="Straight Connector 200"/>
          <p:cNvCxnSpPr/>
          <p:nvPr/>
        </p:nvCxnSpPr>
        <p:spPr>
          <a:xfrm>
            <a:off x="4216731" y="832107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5"/>
          <p:cNvSpPr txBox="1"/>
          <p:nvPr/>
        </p:nvSpPr>
        <p:spPr>
          <a:xfrm>
            <a:off x="1164139" y="1181412"/>
            <a:ext cx="7054703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tx1"/>
                </a:solidFill>
              </a:rPr>
              <a:t>1.  </a:t>
            </a:r>
            <a:r>
              <a:rPr lang="zh-CN" altLang="zh-CN" sz="2000" dirty="0" smtClean="0">
                <a:solidFill>
                  <a:schemeClr val="tx1"/>
                </a:solidFill>
              </a:rPr>
              <a:t>体会</a:t>
            </a:r>
            <a:r>
              <a:rPr lang="zh-CN" altLang="zh-CN" sz="2000" dirty="0">
                <a:solidFill>
                  <a:schemeClr val="tx1"/>
                </a:solidFill>
              </a:rPr>
              <a:t>从具体到抽象、从特殊到一般的研究问题的思想方法</a:t>
            </a:r>
            <a:endParaRPr lang="en-US" altLang="zh-CN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TextBox 26"/>
          <p:cNvSpPr txBox="1"/>
          <p:nvPr/>
        </p:nvSpPr>
        <p:spPr>
          <a:xfrm>
            <a:off x="1221316" y="2560625"/>
            <a:ext cx="5056094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tx1"/>
                </a:solidFill>
              </a:rPr>
              <a:t>3. </a:t>
            </a:r>
            <a:r>
              <a:rPr lang="zh-CN" altLang="zh-CN" sz="2000" dirty="0" smtClean="0">
                <a:solidFill>
                  <a:schemeClr val="tx1"/>
                </a:solidFill>
              </a:rPr>
              <a:t>学会</a:t>
            </a:r>
            <a:r>
              <a:rPr lang="zh-CN" altLang="zh-CN" sz="2000" dirty="0">
                <a:solidFill>
                  <a:schemeClr val="tx1"/>
                </a:solidFill>
              </a:rPr>
              <a:t>归纳类比，大胆猜想，小心求证</a:t>
            </a:r>
            <a:endParaRPr lang="en-US" altLang="zh-CN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TextBox 27"/>
          <p:cNvSpPr txBox="1"/>
          <p:nvPr/>
        </p:nvSpPr>
        <p:spPr>
          <a:xfrm>
            <a:off x="1210557" y="1872311"/>
            <a:ext cx="45555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tx1"/>
                </a:solidFill>
              </a:rPr>
              <a:t>2.  </a:t>
            </a:r>
            <a:r>
              <a:rPr lang="zh-CN" altLang="zh-CN" sz="2000" dirty="0" smtClean="0">
                <a:solidFill>
                  <a:schemeClr val="tx1"/>
                </a:solidFill>
              </a:rPr>
              <a:t>学会</a:t>
            </a:r>
            <a:r>
              <a:rPr lang="zh-CN" altLang="en-US" sz="2000" dirty="0" smtClean="0">
                <a:solidFill>
                  <a:schemeClr val="tx1"/>
                </a:solidFill>
              </a:rPr>
              <a:t>通过</a:t>
            </a:r>
            <a:r>
              <a:rPr lang="zh-CN" altLang="zh-CN" sz="2000" dirty="0" smtClean="0">
                <a:solidFill>
                  <a:schemeClr val="tx1"/>
                </a:solidFill>
              </a:rPr>
              <a:t>构造</a:t>
            </a:r>
            <a:r>
              <a:rPr lang="zh-CN" altLang="en-US" sz="2000" dirty="0" smtClean="0">
                <a:solidFill>
                  <a:schemeClr val="tx1"/>
                </a:solidFill>
              </a:rPr>
              <a:t>适当的对象</a:t>
            </a:r>
            <a:r>
              <a:rPr lang="zh-CN" altLang="zh-CN" sz="2000" dirty="0" smtClean="0">
                <a:solidFill>
                  <a:schemeClr val="tx1"/>
                </a:solidFill>
              </a:rPr>
              <a:t>进行</a:t>
            </a:r>
            <a:r>
              <a:rPr lang="zh-CN" altLang="zh-CN" sz="2000" dirty="0">
                <a:solidFill>
                  <a:schemeClr val="tx1"/>
                </a:solidFill>
              </a:rPr>
              <a:t>论证</a:t>
            </a:r>
            <a:endParaRPr lang="en-US" altLang="zh-CN" sz="20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108" y="4831741"/>
            <a:ext cx="9163109" cy="104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756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3958125" y="322788"/>
            <a:ext cx="1293945" cy="4246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3091"/>
            <a:r>
              <a:rPr lang="zh-CN" altLang="en-US" sz="2159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典型例题</a:t>
            </a:r>
            <a:endParaRPr lang="en-CA" altLang="zh-CN" sz="2159" b="1" dirty="0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59" name="Triangle 201"/>
          <p:cNvSpPr/>
          <p:nvPr/>
        </p:nvSpPr>
        <p:spPr>
          <a:xfrm rot="10800000">
            <a:off x="4267649" y="-7739"/>
            <a:ext cx="655116" cy="218215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>
              <a:solidFill>
                <a:schemeClr val="tx1"/>
              </a:solidFill>
            </a:endParaRPr>
          </a:p>
        </p:txBody>
      </p:sp>
      <p:cxnSp>
        <p:nvCxnSpPr>
          <p:cNvPr id="60" name="Straight Connector 200"/>
          <p:cNvCxnSpPr/>
          <p:nvPr/>
        </p:nvCxnSpPr>
        <p:spPr>
          <a:xfrm>
            <a:off x="4233272" y="820156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图片 10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8222" y="4831741"/>
            <a:ext cx="9163109" cy="104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198935"/>
              </p:ext>
            </p:extLst>
          </p:nvPr>
        </p:nvGraphicFramePr>
        <p:xfrm>
          <a:off x="839788" y="860425"/>
          <a:ext cx="7292975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文档" r:id="rId7" imgW="4218915" imgH="1484330" progId="Word.Document.12">
                  <p:embed/>
                </p:oleObj>
              </mc:Choice>
              <mc:Fallback>
                <p:oleObj name="文档" r:id="rId7" imgW="4218915" imgH="14843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9788" y="860425"/>
                        <a:ext cx="7292975" cy="257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06611"/>
              </p:ext>
            </p:extLst>
          </p:nvPr>
        </p:nvGraphicFramePr>
        <p:xfrm>
          <a:off x="635000" y="3421063"/>
          <a:ext cx="792797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文档" r:id="rId10" imgW="4742929" imgH="260289" progId="Word.Document.12">
                  <p:embed/>
                </p:oleObj>
              </mc:Choice>
              <mc:Fallback>
                <p:oleObj name="文档" r:id="rId10" imgW="4742929" imgH="2602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5000" y="3421063"/>
                        <a:ext cx="7927975" cy="430212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椭圆形标注 4"/>
          <p:cNvSpPr/>
          <p:nvPr/>
        </p:nvSpPr>
        <p:spPr>
          <a:xfrm>
            <a:off x="6788071" y="2667896"/>
            <a:ext cx="1968649" cy="677731"/>
          </a:xfrm>
          <a:prstGeom prst="wedgeEllipseCallout">
            <a:avLst>
              <a:gd name="adj1" fmla="val -37993"/>
              <a:gd name="adj2" fmla="val 71759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rgbClr val="FF0000"/>
                </a:solidFill>
              </a:rPr>
              <a:t>理解</a:t>
            </a:r>
            <a:r>
              <a:rPr lang="zh-CN" altLang="en-US" dirty="0" smtClean="0">
                <a:solidFill>
                  <a:srgbClr val="FF0000"/>
                </a:solidFill>
              </a:rPr>
              <a:t>题意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zh-CN" altLang="en-US" dirty="0" smtClean="0">
                <a:solidFill>
                  <a:srgbClr val="FF0000"/>
                </a:solidFill>
              </a:rPr>
              <a:t>，</a:t>
            </a:r>
            <a:r>
              <a:rPr lang="zh-CN" altLang="en-US" dirty="0">
                <a:solidFill>
                  <a:srgbClr val="FF0000"/>
                </a:solidFill>
              </a:rPr>
              <a:t>明确目标</a:t>
            </a:r>
          </a:p>
        </p:txBody>
      </p:sp>
      <p:sp>
        <p:nvSpPr>
          <p:cNvPr id="6" name="椭圆 5"/>
          <p:cNvSpPr/>
          <p:nvPr/>
        </p:nvSpPr>
        <p:spPr>
          <a:xfrm>
            <a:off x="2183801" y="1161823"/>
            <a:ext cx="806823" cy="4625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997338" y="2205317"/>
            <a:ext cx="1488140" cy="441063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2485016" y="2183801"/>
            <a:ext cx="200092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610495" y="3972123"/>
            <a:ext cx="7750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>
                <a:solidFill>
                  <a:srgbClr val="FF0000"/>
                </a:solidFill>
              </a:rPr>
              <a:t>可利用条件②，结合向量垂直得数量积为</a:t>
            </a:r>
            <a:r>
              <a:rPr lang="en-US" altLang="zh-CN" sz="2000" dirty="0">
                <a:solidFill>
                  <a:srgbClr val="FF0000"/>
                </a:solidFill>
              </a:rPr>
              <a:t>0</a:t>
            </a:r>
            <a:r>
              <a:rPr lang="zh-CN" altLang="zh-CN" sz="2000" dirty="0">
                <a:solidFill>
                  <a:srgbClr val="FF0000"/>
                </a:solidFill>
              </a:rPr>
              <a:t>，建立方程组</a:t>
            </a:r>
            <a:r>
              <a:rPr lang="zh-CN" altLang="zh-CN" sz="2000" dirty="0" smtClean="0">
                <a:solidFill>
                  <a:srgbClr val="FF0000"/>
                </a:solidFill>
              </a:rPr>
              <a:t>求解</a:t>
            </a:r>
            <a:r>
              <a:rPr lang="zh-CN" altLang="zh-CN" sz="2000" dirty="0">
                <a:solidFill>
                  <a:srgbClr val="FF0000"/>
                </a:solidFill>
              </a:rPr>
              <a:t>；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1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228567"/>
              </p:ext>
            </p:extLst>
          </p:nvPr>
        </p:nvGraphicFramePr>
        <p:xfrm>
          <a:off x="549275" y="612775"/>
          <a:ext cx="81645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文档" r:id="rId4" imgW="4755604" imgH="585020" progId="Word.Document.12">
                  <p:embed/>
                </p:oleObj>
              </mc:Choice>
              <mc:Fallback>
                <p:oleObj name="文档" r:id="rId4" imgW="4755604" imgH="5850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9275" y="612775"/>
                        <a:ext cx="8164513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185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104116"/>
              </p:ext>
            </p:extLst>
          </p:nvPr>
        </p:nvGraphicFramePr>
        <p:xfrm>
          <a:off x="549275" y="612775"/>
          <a:ext cx="8164513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文档" r:id="rId4" imgW="4755604" imgH="1957385" progId="Word.Document.12">
                  <p:embed/>
                </p:oleObj>
              </mc:Choice>
              <mc:Fallback>
                <p:oleObj name="文档" r:id="rId4" imgW="4755604" imgH="19573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9275" y="612775"/>
                        <a:ext cx="8164513" cy="337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194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004077"/>
              </p:ext>
            </p:extLst>
          </p:nvPr>
        </p:nvGraphicFramePr>
        <p:xfrm>
          <a:off x="549275" y="612775"/>
          <a:ext cx="8164513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文档" r:id="rId4" imgW="4755604" imgH="1957385" progId="Word.Document.12">
                  <p:embed/>
                </p:oleObj>
              </mc:Choice>
              <mc:Fallback>
                <p:oleObj name="文档" r:id="rId4" imgW="4755604" imgH="19573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9275" y="612775"/>
                        <a:ext cx="8164513" cy="337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194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218061"/>
              </p:ext>
            </p:extLst>
          </p:nvPr>
        </p:nvGraphicFramePr>
        <p:xfrm>
          <a:off x="549275" y="612775"/>
          <a:ext cx="8164513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文档" r:id="rId4" imgW="4755604" imgH="1957385" progId="Word.Document.12">
                  <p:embed/>
                </p:oleObj>
              </mc:Choice>
              <mc:Fallback>
                <p:oleObj name="文档" r:id="rId4" imgW="4755604" imgH="19573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9275" y="612775"/>
                        <a:ext cx="8164513" cy="337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194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3958125" y="322788"/>
            <a:ext cx="1293945" cy="4246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83091"/>
            <a:r>
              <a:rPr lang="zh-CN" altLang="en-US" sz="2159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典型例题</a:t>
            </a:r>
            <a:endParaRPr lang="en-CA" altLang="zh-CN" sz="2159" b="1" dirty="0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59" name="Triangle 201"/>
          <p:cNvSpPr/>
          <p:nvPr/>
        </p:nvSpPr>
        <p:spPr>
          <a:xfrm rot="10800000">
            <a:off x="4267649" y="-7739"/>
            <a:ext cx="655116" cy="218215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9">
              <a:solidFill>
                <a:schemeClr val="tx1"/>
              </a:solidFill>
            </a:endParaRPr>
          </a:p>
        </p:txBody>
      </p:sp>
      <p:cxnSp>
        <p:nvCxnSpPr>
          <p:cNvPr id="60" name="Straight Connector 200"/>
          <p:cNvCxnSpPr/>
          <p:nvPr/>
        </p:nvCxnSpPr>
        <p:spPr>
          <a:xfrm>
            <a:off x="4233272" y="820156"/>
            <a:ext cx="756951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图片 10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8222" y="4831741"/>
            <a:ext cx="9163109" cy="104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955051"/>
              </p:ext>
            </p:extLst>
          </p:nvPr>
        </p:nvGraphicFramePr>
        <p:xfrm>
          <a:off x="839788" y="860425"/>
          <a:ext cx="7292975" cy="287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文档" r:id="rId7" imgW="4218915" imgH="1657495" progId="Word.Document.12">
                  <p:embed/>
                </p:oleObj>
              </mc:Choice>
              <mc:Fallback>
                <p:oleObj name="文档" r:id="rId7" imgW="4218915" imgH="1657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9788" y="860425"/>
                        <a:ext cx="7292975" cy="2871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680069" y="3819201"/>
            <a:ext cx="48708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dirty="0" smtClean="0">
                <a:solidFill>
                  <a:srgbClr val="FF0000"/>
                </a:solidFill>
              </a:rPr>
              <a:t>这</a:t>
            </a:r>
            <a:r>
              <a:rPr lang="zh-CN" altLang="en-US" sz="2000" dirty="0" smtClean="0">
                <a:solidFill>
                  <a:srgbClr val="FF0000"/>
                </a:solidFill>
              </a:rPr>
              <a:t>是</a:t>
            </a:r>
            <a:r>
              <a:rPr lang="zh-CN" altLang="zh-CN" sz="2000" dirty="0" smtClean="0">
                <a:solidFill>
                  <a:srgbClr val="FF0000"/>
                </a:solidFill>
              </a:rPr>
              <a:t>存在性</a:t>
            </a:r>
            <a:r>
              <a:rPr lang="zh-CN" altLang="zh-CN" sz="2000" dirty="0">
                <a:solidFill>
                  <a:srgbClr val="FF0000"/>
                </a:solidFill>
              </a:rPr>
              <a:t>探索问题，一般先假设存在符合条件的对象，再按条件进行求解、</a:t>
            </a:r>
            <a:r>
              <a:rPr lang="zh-CN" altLang="zh-CN" sz="2000" dirty="0" smtClean="0">
                <a:solidFill>
                  <a:srgbClr val="FF0000"/>
                </a:solidFill>
              </a:rPr>
              <a:t>判断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1997338" y="2205317"/>
            <a:ext cx="1488140" cy="441063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2485016" y="2183801"/>
            <a:ext cx="200092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形标注 3"/>
          <p:cNvSpPr/>
          <p:nvPr/>
        </p:nvSpPr>
        <p:spPr>
          <a:xfrm>
            <a:off x="5809129" y="1597511"/>
            <a:ext cx="1968650" cy="607806"/>
          </a:xfrm>
          <a:prstGeom prst="wedgeEllipseCallout">
            <a:avLst>
              <a:gd name="adj1" fmla="val -86083"/>
              <a:gd name="adj2" fmla="val 5011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</a:rPr>
              <a:t>构造向量转化条件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592226"/>
              </p:ext>
            </p:extLst>
          </p:nvPr>
        </p:nvGraphicFramePr>
        <p:xfrm>
          <a:off x="6196013" y="2205038"/>
          <a:ext cx="2252662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Equation" r:id="rId9" imgW="1282680" imgH="431640" progId="Equation.DSMT4">
                  <p:embed/>
                </p:oleObj>
              </mc:Choice>
              <mc:Fallback>
                <p:oleObj name="Equation" r:id="rId9" imgW="128268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013" y="2205038"/>
                        <a:ext cx="2252662" cy="754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045932"/>
              </p:ext>
            </p:extLst>
          </p:nvPr>
        </p:nvGraphicFramePr>
        <p:xfrm>
          <a:off x="6218126" y="3305751"/>
          <a:ext cx="2043746" cy="75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文档" r:id="rId12" imgW="1064325" imgH="396373" progId="Word.Document.12">
                  <p:embed/>
                </p:oleObj>
              </mc:Choice>
              <mc:Fallback>
                <p:oleObj name="文档" r:id="rId12" imgW="1064325" imgH="3963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218126" y="3305751"/>
                        <a:ext cx="2043746" cy="75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909017"/>
              </p:ext>
            </p:extLst>
          </p:nvPr>
        </p:nvGraphicFramePr>
        <p:xfrm>
          <a:off x="5550946" y="3970837"/>
          <a:ext cx="3033656" cy="40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Equation" r:id="rId14" imgW="1904760" imgH="253800" progId="Equation.DSMT4">
                  <p:embed/>
                </p:oleObj>
              </mc:Choice>
              <mc:Fallback>
                <p:oleObj name="Equation" r:id="rId14" imgW="1904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550946" y="3970837"/>
                        <a:ext cx="3033656" cy="404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687702"/>
              </p:ext>
            </p:extLst>
          </p:nvPr>
        </p:nvGraphicFramePr>
        <p:xfrm>
          <a:off x="5273586" y="2503704"/>
          <a:ext cx="922819" cy="461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Equation" r:id="rId16" imgW="507960" imgH="253800" progId="Equation.DSMT4">
                  <p:embed/>
                </p:oleObj>
              </mc:Choice>
              <mc:Fallback>
                <p:oleObj name="Equation" r:id="rId16" imgW="5079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273586" y="2503704"/>
                        <a:ext cx="922819" cy="461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椭圆 11"/>
          <p:cNvSpPr/>
          <p:nvPr/>
        </p:nvSpPr>
        <p:spPr>
          <a:xfrm>
            <a:off x="7691715" y="3979340"/>
            <a:ext cx="344245" cy="40912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35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4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504</Words>
  <Application>Microsoft Office PowerPoint</Application>
  <PresentationFormat>全屏显示(16:9)</PresentationFormat>
  <Paragraphs>45</Paragraphs>
  <Slides>21</Slides>
  <Notes>7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1_Office 主题​​</vt:lpstr>
      <vt:lpstr>文档</vt:lpstr>
      <vt:lpstr>Equation</vt:lpstr>
      <vt:lpstr>Microsoft Word 文档</vt:lpstr>
      <vt:lpstr>创新压轴题 ——构造与论证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USER</cp:lastModifiedBy>
  <cp:revision>80</cp:revision>
  <dcterms:created xsi:type="dcterms:W3CDTF">2020-02-01T11:21:51Z</dcterms:created>
  <dcterms:modified xsi:type="dcterms:W3CDTF">2020-02-17T08:10:29Z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