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heme/theme3.xml" ContentType="application/vnd.openxmlformats-officedocument.theme+xml"/>
  <Override PartName="/ppt/tags/tag30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3"/>
  </p:notesMasterIdLst>
  <p:sldIdLst>
    <p:sldId id="29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84" r:id="rId16"/>
    <p:sldId id="285" r:id="rId17"/>
    <p:sldId id="286" r:id="rId18"/>
    <p:sldId id="287" r:id="rId19"/>
    <p:sldId id="292" r:id="rId20"/>
    <p:sldId id="293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86392" autoAdjust="0"/>
  </p:normalViewPr>
  <p:slideViewPr>
    <p:cSldViewPr snapToGrid="0">
      <p:cViewPr>
        <p:scale>
          <a:sx n="125" d="100"/>
          <a:sy n="125" d="100"/>
        </p:scale>
        <p:origin x="90" y="-5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83234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>
                <a:ea typeface="宋体"/>
              </a:rPr>
              <a:pPr/>
              <a:t>1</a:t>
            </a:fld>
            <a:endParaRPr lang="zh-CN" altLang="en-US">
              <a:ea typeface="宋体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0641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569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219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7150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409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909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24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268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311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483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0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260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109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244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00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50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3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8.xml"/><Relationship Id="rId10" Type="http://schemas.openxmlformats.org/officeDocument/2006/relationships/image" Target="../media/image2.png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174.xml"/><Relationship Id="rId7" Type="http://schemas.openxmlformats.org/officeDocument/2006/relationships/image" Target="../media/image4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3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2.png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2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8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image" Target="../media/image3.png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01.xml"/><Relationship Id="rId10" Type="http://schemas.openxmlformats.org/officeDocument/2006/relationships/image" Target="../media/image3.png"/><Relationship Id="rId4" Type="http://schemas.openxmlformats.org/officeDocument/2006/relationships/tags" Target="../tags/tag20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image" Target="../media/image3.png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2.png"/><Relationship Id="rId5" Type="http://schemas.openxmlformats.org/officeDocument/2006/relationships/tags" Target="../tags/tag21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3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19.xml"/><Relationship Id="rId10" Type="http://schemas.openxmlformats.org/officeDocument/2006/relationships/image" Target="../media/image2.png"/><Relationship Id="rId4" Type="http://schemas.openxmlformats.org/officeDocument/2006/relationships/tags" Target="../tags/tag218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3.png"/><Relationship Id="rId5" Type="http://schemas.openxmlformats.org/officeDocument/2006/relationships/tags" Target="../tags/tag22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26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3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3.png"/><Relationship Id="rId5" Type="http://schemas.openxmlformats.org/officeDocument/2006/relationships/tags" Target="../tags/tag24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39.xml"/><Relationship Id="rId9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3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2.png"/><Relationship Id="rId5" Type="http://schemas.openxmlformats.org/officeDocument/2006/relationships/tags" Target="../tags/tag24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6.xml"/><Relationship Id="rId10" Type="http://schemas.openxmlformats.org/officeDocument/2006/relationships/image" Target="../media/image2.png"/><Relationship Id="rId4" Type="http://schemas.openxmlformats.org/officeDocument/2006/relationships/tags" Target="../tags/tag255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12" Type="http://schemas.openxmlformats.org/officeDocument/2006/relationships/image" Target="../media/image2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6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69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2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81.xml"/><Relationship Id="rId16" Type="http://schemas.openxmlformats.org/officeDocument/2006/relationships/image" Target="../media/image3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image" Target="../media/image7.png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2.png"/><Relationship Id="rId5" Type="http://schemas.openxmlformats.org/officeDocument/2006/relationships/tags" Target="../tags/tag29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523229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80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349894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32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14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35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06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50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31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883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38421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79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65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20366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2345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0282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52569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79747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ags" Target="../tags/tag156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151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155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154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15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0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微写作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与名著相关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93634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latin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8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cs typeface="楷体" panose="02010609060101010101" charset="-122"/>
                <a:sym typeface="+mn-ea"/>
              </a:rPr>
              <a:t>高三语文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1613" y="3699565"/>
            <a:ext cx="513161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</a:rPr>
              <a:t>清华附中朝阳学校  李芳、何歆、赵月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6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写作指导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/>
              <a:t>该题结合</a:t>
            </a:r>
            <a:r>
              <a:rPr lang="en-US" altLang="zh-CN" sz="1800" dirty="0"/>
              <a:t>《</a:t>
            </a:r>
            <a:r>
              <a:rPr lang="zh-CN" altLang="en-US" sz="1800" dirty="0"/>
              <a:t>红楼梦</a:t>
            </a:r>
            <a:r>
              <a:rPr lang="en-US" altLang="zh-CN" sz="1800" dirty="0"/>
              <a:t>》</a:t>
            </a:r>
            <a:r>
              <a:rPr lang="zh-CN" altLang="en-US" sz="1800" dirty="0"/>
              <a:t>的阅读进行考查。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首先，以花喻人，选择用哪一种花来喻人，要充分调动阅读积累，须符合人物的</a:t>
            </a:r>
            <a:r>
              <a:rPr lang="zh-CN" altLang="en-US" sz="1800" dirty="0">
                <a:solidFill>
                  <a:srgbClr val="FF0000"/>
                </a:solidFill>
              </a:rPr>
              <a:t>性格特点</a:t>
            </a:r>
            <a:r>
              <a:rPr lang="zh-CN" altLang="en-US" sz="1800" dirty="0"/>
              <a:t>；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其次，可以根据人物的</a:t>
            </a:r>
            <a:r>
              <a:rPr lang="zh-CN" altLang="en-US" sz="1800" dirty="0">
                <a:solidFill>
                  <a:srgbClr val="FF0000"/>
                </a:solidFill>
              </a:rPr>
              <a:t>形象、性格、品质、命运</a:t>
            </a:r>
            <a:r>
              <a:rPr lang="zh-CN" altLang="en-US" sz="1800" dirty="0"/>
              <a:t>等多方面特点，选择一个理解最充分的人物来写；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最后，</a:t>
            </a:r>
            <a:r>
              <a:rPr lang="zh-CN" altLang="en-US" sz="1800" dirty="0">
                <a:solidFill>
                  <a:srgbClr val="FF0000"/>
                </a:solidFill>
              </a:rPr>
              <a:t>将花的某种特点与人物某一方面的特点相对应</a:t>
            </a:r>
            <a:r>
              <a:rPr lang="zh-CN" altLang="en-US" sz="1800" dirty="0"/>
              <a:t>，依据作品内容，结合人物经历陈述，要明确具体。</a:t>
            </a:r>
          </a:p>
        </p:txBody>
      </p:sp>
    </p:spTree>
    <p:extLst>
      <p:ext uri="{BB962C8B-B14F-4D97-AF65-F5344CB8AC3E}">
        <p14:creationId xmlns:p14="http://schemas.microsoft.com/office/powerpoint/2010/main" val="28968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dirty="0"/>
              <a:t>【优秀例文】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林黛玉寄居在安富尊荣的贾府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遍览姹紫嫣红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却仍独爱那片清雅高洁的潇湘竹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恰如一朵洁白清雅的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白莲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。她芳姿翩然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才思敏捷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如白莲般香远益清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。她惜花、葬花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为花立冢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不同流俗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如白莲般出淤泥而不染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洁净天然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。黛玉与宝玉木石前盟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真情缱绻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共读《西厢》。二人相知相爱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如白莲之藕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断而丝连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坚韧而高洁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映水涟涟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。林黛玉这朵白莲永远芬芳四溢。</a:t>
            </a:r>
          </a:p>
          <a:p>
            <a:pPr marL="0" indent="0">
              <a:buNone/>
            </a:pPr>
            <a:r>
              <a:rPr lang="zh-CN" altLang="zh-CN" sz="1800" b="1" dirty="0"/>
              <a:t>【点评】</a:t>
            </a:r>
            <a:r>
              <a:rPr lang="zh-CN" altLang="zh-CN" sz="1800" dirty="0"/>
              <a:t>用白莲比喻林黛玉，能够结合小说内容如潇湘竹、葬花、木石前盟、共读《西厢》，将白莲的特点与黛玉的品质一一联系。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6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dirty="0"/>
              <a:t>【任务四】关联名著，考查描写和说明的能力。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③ </a:t>
            </a:r>
            <a:r>
              <a:rPr lang="zh-CN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【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北京，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分】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如果请你从《边城》里的翠翠、《红岩》里的江姐、《一件小事》里的人力车夫、《老人与海》里的桑提亚哥之中，选择一个人物，依据某个特定情境，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为他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设计一尊雕像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你将怎样设计呢？要求：描述雕像的体态、外貌、神情等特征，并依据原著说明设计的意图。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26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dirty="0"/>
              <a:t>写作指导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dirty="0"/>
              <a:t>首先，考</a:t>
            </a:r>
            <a:r>
              <a:rPr lang="zh-CN" altLang="en-US" sz="1800" dirty="0"/>
              <a:t>生</a:t>
            </a:r>
            <a:r>
              <a:rPr lang="zh-CN" altLang="zh-CN" sz="1800" dirty="0"/>
              <a:t>要熟悉这几部名著，</a:t>
            </a:r>
            <a:r>
              <a:rPr lang="zh-CN" altLang="zh-CN" sz="1800" b="1" dirty="0">
                <a:solidFill>
                  <a:srgbClr val="FF0000"/>
                </a:solidFill>
              </a:rPr>
              <a:t>明确写作对象及特定情境</a:t>
            </a:r>
            <a:r>
              <a:rPr lang="zh-CN" altLang="zh-CN" sz="1800" dirty="0"/>
              <a:t>，在翠翠、江姐、人力车夫、桑提亚哥中选择一个作为写作对象；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zh-CN" sz="1800" dirty="0"/>
              <a:t>其次，想象所描写人物的体态、外貌、神情等特征，</a:t>
            </a:r>
            <a:r>
              <a:rPr lang="zh-CN" altLang="zh-CN" sz="1800" b="1" dirty="0">
                <a:solidFill>
                  <a:srgbClr val="FF0000"/>
                </a:solidFill>
              </a:rPr>
              <a:t>要在具体的细节描写中，展现人物雕像的精神风貌</a:t>
            </a:r>
            <a:r>
              <a:rPr lang="zh-CN" altLang="zh-CN" sz="18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311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dirty="0"/>
              <a:t>【优秀例文】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我为桑提亚哥与鲨鱼搏斗的场景设计一尊雕像。雕像的底座为一片汹涌的海浪形状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一头凶恶的又粗大又尖长的鲨鱼张着两颚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桑提亚哥微弓着身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右手拿着鱼叉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怒目圆睁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愤怒地将两片鱼叉深深地插进鲨鱼的两颚间。桑提亚哥那褐色的皮肤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被狂风吹乱的头发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在热带海面上因反光晒成的肉瘤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手上很深的皱痕和伤疤都清晰可见。整座雕像反映出老人“人可以被毁灭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但就是不能被打败”的不屈不挠的硬汉形象。</a:t>
            </a:r>
          </a:p>
          <a:p>
            <a:pPr marL="0" indent="0">
              <a:buNone/>
            </a:pPr>
            <a:r>
              <a:rPr lang="zh-CN" altLang="zh-CN" sz="1800" b="1" dirty="0"/>
              <a:t>【点评】</a:t>
            </a:r>
            <a:r>
              <a:rPr lang="zh-CN" altLang="zh-CN" sz="1800" dirty="0"/>
              <a:t>能够截取与鲨鱼搏斗的</a:t>
            </a:r>
            <a:r>
              <a:rPr lang="zh-CN" altLang="zh-CN" sz="1800" dirty="0">
                <a:solidFill>
                  <a:srgbClr val="FF0000"/>
                </a:solidFill>
              </a:rPr>
              <a:t>特定情境</a:t>
            </a:r>
            <a:r>
              <a:rPr lang="en-US" altLang="zh-CN" sz="1800" dirty="0"/>
              <a:t>,</a:t>
            </a:r>
            <a:r>
              <a:rPr lang="zh-CN" altLang="zh-CN" sz="1800" dirty="0"/>
              <a:t>展现桑提亚哥的</a:t>
            </a:r>
            <a:r>
              <a:rPr lang="zh-CN" altLang="zh-CN" sz="1800" dirty="0">
                <a:solidFill>
                  <a:srgbClr val="FF0000"/>
                </a:solidFill>
              </a:rPr>
              <a:t>肖像、动作</a:t>
            </a:r>
            <a:r>
              <a:rPr lang="zh-CN" altLang="zh-CN" sz="1800" dirty="0"/>
              <a:t>、神情</a:t>
            </a:r>
            <a:r>
              <a:rPr lang="en-US" altLang="zh-CN" sz="1800" dirty="0"/>
              <a:t>,</a:t>
            </a:r>
            <a:r>
              <a:rPr lang="zh-CN" altLang="zh-CN" sz="1800" dirty="0"/>
              <a:t>特别是细致而准确的</a:t>
            </a:r>
            <a:r>
              <a:rPr lang="zh-CN" altLang="zh-CN" sz="1800" dirty="0">
                <a:solidFill>
                  <a:srgbClr val="FF0000"/>
                </a:solidFill>
              </a:rPr>
              <a:t>细节描写</a:t>
            </a:r>
            <a:r>
              <a:rPr lang="en-US" altLang="zh-CN" sz="1800" dirty="0"/>
              <a:t>,</a:t>
            </a:r>
            <a:r>
              <a:rPr lang="zh-CN" altLang="zh-CN" sz="1800" dirty="0"/>
              <a:t>主题明确</a:t>
            </a:r>
            <a:r>
              <a:rPr lang="en-US" altLang="zh-CN" sz="1800" dirty="0"/>
              <a:t>,</a:t>
            </a:r>
            <a:r>
              <a:rPr lang="zh-CN" altLang="zh-CN" sz="1800" dirty="0"/>
              <a:t>设计意图清楚。</a:t>
            </a:r>
            <a:endParaRPr lang="zh-CN" altLang="en-US" sz="1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53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dirty="0"/>
              <a:t>【任务五】运用名著，考查解决问题的能力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例：【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月朝阳期末】</a:t>
            </a:r>
          </a:p>
          <a:p>
            <a:pPr marL="0" indent="0">
              <a:buNone/>
            </a:pP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①《呐喊》《边城》《红岩》《平凡的世界》《老人与海》是高中必读书。有的同学不爱读书，请你选择其中的一部作品，写一段话来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为它“代言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，激发同学的阅读兴趣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。要求：符合原著，有感染力。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150-200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字。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08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dirty="0"/>
              <a:t>写作指导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dirty="0"/>
              <a:t>试题考查的本质是在给定情景中，用名著阅读积淀去解决一个实际问题。要求读懂题干，结合已有“经验”去思考问题具体的解决方法。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36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692" y="181638"/>
            <a:ext cx="8139178" cy="331514"/>
          </a:xfrm>
        </p:spPr>
        <p:txBody>
          <a:bodyPr>
            <a:noAutofit/>
          </a:bodyPr>
          <a:lstStyle/>
          <a:p>
            <a:r>
              <a:rPr lang="zh-CN" altLang="zh-CN" dirty="0"/>
              <a:t>【优秀例文】</a:t>
            </a:r>
            <a:endParaRPr lang="zh-CN" altLang="en-US" dirty="0"/>
          </a:p>
        </p:txBody>
      </p:sp>
      <p:pic>
        <p:nvPicPr>
          <p:cNvPr id="4" name="内容占位符 3" descr="C:\Users\user\Desktop\2020届高三语文期末\2020.1朝阳期末试卷讲评资料\表达—语用+微写作\22(1)答案示例\9分对读书的益处有提升 第22.1题_3630\图片_语文_第22.1题_3630\Pic01B_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43" y="585810"/>
            <a:ext cx="6046576" cy="3634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069943" y="4220170"/>
            <a:ext cx="6650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【点评】思路清晰，能够结合《平凡的世界》中的内容，并对名著有深入理解，激发同学阅读的兴趣，</a:t>
            </a:r>
            <a:r>
              <a:rPr lang="zh-CN" altLang="zh-CN" dirty="0">
                <a:solidFill>
                  <a:srgbClr val="FF0000"/>
                </a:solidFill>
              </a:rPr>
              <a:t>独立思考，表达出自己的独到见解。</a:t>
            </a:r>
          </a:p>
        </p:txBody>
      </p:sp>
    </p:spTree>
    <p:extLst>
      <p:ext uri="{BB962C8B-B14F-4D97-AF65-F5344CB8AC3E}">
        <p14:creationId xmlns:p14="http://schemas.microsoft.com/office/powerpoint/2010/main" val="240376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9A4B0A-4101-493D-B0B2-40F565D3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200" dirty="0"/>
              <a:t>回顾与总结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E5738-ADF2-4D9E-B005-9D30773C6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2" y="1066802"/>
            <a:ext cx="8139178" cy="4042179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一、</a:t>
            </a:r>
            <a:r>
              <a:rPr lang="zh-CN" altLang="zh-CN" sz="2400" dirty="0"/>
              <a:t>了解《北京卷考试说明》微写作部分。</a:t>
            </a:r>
          </a:p>
          <a:p>
            <a:r>
              <a:rPr lang="zh-CN" altLang="zh-CN" sz="2400" dirty="0"/>
              <a:t>二</a:t>
            </a:r>
            <a:r>
              <a:rPr lang="zh-CN" altLang="en-US" sz="2400" dirty="0"/>
              <a:t>、</a:t>
            </a:r>
            <a:r>
              <a:rPr lang="zh-CN" altLang="zh-CN" sz="2400" dirty="0"/>
              <a:t>由散文引出问题，考查记叙、议论的能力。</a:t>
            </a:r>
            <a:endParaRPr lang="en-US" altLang="zh-CN" sz="2400" dirty="0"/>
          </a:p>
          <a:p>
            <a:r>
              <a:rPr lang="zh-CN" altLang="zh-CN" sz="2400" dirty="0"/>
              <a:t>三</a:t>
            </a:r>
            <a:r>
              <a:rPr lang="zh-CN" altLang="en-US" sz="2400" dirty="0"/>
              <a:t>、</a:t>
            </a:r>
            <a:r>
              <a:rPr lang="zh-CN" altLang="zh-CN" sz="2400" dirty="0"/>
              <a:t>结合修辞，考查阐释的能力。</a:t>
            </a:r>
            <a:endParaRPr lang="en-US" altLang="zh-CN" sz="2400" dirty="0"/>
          </a:p>
          <a:p>
            <a:r>
              <a:rPr lang="zh-CN" altLang="zh-CN" sz="2400" dirty="0"/>
              <a:t>四</a:t>
            </a:r>
            <a:r>
              <a:rPr lang="zh-CN" altLang="en-US" sz="2400" dirty="0"/>
              <a:t>、</a:t>
            </a:r>
            <a:r>
              <a:rPr lang="zh-CN" altLang="zh-CN" sz="2400" dirty="0"/>
              <a:t>关联名著，考查描写和说明的能力。</a:t>
            </a:r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五</a:t>
            </a:r>
            <a:r>
              <a:rPr lang="zh-CN" altLang="en-US" sz="2400" dirty="0"/>
              <a:t>、</a:t>
            </a:r>
            <a:r>
              <a:rPr lang="zh-CN" altLang="zh-CN" sz="2400" dirty="0"/>
              <a:t>运用名著，考查解决问题的能力。</a:t>
            </a:r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5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课后练习：限时</a:t>
            </a:r>
            <a:r>
              <a:rPr lang="en-US" altLang="zh-CN" dirty="0"/>
              <a:t>30</a:t>
            </a:r>
            <a:r>
              <a:rPr lang="zh-CN" altLang="en-US" dirty="0"/>
              <a:t>分钟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微写作（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分）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请完成</a:t>
            </a:r>
            <a:r>
              <a:rPr lang="zh-CN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下面三个题目，按要求作答。</a:t>
            </a:r>
            <a:endParaRPr lang="en-US" altLang="zh-CN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【2018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北京，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23,10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①在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红岩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边城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老人与海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中，至少选择一部作品，用一组排比比喻句抒写你从中获得的教益。要求：至少写三句，每一句中都有比喻。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字左右。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②从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红楼梦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呐喊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平凡的世界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中选择一个既可悲又可叹的人物，简述这个人物形象。要求：符合原著故事情节。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150﹣200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字。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③读了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论语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，在孔子的众弟子之中，你喜欢颜回，还是曾参，或者其他哪位？请选择一位，为他写一段评语。要求：符合人物特征。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150﹣200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字。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66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学习目标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717550" algn="l"/>
              </a:tabLst>
            </a:pPr>
            <a:r>
              <a:rPr lang="en-US" altLang="zh-CN" sz="1800" dirty="0"/>
              <a:t>1.</a:t>
            </a:r>
            <a:r>
              <a:rPr lang="zh-CN" altLang="en-US" sz="1800" dirty="0"/>
              <a:t>了解微写作与名著相关的试题的特点；</a:t>
            </a:r>
            <a:endParaRPr lang="en-US" altLang="zh-CN" sz="1800" dirty="0"/>
          </a:p>
          <a:p>
            <a:pPr marL="0" indent="0">
              <a:buNone/>
              <a:tabLst>
                <a:tab pos="717550" algn="l"/>
              </a:tabLst>
            </a:pPr>
            <a:r>
              <a:rPr lang="en-US" altLang="zh-CN" sz="1800" dirty="0"/>
              <a:t>2.</a:t>
            </a:r>
            <a:r>
              <a:rPr lang="zh-CN" altLang="en-US" sz="1800" dirty="0"/>
              <a:t>掌握微写作与名著相关的主要答题方法；</a:t>
            </a:r>
            <a:endParaRPr lang="en-US" altLang="zh-CN" sz="1800" dirty="0"/>
          </a:p>
          <a:p>
            <a:pPr marL="0" indent="0">
              <a:buNone/>
              <a:tabLst>
                <a:tab pos="717550" algn="l"/>
              </a:tabLst>
            </a:pPr>
            <a:r>
              <a:rPr lang="en-US" altLang="zh-CN" sz="1800" dirty="0"/>
              <a:t>3.</a:t>
            </a:r>
            <a:r>
              <a:rPr lang="zh-CN" altLang="en-US" sz="1800" dirty="0"/>
              <a:t>培养学生用精练的语言描述事物、表达观点、抒发情感的能力。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26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学法指导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1.</a:t>
            </a:r>
            <a:r>
              <a:rPr lang="zh-CN" altLang="en-US" sz="1800" dirty="0"/>
              <a:t>了解</a:t>
            </a:r>
            <a:r>
              <a:rPr lang="en-US" altLang="zh-CN" sz="1800" dirty="0"/>
              <a:t>《</a:t>
            </a:r>
            <a:r>
              <a:rPr lang="zh-CN" altLang="en-US" sz="1800" dirty="0"/>
              <a:t>北京卷考试说明</a:t>
            </a:r>
            <a:r>
              <a:rPr lang="en-US" altLang="zh-CN" sz="1800" dirty="0"/>
              <a:t>》</a:t>
            </a:r>
            <a:r>
              <a:rPr lang="zh-CN" altLang="en-US" sz="1800" dirty="0"/>
              <a:t>中对微写作题型的赋分原则及能力要求；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2.</a:t>
            </a:r>
            <a:r>
              <a:rPr lang="zh-CN" altLang="en-US" sz="1800" dirty="0"/>
              <a:t>熟悉与名著阅读相关的微写作题型的考查方式；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3.</a:t>
            </a:r>
            <a:r>
              <a:rPr lang="zh-CN" altLang="en-US" sz="1800" dirty="0"/>
              <a:t>读写结合，在熟读并深入理解名著的基础上，在对点训练中提高此题型的分数。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373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【任务一】了解《北京卷考试说明》微写作部分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b="1" dirty="0"/>
              <a:t>《</a:t>
            </a:r>
            <a:r>
              <a:rPr lang="en-US" altLang="zh-CN" sz="1800" b="1" dirty="0"/>
              <a:t>2019</a:t>
            </a:r>
            <a:r>
              <a:rPr lang="zh-CN" altLang="zh-CN" sz="1800" b="1" dirty="0"/>
              <a:t>年北京卷考试说明》微写作部分的赋分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     </a:t>
            </a:r>
            <a:r>
              <a:rPr lang="zh-CN" altLang="zh-CN" sz="1800" dirty="0"/>
              <a:t>微写作（三选一）</a:t>
            </a:r>
            <a:r>
              <a:rPr lang="en-US" altLang="zh-CN" sz="1800" dirty="0"/>
              <a:t>            </a:t>
            </a:r>
            <a:r>
              <a:rPr lang="zh-CN" altLang="zh-CN" sz="1800" dirty="0"/>
              <a:t>约</a:t>
            </a:r>
            <a:r>
              <a:rPr lang="en-US" altLang="zh-CN" sz="1800" dirty="0"/>
              <a:t>10</a:t>
            </a:r>
            <a:r>
              <a:rPr lang="zh-CN" altLang="zh-CN" sz="1800" dirty="0"/>
              <a:t>分</a:t>
            </a:r>
          </a:p>
          <a:p>
            <a:pPr marL="0" indent="0">
              <a:buNone/>
            </a:pPr>
            <a:r>
              <a:rPr lang="zh-CN" altLang="zh-CN" sz="1800" b="1" dirty="0"/>
              <a:t>《</a:t>
            </a:r>
            <a:r>
              <a:rPr lang="en-US" altLang="zh-CN" sz="1800" b="1" dirty="0"/>
              <a:t>2019</a:t>
            </a:r>
            <a:r>
              <a:rPr lang="zh-CN" altLang="zh-CN" sz="1800" b="1" dirty="0"/>
              <a:t>年北京卷考试说明》中微写作的能力要求</a:t>
            </a:r>
            <a:endParaRPr lang="zh-CN" altLang="zh-CN" sz="1800" dirty="0"/>
          </a:p>
          <a:p>
            <a:pPr marL="0" indent="0">
              <a:buNone/>
            </a:pPr>
            <a:r>
              <a:rPr lang="en-US" altLang="zh-CN" sz="1800" dirty="0"/>
              <a:t> </a:t>
            </a:r>
            <a:r>
              <a:rPr lang="zh-CN" altLang="zh-CN" sz="1800" dirty="0"/>
              <a:t>能用精练的语言描述事物、表达观点、抒发情感；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</a:t>
            </a:r>
            <a:r>
              <a:rPr lang="zh-CN" altLang="zh-CN" sz="1800" dirty="0"/>
              <a:t>能写简短的应用性语段。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33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微写作与名著相关的试题的特点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1.</a:t>
            </a:r>
            <a:r>
              <a:rPr lang="zh-CN" altLang="en-US" sz="1800" dirty="0"/>
              <a:t>主要表达方式：记叙、描写、议论、抒情、说明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2.</a:t>
            </a:r>
            <a:r>
              <a:rPr lang="zh-CN" altLang="en-US" sz="1800" dirty="0"/>
              <a:t>要求语言简洁、明确情境和任务、内容完整；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3.</a:t>
            </a:r>
            <a:r>
              <a:rPr lang="zh-CN" altLang="en-US" sz="1800" dirty="0"/>
              <a:t>要求考生熟读名著并对名著有深入理解和独到的阅读体验，具有审美能力。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      考查方式不是单一的，不是仅限于记叙、描写、议论、抒情等某一种方式的考查，而是更具综合性，对考生的要求更高。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37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dirty="0"/>
              <a:t>【任务二】由散文引出问题，考查记叙、议论的能力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【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北京，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分】微写作</a:t>
            </a:r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《根河之恋》里，鄂温克人</a:t>
            </a:r>
            <a:r>
              <a:rPr lang="zh-CN" altLang="zh-CN" sz="1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从原有的生活方式走向了新生活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《平凡的世界》里也有</a:t>
            </a:r>
            <a:r>
              <a:rPr lang="zh-CN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类似的故事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。请你从中选取一个例子，叙述情节，并作简要点评。要求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符合原著内容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条理清楚。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55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dirty="0"/>
              <a:t>写作指导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1800" b="1" dirty="0">
                <a:solidFill>
                  <a:srgbClr val="FF0000"/>
                </a:solidFill>
              </a:rPr>
              <a:t>“类似的故事”</a:t>
            </a:r>
            <a:r>
              <a:rPr lang="zh-CN" altLang="zh-CN" sz="1800" dirty="0"/>
              <a:t>的选择，要求考生明确《平凡的世界》中哪个例子体现了</a:t>
            </a:r>
            <a:r>
              <a:rPr lang="en-US" altLang="zh-CN" sz="1800" dirty="0"/>
              <a:t>“</a:t>
            </a:r>
            <a:r>
              <a:rPr lang="zh-CN" altLang="zh-CN" sz="1800" dirty="0"/>
              <a:t>从原有的生活方式走向了新生活”这一特点。可以是孙少平去煤矿工作，也可以是孙少安办砖厂创业。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zh-CN" sz="1800" b="1" dirty="0">
                <a:solidFill>
                  <a:srgbClr val="FF0000"/>
                </a:solidFill>
              </a:rPr>
              <a:t>“简要点评”</a:t>
            </a:r>
            <a:r>
              <a:rPr lang="zh-CN" altLang="zh-CN" sz="1800" dirty="0"/>
              <a:t>是在叙述情节的基础上，用一两句评论《平凡的世界》中的某一例子，根据原著叙述情节，以介绍性文字为主，要具体明确。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685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优秀例文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路遥笔下的孙少平也经历了“从原有的生活方式走向了新生活”的过程。老粗布衣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一双旧胶鞋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两个黑馍馍是他的家当。贫困自卑的孙少平做过教师、漂泊的揽工汉、煤矿工人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受过重伤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英俊面容尽毁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他不断与命运做斗争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一刻不停息地奔向新生活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渴望独立创造生活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像一个男子汉那样生活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哪怕比当农民更苦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无论是幸福还是苦难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荣誉还是屈辱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他都心甘情愿。或许这就是孙少平所要的新生活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他还将继续走下去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</a:p>
          <a:p>
            <a:pPr marL="0" indent="0">
              <a:buNone/>
            </a:pPr>
            <a:r>
              <a:rPr lang="zh-CN" altLang="zh-CN" sz="1800" b="1" dirty="0"/>
              <a:t>【点评】</a:t>
            </a:r>
            <a:r>
              <a:rPr lang="zh-CN" altLang="zh-CN" sz="1800" b="1" dirty="0">
                <a:solidFill>
                  <a:srgbClr val="FF0000"/>
                </a:solidFill>
              </a:rPr>
              <a:t>紧扣</a:t>
            </a:r>
            <a:r>
              <a:rPr lang="en-US" altLang="zh-CN" sz="1800" b="1" dirty="0">
                <a:solidFill>
                  <a:srgbClr val="FF0000"/>
                </a:solidFill>
              </a:rPr>
              <a:t>“</a:t>
            </a:r>
            <a:r>
              <a:rPr lang="zh-CN" altLang="zh-CN" sz="1800" dirty="0"/>
              <a:t>从原有的生活方式走向了新生活</a:t>
            </a:r>
            <a:r>
              <a:rPr lang="en-US" altLang="zh-CN" sz="1800" dirty="0"/>
              <a:t>”</a:t>
            </a:r>
            <a:r>
              <a:rPr lang="zh-CN" altLang="zh-CN" sz="1800" dirty="0"/>
              <a:t>这一</a:t>
            </a:r>
            <a:r>
              <a:rPr lang="zh-CN" altLang="zh-CN" sz="1800" b="1" dirty="0">
                <a:solidFill>
                  <a:srgbClr val="FF0000"/>
                </a:solidFill>
              </a:rPr>
              <a:t>主题</a:t>
            </a:r>
            <a:r>
              <a:rPr lang="en-US" altLang="zh-CN" sz="1800" dirty="0"/>
              <a:t>,</a:t>
            </a:r>
            <a:r>
              <a:rPr lang="zh-CN" altLang="zh-CN" sz="1800" b="1" dirty="0">
                <a:solidFill>
                  <a:srgbClr val="FF0000"/>
                </a:solidFill>
              </a:rPr>
              <a:t>结合</a:t>
            </a:r>
            <a:r>
              <a:rPr lang="zh-CN" altLang="zh-CN" sz="1800" dirty="0"/>
              <a:t>孙少平的生活经历</a:t>
            </a:r>
            <a:r>
              <a:rPr lang="en-US" altLang="zh-CN" sz="1800" dirty="0"/>
              <a:t>,</a:t>
            </a:r>
            <a:r>
              <a:rPr lang="zh-CN" altLang="zh-CN" sz="1800" b="1" dirty="0">
                <a:solidFill>
                  <a:srgbClr val="FF0000"/>
                </a:solidFill>
              </a:rPr>
              <a:t>深入分析</a:t>
            </a:r>
            <a:r>
              <a:rPr lang="zh-CN" altLang="zh-CN" sz="1800" dirty="0"/>
              <a:t>了为什么要</a:t>
            </a:r>
            <a:r>
              <a:rPr lang="en-US" altLang="zh-CN" sz="1800" dirty="0"/>
              <a:t>“</a:t>
            </a:r>
            <a:r>
              <a:rPr lang="zh-CN" altLang="zh-CN" sz="1800" dirty="0"/>
              <a:t>走向新生活</a:t>
            </a:r>
            <a:r>
              <a:rPr lang="en-US" altLang="zh-CN" sz="1800" dirty="0"/>
              <a:t>”,</a:t>
            </a:r>
            <a:r>
              <a:rPr lang="zh-CN" altLang="zh-CN" sz="1800" dirty="0"/>
              <a:t>是因为</a:t>
            </a:r>
            <a:r>
              <a:rPr lang="en-US" altLang="zh-CN" sz="1800" dirty="0"/>
              <a:t>“</a:t>
            </a:r>
            <a:r>
              <a:rPr lang="zh-CN" altLang="zh-CN" sz="1800" dirty="0"/>
              <a:t>对生活的艰难和困苦有更高意义的理解</a:t>
            </a:r>
            <a:r>
              <a:rPr lang="en-US" altLang="zh-CN" sz="1800" dirty="0"/>
              <a:t>,</a:t>
            </a:r>
            <a:r>
              <a:rPr lang="zh-CN" altLang="zh-CN" sz="1800" dirty="0"/>
              <a:t>更心境祥和地看待生活</a:t>
            </a:r>
            <a:r>
              <a:rPr lang="en-US" altLang="zh-CN" sz="1800" dirty="0"/>
              <a:t>”,</a:t>
            </a:r>
            <a:r>
              <a:rPr lang="zh-CN" altLang="zh-CN" sz="1800" dirty="0"/>
              <a:t>有独到的阅读体验。</a:t>
            </a:r>
          </a:p>
          <a:p>
            <a:endParaRPr lang="en-US" altLang="zh-CN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56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任务三</a:t>
            </a:r>
            <a:r>
              <a:rPr lang="en-US" altLang="zh-CN" dirty="0"/>
              <a:t>】</a:t>
            </a:r>
            <a:r>
              <a:rPr lang="zh-CN" altLang="en-US" dirty="0"/>
              <a:t>结合修辞，考查阐释的能力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从下面三个题目中任选一题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按要求作答。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180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字左右。</a:t>
            </a:r>
          </a:p>
          <a:p>
            <a:pPr marL="0" indent="0">
              <a:buNone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②</a:t>
            </a:r>
            <a:r>
              <a:rPr lang="zh-CN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【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北京，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分】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从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红楼梦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中的林黛玉、薛宝钗、史湘云、香菱之中选择一人，</a:t>
            </a:r>
            <a:r>
              <a:rPr lang="zh-CN" altLang="en-US" sz="1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用一种花来比喻她</a:t>
            </a: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并简要陈述这样比喻的理由。要求：依据原著，自圆其说。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6899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1688</Words>
  <Application>Microsoft Office PowerPoint</Application>
  <PresentationFormat>全屏显示(16:9)</PresentationFormat>
  <Paragraphs>74</Paragraphs>
  <Slides>20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华文楷体</vt:lpstr>
      <vt:lpstr>楷体</vt:lpstr>
      <vt:lpstr>微软雅黑</vt:lpstr>
      <vt:lpstr>Arial</vt:lpstr>
      <vt:lpstr>Calibri</vt:lpstr>
      <vt:lpstr>1_Office 主题​​</vt:lpstr>
      <vt:lpstr>2_Office 主题​​</vt:lpstr>
      <vt:lpstr>微写作——与名著相关</vt:lpstr>
      <vt:lpstr>【学习目标】</vt:lpstr>
      <vt:lpstr>【学法指导】</vt:lpstr>
      <vt:lpstr>【任务一】了解《北京卷考试说明》微写作部分</vt:lpstr>
      <vt:lpstr>微写作与名著相关的试题的特点</vt:lpstr>
      <vt:lpstr>【任务二】由散文引出问题，考查记叙、议论的能力</vt:lpstr>
      <vt:lpstr>写作指导</vt:lpstr>
      <vt:lpstr>【优秀例文】</vt:lpstr>
      <vt:lpstr>【任务三】结合修辞，考查阐释的能力</vt:lpstr>
      <vt:lpstr>写作指导</vt:lpstr>
      <vt:lpstr>【优秀例文】</vt:lpstr>
      <vt:lpstr>【任务四】关联名著，考查描写和说明的能力。</vt:lpstr>
      <vt:lpstr>写作指导</vt:lpstr>
      <vt:lpstr>【优秀例文】</vt:lpstr>
      <vt:lpstr>【任务五】运用名著，考查解决问题的能力</vt:lpstr>
      <vt:lpstr>写作指导</vt:lpstr>
      <vt:lpstr>【优秀例文】</vt:lpstr>
      <vt:lpstr>回顾与总结</vt:lpstr>
      <vt:lpstr>课后练习：限时30分钟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fang li</cp:lastModifiedBy>
  <cp:revision>40</cp:revision>
  <dcterms:created xsi:type="dcterms:W3CDTF">2020-02-01T11:21:51Z</dcterms:created>
  <dcterms:modified xsi:type="dcterms:W3CDTF">2020-02-04T14:33:16Z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