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73" r:id="rId6"/>
    <p:sldId id="274" r:id="rId7"/>
    <p:sldId id="275" r:id="rId8"/>
    <p:sldId id="278" r:id="rId9"/>
    <p:sldId id="277" r:id="rId10"/>
    <p:sldId id="276" r:id="rId11"/>
    <p:sldId id="279" r:id="rId12"/>
    <p:sldId id="280" r:id="rId13"/>
    <p:sldId id="281" r:id="rId14"/>
    <p:sldId id="283" r:id="rId15"/>
    <p:sldId id="284" r:id="rId16"/>
    <p:sldId id="282" r:id="rId17"/>
    <p:sldId id="285" r:id="rId18"/>
    <p:sldId id="286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tags" Target="../tags/tag1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8.xml"/><Relationship Id="rId2" Type="http://schemas.openxmlformats.org/officeDocument/2006/relationships/image" Target="../media/image9.jpeg"/><Relationship Id="rId1" Type="http://schemas.openxmlformats.org/officeDocument/2006/relationships/tags" Target="../tags/tag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微写作中的抒情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96589" y="3047420"/>
            <a:ext cx="4836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许叶枫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0" indent="0">
              <a:buNone/>
            </a:pPr>
            <a:r>
              <a:rPr lang="zh-CN" altLang="en-US" sz="3110" b="1">
                <a:solidFill>
                  <a:srgbClr val="FF0000"/>
                </a:solidFill>
              </a:rPr>
              <a:t>例二</a:t>
            </a:r>
            <a:endParaRPr lang="zh-CN" altLang="en-US" sz="3110" b="1">
              <a:solidFill>
                <a:srgbClr val="FF0000"/>
              </a:solidFill>
            </a:endParaRPr>
          </a:p>
          <a:p>
            <a:endParaRPr lang="zh-CN" altLang="en-US" sz="1800" b="1"/>
          </a:p>
          <a:p>
            <a:pPr marL="0" indent="0">
              <a:buNone/>
            </a:pPr>
            <a:r>
              <a:rPr lang="zh-CN" altLang="en-US" sz="2570" b="1"/>
              <a:t>十八年守候，父母青丝熬成白首；十八年温柔，只盼我一朝登上明月楼。案头的糖人换成了纸笔，扉页的落款渐渐透出了年少风流。风晴不放纸鸢，花木葳蕤不再折柳。看着斜照入室开始感怀天地视万物如刍狗，读圣贤诗书无心写为赋新词强说愁。转眼顽童已着了青袂，才知道天下已待我游走。不及叹，惊风飘白日，光景驰西流，早已执笔早宜泼墨几欲挥斥方遒。十八岁，天下已非庭院方井，读书行路，更待拍栏取吴钩。</a:t>
            </a:r>
            <a:endParaRPr lang="zh-CN" altLang="en-US" sz="2570" b="1"/>
          </a:p>
          <a:p>
            <a:pPr marL="0" indent="0">
              <a:buNone/>
            </a:pPr>
            <a:r>
              <a:rPr lang="zh-CN" altLang="en-US" sz="3110" b="1">
                <a:solidFill>
                  <a:srgbClr val="FF0000"/>
                </a:solidFill>
              </a:rPr>
              <a:t>点评——青丝白首，糖人纸笔，跳跃的意象，勾勒出成长的足迹；为赋新词，拍栏吴钩，胸中的笔墨，展示着深厚的功力。</a:t>
            </a:r>
            <a:endParaRPr lang="zh-CN" altLang="en-US" sz="311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</a:pPr>
            <a:r>
              <a:rPr sz="3110" spc="150">
                <a:solidFill>
                  <a:srgbClr val="FF0000"/>
                </a:solidFill>
                <a:cs typeface="+mn-cs"/>
                <a:sym typeface="+mn-ea"/>
              </a:rPr>
              <a:t>【经典回顾】</a:t>
            </a:r>
            <a:r>
              <a:rPr sz="3110">
                <a:solidFill>
                  <a:srgbClr val="FF0000"/>
                </a:solidFill>
                <a:sym typeface="+mn-ea"/>
              </a:rPr>
              <a:t>二</a:t>
            </a:r>
            <a:endParaRPr lang="zh-CN" altLang="en-US" sz="3110" b="1" spc="150">
              <a:solidFill>
                <a:srgbClr val="FF0000"/>
              </a:solidFill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0" indent="0">
              <a:buNone/>
            </a:pPr>
            <a:r>
              <a:rPr lang="zh-CN" altLang="en-US" sz="2250" b="1"/>
              <a:t>2015③请以“圆”为题，写一首小诗或一段抒情文字。</a:t>
            </a:r>
            <a:endParaRPr lang="zh-CN" altLang="en-US" sz="2250" b="1"/>
          </a:p>
          <a:p>
            <a:pPr marL="0" indent="0">
              <a:buNone/>
            </a:pPr>
            <a:r>
              <a:rPr lang="zh-CN" altLang="en-US" sz="2250" b="1"/>
              <a:t>例一 圆，是丁香姑娘的一把油纸伞，隐没在街角只余一缕芬芳。圆，是四月西湖的一点涟漪，荡漾在湖面也荡漾在我心间。圆，是中秋月明里的一轮明月，桂香摇影寄托团聚的思念。圆，是寺庙佛龛前的一块蒲团，佛经咏念最为虔诚的祈愿。圆，是四时的秩序，是周而复始，是死亡，亦是新生。圆，是圆满，是完全，是中国人心中最最美好的一切。</a:t>
            </a:r>
            <a:endParaRPr lang="zh-CN" altLang="en-US" sz="2250" b="1"/>
          </a:p>
          <a:p>
            <a:endParaRPr lang="zh-CN" altLang="en-US" sz="311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110" b="1">
                <a:solidFill>
                  <a:srgbClr val="FF0000"/>
                </a:solidFill>
              </a:rPr>
              <a:t>点评：从油纸伞的芬芳到团聚的思念，从看得见的涟漪到看不见的祈愿，思维的层级由尘世的形态到生命的轮回，是感性的美好，更是理性的升华。</a:t>
            </a:r>
            <a:endParaRPr lang="zh-CN" altLang="en-US" sz="311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 marL="0" indent="0">
              <a:buNone/>
            </a:pPr>
            <a:r>
              <a:rPr lang="zh-CN" altLang="en-US" sz="2250" b="1">
                <a:solidFill>
                  <a:srgbClr val="FF0000"/>
                </a:solidFill>
              </a:rPr>
              <a:t>例二</a:t>
            </a:r>
            <a:r>
              <a:rPr lang="zh-CN" altLang="en-US" sz="1800"/>
              <a:t> </a:t>
            </a:r>
            <a:r>
              <a:rPr lang="zh-CN" altLang="en-US" sz="2250" b="1"/>
              <a:t>我家门前有汪圆圆的小塘，塘中有枚圆圆的月亮。取一瓢水用圆圆的瓷碗，奶奶说，我含着那枚圆圆的月亮。微风吹起我额前的头发，晚风吹动圆圆的葡萄。摘下一颗放进嘴里，妈妈说，圆润酸甜是童年的味道。爷爷摘下圆圆的草帽，放在圆圆的桌角边上。桌上圆圆的笑脸相向，爷爷说，团团圆圆是家的味道。我夹起圆圆的月饼，说，圆圆满满便是幸福的味道。</a:t>
            </a:r>
            <a:endParaRPr lang="zh-CN" altLang="en-US" sz="2250" b="1"/>
          </a:p>
          <a:p>
            <a:pPr marL="0" indent="0">
              <a:buNone/>
            </a:pPr>
            <a:r>
              <a:rPr lang="zh-CN" altLang="en-US" sz="3110" b="1">
                <a:solidFill>
                  <a:srgbClr val="FF0000"/>
                </a:solidFill>
              </a:rPr>
              <a:t>点评：用孩子的童真的联想和想象，把一个成年人眼中的呆板的圆圈，描绘的甜蜜而又温暖。</a:t>
            </a:r>
            <a:endParaRPr lang="zh-CN" altLang="en-US" sz="311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olidFill>
                  <a:srgbClr val="FF0000"/>
                </a:solidFill>
                <a:sym typeface="+mn-ea"/>
              </a:rPr>
              <a:t>【实战演练】</a:t>
            </a:r>
            <a:br>
              <a:rPr lang="zh-CN" altLang="en-US" b="1">
                <a:solidFill>
                  <a:srgbClr val="FF0000"/>
                </a:solidFill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165" y="714375"/>
            <a:ext cx="8875395" cy="434022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1400" b="1"/>
              <a:t>微写作（10分）</a:t>
            </a:r>
            <a:endParaRPr lang="zh-CN" altLang="en-US" sz="1400" b="1"/>
          </a:p>
          <a:p>
            <a:pPr marL="0" indent="0">
              <a:buNone/>
            </a:pPr>
            <a:r>
              <a:rPr lang="zh-CN" altLang="en-US" sz="1400" b="1"/>
              <a:t>从下面三个题目中任选一题，按要求作答。不超过150字。</a:t>
            </a:r>
            <a:endParaRPr lang="zh-CN" altLang="en-US" sz="1400" b="1"/>
          </a:p>
          <a:p>
            <a:pPr marL="0" indent="0">
              <a:buNone/>
            </a:pPr>
            <a:r>
              <a:rPr lang="zh-CN" altLang="en-US" sz="1400" b="1"/>
              <a:t>③清明之际，世纪坛举办“中华国贤颂”纪念活动。请从孔子、李冰、王羲之、鲁迅、邓稼先五位先贤中任选一位，写一段文字（可写诗歌），表达你的敬仰之情。要求感情真挚，富有文采。</a:t>
            </a:r>
            <a:endParaRPr lang="zh-CN" altLang="en-US" sz="1400" b="1"/>
          </a:p>
          <a:p>
            <a:pPr marL="0" indent="0"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语境:</a:t>
            </a:r>
            <a:r>
              <a:rPr lang="zh-CN" altLang="en-US" sz="1400" b="1"/>
              <a:t> 清明，在世纪坛举办“中华国贤颂”纪念活动，场合庄重。</a:t>
            </a:r>
            <a:endParaRPr lang="zh-CN" altLang="en-US" sz="1400" b="1"/>
          </a:p>
          <a:p>
            <a:pPr marL="0" indent="0"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要求</a:t>
            </a:r>
            <a:r>
              <a:rPr lang="zh-CN" altLang="en-US" sz="1400" b="1"/>
              <a:t>：感情真挚，富有文采，表达敬仰之情</a:t>
            </a:r>
            <a:endParaRPr lang="zh-CN" altLang="en-US" sz="1400" b="1"/>
          </a:p>
          <a:p>
            <a:pPr marL="0" indent="0"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具体操作：</a:t>
            </a:r>
            <a:endParaRPr lang="zh-CN" altLang="en-US" sz="14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400" b="1">
                <a:solidFill>
                  <a:srgbClr val="FF0000"/>
                </a:solidFill>
              </a:rPr>
              <a:t>1. 基调有高度</a:t>
            </a:r>
            <a:endParaRPr lang="zh-CN" altLang="en-US" sz="14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400" b="1"/>
              <a:t>既然是纪念“国贤”，就要上升到国家和民族的高度。其人格品质、功德业绩、精神价值、深远影响，应是重点。</a:t>
            </a:r>
            <a:endParaRPr lang="zh-CN" altLang="en-US" sz="1400" b="1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47955"/>
            <a:ext cx="8139430" cy="4892675"/>
          </a:xfrm>
        </p:spPr>
        <p:txBody>
          <a:bodyPr>
            <a:normAutofit/>
          </a:bodyPr>
          <a:p>
            <a:pPr marL="0" indent="0" algn="l">
              <a:buClrTx/>
              <a:buSz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2. 人物有准度    言合其人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孔子: 至圣先师 万世师表</a:t>
            </a:r>
            <a:endParaRPr lang="zh-CN" altLang="en-US" sz="1800" b="1"/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李冰: 修建都江堰，水利大师，鲁迅称之为埋头苦干的人</a:t>
            </a:r>
            <a:endParaRPr lang="zh-CN" altLang="en-US" sz="1800" b="1"/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王羲之：书圣——书法楷模</a:t>
            </a:r>
            <a:endParaRPr lang="zh-CN" altLang="en-US" sz="1800" b="1"/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鲁迅：民族魂，伟大的思想家、文学家、革命家</a:t>
            </a:r>
            <a:endParaRPr lang="zh-CN" altLang="en-US" sz="1800" b="1"/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邓稼先：民族脊梁，科技强国</a:t>
            </a:r>
            <a:endParaRPr lang="zh-CN" altLang="en-US" sz="1800" b="1"/>
          </a:p>
          <a:p>
            <a:pPr marL="0" indent="0" algn="l">
              <a:buClrTx/>
              <a:buSz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3. 感情有浓度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表达敬仰之情，感情真挚 </a:t>
            </a:r>
            <a:endParaRPr lang="zh-CN" altLang="en-US" sz="1800" b="1"/>
          </a:p>
          <a:p>
            <a:pPr marL="0" indent="0" algn="l">
              <a:buClrTx/>
              <a:buSz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4．语言有美度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富有文采，古诗词、骈文、四字文，或现代诗、散文诗皆可</a:t>
            </a:r>
            <a:endParaRPr lang="zh-CN" altLang="en-US" sz="1800" b="1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pPr marL="0" indent="0" algn="l">
              <a:buClrTx/>
              <a:buSz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例一 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少而学书，院中池水八度换色。壮而求书，众碑为师十载描摹。一生为书，成就您千古第一书法家。唐王与《兰亭》同葬，清庭尊《快雪》帖三希堂之首，喧嚣纷扰中，先生遗迹为尘世清流，千万岁月后，先生余辉引晚辈学习。前不见古人，后不见来者。书法之兴起于先生，云山苍苍，江水茫茫，先生德风，亦山高水长。</a:t>
            </a:r>
            <a:endParaRPr lang="zh-CN" altLang="en-US" sz="1800" b="1"/>
          </a:p>
          <a:p>
            <a:pPr algn="l">
              <a:buClrTx/>
              <a:buSzTx/>
            </a:pPr>
            <a:r>
              <a:rPr lang="zh-CN" altLang="en-US" sz="1800" b="1"/>
              <a:t> </a:t>
            </a:r>
            <a:endParaRPr lang="zh-CN" altLang="en-US" sz="1800" b="1"/>
          </a:p>
          <a:p>
            <a:pPr marL="0" indent="0" algn="l">
              <a:buClrTx/>
              <a:buSz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例二</a:t>
            </a:r>
            <a:endParaRPr lang="zh-CN" altLang="en-US" sz="1800" b="1">
              <a:solidFill>
                <a:srgbClr val="FF0000"/>
              </a:solidFill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1800" b="1"/>
              <a:t>致李冰前辈：川蜀旱涝，民不聊生，而你的壮举，挽狂澜于既倒，都江堰的产生正造福着千秋万代。老子所云上善若水，便是如此吧。你的品德并非供在蜀地的祠堂里。而是融入了滚滚川水中，不经意地，流淌了千年。如今你已逝去，但水已流入山林，养育着新的生命，流入农田，哺育着一方人民，更流入人们心间，涌动着万世黎民的感恩和敬仰。上善若水，水入心田，此水千年，此生永远。</a:t>
            </a:r>
            <a:endParaRPr lang="zh-CN" altLang="en-US" sz="1800" b="1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2000" spc="150">
                <a:solidFill>
                  <a:srgbClr val="FF0000"/>
                </a:solidFill>
                <a:cs typeface="+mn-cs"/>
                <a:sym typeface="+mn-ea"/>
              </a:rPr>
              <a:t>【教师心得】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1800" b="1"/>
              <a:t>通过一线教学与阅卷经验，对“抒情微写作”大致有如下要求：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一.针对</a:t>
            </a:r>
            <a:r>
              <a:rPr lang="zh-CN" altLang="en-US" sz="1800" b="1">
                <a:solidFill>
                  <a:srgbClr val="FF0000"/>
                </a:solidFill>
              </a:rPr>
              <a:t>具体情境</a:t>
            </a:r>
            <a:r>
              <a:rPr lang="zh-CN" altLang="en-US" sz="1800" b="1"/>
              <a:t>，写作</a:t>
            </a:r>
            <a:r>
              <a:rPr lang="zh-CN" altLang="en-US" sz="1800" b="1">
                <a:solidFill>
                  <a:srgbClr val="FF0000"/>
                </a:solidFill>
              </a:rPr>
              <a:t>紧扣要求</a:t>
            </a:r>
            <a:r>
              <a:rPr lang="zh-CN" altLang="en-US" sz="1800" b="1"/>
              <a:t>，符合题意；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二. 结构紧凑，内容集中，富有</a:t>
            </a:r>
            <a:r>
              <a:rPr lang="zh-CN" altLang="en-US" sz="1800" b="1">
                <a:solidFill>
                  <a:srgbClr val="FF0000"/>
                </a:solidFill>
              </a:rPr>
              <a:t>想象力</a:t>
            </a:r>
            <a:r>
              <a:rPr lang="zh-CN" altLang="en-US" sz="1800" b="1"/>
              <a:t>，饶有新意；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三. 语言新鲜而</a:t>
            </a:r>
            <a:r>
              <a:rPr lang="zh-CN" altLang="en-US" sz="1800" b="1">
                <a:solidFill>
                  <a:srgbClr val="FF0000"/>
                </a:solidFill>
              </a:rPr>
              <a:t>富有张力</a:t>
            </a:r>
            <a:r>
              <a:rPr lang="zh-CN" altLang="en-US" sz="1800" b="1"/>
              <a:t>，使用</a:t>
            </a:r>
            <a:r>
              <a:rPr lang="zh-CN" altLang="en-US" sz="1800" b="1">
                <a:solidFill>
                  <a:srgbClr val="FF0000"/>
                </a:solidFill>
              </a:rPr>
              <a:t>多种修辞手法</a:t>
            </a:r>
            <a:r>
              <a:rPr lang="zh-CN" altLang="en-US" sz="1800" b="1"/>
              <a:t>，展现文学与文化的魅力；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四. 鼓励写作风格有多样性、创造性与</a:t>
            </a:r>
            <a:r>
              <a:rPr lang="zh-CN" altLang="en-US" sz="1800" b="1">
                <a:solidFill>
                  <a:srgbClr val="FF0000"/>
                </a:solidFill>
              </a:rPr>
              <a:t>个性</a:t>
            </a:r>
            <a:r>
              <a:rPr lang="zh-CN" altLang="en-US" sz="1800" b="1"/>
              <a:t>。</a:t>
            </a:r>
            <a:endParaRPr lang="zh-CN" altLang="en-US" sz="1800" b="1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sz="3110" spc="150">
                <a:solidFill>
                  <a:srgbClr val="FF0000"/>
                </a:solidFill>
                <a:cs typeface="+mn-cs"/>
                <a:sym typeface="+mn-ea"/>
              </a:rPr>
              <a:t>【学习目标】</a:t>
            </a:r>
            <a:endParaRPr lang="zh-CN" altLang="en-US" sz="3110" spc="150">
              <a:solidFill>
                <a:srgbClr val="FF0000"/>
              </a:solidFill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680" y="1109980"/>
            <a:ext cx="8139430" cy="3306445"/>
          </a:xfrm>
        </p:spPr>
        <p:txBody>
          <a:bodyPr/>
          <a:p>
            <a:pPr marL="0" indent="0">
              <a:buNone/>
            </a:pPr>
            <a:r>
              <a:rPr lang="zh-CN" altLang="en-US" sz="2400" b="1"/>
              <a:t>1、明确“微写作”考查的</a:t>
            </a:r>
            <a:r>
              <a:rPr lang="zh-CN" altLang="en-US" sz="2400" b="1">
                <a:solidFill>
                  <a:srgbClr val="FF0000"/>
                </a:solidFill>
              </a:rPr>
              <a:t>目的</a:t>
            </a:r>
            <a:r>
              <a:rPr lang="zh-CN" altLang="en-US" sz="2400" b="1"/>
              <a:t>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2、学习并掌握抒情类微写作</a:t>
            </a:r>
            <a:r>
              <a:rPr lang="zh-CN" altLang="en-US" sz="2400" b="1">
                <a:solidFill>
                  <a:srgbClr val="FF0000"/>
                </a:solidFill>
              </a:rPr>
              <a:t>“写什么”</a:t>
            </a:r>
            <a:r>
              <a:rPr lang="zh-CN" altLang="en-US" sz="2400" b="1"/>
              <a:t>和</a:t>
            </a:r>
            <a:r>
              <a:rPr lang="zh-CN" altLang="en-US" sz="2400" b="1">
                <a:solidFill>
                  <a:srgbClr val="FF0000"/>
                </a:solidFill>
              </a:rPr>
              <a:t>“怎么写”</a:t>
            </a:r>
            <a:r>
              <a:rPr lang="zh-CN" altLang="en-US" sz="2400" b="1"/>
              <a:t>的问题 。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3、通过对微写作示例进行</a:t>
            </a:r>
            <a:r>
              <a:rPr lang="zh-CN" altLang="en-US" sz="2400" b="1">
                <a:solidFill>
                  <a:srgbClr val="FF0000"/>
                </a:solidFill>
              </a:rPr>
              <a:t>剖析</a:t>
            </a:r>
            <a:r>
              <a:rPr lang="zh-CN" altLang="en-US" sz="2400" b="1"/>
              <a:t>，发现</a:t>
            </a:r>
            <a:r>
              <a:rPr lang="zh-CN" altLang="en-US" sz="2400" b="1">
                <a:solidFill>
                  <a:srgbClr val="FF0000"/>
                </a:solidFill>
              </a:rPr>
              <a:t>规律方法，精准实战练习。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</a:pPr>
            <a:r>
              <a:rPr sz="3110" spc="150">
                <a:solidFill>
                  <a:srgbClr val="FF0000"/>
                </a:solidFill>
                <a:cs typeface="+mn-cs"/>
                <a:sym typeface="+mn-ea"/>
              </a:rPr>
              <a:t>【考查目的】</a:t>
            </a:r>
            <a:endParaRPr lang="zh-CN" altLang="en-US" sz="3110" spc="150">
              <a:solidFill>
                <a:srgbClr val="FF0000"/>
              </a:solidFill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1800" b="1"/>
              <a:t>     </a:t>
            </a:r>
            <a:r>
              <a:rPr lang="zh-CN" altLang="en-US" sz="1800" b="1"/>
              <a:t>其一，让高考作文的单一评价、单一标准向</a:t>
            </a:r>
            <a:r>
              <a:rPr lang="zh-CN" altLang="en-US" sz="1800" b="1">
                <a:solidFill>
                  <a:srgbClr val="FF0000"/>
                </a:solidFill>
              </a:rPr>
              <a:t>多元化、多样化</a:t>
            </a:r>
            <a:r>
              <a:rPr lang="zh-CN" altLang="en-US" sz="1800" b="1"/>
              <a:t>迈进，如此，传统意义上应试性、呆板性的高考作文空间就会越来越小，而</a:t>
            </a:r>
            <a:r>
              <a:rPr lang="zh-CN" altLang="en-US" sz="1800" b="1">
                <a:solidFill>
                  <a:srgbClr val="FF0000"/>
                </a:solidFill>
              </a:rPr>
              <a:t>心灵写作、自由写作、奔放自如的写作</a:t>
            </a:r>
            <a:r>
              <a:rPr lang="zh-CN" altLang="en-US" sz="1800" b="1"/>
              <a:t>，空间有望越来越大。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     其二，因为是微写作，文字少、信息量小，想要让表达空间</a:t>
            </a:r>
            <a:r>
              <a:rPr lang="zh-CN" altLang="en-US" sz="1800" b="1">
                <a:solidFill>
                  <a:srgbClr val="FF0000"/>
                </a:solidFill>
              </a:rPr>
              <a:t>更广阔</a:t>
            </a:r>
            <a:r>
              <a:rPr lang="zh-CN" altLang="en-US" sz="1800" b="1"/>
              <a:t>，更有</a:t>
            </a:r>
            <a:r>
              <a:rPr lang="zh-CN" altLang="en-US" sz="1800" b="1">
                <a:solidFill>
                  <a:srgbClr val="FF0000"/>
                </a:solidFill>
              </a:rPr>
              <a:t>震撼力</a:t>
            </a:r>
            <a:r>
              <a:rPr lang="zh-CN" altLang="en-US" sz="1800" b="1"/>
              <a:t>，写作者本人的文字水平、炼意、琢磨等功底，就显得非常关键和重要，“微”，倒更能</a:t>
            </a:r>
            <a:r>
              <a:rPr lang="zh-CN" altLang="en-US" sz="1800" b="1">
                <a:solidFill>
                  <a:srgbClr val="FF0000"/>
                </a:solidFill>
              </a:rPr>
              <a:t>小中见大</a:t>
            </a:r>
            <a:r>
              <a:rPr lang="zh-CN" altLang="en-US" sz="1800" b="1"/>
              <a:t>，考察出写作者的真实水平。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     其三，是对当下互联网时代的适应。发端于微博的微写作，</a:t>
            </a:r>
            <a:r>
              <a:rPr lang="zh-CN" altLang="en-US" sz="1800" b="1">
                <a:solidFill>
                  <a:srgbClr val="FF0000"/>
                </a:solidFill>
              </a:rPr>
              <a:t>正成为受人关注的独特文化现象</a:t>
            </a:r>
            <a:r>
              <a:rPr lang="zh-CN" altLang="en-US" sz="1800" b="1"/>
              <a:t>，文学名家、草根写手都在借助这种信息工具书写心灵，有人甚至预言，微文学正在成长为一种全民文学样式。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3110" spc="150">
                <a:solidFill>
                  <a:srgbClr val="FF0000"/>
                </a:solidFill>
                <a:cs typeface="+mn-cs"/>
                <a:sym typeface="+mn-ea"/>
              </a:rPr>
              <a:t>【共同关注】</a:t>
            </a:r>
            <a:br>
              <a:rPr lang="zh-CN" altLang="en-US" spc="150">
                <a:solidFill>
                  <a:srgbClr val="FF0000"/>
                </a:solidFill>
                <a:cs typeface="+mn-cs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1800" b="1"/>
              <a:t>1、要对现在高考中微写作的有一个清晰的认识，微写作其实是考查同学们的三种基本表达能力：</a:t>
            </a:r>
            <a:r>
              <a:rPr lang="zh-CN" altLang="en-US" sz="1800" b="1">
                <a:solidFill>
                  <a:srgbClr val="FF0000"/>
                </a:solidFill>
              </a:rPr>
              <a:t>抒情、描写和议论</a:t>
            </a:r>
            <a:r>
              <a:rPr lang="zh-CN" altLang="en-US" sz="1800" b="1"/>
              <a:t>。10分的微写作，是如何区分等级的？</a:t>
            </a:r>
            <a:r>
              <a:rPr lang="zh-CN" altLang="en-US" sz="1800" b="1">
                <a:solidFill>
                  <a:srgbClr val="FF0000"/>
                </a:solidFill>
              </a:rPr>
              <a:t>审题意识</a:t>
            </a:r>
            <a:r>
              <a:rPr lang="zh-CN" altLang="en-US" sz="1800" b="1"/>
              <a:t>！关注具体的要求，写什么人物、什么场景、抒发什么情感，关注了这些，就把握了得分的命脉。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2、9分与7分的区别在于什么地方？这也是值得思考的问题。微写作的本质依旧是</a:t>
            </a:r>
            <a:r>
              <a:rPr lang="zh-CN" altLang="en-US" sz="1800" b="1">
                <a:solidFill>
                  <a:srgbClr val="FF0000"/>
                </a:solidFill>
              </a:rPr>
              <a:t>文学创作</a:t>
            </a:r>
            <a:r>
              <a:rPr lang="zh-CN" altLang="en-US" sz="1800" b="1"/>
              <a:t>，所以语言的优美、逻辑的准确、条理的清晰就显得异常重要。在阅卷时，作为语文老师的阅卷人员除了理性的判断之外，总会有一种对于</a:t>
            </a:r>
            <a:r>
              <a:rPr lang="zh-CN" altLang="en-US" sz="1800" b="1">
                <a:solidFill>
                  <a:srgbClr val="FF0000"/>
                </a:solidFill>
              </a:rPr>
              <a:t>文学表达方式</a:t>
            </a:r>
            <a:r>
              <a:rPr lang="zh-CN" altLang="en-US" sz="1800" b="1"/>
              <a:t>的偏爱。</a:t>
            </a:r>
            <a:endParaRPr lang="zh-CN" altLang="en-US" sz="1800" b="1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</a:pPr>
            <a:r>
              <a:rPr sz="3110" spc="150">
                <a:solidFill>
                  <a:srgbClr val="FF0000"/>
                </a:solidFill>
                <a:cs typeface="+mn-cs"/>
                <a:sym typeface="+mn-ea"/>
              </a:rPr>
              <a:t>【聚焦抒情】</a:t>
            </a:r>
            <a:endParaRPr lang="zh-CN" altLang="en-US" sz="3110" spc="150">
              <a:solidFill>
                <a:srgbClr val="FF0000"/>
              </a:solidFill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0" indent="0">
              <a:buNone/>
            </a:pPr>
            <a:r>
              <a:rPr lang="zh-CN" altLang="en-US" sz="2250" b="1"/>
              <a:t> 片段一</a:t>
            </a:r>
            <a:endParaRPr lang="zh-CN" altLang="en-US" sz="2250" b="1"/>
          </a:p>
          <a:p>
            <a:pPr marL="0" indent="0">
              <a:buNone/>
            </a:pPr>
            <a:r>
              <a:rPr lang="zh-CN" altLang="en-US" sz="2250" b="1"/>
              <a:t>我能感觉到妈妈并没有出去，她好像站在了我的床前，我微微睁开眼，妈妈果然站在那里，手里抱着毛毯</a:t>
            </a:r>
            <a:r>
              <a:rPr lang="en-US" altLang="zh-CN" sz="2250" b="1"/>
              <a:t>,</a:t>
            </a:r>
            <a:r>
              <a:rPr lang="zh-CN" altLang="en-US" sz="2250" b="1"/>
              <a:t>眼睛静静的看着我，那是什么样的眼神呢，世界上任何形容母亲的好词都不为过，我曾经在一本书上读过一篇文章，说所有的母亲都喜欢在孩子睡觉时端详他们。</a:t>
            </a:r>
            <a:endParaRPr lang="zh-CN" altLang="en-US" sz="2250"/>
          </a:p>
          <a:p>
            <a:pPr marL="0" indent="0">
              <a:buNone/>
            </a:pPr>
            <a:r>
              <a:rPr lang="zh-CN" altLang="en-US" sz="2250" b="1"/>
              <a:t>片段二</a:t>
            </a:r>
            <a:endParaRPr lang="zh-CN" altLang="en-US" sz="2250" b="1"/>
          </a:p>
          <a:p>
            <a:pPr marL="0" indent="0">
              <a:buNone/>
            </a:pPr>
            <a:r>
              <a:rPr lang="zh-CN" altLang="en-US" sz="2250" b="1"/>
              <a:t>我能感觉到妈妈没有出去，她好像站在了我的床前，我微微睁开眼，妈妈果然站在那里，手里抱着毛毯</a:t>
            </a:r>
            <a:r>
              <a:rPr lang="en-US" altLang="zh-CN" sz="2250" b="1"/>
              <a:t>,</a:t>
            </a:r>
            <a:r>
              <a:rPr lang="zh-CN" altLang="en-US" sz="2250" b="1"/>
              <a:t>眼睛静静的看着我，那是什么样的眼神啊？那是</a:t>
            </a:r>
            <a:r>
              <a:rPr lang="zh-CN" altLang="en-US" sz="2250" b="1">
                <a:solidFill>
                  <a:srgbClr val="FF0000"/>
                </a:solidFill>
              </a:rPr>
              <a:t>第一缕晨曦对娇花</a:t>
            </a:r>
            <a:r>
              <a:rPr lang="zh-CN" altLang="en-US" sz="2250" b="1"/>
              <a:t>的抚弄，那是</a:t>
            </a:r>
            <a:r>
              <a:rPr lang="zh-CN" altLang="en-US" sz="2250" b="1">
                <a:solidFill>
                  <a:srgbClr val="FF0000"/>
                </a:solidFill>
              </a:rPr>
              <a:t>三月里的春风对碧水</a:t>
            </a:r>
            <a:r>
              <a:rPr lang="zh-CN" altLang="en-US" sz="2250" b="1"/>
              <a:t>的温柔，那是</a:t>
            </a:r>
            <a:r>
              <a:rPr lang="zh-CN" altLang="en-US" sz="2250" b="1">
                <a:solidFill>
                  <a:srgbClr val="FF0000"/>
                </a:solidFill>
              </a:rPr>
              <a:t>夏日晚霞</a:t>
            </a:r>
            <a:r>
              <a:rPr lang="zh-CN" altLang="en-US" sz="2250" b="1"/>
              <a:t>对嫩柳的回应，那是</a:t>
            </a:r>
            <a:r>
              <a:rPr lang="zh-CN" altLang="en-US" sz="2250" b="1">
                <a:solidFill>
                  <a:srgbClr val="FF0000"/>
                </a:solidFill>
              </a:rPr>
              <a:t>月光对修竹</a:t>
            </a:r>
            <a:r>
              <a:rPr lang="zh-CN" altLang="en-US" sz="2250" b="1"/>
              <a:t>的依恋，那是</a:t>
            </a:r>
            <a:r>
              <a:rPr lang="zh-CN" altLang="en-US" sz="2250" b="1">
                <a:solidFill>
                  <a:srgbClr val="FF0000"/>
                </a:solidFill>
              </a:rPr>
              <a:t>冬日里朝霞与小草</a:t>
            </a:r>
            <a:r>
              <a:rPr lang="zh-CN" altLang="en-US" sz="2250" b="1"/>
              <a:t>的交谈，妈妈，我愿在你温柔的怀里甜甜入梦。</a:t>
            </a:r>
            <a:endParaRPr lang="zh-CN" altLang="en-US" sz="2250" b="1"/>
          </a:p>
          <a:p>
            <a:pPr marL="0" indent="0">
              <a:buNone/>
            </a:pPr>
            <a:r>
              <a:rPr lang="zh-CN" altLang="en-US" sz="2335" b="1"/>
              <a:t> </a:t>
            </a:r>
            <a:r>
              <a:rPr sz="2335" b="1">
                <a:sym typeface="+mn-ea"/>
              </a:rPr>
              <a:t>片段二</a:t>
            </a:r>
            <a:r>
              <a:rPr lang="zh-CN" altLang="en-US" sz="2335" b="1"/>
              <a:t>之所以比片段一好，就在于作者在叙事之外运用了一种表达方式，使文字充满情意和张力，这种表达方式叫抒情。</a:t>
            </a:r>
            <a:endParaRPr lang="zh-CN" altLang="en-US" sz="2335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3110" spc="150">
                <a:solidFill>
                  <a:srgbClr val="FF0000"/>
                </a:solidFill>
                <a:cs typeface="+mn-cs"/>
                <a:sym typeface="+mn-ea"/>
              </a:rPr>
              <a:t>【概念解析】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350" y="714375"/>
            <a:ext cx="9010650" cy="4428490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zh-CN" altLang="en-US" sz="2000" b="1">
                <a:solidFill>
                  <a:srgbClr val="FF0000"/>
                </a:solidFill>
              </a:rPr>
              <a:t>什么是抒情？</a:t>
            </a:r>
            <a:endParaRPr lang="zh-CN" altLang="en-US" sz="20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000" b="1"/>
              <a:t>在文章中,自然真挚地表露作者的</a:t>
            </a:r>
            <a:r>
              <a:rPr lang="zh-CN" altLang="en-US" sz="2000" b="1">
                <a:solidFill>
                  <a:srgbClr val="FF0000"/>
                </a:solidFill>
              </a:rPr>
              <a:t>思想感情（喜怒哀乐）</a:t>
            </a:r>
            <a:r>
              <a:rPr lang="zh-CN" altLang="en-US" sz="2000" b="1"/>
              <a:t>,引起读者共鸣，从而</a:t>
            </a:r>
            <a:r>
              <a:rPr lang="zh-CN" altLang="en-US" sz="2000" b="1">
                <a:solidFill>
                  <a:srgbClr val="FF0000"/>
                </a:solidFill>
              </a:rPr>
              <a:t>增强文章的感染力</a:t>
            </a:r>
            <a:r>
              <a:rPr lang="zh-CN" altLang="en-US" sz="2000" b="1"/>
              <a:t>。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 sz="2000" b="1"/>
              <a:t>抒情方式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 sz="2000" b="1"/>
              <a:t>（一）</a:t>
            </a:r>
            <a:r>
              <a:rPr lang="zh-CN" altLang="en-US" sz="2000" b="1">
                <a:solidFill>
                  <a:srgbClr val="FF0000"/>
                </a:solidFill>
              </a:rPr>
              <a:t>直接抒情 </a:t>
            </a:r>
            <a:r>
              <a:rPr lang="zh-CN" altLang="en-US" sz="2000" b="1"/>
              <a:t>直接对人物和事件表明爱憎态度，也叫直抒胸臆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 sz="2000" b="1"/>
              <a:t>（二）</a:t>
            </a:r>
            <a:r>
              <a:rPr lang="zh-CN" altLang="en-US" sz="2000" b="1">
                <a:solidFill>
                  <a:srgbClr val="FF0000"/>
                </a:solidFill>
              </a:rPr>
              <a:t>间接抒情 </a:t>
            </a:r>
            <a:r>
              <a:rPr lang="zh-CN" altLang="en-US" sz="2000" b="1"/>
              <a:t>在处理情感时言在此意在彼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 sz="2000" b="1"/>
              <a:t>1、</a:t>
            </a:r>
            <a:r>
              <a:rPr lang="zh-CN" altLang="en-US" sz="2000" b="1">
                <a:solidFill>
                  <a:srgbClr val="FF0000"/>
                </a:solidFill>
              </a:rPr>
              <a:t>因事抒情  </a:t>
            </a:r>
            <a:r>
              <a:rPr lang="zh-CN" altLang="en-US" sz="2000" b="1"/>
              <a:t>杜牧的《夜泊秦淮》中“商女不知亡国恨，隔江犹唱《后庭花》”一句，表面上批评商女不知亡国之恨的事，实际上是对那些掌权的达官贵人不以国事为重、贪图享受的行为进行嘲讽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 sz="2000" b="1"/>
              <a:t>2、</a:t>
            </a:r>
            <a:r>
              <a:rPr lang="zh-CN" altLang="en-US" sz="2000" b="1">
                <a:solidFill>
                  <a:srgbClr val="FF0000"/>
                </a:solidFill>
              </a:rPr>
              <a:t>借景抒情</a:t>
            </a:r>
            <a:r>
              <a:rPr lang="zh-CN" altLang="en-US" sz="2000" b="1"/>
              <a:t>（借助客观外界景物的描写来抒发感情）：乐景乐情、哀景哀情、乐景哀情、哀景乐情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 sz="2000" b="1"/>
              <a:t>3、</a:t>
            </a:r>
            <a:r>
              <a:rPr lang="zh-CN" altLang="en-US" sz="2000" b="1">
                <a:solidFill>
                  <a:srgbClr val="FF0000"/>
                </a:solidFill>
              </a:rPr>
              <a:t>托物言志</a:t>
            </a:r>
            <a:r>
              <a:rPr lang="zh-CN" altLang="en-US" sz="2000" b="1"/>
              <a:t>（称寄意于物，运用象征或起兴等手法，通过描摹客观上事物的某一个方面的特征来表达作者情感）</a:t>
            </a:r>
            <a:endParaRPr lang="zh-CN" altLang="en-US" sz="2000" b="1"/>
          </a:p>
          <a:p>
            <a:pPr marL="0" indent="0">
              <a:buNone/>
            </a:pPr>
            <a:r>
              <a:rPr lang="zh-CN" altLang="en-US" sz="2000" b="1"/>
              <a:t>4、</a:t>
            </a:r>
            <a:r>
              <a:rPr lang="zh-CN" altLang="en-US" sz="2000" b="1">
                <a:solidFill>
                  <a:srgbClr val="FF0000"/>
                </a:solidFill>
              </a:rPr>
              <a:t>咏史抒怀</a:t>
            </a:r>
            <a:endParaRPr lang="zh-CN" altLang="en-US" sz="2000" b="1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3110" spc="150">
                <a:solidFill>
                  <a:srgbClr val="FF0000"/>
                </a:solidFill>
                <a:cs typeface="+mn-cs"/>
                <a:sym typeface="+mn-ea"/>
              </a:rPr>
              <a:t>【经典回顾】一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zh-CN" altLang="en-US" sz="1300" b="1"/>
              <a:t>2014年微写作</a:t>
            </a:r>
            <a:endParaRPr lang="zh-CN" altLang="en-US" sz="1300" b="1"/>
          </a:p>
          <a:p>
            <a:pPr marL="0" indent="0">
              <a:buNone/>
            </a:pPr>
            <a:r>
              <a:rPr sz="1300" b="1">
                <a:sym typeface="+mn-ea"/>
              </a:rPr>
              <a:t>③</a:t>
            </a:r>
            <a:r>
              <a:rPr lang="zh-CN" altLang="en-US" sz="1300" b="1"/>
              <a:t> 写一段抒情文字(可写诗歌)纪念自己的18岁。要求感情真挚，富有文采。</a:t>
            </a:r>
            <a:endParaRPr lang="zh-CN" altLang="en-US" sz="1300" b="1"/>
          </a:p>
          <a:p>
            <a:pPr marL="0" indent="0">
              <a:buNone/>
            </a:pPr>
            <a:r>
              <a:rPr lang="zh-CN" altLang="en-US" sz="1300" b="1"/>
              <a:t>实例分析：</a:t>
            </a:r>
            <a:endParaRPr lang="zh-CN" altLang="en-US" sz="1300" b="1"/>
          </a:p>
          <a:p>
            <a:pPr marL="0" indent="0">
              <a:buNone/>
            </a:pPr>
            <a:r>
              <a:rPr lang="zh-CN" altLang="en-US" sz="1300" b="1"/>
              <a:t>  《纪念自己的十八岁》明天是我十八岁生日，那个少年也将一去不复返，在此，想留作一份纪念，算是自己的一份奔二之礼。看着镜子里自己的模样，眼神露着稚气，举止大大咧咧。我不想长大，长大一岁，肩上的责任和压力就多一些。看着爸爸妈妈头上的青丝，我就不想总是任性妄为了，自己也要为自己撑起一片天，因为到最后陪伴的人都可能离开自己。我要学会照顾自己，学会生活，学会体谅。很多我都做得不好，但我会努力的，变成那个我喜欢的自己。</a:t>
            </a:r>
            <a:endParaRPr lang="zh-CN" altLang="en-US" sz="1300" b="1"/>
          </a:p>
          <a:p>
            <a:pPr marL="0" indent="0">
              <a:buNone/>
            </a:pPr>
            <a:r>
              <a:rPr lang="zh-CN" altLang="en-US" sz="1300" b="1"/>
              <a:t>分析存在问题：</a:t>
            </a:r>
            <a:endParaRPr lang="zh-CN" altLang="en-US" sz="1300" b="1"/>
          </a:p>
          <a:p>
            <a:pPr marL="0" indent="0">
              <a:buNone/>
            </a:pPr>
            <a:r>
              <a:rPr lang="zh-CN" altLang="en-US" sz="1300" b="1"/>
              <a:t>（1）表达方式有误，不切题，没有抒情；</a:t>
            </a:r>
            <a:endParaRPr lang="zh-CN" altLang="en-US" sz="1300" b="1"/>
          </a:p>
          <a:p>
            <a:pPr marL="0" indent="0">
              <a:buNone/>
            </a:pPr>
            <a:r>
              <a:rPr lang="zh-CN" altLang="en-US" sz="1300" b="1"/>
              <a:t>（2）不讲逻辑，思路不清；</a:t>
            </a:r>
            <a:endParaRPr lang="zh-CN" altLang="en-US" sz="1300" b="1"/>
          </a:p>
          <a:p>
            <a:pPr marL="0" indent="0">
              <a:buNone/>
            </a:pPr>
            <a:r>
              <a:rPr lang="zh-CN" altLang="en-US" sz="1300" b="1"/>
              <a:t>（3）语言不精练，拖沓。</a:t>
            </a:r>
            <a:endParaRPr lang="zh-CN" altLang="en-US" sz="1300" b="1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3110" b="1">
                <a:solidFill>
                  <a:srgbClr val="FF0000"/>
                </a:solidFill>
              </a:rPr>
              <a:t>题解</a:t>
            </a:r>
            <a:r>
              <a:rPr lang="zh-CN" altLang="en-US" sz="1800" b="1"/>
              <a:t>：以抒情的文字“纪念自己的十八岁”，这样的内容选择充分地贴近了学生的生活现实，保证大家有话可说，既保留了一定的考查区分度，也能让学生自由地抒发真情实感。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1、解决——</a:t>
            </a:r>
            <a:r>
              <a:rPr lang="zh-CN" altLang="en-US" sz="3110" b="1">
                <a:solidFill>
                  <a:srgbClr val="FF0000"/>
                </a:solidFill>
              </a:rPr>
              <a:t>“写什么”</a:t>
            </a:r>
            <a:r>
              <a:rPr lang="zh-CN" altLang="en-US" sz="1800" b="1"/>
              <a:t>问题。什么是十八岁，如何变成十八岁的，十八岁意味着什么……</a:t>
            </a:r>
            <a:endParaRPr lang="zh-CN" altLang="en-US" sz="1800" b="1"/>
          </a:p>
          <a:p>
            <a:pPr marL="0" indent="0">
              <a:buNone/>
            </a:pPr>
            <a:r>
              <a:rPr lang="zh-CN" altLang="en-US" sz="1800" b="1"/>
              <a:t>2、</a:t>
            </a:r>
            <a:r>
              <a:rPr lang="zh-CN" altLang="en-US" sz="3110" b="1">
                <a:solidFill>
                  <a:srgbClr val="FF0000"/>
                </a:solidFill>
              </a:rPr>
              <a:t>怎么写</a:t>
            </a:r>
            <a:r>
              <a:rPr lang="zh-CN" altLang="en-US" sz="1800" b="1"/>
              <a:t>——用什么方式写。题目要求是“抒情文字”，什么是抒情？</a:t>
            </a:r>
            <a:endParaRPr lang="zh-CN" altLang="en-US" sz="1800" b="1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0000"/>
          </a:bodyPr>
          <a:p>
            <a:pPr marL="0" algn="l">
              <a:buClrTx/>
              <a:buSzTx/>
              <a:buFontTx/>
              <a:buNone/>
            </a:pPr>
            <a:r>
              <a:rPr lang="zh-CN" altLang="en-US" sz="3110" b="1">
                <a:solidFill>
                  <a:srgbClr val="FF0000"/>
                </a:solidFill>
              </a:rPr>
              <a:t>佳作赏析</a:t>
            </a:r>
            <a:endParaRPr lang="zh-CN" altLang="en-US" sz="311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110" b="1">
                <a:solidFill>
                  <a:srgbClr val="FF0000"/>
                </a:solidFill>
              </a:rPr>
              <a:t>例一</a:t>
            </a:r>
            <a:endParaRPr lang="zh-CN" altLang="en-US" sz="311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430" b="1"/>
              <a:t>柿子树上结满了柿子/你是最温柔的蓝色一颗/刺绣店里挂满了刺绣/你是最惊艳的一幅/我翻遍字典想为你吟一首短诗/可你只是最深沉的片语/我走过无数纷繁的夜晚/也终究无法为你织颜/你给了我最飞扬的笑脸/最欢快的歌喉/却也交予我最沉重的责任/最富庶的思想/你是我的18岁/天空像水一般透明/世界被温暖的雾的声响包围/我会一路吱吱喳喳/我会像小鸟一样去热爱生命，热爱你。</a:t>
            </a:r>
            <a:endParaRPr lang="zh-CN" altLang="en-US" sz="3430" b="1"/>
          </a:p>
          <a:p>
            <a:pPr marL="0" indent="0">
              <a:buNone/>
            </a:pPr>
            <a:r>
              <a:rPr lang="zh-CN" altLang="en-US" sz="3110" b="1">
                <a:solidFill>
                  <a:srgbClr val="FF0000"/>
                </a:solidFill>
              </a:rPr>
              <a:t>点评——才情飞扬，感情喷涌，18岁的花季，18岁的青春，花团锦簇，绚丽灿烂，活力四射，光彩逼人。唯美抒情又描摹得体，令人称奇。</a:t>
            </a:r>
            <a:endParaRPr lang="zh-CN" altLang="en-US" sz="311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3554</Words>
  <Application>WPS 演示</Application>
  <PresentationFormat>全屏显示(16:9)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Arial Unicode MS</vt:lpstr>
      <vt:lpstr>Calibri Light</vt:lpstr>
      <vt:lpstr>1_Office 主题​​</vt:lpstr>
      <vt:lpstr>微写作中的抒情</vt:lpstr>
      <vt:lpstr>【学习目标】</vt:lpstr>
      <vt:lpstr>【考查目的】</vt:lpstr>
      <vt:lpstr>【共同关注】 </vt:lpstr>
      <vt:lpstr>【聚焦抒情】</vt:lpstr>
      <vt:lpstr>【概念解析】 </vt:lpstr>
      <vt:lpstr>【经典回顾】一 </vt:lpstr>
      <vt:lpstr>PowerPoint 演示文稿</vt:lpstr>
      <vt:lpstr>PowerPoint 演示文稿</vt:lpstr>
      <vt:lpstr>PowerPoint 演示文稿</vt:lpstr>
      <vt:lpstr>【经典回顾】二</vt:lpstr>
      <vt:lpstr>PowerPoint 演示文稿</vt:lpstr>
      <vt:lpstr>【实战演练】 </vt:lpstr>
      <vt:lpstr>PowerPoint 演示文稿</vt:lpstr>
      <vt:lpstr>PowerPoint 演示文稿</vt:lpstr>
      <vt:lpstr>【教师心得】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poweg</cp:lastModifiedBy>
  <cp:revision>15</cp:revision>
  <dcterms:created xsi:type="dcterms:W3CDTF">2020-02-01T11:21:00Z</dcterms:created>
  <dcterms:modified xsi:type="dcterms:W3CDTF">2020-02-05T02:18:19Z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