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heme/theme3.xml" ContentType="application/vnd.openxmlformats-officedocument.theme+xml"/>
  <Override PartName="/ppt/tags/tag159.xml" ContentType="application/vnd.openxmlformats-officedocument.presentationml.tags+xml"/>
  <Override PartName="/ppt/notesSlides/notesSlide1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8"/>
  </p:notesMasterIdLst>
  <p:sldIdLst>
    <p:sldId id="306" r:id="rId3"/>
    <p:sldId id="312" r:id="rId4"/>
    <p:sldId id="313" r:id="rId5"/>
    <p:sldId id="314" r:id="rId6"/>
    <p:sldId id="320" r:id="rId7"/>
    <p:sldId id="315" r:id="rId8"/>
    <p:sldId id="321" r:id="rId9"/>
    <p:sldId id="316" r:id="rId10"/>
    <p:sldId id="322" r:id="rId11"/>
    <p:sldId id="326" r:id="rId12"/>
    <p:sldId id="325" r:id="rId13"/>
    <p:sldId id="323" r:id="rId14"/>
    <p:sldId id="324" r:id="rId15"/>
    <p:sldId id="318" r:id="rId16"/>
    <p:sldId id="309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31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D62A4-5846-4D52-A45A-39AB28F8C750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62674-D844-473B-83D9-099A25E893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59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34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6.xml"/><Relationship Id="rId10" Type="http://schemas.openxmlformats.org/officeDocument/2006/relationships/image" Target="../media/image5.png"/><Relationship Id="rId4" Type="http://schemas.openxmlformats.org/officeDocument/2006/relationships/tags" Target="../tags/tag25.xml"/><Relationship Id="rId9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32.xml"/><Relationship Id="rId7" Type="http://schemas.openxmlformats.org/officeDocument/2006/relationships/image" Target="../media/image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6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5.png"/><Relationship Id="rId5" Type="http://schemas.openxmlformats.org/officeDocument/2006/relationships/tags" Target="../tags/tag3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image" Target="../media/image5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image" Target="../media/image6.png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9.xml"/><Relationship Id="rId10" Type="http://schemas.openxmlformats.org/officeDocument/2006/relationships/image" Target="../media/image6.png"/><Relationship Id="rId4" Type="http://schemas.openxmlformats.org/officeDocument/2006/relationships/tags" Target="../tags/tag58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image" Target="../media/image6.pn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5.png"/><Relationship Id="rId5" Type="http://schemas.openxmlformats.org/officeDocument/2006/relationships/tags" Target="../tags/tag6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77.xml"/><Relationship Id="rId10" Type="http://schemas.openxmlformats.org/officeDocument/2006/relationships/image" Target="../media/image5.png"/><Relationship Id="rId4" Type="http://schemas.openxmlformats.org/officeDocument/2006/relationships/tags" Target="../tags/tag76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6.png"/><Relationship Id="rId5" Type="http://schemas.openxmlformats.org/officeDocument/2006/relationships/tags" Target="../tags/tag85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4.xml"/><Relationship Id="rId9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6.png"/><Relationship Id="rId5" Type="http://schemas.openxmlformats.org/officeDocument/2006/relationships/tags" Target="../tags/tag98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97.xml"/><Relationship Id="rId9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6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5.png"/><Relationship Id="rId5" Type="http://schemas.openxmlformats.org/officeDocument/2006/relationships/tags" Target="../tags/tag10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14.xml"/><Relationship Id="rId10" Type="http://schemas.openxmlformats.org/officeDocument/2006/relationships/image" Target="../media/image5.png"/><Relationship Id="rId4" Type="http://schemas.openxmlformats.org/officeDocument/2006/relationships/tags" Target="../tags/tag113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5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2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7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image" Target="../media/image5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2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9.xml"/><Relationship Id="rId16" Type="http://schemas.openxmlformats.org/officeDocument/2006/relationships/image" Target="../media/image6.png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image" Target="../media/image10.png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image" Target="../media/image5.png"/><Relationship Id="rId5" Type="http://schemas.openxmlformats.org/officeDocument/2006/relationships/tags" Target="../tags/tag15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753079" y="3425530"/>
            <a:ext cx="8627540" cy="467211"/>
          </a:xfrm>
          <a:noFill/>
        </p:spPr>
        <p:txBody>
          <a:bodyPr wrap="none">
            <a:norm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753079" y="2420986"/>
            <a:ext cx="862754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753079" y="3399397"/>
            <a:ext cx="862754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CT1"/>
          <p:cNvSpPr>
            <a:spLocks noGrp="1"/>
          </p:cNvSpPr>
          <p:nvPr>
            <p:ph type="ctrTitle" hasCustomPrompt="1"/>
          </p:nvPr>
        </p:nvSpPr>
        <p:spPr>
          <a:xfrm>
            <a:off x="1753079" y="2420986"/>
            <a:ext cx="8627540" cy="960992"/>
          </a:xfrm>
          <a:noFill/>
        </p:spPr>
        <p:txBody>
          <a:bodyPr wrap="none" lIns="0" tIns="0" rIns="0" bIns="0" anchor="ctr">
            <a:normAutofit/>
          </a:bodyPr>
          <a:lstStyle>
            <a:lvl1pPr algn="ctr">
              <a:defRPr sz="4400">
                <a:solidFill>
                  <a:schemeClr val="accent2">
                    <a:lumMod val="50000"/>
                  </a:schemeClr>
                </a:solidFill>
                <a:effectLst>
                  <a:outerShdw dist="38100" dir="5400000" algn="t" rotWithShape="0">
                    <a:srgbClr val="E8D188">
                      <a:alpha val="38000"/>
                    </a:srgbClr>
                  </a:outerShdw>
                </a:effectLst>
                <a:latin typeface="Elephant" panose="02020904090505020303" pitchFamily="18" charset="0"/>
              </a:defRPr>
            </a:lvl1pPr>
          </a:lstStyle>
          <a:p>
            <a:r>
              <a:rPr lang="zh-CN" altLang="en-US" dirty="0"/>
              <a:t>单击此处添加标题文字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40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67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6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98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5"/>
            <a:ext cx="118251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2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562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23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23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23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9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8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7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842541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626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3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716722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35336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6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92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67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700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700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1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7498080" y="2194832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21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1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75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894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86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26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6" y="952618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18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626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54642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1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6604000" y="2095442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844455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70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48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356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868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32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218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70034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33818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806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18697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9593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409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68330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406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406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890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8"/>
          <a:stretch/>
        </p:blipFill>
        <p:spPr>
          <a:xfrm rot="5400000" flipV="1">
            <a:off x="2667001" y="-2667000"/>
            <a:ext cx="6858000" cy="12191999"/>
          </a:xfrm>
          <a:prstGeom prst="rect">
            <a:avLst/>
          </a:prstGeom>
        </p:spPr>
      </p:pic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934792" y="2481945"/>
            <a:ext cx="6261461" cy="811257"/>
          </a:xfrm>
          <a:blipFill>
            <a:blip r:embed="rId3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2934792" y="3320190"/>
            <a:ext cx="6261461" cy="450623"/>
          </a:xfrm>
        </p:spPr>
        <p:txBody>
          <a:bodyPr>
            <a:normAutofit/>
          </a:bodyPr>
          <a:lstStyle>
            <a:lvl1pPr marL="0" indent="0" algn="ctr">
              <a:buNone/>
              <a:defRPr sz="1600" spc="180" baseline="0">
                <a:solidFill>
                  <a:schemeClr val="accent1">
                    <a:lumMod val="75000"/>
                  </a:schemeClr>
                </a:solidFill>
                <a:latin typeface="Elephant" panose="020209040905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单击此处添加副标题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826000" y="4484123"/>
            <a:ext cx="540000" cy="540000"/>
            <a:chOff x="4347417" y="5016137"/>
            <a:chExt cx="487680" cy="487680"/>
          </a:xfrm>
        </p:grpSpPr>
        <p:sp>
          <p:nvSpPr>
            <p:cNvPr id="9" name="椭圆 8">
              <a:hlinkClick r:id="" action="ppaction://hlinkshowjump?jump=nextslide"/>
            </p:cNvPr>
            <p:cNvSpPr/>
            <p:nvPr userDrawn="1"/>
          </p:nvSpPr>
          <p:spPr>
            <a:xfrm>
              <a:off x="4347417" y="5016137"/>
              <a:ext cx="487680" cy="48768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>
              <a:outerShdw dist="25400" dir="5400000" algn="t" rotWithShape="0">
                <a:schemeClr val="bg1"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燕尾形 9">
              <a:hlinkClick r:id="" action="ppaction://hlinkshowjump?jump=nextslide"/>
            </p:cNvPr>
            <p:cNvSpPr/>
            <p:nvPr userDrawn="1"/>
          </p:nvSpPr>
          <p:spPr>
            <a:xfrm>
              <a:off x="4502830" y="5168537"/>
              <a:ext cx="176854" cy="204653"/>
            </a:xfrm>
            <a:prstGeom prst="chevron">
              <a:avLst>
                <a:gd name="adj" fmla="val 617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2266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810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366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3278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67331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2020/3/13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3" y="1244601"/>
            <a:ext cx="5094116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52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5" y="22002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6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6" y="22002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11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63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74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29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91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79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ags" Target="../tags/tag14.xml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ags" Target="../tags/tag1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ags" Target="../tags/tag1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ags" Target="../tags/tag11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38627" y="101595"/>
            <a:ext cx="10974823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638627" y="1166950"/>
            <a:ext cx="10963532" cy="5279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0263D-2266-4A68-8BAA-E4DB42E0C137}" type="datetimeFigureOut">
              <a:rPr lang="zh-CN" altLang="en-US" smtClean="0"/>
              <a:pPr/>
              <a:t>2020/3/13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38627" y="818607"/>
            <a:ext cx="10974823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64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2">
              <a:lumMod val="50000"/>
            </a:schemeClr>
          </a:solidFill>
          <a:latin typeface="幼圆" panose="02010509060101010101" pitchFamily="49" charset="-122"/>
          <a:ea typeface="幼圆" panose="02010509060101010101" pitchFamily="49" charset="-122"/>
          <a:cs typeface="+mj-cs"/>
        </a:defRPr>
      </a:lvl1pPr>
    </p:titleStyle>
    <p:bodyStyle>
      <a:lvl1pPr marL="357188" indent="-357188" algn="just" defTabSz="914400" rtl="0" eaLnBrk="1" latinLnBrk="0" hangingPunct="1">
        <a:lnSpc>
          <a:spcPct val="110000"/>
        </a:lnSpc>
        <a:spcBef>
          <a:spcPts val="1400"/>
        </a:spcBef>
        <a:spcAft>
          <a:spcPts val="0"/>
        </a:spcAft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u"/>
        <a:defRPr sz="2400" b="1" kern="1200" baseline="0">
          <a:solidFill>
            <a:schemeClr val="accent1">
              <a:lumMod val="50000"/>
            </a:schemeClr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357188" indent="-285750" algn="just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Font typeface="华文新魏" panose="02010800040101010101" pitchFamily="2" charset="-122"/>
        <a:buChar char=" "/>
        <a:defRPr sz="2000" b="0" kern="1200" baseline="0">
          <a:solidFill>
            <a:schemeClr val="tx1"/>
          </a:solidFill>
          <a:latin typeface="华文新魏" panose="02010800040101010101" pitchFamily="2" charset="-122"/>
          <a:ea typeface="华文新魏" panose="020108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3" y="961518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3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hangingPunct="0"/>
              <a:t>2020/3/13</a:t>
            </a:fld>
            <a:endParaRPr lang="zh-CN" altLang="en-US" kern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50618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229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txStyles>
    <p:titleStyle>
      <a:lvl1pPr algn="l" defTabSz="914377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67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594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783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tabLst>
          <a:tab pos="1609473" algn="l"/>
        </a:tabLst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2971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160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349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9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736622" y="2651760"/>
            <a:ext cx="8274756" cy="1284413"/>
          </a:xfrm>
        </p:spPr>
        <p:txBody>
          <a:bodyPr>
            <a:noAutofit/>
          </a:bodyPr>
          <a:lstStyle/>
          <a:p>
            <a:pPr algn="ctr"/>
            <a:r>
              <a:rPr lang="zh-CN" altLang="en-US" sz="4300" b="1" smtClean="0">
                <a:solidFill>
                  <a:srgbClr val="FF0000"/>
                </a:solidFill>
              </a:rPr>
              <a:t>登高</a:t>
            </a:r>
            <a:r>
              <a:rPr lang="zh-CN" altLang="en-US" sz="4300" b="1" dirty="0">
                <a:solidFill>
                  <a:srgbClr val="FF0000"/>
                </a:solidFill>
              </a:rPr>
              <a:t>望远，</a:t>
            </a:r>
            <a:r>
              <a:rPr lang="zh-CN" altLang="en-US" sz="4300" b="1">
                <a:solidFill>
                  <a:srgbClr val="FF0000"/>
                </a:solidFill>
              </a:rPr>
              <a:t>赋诗</a:t>
            </a:r>
            <a:r>
              <a:rPr lang="zh-CN" altLang="en-US" sz="4300" b="1" smtClean="0">
                <a:solidFill>
                  <a:srgbClr val="FF0000"/>
                </a:solidFill>
              </a:rPr>
              <a:t>抒怀</a:t>
            </a:r>
            <a:r>
              <a:rPr lang="en-US" altLang="zh-CN" sz="4300" b="1" dirty="0" smtClean="0">
                <a:solidFill>
                  <a:srgbClr val="FF0000"/>
                </a:solidFill>
              </a:rPr>
              <a:t/>
            </a:r>
            <a:br>
              <a:rPr lang="en-US" altLang="zh-CN" sz="4300" b="1" dirty="0" smtClean="0">
                <a:solidFill>
                  <a:srgbClr val="FF0000"/>
                </a:solidFill>
              </a:rPr>
            </a:br>
            <a:r>
              <a:rPr lang="en-US" altLang="zh-CN" sz="4300" b="1" dirty="0" smtClean="0">
                <a:solidFill>
                  <a:srgbClr val="FF0000"/>
                </a:solidFill>
              </a:rPr>
              <a:t>——</a:t>
            </a:r>
            <a:r>
              <a:rPr lang="zh-CN" altLang="en-US" sz="4300" b="1" dirty="0" smtClean="0">
                <a:solidFill>
                  <a:srgbClr val="FF0000"/>
                </a:solidFill>
              </a:rPr>
              <a:t>杜甫</a:t>
            </a:r>
            <a:r>
              <a:rPr lang="zh-CN" altLang="en-US" sz="4300" b="1" dirty="0" smtClean="0">
                <a:solidFill>
                  <a:srgbClr val="FF0000"/>
                </a:solidFill>
              </a:rPr>
              <a:t>登高诗专题阅读</a:t>
            </a:r>
            <a:endParaRPr lang="zh-CN" altLang="en-US" sz="43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4635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700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69" y="1592170"/>
            <a:ext cx="5458460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altLang="en-US" sz="27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7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7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高一年级语文</a:t>
            </a:r>
            <a:r>
              <a:rPr lang="zh-CN" altLang="en-US" sz="32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spc="30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3"/>
            <a:ext cx="7150101" cy="74635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700" spc="30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    </a:t>
            </a:r>
            <a:r>
              <a:rPr lang="zh-CN" altLang="en-US" sz="2700" spc="30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</a:t>
            </a:r>
            <a:r>
              <a:rPr lang="zh-CN" altLang="en-US" sz="2700" spc="30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京市陈经纶中学：宋航蔚</a:t>
            </a:r>
            <a:endParaRPr lang="zh-CN" altLang="en-US" sz="2700" spc="30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17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7"/>
    </mc:Choice>
    <mc:Fallback xmlns="">
      <p:transition spd="slow" advTm="9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阅读登临诗</a:t>
            </a:r>
            <a:endParaRPr lang="zh-CN" altLang="zh-CN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劝学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曰：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“不登高山，不知天之高也； 不临深溪，不知地之厚也。”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中庸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言：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“登高必自卑，行远必自迩。”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汉书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艺文志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云：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“传曰：‘不歌而诵谓之赋，登高能赋可以为大夫。’言感物造端，材知深美，可与图（政）事，故可以为列大夫也。”</a:t>
            </a:r>
          </a:p>
        </p:txBody>
      </p:sp>
    </p:spTree>
    <p:extLst>
      <p:ext uri="{BB962C8B-B14F-4D97-AF65-F5344CB8AC3E}">
        <p14:creationId xmlns:p14="http://schemas.microsoft.com/office/powerpoint/2010/main" val="21036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zh-CN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登高则可望远，</a:t>
            </a:r>
          </a:p>
          <a:p>
            <a:pPr eaLnBrk="1" hangingPunct="1">
              <a:buFontTx/>
              <a:buNone/>
            </a:pP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望远而致思深。</a:t>
            </a:r>
          </a:p>
          <a:p>
            <a:pPr eaLnBrk="1" hangingPunct="1">
              <a:buFontTx/>
              <a:buNone/>
            </a:pPr>
            <a:endParaRPr lang="zh-CN" altLang="en-US" sz="5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万里江山尽收眼底，</a:t>
            </a:r>
          </a:p>
          <a:p>
            <a:pPr eaLnBrk="1" hangingPunct="1">
              <a:buFontTx/>
              <a:buNone/>
            </a:pP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无限情思涌上心头。</a:t>
            </a:r>
          </a:p>
        </p:txBody>
      </p:sp>
    </p:spTree>
    <p:extLst>
      <p:ext uri="{BB962C8B-B14F-4D97-AF65-F5344CB8AC3E}">
        <p14:creationId xmlns:p14="http://schemas.microsoft.com/office/powerpoint/2010/main" val="31649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21766" y="949569"/>
            <a:ext cx="1574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</a:rPr>
              <a:t>洞庭湖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203895" y="949568"/>
            <a:ext cx="1574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</a:rPr>
              <a:t>岳阳楼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27871" y="3418449"/>
            <a:ext cx="1034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</a:rPr>
              <a:t>为什么古往今来一直是文人骚客喜欢入诗的意象？</a:t>
            </a:r>
          </a:p>
        </p:txBody>
      </p:sp>
    </p:spTree>
    <p:extLst>
      <p:ext uri="{BB962C8B-B14F-4D97-AF65-F5344CB8AC3E}">
        <p14:creationId xmlns:p14="http://schemas.microsoft.com/office/powerpoint/2010/main" val="150281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1858" y="943765"/>
            <a:ext cx="10916529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600" b="1" dirty="0"/>
              <a:t>予观夫巴陵胜状，在洞庭一湖。衔远山，吞长江，浩浩汤汤，横无际涯；晖夕阴，气象万千；此则岳阳楼之大观也，前人之述备矣。然则北通巫峡，南极潇湘，迁客骚人，多会于此，</a:t>
            </a:r>
            <a:r>
              <a:rPr lang="zh-CN" altLang="en-US" sz="3600" b="1" dirty="0">
                <a:solidFill>
                  <a:srgbClr val="FF0000"/>
                </a:solidFill>
              </a:rPr>
              <a:t>览物之情</a:t>
            </a:r>
            <a:r>
              <a:rPr lang="zh-CN" altLang="en-US" sz="3600" b="1" dirty="0"/>
              <a:t>，得无异乎？ </a:t>
            </a:r>
          </a:p>
        </p:txBody>
      </p:sp>
    </p:spTree>
    <p:extLst>
      <p:ext uri="{BB962C8B-B14F-4D97-AF65-F5344CB8AC3E}">
        <p14:creationId xmlns:p14="http://schemas.microsoft.com/office/powerpoint/2010/main" val="30474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内容占位符 2"/>
          <p:cNvSpPr>
            <a:spLocks noGrp="1"/>
          </p:cNvSpPr>
          <p:nvPr>
            <p:ph idx="1"/>
          </p:nvPr>
        </p:nvSpPr>
        <p:spPr>
          <a:xfrm>
            <a:off x="623778" y="549275"/>
            <a:ext cx="10852296" cy="5879878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闻一多先生这样评价杜甫：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“杜甫是中国有史以来第一个大诗人，四千年文化中最庄严、最瑰丽、最承久的一道光彩。</a:t>
            </a:r>
            <a:endParaRPr lang="en-US" altLang="zh-CN" sz="4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诗人郭沫若题联</a:t>
            </a:r>
            <a:r>
              <a:rPr lang="en-US" altLang="zh-CN" sz="4000" b="1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</a:p>
          <a:p>
            <a:pPr eaLnBrk="1" hangingPunct="1"/>
            <a:r>
              <a:rPr lang="zh-CN" altLang="en-US" sz="4000" b="1" u="sng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民间疾苦</a:t>
            </a:r>
            <a:r>
              <a:rPr lang="en-US" altLang="zh-CN" sz="4000" b="1" u="sng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4000" b="1" u="sng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笔底波澜</a:t>
            </a:r>
            <a:r>
              <a:rPr lang="en-US" altLang="zh-CN" sz="4000" b="1" u="sng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</a:p>
          <a:p>
            <a:pPr eaLnBrk="1" hangingPunct="1"/>
            <a:r>
              <a:rPr lang="zh-CN" altLang="en-US" sz="4000" b="1" u="sng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世上疮痍</a:t>
            </a:r>
            <a:r>
              <a:rPr lang="en-US" altLang="zh-CN" sz="4000" b="1" u="sng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4000" b="1" u="sng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诗中圣哲</a:t>
            </a:r>
            <a:r>
              <a:rPr lang="en-US" altLang="zh-CN" sz="4000" b="1" u="sng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sz="4000" b="1" u="sng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6563" name="Picture 2" descr="杜甫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518" y="2556170"/>
            <a:ext cx="27670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5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/>
            <a:r>
              <a:rPr lang="zh-CN" altLang="en-US" sz="7200" b="1" kern="0" spc="400" dirty="0">
                <a:solidFill>
                  <a:srgbClr val="002060"/>
                </a:solidFill>
                <a:latin typeface="微软雅黑" panose="020B0503020204020204" charset="-122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2400" kern="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1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75491" y="366835"/>
            <a:ext cx="11641016" cy="485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杜甫（712</a:t>
            </a:r>
            <a:r>
              <a:rPr lang="zh-CN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770）</a:t>
            </a:r>
          </a:p>
          <a:p>
            <a:pPr>
              <a:lnSpc>
                <a:spcPts val="4125"/>
              </a:lnSpc>
              <a:spcBef>
                <a:spcPct val="0"/>
              </a:spcBef>
              <a:buNone/>
            </a:pP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杜甫，字</a:t>
            </a:r>
            <a:r>
              <a:rPr lang="zh-CN" altLang="zh-CN" sz="32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子美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，号</a:t>
            </a:r>
            <a:r>
              <a:rPr lang="zh-CN" altLang="zh-CN" sz="32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少陵野老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，盛唐大诗人。原籍湖北襄阳，生于河南巩县。初唐诗人杜审言之孙。唐肃宗时，官左拾遗。后入蜀，友人严武推荐他做剑南节度府参谋，加检校工部员外郎。故后世又称他</a:t>
            </a:r>
            <a:r>
              <a:rPr lang="zh-CN" altLang="zh-CN" sz="32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杜拾遗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zh-CN" sz="32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杜工部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zh-CN" sz="32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诗史</a:t>
            </a:r>
            <a:r>
              <a:rPr lang="zh-CN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”“</a:t>
            </a:r>
            <a:r>
              <a:rPr lang="zh-CN" altLang="zh-CN" sz="32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诗圣</a:t>
            </a:r>
            <a:r>
              <a:rPr lang="zh-CN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pPr>
              <a:lnSpc>
                <a:spcPts val="4125"/>
              </a:lnSpc>
              <a:spcBef>
                <a:spcPct val="0"/>
              </a:spcBef>
              <a:buNone/>
            </a:pPr>
            <a:r>
              <a:rPr lang="zh-CN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   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杜甫和李白齐名，世称</a:t>
            </a:r>
            <a:r>
              <a:rPr lang="zh-CN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zh-CN" sz="32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李杜</a:t>
            </a:r>
            <a:r>
              <a:rPr lang="zh-CN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。他的思想核心是儒家的仁政思想。他有</a:t>
            </a:r>
            <a:r>
              <a:rPr lang="zh-CN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zh-CN" sz="3200" b="1" u="sng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致君尧舜上，再使风俗淳</a:t>
            </a:r>
            <a:r>
              <a:rPr lang="zh-CN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的宏伟抱负。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韩愈称赞杜甫：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李杜文章在，光焰万丈长。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杜甫自己说：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为人性僻耽佳句，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语不惊人死不休</a:t>
            </a:r>
            <a:r>
              <a:rPr lang="zh-CN" altLang="en-US" sz="3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endParaRPr lang="zh-CN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20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0107" y="211139"/>
            <a:ext cx="7772400" cy="6096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杜甫生平简</a:t>
            </a:r>
            <a:r>
              <a:rPr lang="zh-CN" altLang="en-US" dirty="0" smtClean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介</a:t>
            </a:r>
            <a:r>
              <a:rPr lang="zh-CN" altLang="en-US" dirty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dirty="0" smtClean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四个时期。</a:t>
            </a:r>
            <a:endParaRPr lang="zh-CN" altLang="en-US" b="1" dirty="0" smtClean="0">
              <a:solidFill>
                <a:srgbClr val="00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113692" y="981076"/>
            <a:ext cx="9437077" cy="84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——  </a:t>
            </a: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读书游历时期（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712-746</a:t>
            </a: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</a:rPr>
              <a:t>35</a:t>
            </a:r>
            <a:r>
              <a:rPr lang="zh-CN" altLang="en-US" sz="2400" b="1" dirty="0">
                <a:latin typeface="Times New Roman" panose="02020603050405020304" pitchFamily="18" charset="0"/>
              </a:rPr>
              <a:t>岁以前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          读书和漫游时期，扩大了眼界，结识李白。</a:t>
            </a:r>
            <a:r>
              <a:rPr lang="en-US" altLang="zh-CN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《</a:t>
            </a:r>
            <a:r>
              <a:rPr lang="zh-CN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望岳</a:t>
            </a:r>
            <a:r>
              <a:rPr lang="en-US" altLang="zh-CN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》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037492" y="1948052"/>
            <a:ext cx="945112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——</a:t>
            </a: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困守长安时期（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746-755</a:t>
            </a: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</a:rPr>
              <a:t>35-44</a:t>
            </a:r>
            <a:r>
              <a:rPr lang="zh-CN" altLang="en-US" sz="2400" b="1" dirty="0">
                <a:latin typeface="Times New Roman" panose="02020603050405020304" pitchFamily="18" charset="0"/>
              </a:rPr>
              <a:t>岁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     十年困守，使他变成了忧国忧民的现实主义诗人。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《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兵车行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》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《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丽人行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》《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前出塞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》《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后出塞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》《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自京赴奉先县咏怀五百字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》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213337" y="3233927"/>
            <a:ext cx="9923585" cy="160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—— </a:t>
            </a: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陷贼与为官（任左拾遗）时期（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756-759</a:t>
            </a: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</a:rPr>
              <a:t>45-48</a:t>
            </a:r>
            <a:r>
              <a:rPr lang="zh-CN" altLang="en-US" sz="2400" b="1" dirty="0">
                <a:latin typeface="Times New Roman" panose="02020603050405020304" pitchFamily="18" charset="0"/>
              </a:rPr>
              <a:t>岁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      安史之乱，目睹京城荒凉，朝廷腐败，创作达到现实主义高峰。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《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春望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》 “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三吏”、“三别”</a:t>
            </a:r>
            <a:r>
              <a:rPr lang="zh-CN" altLang="en-US" sz="2400" b="1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283677" y="4645025"/>
            <a:ext cx="992944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——</a:t>
            </a: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漂泊西南时期（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759-770</a:t>
            </a: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</a:rPr>
              <a:t>49</a:t>
            </a:r>
            <a:r>
              <a:rPr lang="zh-CN" altLang="en-US" sz="2400" b="1" dirty="0">
                <a:latin typeface="Times New Roman" panose="02020603050405020304" pitchFamily="18" charset="0"/>
              </a:rPr>
              <a:t>岁以后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       成都浣花溪建草堂，过了一段安定时光，严武给予他很大帮助，后友人去世，漂泊不定的生活和疾病折磨着他，晚年过得凄惨悲凉。</a:t>
            </a:r>
            <a:r>
              <a:rPr lang="en-US" altLang="zh-CN" sz="2400" b="1" dirty="0">
                <a:latin typeface="Times New Roman" panose="02020603050405020304" pitchFamily="18" charset="0"/>
              </a:rPr>
              <a:t>770</a:t>
            </a:r>
            <a:r>
              <a:rPr lang="zh-CN" altLang="en-US" sz="2400" b="1" dirty="0">
                <a:latin typeface="Times New Roman" panose="02020603050405020304" pitchFamily="18" charset="0"/>
              </a:rPr>
              <a:t>年冬，死在长沙至岳阳的一条破船上，享年</a:t>
            </a:r>
            <a:r>
              <a:rPr lang="en-US" altLang="zh-CN" sz="2400" b="1" dirty="0">
                <a:latin typeface="Times New Roman" panose="02020603050405020304" pitchFamily="18" charset="0"/>
              </a:rPr>
              <a:t>59</a:t>
            </a:r>
            <a:r>
              <a:rPr lang="zh-CN" altLang="en-US" sz="2400" b="1" dirty="0">
                <a:latin typeface="Times New Roman" panose="02020603050405020304" pitchFamily="18" charset="0"/>
              </a:rPr>
              <a:t>岁。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《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茅屋为秋风所破歌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》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《</a:t>
            </a:r>
            <a:r>
              <a:rPr lang="zh-CN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登高</a:t>
            </a:r>
            <a:r>
              <a:rPr lang="en-US" altLang="zh-CN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》《</a:t>
            </a:r>
            <a:r>
              <a:rPr lang="zh-CN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登岳阳楼</a:t>
            </a:r>
            <a:r>
              <a:rPr lang="en-US" altLang="zh-CN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270166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“放荡齐赵间，裘马颇清狂”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壮游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0899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9" t="3310" r="16844" b="2364"/>
          <a:stretch>
            <a:fillRect/>
          </a:stretch>
        </p:blipFill>
        <p:spPr>
          <a:xfrm>
            <a:off x="1631950" y="1557339"/>
            <a:ext cx="4248150" cy="4103687"/>
          </a:xfrm>
        </p:spPr>
      </p:pic>
      <p:sp>
        <p:nvSpPr>
          <p:cNvPr id="80900" name="矩形 4"/>
          <p:cNvSpPr>
            <a:spLocks noChangeArrowheads="1"/>
          </p:cNvSpPr>
          <p:nvPr/>
        </p:nvSpPr>
        <p:spPr bwMode="auto">
          <a:xfrm>
            <a:off x="6092826" y="1844676"/>
            <a:ext cx="4498975" cy="2246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               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望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岳     </a:t>
            </a:r>
            <a:r>
              <a:rPr lang="en-US" altLang="zh-CN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736</a:t>
            </a:r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年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岱宗夫如何？齐鲁青未了。</a:t>
            </a:r>
          </a:p>
          <a:p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造化钟神秀，阴阳割昏晓。</a:t>
            </a:r>
          </a:p>
          <a:p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荡胸生层云，决眦入归鸟。</a:t>
            </a:r>
          </a:p>
          <a:p>
            <a:r>
              <a:rPr lang="zh-CN" alt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会当凌绝顶，一览众山小。</a:t>
            </a:r>
          </a:p>
        </p:txBody>
      </p:sp>
    </p:spTree>
    <p:extLst>
      <p:ext uri="{BB962C8B-B14F-4D97-AF65-F5344CB8AC3E}">
        <p14:creationId xmlns:p14="http://schemas.microsoft.com/office/powerpoint/2010/main" val="127329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登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47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9469572" y="937116"/>
            <a:ext cx="1902941" cy="115821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愁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2644712" y="0"/>
            <a:ext cx="6893572" cy="664269"/>
          </a:xfrm>
        </p:spPr>
        <p:txBody>
          <a:bodyPr/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漂泊之苦，离乱之痛、孤老之悲</a:t>
            </a:r>
          </a:p>
        </p:txBody>
      </p:sp>
      <p:sp>
        <p:nvSpPr>
          <p:cNvPr id="7" name="内容占位符 12"/>
          <p:cNvSpPr txBox="1">
            <a:spLocks/>
          </p:cNvSpPr>
          <p:nvPr/>
        </p:nvSpPr>
        <p:spPr bwMode="auto">
          <a:xfrm>
            <a:off x="4159712" y="881831"/>
            <a:ext cx="4558986" cy="507608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　登高　</a:t>
            </a:r>
            <a:r>
              <a:rPr lang="en-US" altLang="zh-CN" sz="2000" b="1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767</a:t>
            </a:r>
            <a:r>
              <a:rPr lang="zh-CN" altLang="en-US" sz="2000" b="1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endParaRPr lang="en-US" altLang="zh-CN" sz="3600" b="1" dirty="0" smtClean="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3600" b="1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风急天高猿啸哀，渚清沙白鸟飞回。</a:t>
            </a:r>
          </a:p>
          <a:p>
            <a:r>
              <a:rPr lang="zh-CN" altLang="en-US" sz="3600" b="1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无边落木萧萧下，不尽长江滚滚来。</a:t>
            </a:r>
          </a:p>
          <a:p>
            <a:r>
              <a:rPr lang="zh-CN" altLang="en-US" sz="3600" b="1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万里悲秋常作客，百年多病独登台。</a:t>
            </a:r>
          </a:p>
          <a:p>
            <a:r>
              <a:rPr lang="zh-CN" altLang="en-US" sz="3600" b="1" dirty="0" smtClean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艰难苦恨繁霜鬓，潦倒新停浊酒杯。 </a:t>
            </a:r>
          </a:p>
          <a:p>
            <a:endParaRPr lang="zh-CN" altLang="en-US" sz="3600" b="1" dirty="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588151" y="3950523"/>
            <a:ext cx="3499681" cy="11885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44762" y="846517"/>
            <a:ext cx="9457052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sz="2400" b="1" kern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" panose="02020603050405020304" pitchFamily="18" charset="0"/>
              </a:rPr>
              <a:t>宋代</a:t>
            </a:r>
            <a:r>
              <a:rPr lang="zh-CN" altLang="zh-CN" sz="24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" panose="02020603050405020304" pitchFamily="18" charset="0"/>
              </a:rPr>
              <a:t>罗大经曾说</a:t>
            </a:r>
            <a:r>
              <a:rPr lang="en-US" altLang="zh-CN" sz="24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" panose="02020603050405020304" pitchFamily="18" charset="0"/>
              </a:rPr>
              <a:t>“</a:t>
            </a:r>
            <a:r>
              <a:rPr lang="zh-CN" altLang="zh-CN" sz="24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" panose="02020603050405020304" pitchFamily="18" charset="0"/>
              </a:rPr>
              <a:t>颈联的十四个字中含有八层意思</a:t>
            </a:r>
            <a:r>
              <a:rPr lang="en-US" altLang="zh-CN" sz="24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" panose="02020603050405020304" pitchFamily="18" charset="0"/>
              </a:rPr>
              <a:t>”</a:t>
            </a:r>
            <a:r>
              <a:rPr lang="zh-CN" altLang="zh-CN" sz="24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" panose="02020603050405020304" pitchFamily="18" charset="0"/>
              </a:rPr>
              <a:t>，详述了人生凄苦的境况：</a:t>
            </a:r>
            <a:endParaRPr lang="zh-CN" altLang="zh-CN" sz="2400" b="1" kern="1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2400" b="1" kern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" panose="02020603050405020304" pitchFamily="18" charset="0"/>
              </a:rPr>
              <a:t>万里</a:t>
            </a:r>
            <a:r>
              <a:rPr lang="zh-CN" altLang="zh-CN" sz="24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" panose="02020603050405020304" pitchFamily="18" charset="0"/>
              </a:rPr>
              <a:t>，</a:t>
            </a:r>
            <a:r>
              <a:rPr lang="zh-CN" altLang="zh-CN" sz="24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" panose="02020603050405020304" pitchFamily="18" charset="0"/>
              </a:rPr>
              <a:t>地之远也</a:t>
            </a:r>
            <a:r>
              <a:rPr lang="zh-CN" altLang="zh-CN" sz="24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" panose="02020603050405020304" pitchFamily="18" charset="0"/>
              </a:rPr>
              <a:t>；秋，</a:t>
            </a:r>
            <a:r>
              <a:rPr lang="zh-CN" altLang="zh-CN" sz="24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" panose="02020603050405020304" pitchFamily="18" charset="0"/>
              </a:rPr>
              <a:t>时之凄惨</a:t>
            </a:r>
            <a:r>
              <a:rPr lang="zh-CN" altLang="zh-CN" sz="24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" panose="02020603050405020304" pitchFamily="18" charset="0"/>
              </a:rPr>
              <a:t>也；作客，</a:t>
            </a:r>
            <a:r>
              <a:rPr lang="zh-CN" altLang="zh-CN" sz="24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" panose="02020603050405020304" pitchFamily="18" charset="0"/>
              </a:rPr>
              <a:t>羁旅</a:t>
            </a:r>
            <a:r>
              <a:rPr lang="zh-CN" altLang="zh-CN" sz="24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" panose="02020603050405020304" pitchFamily="18" charset="0"/>
              </a:rPr>
              <a:t>也；常作客，</a:t>
            </a:r>
            <a:r>
              <a:rPr lang="zh-CN" altLang="zh-CN" sz="24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" panose="02020603050405020304" pitchFamily="18" charset="0"/>
              </a:rPr>
              <a:t>久旅</a:t>
            </a:r>
            <a:r>
              <a:rPr lang="zh-CN" altLang="zh-CN" sz="24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" panose="02020603050405020304" pitchFamily="18" charset="0"/>
              </a:rPr>
              <a:t>也；</a:t>
            </a:r>
            <a:endParaRPr lang="zh-CN" altLang="zh-CN" sz="2400" b="1" kern="1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2400" b="1" kern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" panose="02020603050405020304" pitchFamily="18" charset="0"/>
              </a:rPr>
              <a:t>百年</a:t>
            </a:r>
            <a:r>
              <a:rPr lang="zh-CN" altLang="zh-CN" sz="24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" panose="02020603050405020304" pitchFamily="18" charset="0"/>
              </a:rPr>
              <a:t>，</a:t>
            </a:r>
            <a:r>
              <a:rPr lang="zh-CN" altLang="zh-CN" sz="24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" panose="02020603050405020304" pitchFamily="18" charset="0"/>
              </a:rPr>
              <a:t>齿暮</a:t>
            </a:r>
            <a:r>
              <a:rPr lang="zh-CN" altLang="zh-CN" sz="24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" panose="02020603050405020304" pitchFamily="18" charset="0"/>
              </a:rPr>
              <a:t>也；多病，</a:t>
            </a:r>
            <a:r>
              <a:rPr lang="zh-CN" altLang="zh-CN" sz="24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" panose="02020603050405020304" pitchFamily="18" charset="0"/>
              </a:rPr>
              <a:t>衰疾</a:t>
            </a:r>
            <a:r>
              <a:rPr lang="zh-CN" altLang="zh-CN" sz="24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" panose="02020603050405020304" pitchFamily="18" charset="0"/>
              </a:rPr>
              <a:t>也；</a:t>
            </a:r>
            <a:r>
              <a:rPr lang="en-US" altLang="zh-CN" sz="24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" panose="02020603050405020304" pitchFamily="18" charset="0"/>
              </a:rPr>
              <a:t> </a:t>
            </a:r>
            <a:r>
              <a:rPr lang="zh-CN" altLang="zh-CN" sz="2400" b="1" kern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" panose="02020603050405020304" pitchFamily="18" charset="0"/>
              </a:rPr>
              <a:t>台</a:t>
            </a:r>
            <a:r>
              <a:rPr lang="zh-CN" altLang="zh-CN" sz="24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" panose="02020603050405020304" pitchFamily="18" charset="0"/>
              </a:rPr>
              <a:t>，</a:t>
            </a:r>
            <a:r>
              <a:rPr lang="zh-CN" altLang="zh-CN" sz="24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" panose="02020603050405020304" pitchFamily="18" charset="0"/>
              </a:rPr>
              <a:t>高迥处</a:t>
            </a:r>
            <a:r>
              <a:rPr lang="zh-CN" altLang="zh-CN" sz="24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" panose="02020603050405020304" pitchFamily="18" charset="0"/>
              </a:rPr>
              <a:t>也；独登台，</a:t>
            </a:r>
            <a:r>
              <a:rPr lang="zh-CN" altLang="zh-CN" sz="24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" panose="02020603050405020304" pitchFamily="18" charset="0"/>
              </a:rPr>
              <a:t>无亲朋</a:t>
            </a:r>
            <a:r>
              <a:rPr lang="zh-CN" altLang="zh-CN" sz="24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" panose="02020603050405020304" pitchFamily="18" charset="0"/>
              </a:rPr>
              <a:t>也。</a:t>
            </a:r>
            <a:endParaRPr lang="zh-CN" altLang="zh-CN" sz="2400" b="1" kern="1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9140049" y="3623542"/>
            <a:ext cx="2565797" cy="19901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悲远　悲时　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悲离　悲乱　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悲老　悲病　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悲己　悲独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2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内容占位符 2"/>
          <p:cNvSpPr>
            <a:spLocks noGrp="1"/>
          </p:cNvSpPr>
          <p:nvPr>
            <p:ph sz="half" idx="1"/>
          </p:nvPr>
        </p:nvSpPr>
        <p:spPr>
          <a:xfrm>
            <a:off x="758456" y="827359"/>
            <a:ext cx="4096986" cy="5771915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42900" lvl="0" indent="-342900" algn="l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Tx/>
              <a:buFont typeface="Wingdings" panose="05000000000000000000" pitchFamily="2" charset="2"/>
              <a:buChar char="§"/>
            </a:pPr>
            <a:r>
              <a:rPr lang="zh-CN" altLang="en-US" sz="3200" kern="0" dirty="0">
                <a:solidFill>
                  <a:srgbClr val="000000"/>
                </a:solidFill>
                <a:latin typeface="Arial"/>
                <a:ea typeface="宋体"/>
              </a:rPr>
              <a:t>登岳阳楼　　</a:t>
            </a:r>
            <a:r>
              <a:rPr lang="en-US" altLang="zh-CN" sz="3200" kern="0" dirty="0" smtClean="0">
                <a:solidFill>
                  <a:srgbClr val="000000"/>
                </a:solidFill>
                <a:latin typeface="Arial"/>
                <a:ea typeface="宋体"/>
              </a:rPr>
              <a:t>768</a:t>
            </a:r>
            <a:r>
              <a:rPr lang="zh-CN" altLang="en-US" sz="3200" kern="0" dirty="0" smtClean="0">
                <a:solidFill>
                  <a:srgbClr val="000000"/>
                </a:solidFill>
                <a:latin typeface="Arial"/>
                <a:ea typeface="宋体"/>
              </a:rPr>
              <a:t>年</a:t>
            </a:r>
            <a:endParaRPr lang="zh-CN" altLang="en-US" sz="3200" kern="0" dirty="0">
              <a:solidFill>
                <a:srgbClr val="000000"/>
              </a:solidFill>
              <a:latin typeface="Arial"/>
              <a:ea typeface="宋体"/>
            </a:endParaRPr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Tx/>
              <a:buFont typeface="Wingdings" panose="05000000000000000000" pitchFamily="2" charset="2"/>
              <a:buChar char="§"/>
            </a:pPr>
            <a:r>
              <a:rPr lang="en-US" altLang="zh-CN" sz="3200" kern="0" dirty="0">
                <a:solidFill>
                  <a:srgbClr val="000000"/>
                </a:solidFill>
                <a:latin typeface="Arial"/>
                <a:ea typeface="宋体"/>
              </a:rPr>
              <a:t>【</a:t>
            </a:r>
            <a:r>
              <a:rPr lang="zh-CN" altLang="en-US" sz="3200" kern="0" dirty="0">
                <a:solidFill>
                  <a:srgbClr val="000000"/>
                </a:solidFill>
                <a:latin typeface="Arial"/>
                <a:ea typeface="宋体"/>
              </a:rPr>
              <a:t>唐</a:t>
            </a:r>
            <a:r>
              <a:rPr lang="en-US" altLang="zh-CN" sz="3200" kern="0" dirty="0">
                <a:solidFill>
                  <a:srgbClr val="000000"/>
                </a:solidFill>
                <a:latin typeface="Arial"/>
                <a:ea typeface="宋体"/>
              </a:rPr>
              <a:t>】</a:t>
            </a:r>
            <a:r>
              <a:rPr lang="zh-CN" altLang="en-US" sz="3200" kern="0" dirty="0">
                <a:solidFill>
                  <a:srgbClr val="000000"/>
                </a:solidFill>
                <a:latin typeface="Arial"/>
                <a:ea typeface="宋体"/>
              </a:rPr>
              <a:t>杜甫 </a:t>
            </a:r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Tx/>
              <a:buFont typeface="Wingdings" panose="05000000000000000000" pitchFamily="2" charset="2"/>
              <a:buChar char="§"/>
            </a:pPr>
            <a:r>
              <a:rPr lang="zh-CN" altLang="en-US" sz="3200" kern="0" dirty="0">
                <a:solidFill>
                  <a:srgbClr val="000000"/>
                </a:solidFill>
                <a:latin typeface="Arial"/>
                <a:ea typeface="宋体"/>
              </a:rPr>
              <a:t>昔闻洞庭水，</a:t>
            </a:r>
            <a:endParaRPr lang="en-US" altLang="zh-CN" sz="3200" kern="0" dirty="0">
              <a:solidFill>
                <a:srgbClr val="000000"/>
              </a:solidFill>
              <a:latin typeface="Arial"/>
              <a:ea typeface="宋体"/>
            </a:endParaRPr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Tx/>
              <a:buFont typeface="Wingdings" panose="05000000000000000000" pitchFamily="2" charset="2"/>
              <a:buChar char="§"/>
            </a:pPr>
            <a:r>
              <a:rPr lang="zh-CN" altLang="en-US" sz="3200" kern="0" dirty="0">
                <a:solidFill>
                  <a:srgbClr val="000000"/>
                </a:solidFill>
                <a:latin typeface="Arial"/>
                <a:ea typeface="宋体"/>
              </a:rPr>
              <a:t>今上岳阳楼。</a:t>
            </a:r>
            <a:br>
              <a:rPr lang="zh-CN" altLang="en-US" sz="3200" kern="0" dirty="0">
                <a:solidFill>
                  <a:srgbClr val="000000"/>
                </a:solidFill>
                <a:latin typeface="Arial"/>
                <a:ea typeface="宋体"/>
              </a:rPr>
            </a:br>
            <a:r>
              <a:rPr lang="zh-CN" altLang="en-US" sz="3200" u="sng" kern="0" dirty="0">
                <a:solidFill>
                  <a:srgbClr val="E40000"/>
                </a:solidFill>
                <a:latin typeface="Arial"/>
                <a:ea typeface="宋体"/>
              </a:rPr>
              <a:t>吴楚东南坼，</a:t>
            </a:r>
            <a:endParaRPr lang="en-US" altLang="zh-CN" sz="3200" u="sng" kern="0" dirty="0">
              <a:solidFill>
                <a:srgbClr val="E40000"/>
              </a:solidFill>
              <a:latin typeface="Arial"/>
              <a:ea typeface="宋体"/>
            </a:endParaRPr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Tx/>
              <a:buFont typeface="Wingdings" panose="05000000000000000000" pitchFamily="2" charset="2"/>
              <a:buChar char="§"/>
            </a:pPr>
            <a:r>
              <a:rPr lang="zh-CN" altLang="en-US" sz="3200" u="sng" kern="0" dirty="0">
                <a:solidFill>
                  <a:srgbClr val="E40000"/>
                </a:solidFill>
                <a:latin typeface="Arial"/>
                <a:ea typeface="宋体"/>
              </a:rPr>
              <a:t>乾坤日夜浮。</a:t>
            </a:r>
            <a:br>
              <a:rPr lang="zh-CN" altLang="en-US" sz="3200" u="sng" kern="0" dirty="0">
                <a:solidFill>
                  <a:srgbClr val="E40000"/>
                </a:solidFill>
                <a:latin typeface="Arial"/>
                <a:ea typeface="宋体"/>
              </a:rPr>
            </a:br>
            <a:r>
              <a:rPr lang="zh-CN" altLang="en-US" sz="3200" kern="0" dirty="0">
                <a:solidFill>
                  <a:srgbClr val="000000"/>
                </a:solidFill>
                <a:latin typeface="Arial"/>
                <a:ea typeface="宋体"/>
              </a:rPr>
              <a:t>亲朋无一字，</a:t>
            </a:r>
            <a:endParaRPr lang="en-US" altLang="zh-CN" sz="3200" kern="0" dirty="0">
              <a:solidFill>
                <a:srgbClr val="000000"/>
              </a:solidFill>
              <a:latin typeface="Arial"/>
              <a:ea typeface="宋体"/>
            </a:endParaRPr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Tx/>
              <a:buFont typeface="Wingdings" panose="05000000000000000000" pitchFamily="2" charset="2"/>
              <a:buChar char="§"/>
            </a:pPr>
            <a:r>
              <a:rPr lang="zh-CN" altLang="en-US" sz="3200" kern="0" dirty="0">
                <a:solidFill>
                  <a:srgbClr val="000000"/>
                </a:solidFill>
                <a:latin typeface="Arial"/>
                <a:ea typeface="宋体"/>
              </a:rPr>
              <a:t>老病有孤舟。</a:t>
            </a:r>
            <a:br>
              <a:rPr lang="zh-CN" altLang="en-US" sz="3200" kern="0" dirty="0">
                <a:solidFill>
                  <a:srgbClr val="000000"/>
                </a:solidFill>
                <a:latin typeface="Arial"/>
                <a:ea typeface="宋体"/>
              </a:rPr>
            </a:br>
            <a:r>
              <a:rPr lang="zh-CN" altLang="en-US" sz="3200" u="sng" kern="0" dirty="0">
                <a:solidFill>
                  <a:srgbClr val="E40000"/>
                </a:solidFill>
                <a:latin typeface="Arial"/>
                <a:ea typeface="宋体"/>
              </a:rPr>
              <a:t>戎马关山北，</a:t>
            </a:r>
            <a:endParaRPr lang="en-US" altLang="zh-CN" sz="3200" u="sng" kern="0" dirty="0">
              <a:solidFill>
                <a:srgbClr val="E40000"/>
              </a:solidFill>
              <a:latin typeface="Arial"/>
              <a:ea typeface="宋体"/>
            </a:endParaRPr>
          </a:p>
          <a:p>
            <a:pPr marL="342900" lvl="0" indent="-342900" algn="l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Tx/>
              <a:buFont typeface="Wingdings" panose="05000000000000000000" pitchFamily="2" charset="2"/>
              <a:buChar char="§"/>
            </a:pPr>
            <a:r>
              <a:rPr lang="zh-CN" altLang="en-US" sz="3200" u="sng" kern="0" dirty="0">
                <a:solidFill>
                  <a:srgbClr val="E40000"/>
                </a:solidFill>
                <a:latin typeface="Arial"/>
                <a:ea typeface="宋体"/>
              </a:rPr>
              <a:t>凭轩涕泗流。</a:t>
            </a:r>
          </a:p>
          <a:p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8851" name="内容占位符 3"/>
          <p:cNvSpPr>
            <a:spLocks noGrp="1"/>
          </p:cNvSpPr>
          <p:nvPr>
            <p:ph sz="half" idx="2"/>
          </p:nvPr>
        </p:nvSpPr>
        <p:spPr>
          <a:xfrm>
            <a:off x="5318962" y="160925"/>
            <a:ext cx="6787979" cy="6750908"/>
          </a:xfrm>
        </p:spPr>
        <p:txBody>
          <a:bodyPr>
            <a:normAutofit lnSpcReduction="10000"/>
          </a:bodyPr>
          <a:lstStyle/>
          <a:p>
            <a:r>
              <a:rPr lang="zh-CN" altLang="en-US" kern="0" dirty="0">
                <a:solidFill>
                  <a:srgbClr val="000000"/>
                </a:solidFill>
                <a:latin typeface="Arial"/>
                <a:ea typeface="宋体"/>
              </a:rPr>
              <a:t/>
            </a:r>
            <a:br>
              <a:rPr lang="zh-CN" altLang="en-US" kern="0" dirty="0">
                <a:solidFill>
                  <a:srgbClr val="000000"/>
                </a:solidFill>
                <a:latin typeface="Arial"/>
                <a:ea typeface="宋体"/>
              </a:rPr>
            </a:br>
            <a:r>
              <a:rPr lang="zh-CN" altLang="en-US" kern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kern="0" dirty="0" smtClean="0">
                <a:solidFill>
                  <a:srgbClr val="000000"/>
                </a:solidFill>
                <a:latin typeface="Arial"/>
                <a:ea typeface="宋体"/>
              </a:rPr>
              <a:t>吴</a:t>
            </a:r>
            <a:r>
              <a:rPr lang="zh-CN" altLang="en-US" kern="0" dirty="0">
                <a:solidFill>
                  <a:srgbClr val="000000"/>
                </a:solidFill>
                <a:latin typeface="Arial"/>
                <a:ea typeface="宋体"/>
              </a:rPr>
              <a:t>楚：春秋时二国名（吴国和楚国）其地略在今湖南、湖北、江西、安徽、江苏、浙江一带。坼（</a:t>
            </a:r>
            <a:r>
              <a:rPr lang="en-US" altLang="zh-CN" kern="0" dirty="0">
                <a:solidFill>
                  <a:srgbClr val="000000"/>
                </a:solidFill>
                <a:latin typeface="Arial"/>
                <a:ea typeface="宋体"/>
              </a:rPr>
              <a:t>chè</a:t>
            </a:r>
            <a:r>
              <a:rPr lang="zh-CN" altLang="en-US" kern="0" dirty="0">
                <a:solidFill>
                  <a:srgbClr val="000000"/>
                </a:solidFill>
                <a:latin typeface="Arial"/>
                <a:ea typeface="宋体"/>
              </a:rPr>
              <a:t>）：分裂，这里引申为划分。这句是说：</a:t>
            </a:r>
            <a:r>
              <a:rPr lang="zh-CN" altLang="en-US" u="sng" kern="0" dirty="0">
                <a:solidFill>
                  <a:srgbClr val="E40000"/>
                </a:solidFill>
                <a:latin typeface="Arial"/>
                <a:ea typeface="宋体"/>
              </a:rPr>
              <a:t>辽阔的吴楚两地被洞庭湖一水分割。</a:t>
            </a:r>
            <a:br>
              <a:rPr lang="zh-CN" altLang="en-US" u="sng" kern="0" dirty="0">
                <a:solidFill>
                  <a:srgbClr val="E40000"/>
                </a:solidFill>
                <a:latin typeface="Arial"/>
                <a:ea typeface="宋体"/>
              </a:rPr>
            </a:br>
            <a:r>
              <a:rPr lang="zh-CN" altLang="en-US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kern="0" dirty="0" smtClean="0">
                <a:solidFill>
                  <a:srgbClr val="000000"/>
                </a:solidFill>
                <a:latin typeface="Arial"/>
                <a:ea typeface="宋体"/>
              </a:rPr>
              <a:t>乾</a:t>
            </a:r>
            <a:r>
              <a:rPr lang="zh-CN" altLang="en-US" kern="0" dirty="0">
                <a:solidFill>
                  <a:srgbClr val="000000"/>
                </a:solidFill>
                <a:latin typeface="Arial"/>
                <a:ea typeface="宋体"/>
              </a:rPr>
              <a:t>坤（</a:t>
            </a:r>
            <a:r>
              <a:rPr lang="en-US" altLang="zh-CN" kern="0" dirty="0">
                <a:solidFill>
                  <a:srgbClr val="000000"/>
                </a:solidFill>
                <a:latin typeface="Arial"/>
                <a:ea typeface="宋体"/>
              </a:rPr>
              <a:t>qián kūn</a:t>
            </a:r>
            <a:r>
              <a:rPr lang="zh-CN" altLang="en-US" kern="0" dirty="0">
                <a:solidFill>
                  <a:srgbClr val="000000"/>
                </a:solidFill>
                <a:latin typeface="Arial"/>
                <a:ea typeface="宋体"/>
              </a:rPr>
              <a:t>）日夜浮：</a:t>
            </a:r>
            <a:r>
              <a:rPr lang="zh-CN" altLang="en-US" u="sng" kern="0" dirty="0">
                <a:solidFill>
                  <a:srgbClr val="E40000"/>
                </a:solidFill>
                <a:latin typeface="Arial"/>
                <a:ea typeface="宋体"/>
              </a:rPr>
              <a:t>日月星辰昼夜都飘浮在洞庭湖上。</a:t>
            </a:r>
            <a:r>
              <a:rPr lang="zh-CN" altLang="en-US" kern="0" dirty="0">
                <a:solidFill>
                  <a:srgbClr val="000000"/>
                </a:solidFill>
                <a:latin typeface="Arial"/>
                <a:ea typeface="宋体"/>
              </a:rPr>
              <a:t>乾坤：天地，指日月。</a:t>
            </a:r>
            <a:br>
              <a:rPr lang="zh-CN" altLang="en-US" kern="0" dirty="0">
                <a:solidFill>
                  <a:srgbClr val="000000"/>
                </a:solidFill>
                <a:latin typeface="Arial"/>
                <a:ea typeface="宋体"/>
              </a:rPr>
            </a:br>
            <a:r>
              <a:rPr lang="zh-CN" altLang="en-US" kern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kern="0" dirty="0" smtClean="0">
                <a:solidFill>
                  <a:srgbClr val="000000"/>
                </a:solidFill>
                <a:latin typeface="Arial"/>
                <a:ea typeface="宋体"/>
              </a:rPr>
              <a:t>无</a:t>
            </a:r>
            <a:r>
              <a:rPr lang="zh-CN" altLang="en-US" kern="0" dirty="0">
                <a:solidFill>
                  <a:srgbClr val="000000"/>
                </a:solidFill>
                <a:latin typeface="Arial"/>
                <a:ea typeface="宋体"/>
              </a:rPr>
              <a:t>一字：杳无音讯。 字：这里指书信。</a:t>
            </a:r>
            <a:br>
              <a:rPr lang="zh-CN" altLang="en-US" kern="0" dirty="0">
                <a:solidFill>
                  <a:srgbClr val="000000"/>
                </a:solidFill>
                <a:latin typeface="Arial"/>
                <a:ea typeface="宋体"/>
              </a:rPr>
            </a:br>
            <a:r>
              <a:rPr lang="zh-CN" altLang="en-US" kern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en-US" kern="0" dirty="0" smtClean="0">
                <a:solidFill>
                  <a:srgbClr val="000000"/>
                </a:solidFill>
                <a:latin typeface="Arial"/>
                <a:ea typeface="宋体"/>
              </a:rPr>
              <a:t>老</a:t>
            </a:r>
            <a:r>
              <a:rPr lang="zh-CN" altLang="en-US" kern="0" dirty="0">
                <a:solidFill>
                  <a:srgbClr val="000000"/>
                </a:solidFill>
                <a:latin typeface="Arial"/>
                <a:ea typeface="宋体"/>
              </a:rPr>
              <a:t>病：年老多病。杜甫时年五十七岁，身患肺病，风痹，左臂偏枯，右耳已聋，靠饮药维持生命。有孤舟：唯有孤舟一叶飘零无定。诗人生平的最后三年里大部分时间是在船上度过的。这句写的是杜甫生活的实况。</a:t>
            </a:r>
            <a:br>
              <a:rPr lang="zh-CN" altLang="en-US" kern="0" dirty="0">
                <a:solidFill>
                  <a:srgbClr val="000000"/>
                </a:solidFill>
                <a:latin typeface="Arial"/>
                <a:ea typeface="宋体"/>
              </a:rPr>
            </a:br>
            <a:r>
              <a:rPr lang="zh-CN" altLang="en-US" kern="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⑤</a:t>
            </a:r>
            <a:r>
              <a:rPr lang="zh-CN" altLang="en-US" kern="0" dirty="0" smtClean="0">
                <a:solidFill>
                  <a:srgbClr val="000000"/>
                </a:solidFill>
                <a:latin typeface="Arial"/>
                <a:ea typeface="宋体"/>
              </a:rPr>
              <a:t>戎</a:t>
            </a:r>
            <a:r>
              <a:rPr lang="zh-CN" altLang="en-US" kern="0" dirty="0">
                <a:solidFill>
                  <a:srgbClr val="000000"/>
                </a:solidFill>
                <a:latin typeface="Arial"/>
                <a:ea typeface="宋体"/>
              </a:rPr>
              <a:t>（</a:t>
            </a:r>
            <a:r>
              <a:rPr lang="en-US" altLang="zh-CN" kern="0" dirty="0">
                <a:solidFill>
                  <a:srgbClr val="000000"/>
                </a:solidFill>
                <a:latin typeface="Arial"/>
                <a:ea typeface="宋体"/>
              </a:rPr>
              <a:t>róng</a:t>
            </a:r>
            <a:r>
              <a:rPr lang="zh-CN" altLang="en-US" kern="0" dirty="0">
                <a:solidFill>
                  <a:srgbClr val="000000"/>
                </a:solidFill>
                <a:latin typeface="Arial"/>
                <a:ea typeface="宋体"/>
              </a:rPr>
              <a:t>）马关山北：北方边关战事又起。当时吐蕃侵扰宁夏灵武、陕西邠（</a:t>
            </a:r>
            <a:r>
              <a:rPr lang="en-US" altLang="zh-CN" kern="0" dirty="0">
                <a:solidFill>
                  <a:srgbClr val="000000"/>
                </a:solidFill>
                <a:latin typeface="Arial"/>
                <a:ea typeface="宋体"/>
              </a:rPr>
              <a:t>bīn</a:t>
            </a:r>
            <a:r>
              <a:rPr lang="zh-CN" altLang="en-US" kern="0" dirty="0">
                <a:solidFill>
                  <a:srgbClr val="000000"/>
                </a:solidFill>
                <a:latin typeface="Arial"/>
                <a:ea typeface="宋体"/>
              </a:rPr>
              <a:t>）州一带，朝廷震动，匆忙调兵抗敌。戎马：军马，借指军事、战争，战乱。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402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9705" y="154979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</a:rPr>
              <a:t>意象：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29837" y="205047"/>
            <a:ext cx="6910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accent2"/>
                </a:solidFill>
              </a:rPr>
              <a:t>缘景明情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130829" y="170133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</a:rPr>
              <a:t>洞庭湖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152581" y="170133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</a:rPr>
              <a:t>岳阳楼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350762" y="236663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</a:rPr>
              <a:t>吴楚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760725" y="2387012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</a:rPr>
              <a:t>乾坤、日月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367387" y="303192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</a:rPr>
              <a:t>一字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452062" y="310190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</a:rPr>
              <a:t>孤舟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753987" y="377480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</a:rPr>
              <a:t>戎马、关山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820070" y="373243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</a:rPr>
              <a:t>凭轩、涕泗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291678" y="170688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</a:rPr>
              <a:t>（昔）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060896" y="172149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</a:rPr>
              <a:t>（今）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996632" y="1745673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</a:rPr>
              <a:t>意外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338943" y="242177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</a:rPr>
              <a:t>（坼）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636691" y="242664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</a:rPr>
              <a:t>（浮）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311239" y="3086012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</a:rPr>
              <a:t>（无）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951188" y="3101907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</a:rPr>
              <a:t>（有）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676997" y="3753919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</a:rPr>
              <a:t>（北）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734350" y="3753919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</a:rPr>
              <a:t>（流）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0023231" y="27854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cxnSp>
        <p:nvCxnSpPr>
          <p:cNvPr id="39" name="直接箭头连接符 38"/>
          <p:cNvCxnSpPr/>
          <p:nvPr/>
        </p:nvCxnSpPr>
        <p:spPr>
          <a:xfrm flipH="1">
            <a:off x="3291678" y="886265"/>
            <a:ext cx="1280322" cy="66352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5444641" y="911881"/>
            <a:ext cx="1272682" cy="6690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8016737" y="243895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</a:rPr>
              <a:t>气魄宏大</a:t>
            </a:r>
          </a:p>
        </p:txBody>
      </p:sp>
      <p:sp>
        <p:nvSpPr>
          <p:cNvPr id="44" name="矩形 43"/>
          <p:cNvSpPr/>
          <p:nvPr/>
        </p:nvSpPr>
        <p:spPr>
          <a:xfrm>
            <a:off x="9509796" y="2421774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</a:rPr>
              <a:t>（分裂衰败）</a:t>
            </a:r>
          </a:p>
        </p:txBody>
      </p:sp>
      <p:sp>
        <p:nvSpPr>
          <p:cNvPr id="45" name="矩形 44"/>
          <p:cNvSpPr/>
          <p:nvPr/>
        </p:nvSpPr>
        <p:spPr>
          <a:xfrm>
            <a:off x="7768361" y="3079542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</a:rPr>
              <a:t>孤苦悲惨</a:t>
            </a:r>
          </a:p>
        </p:txBody>
      </p:sp>
      <p:sp>
        <p:nvSpPr>
          <p:cNvPr id="46" name="矩形 45"/>
          <p:cNvSpPr/>
          <p:nvPr/>
        </p:nvSpPr>
        <p:spPr>
          <a:xfrm>
            <a:off x="9303809" y="3112292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</a:rPr>
              <a:t>（痛心和不平）</a:t>
            </a:r>
          </a:p>
        </p:txBody>
      </p:sp>
      <p:sp>
        <p:nvSpPr>
          <p:cNvPr id="47" name="矩形 46"/>
          <p:cNvSpPr/>
          <p:nvPr/>
        </p:nvSpPr>
        <p:spPr>
          <a:xfrm>
            <a:off x="8049265" y="3725246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</a:rPr>
              <a:t>无可奈何</a:t>
            </a:r>
          </a:p>
        </p:txBody>
      </p:sp>
      <p:sp>
        <p:nvSpPr>
          <p:cNvPr id="48" name="矩形 47"/>
          <p:cNvSpPr/>
          <p:nvPr/>
        </p:nvSpPr>
        <p:spPr>
          <a:xfrm>
            <a:off x="9585188" y="3774805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</a:rPr>
              <a:t>（万分压抑）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2838715" y="4557480"/>
            <a:ext cx="2876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rgbClr val="C00000"/>
                </a:solidFill>
              </a:rPr>
              <a:t>卒章显志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695249" y="4520480"/>
            <a:ext cx="270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rgbClr val="C00000"/>
                </a:solidFill>
              </a:rPr>
              <a:t>知人论世</a:t>
            </a:r>
          </a:p>
        </p:txBody>
      </p:sp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52" name="幻灯片缩放定位 51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0999675" y="6253089"/>
              <a:ext cx="798730" cy="449286"/>
            </p:xfrm>
            <a:graphic>
              <a:graphicData uri="http://schemas.microsoft.com/office/powerpoint/2016/slidezoom">
                <pslz:sldZm>
                  <pslz:sldZmObj sldId="277" cId="3677194477">
                    <pslz:zmPr id="{60756E26-52FE-4B41-B886-0A95DD1CA2FE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8730" cy="449286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2" name="幻灯片缩放定位 51">
                <a:hlinkClick r:id="rId3" action="ppaction://hlinksldjump"/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99675" y="6253089"/>
                <a:ext cx="798730" cy="449286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矩形 52"/>
          <p:cNvSpPr/>
          <p:nvPr/>
        </p:nvSpPr>
        <p:spPr>
          <a:xfrm>
            <a:off x="8954300" y="1695160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</a:rPr>
              <a:t>（长叹）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2078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意</a:t>
            </a:r>
            <a:r>
              <a:rPr lang="zh-CN" altLang="en-US" dirty="0" smtClean="0">
                <a:solidFill>
                  <a:srgbClr val="FF0000"/>
                </a:solidFill>
              </a:rPr>
              <a:t>象　　　登高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677" y="1258042"/>
            <a:ext cx="10943773" cy="502225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一、怀古伤时，表达个人得失之悲；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陈子昂：念天地之悠悠，独怆然而涕下。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（天地悠悠、人生短暂、功业难成）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二、羁旅行役，寄托思乡怀远之感；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王维：遥知兄弟登高处，遍插茱萸少一人。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三、抒怀励志，抒写人生豪迈之情。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王之涣：欲穷千里目，更上一层楼。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3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90003" y="781400"/>
            <a:ext cx="5724644" cy="3416320"/>
          </a:xfrm>
          <a:prstGeom prst="rect">
            <a:avLst/>
          </a:prstGeom>
          <a:solidFill>
            <a:schemeClr val="bg2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016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C00000"/>
                </a:solidFill>
              </a:rPr>
              <a:t>与夏十二登岳阳楼</a:t>
            </a:r>
            <a:endParaRPr lang="en-US" altLang="zh-CN" sz="3600" b="1" dirty="0">
              <a:solidFill>
                <a:srgbClr val="C00000"/>
              </a:solidFill>
            </a:endParaRPr>
          </a:p>
          <a:p>
            <a:pPr algn="ctr"/>
            <a:r>
              <a:rPr lang="zh-CN" altLang="en-US" sz="3600" b="1" dirty="0">
                <a:solidFill>
                  <a:srgbClr val="C00000"/>
                </a:solidFill>
              </a:rPr>
              <a:t>李白</a:t>
            </a:r>
            <a:endParaRPr lang="en-US" altLang="zh-CN" sz="3600" b="1" dirty="0">
              <a:solidFill>
                <a:srgbClr val="C00000"/>
              </a:solidFill>
            </a:endParaRPr>
          </a:p>
          <a:p>
            <a:pPr algn="ctr"/>
            <a:r>
              <a:rPr lang="zh-CN" altLang="en-US" sz="3600" b="1" dirty="0">
                <a:solidFill>
                  <a:srgbClr val="C00000"/>
                </a:solidFill>
              </a:rPr>
              <a:t>楼观岳阳尽，川迥洞庭开。</a:t>
            </a:r>
            <a:endParaRPr lang="en-US" altLang="zh-CN" sz="3600" b="1" dirty="0">
              <a:solidFill>
                <a:srgbClr val="C00000"/>
              </a:solidFill>
            </a:endParaRPr>
          </a:p>
          <a:p>
            <a:pPr algn="ctr"/>
            <a:r>
              <a:rPr lang="zh-CN" altLang="en-US" sz="3600" b="1" dirty="0">
                <a:solidFill>
                  <a:srgbClr val="C00000"/>
                </a:solidFill>
              </a:rPr>
              <a:t>雁引愁心去，山衔好月来。</a:t>
            </a:r>
            <a:endParaRPr lang="en-US" altLang="zh-CN" sz="3600" b="1" dirty="0">
              <a:solidFill>
                <a:srgbClr val="C00000"/>
              </a:solidFill>
            </a:endParaRPr>
          </a:p>
          <a:p>
            <a:pPr algn="ctr"/>
            <a:r>
              <a:rPr lang="zh-CN" altLang="en-US" sz="3600" b="1" dirty="0">
                <a:solidFill>
                  <a:srgbClr val="C00000"/>
                </a:solidFill>
              </a:rPr>
              <a:t>云间连下榻，天上接行杯。</a:t>
            </a:r>
            <a:endParaRPr lang="en-US" altLang="zh-CN" sz="3600" b="1" dirty="0">
              <a:solidFill>
                <a:srgbClr val="C00000"/>
              </a:solidFill>
            </a:endParaRPr>
          </a:p>
          <a:p>
            <a:pPr algn="ctr"/>
            <a:r>
              <a:rPr lang="zh-CN" altLang="en-US" sz="3600" b="1" dirty="0">
                <a:solidFill>
                  <a:srgbClr val="C00000"/>
                </a:solidFill>
              </a:rPr>
              <a:t>醉后凉风起，吹人舞袖回。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15883" y="840015"/>
            <a:ext cx="5724644" cy="341632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softEdge rad="12700"/>
          </a:effectLst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2060"/>
                </a:solidFill>
              </a:rPr>
              <a:t>登岳阳楼</a:t>
            </a:r>
            <a:endParaRPr lang="en-US" altLang="zh-CN" sz="3600" b="1" dirty="0">
              <a:solidFill>
                <a:srgbClr val="002060"/>
              </a:solidFill>
            </a:endParaRPr>
          </a:p>
          <a:p>
            <a:pPr algn="ctr"/>
            <a:r>
              <a:rPr lang="zh-CN" altLang="en-US" sz="3600" b="1" dirty="0">
                <a:solidFill>
                  <a:srgbClr val="002060"/>
                </a:solidFill>
              </a:rPr>
              <a:t>杜甫</a:t>
            </a:r>
            <a:endParaRPr lang="en-US" altLang="zh-CN" sz="3600" b="1" dirty="0">
              <a:solidFill>
                <a:srgbClr val="002060"/>
              </a:solidFill>
            </a:endParaRPr>
          </a:p>
          <a:p>
            <a:pPr algn="ctr"/>
            <a:r>
              <a:rPr lang="zh-CN" altLang="en-US" sz="3600" b="1" dirty="0">
                <a:solidFill>
                  <a:srgbClr val="002060"/>
                </a:solidFill>
              </a:rPr>
              <a:t>昔闻洞庭水，今上岳阳楼。</a:t>
            </a:r>
            <a:endParaRPr lang="en-US" altLang="zh-CN" sz="3600" b="1" dirty="0">
              <a:solidFill>
                <a:srgbClr val="002060"/>
              </a:solidFill>
            </a:endParaRPr>
          </a:p>
          <a:p>
            <a:pPr algn="ctr"/>
            <a:r>
              <a:rPr lang="zh-CN" altLang="en-US" sz="3600" b="1" dirty="0">
                <a:solidFill>
                  <a:srgbClr val="002060"/>
                </a:solidFill>
              </a:rPr>
              <a:t>吴楚东南坼，乾坤月夜浮。</a:t>
            </a:r>
            <a:endParaRPr lang="en-US" altLang="zh-CN" sz="3600" b="1" dirty="0">
              <a:solidFill>
                <a:srgbClr val="002060"/>
              </a:solidFill>
            </a:endParaRPr>
          </a:p>
          <a:p>
            <a:pPr algn="ctr"/>
            <a:r>
              <a:rPr lang="zh-CN" altLang="en-US" sz="3600" b="1" dirty="0">
                <a:solidFill>
                  <a:srgbClr val="002060"/>
                </a:solidFill>
              </a:rPr>
              <a:t>亲朋无一字，老病有孤舟。</a:t>
            </a:r>
            <a:endParaRPr lang="en-US" altLang="zh-CN" sz="3600" b="1" dirty="0">
              <a:solidFill>
                <a:srgbClr val="002060"/>
              </a:solidFill>
            </a:endParaRPr>
          </a:p>
          <a:p>
            <a:pPr algn="ctr"/>
            <a:r>
              <a:rPr lang="zh-CN" altLang="en-US" sz="3600" b="1" dirty="0">
                <a:solidFill>
                  <a:srgbClr val="002060"/>
                </a:solidFill>
              </a:rPr>
              <a:t>戎马关山北，凭轩涕泗流。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89346" y="4865078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</a:rPr>
              <a:t>比较两首诗的异同？</a:t>
            </a:r>
          </a:p>
        </p:txBody>
      </p:sp>
    </p:spTree>
    <p:extLst>
      <p:ext uri="{BB962C8B-B14F-4D97-AF65-F5344CB8AC3E}">
        <p14:creationId xmlns:p14="http://schemas.microsoft.com/office/powerpoint/2010/main" val="361941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PRE" val="1266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A000120140530A18PPBG">
  <a:themeElements>
    <a:clrScheme name="kso_RED4">
      <a:dk1>
        <a:srgbClr val="494B4D"/>
      </a:dk1>
      <a:lt1>
        <a:srgbClr val="FFFFFF"/>
      </a:lt1>
      <a:dk2>
        <a:srgbClr val="3D3F41"/>
      </a:dk2>
      <a:lt2>
        <a:srgbClr val="FFFFFF"/>
      </a:lt2>
      <a:accent1>
        <a:srgbClr val="C68F2C"/>
      </a:accent1>
      <a:accent2>
        <a:srgbClr val="BB4A27"/>
      </a:accent2>
      <a:accent3>
        <a:srgbClr val="E68C68"/>
      </a:accent3>
      <a:accent4>
        <a:srgbClr val="8F2578"/>
      </a:accent4>
      <a:accent5>
        <a:srgbClr val="DCD834"/>
      </a:accent5>
      <a:accent6>
        <a:srgbClr val="9FBE3C"/>
      </a:accent6>
      <a:hlink>
        <a:srgbClr val="00B0F0"/>
      </a:hlink>
      <a:folHlink>
        <a:srgbClr val="AFB2B4"/>
      </a:folHlink>
    </a:clrScheme>
    <a:fontScheme name="KSO主题6">
      <a:majorFont>
        <a:latin typeface="Elephant"/>
        <a:ea typeface="幼圆"/>
        <a:cs typeface=""/>
      </a:majorFont>
      <a:minorFont>
        <a:latin typeface="Calibri"/>
        <a:ea typeface="华文新魏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637026332889634403</Template>
  <TotalTime>664</TotalTime>
  <Words>983</Words>
  <Application>Microsoft Office PowerPoint</Application>
  <PresentationFormat>宽屏</PresentationFormat>
  <Paragraphs>119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汉仪旗黑-85S</vt:lpstr>
      <vt:lpstr>黑体</vt:lpstr>
      <vt:lpstr>华文新魏</vt:lpstr>
      <vt:lpstr>华文中宋</vt:lpstr>
      <vt:lpstr>楷体</vt:lpstr>
      <vt:lpstr>宋体</vt:lpstr>
      <vt:lpstr>微软雅黑</vt:lpstr>
      <vt:lpstr>幼圆</vt:lpstr>
      <vt:lpstr>Arial</vt:lpstr>
      <vt:lpstr>Calibri</vt:lpstr>
      <vt:lpstr>Elephant</vt:lpstr>
      <vt:lpstr>Times</vt:lpstr>
      <vt:lpstr>Times New Roman</vt:lpstr>
      <vt:lpstr>Wingdings</vt:lpstr>
      <vt:lpstr>A000120140530A18PPBG</vt:lpstr>
      <vt:lpstr>1_Office 主题​​</vt:lpstr>
      <vt:lpstr>登高望远，赋诗抒怀 ——杜甫登高诗专题阅读</vt:lpstr>
      <vt:lpstr>PowerPoint 演示文稿</vt:lpstr>
      <vt:lpstr>杜甫生平简介： 四个时期。</vt:lpstr>
      <vt:lpstr>“放荡齐赵间，裘马颇清狂”《壮游》</vt:lpstr>
      <vt:lpstr>愁</vt:lpstr>
      <vt:lpstr>PowerPoint 演示文稿</vt:lpstr>
      <vt:lpstr>PowerPoint 演示文稿</vt:lpstr>
      <vt:lpstr>意象　　　登高</vt:lpstr>
      <vt:lpstr>PowerPoint 演示文稿</vt:lpstr>
      <vt:lpstr>阅读登临诗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Administrator</cp:lastModifiedBy>
  <cp:revision>107</cp:revision>
  <dcterms:created xsi:type="dcterms:W3CDTF">2019-08-28T15:40:44Z</dcterms:created>
  <dcterms:modified xsi:type="dcterms:W3CDTF">2020-03-13T15:18:28Z</dcterms:modified>
</cp:coreProperties>
</file>