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5" r:id="rId2"/>
    <p:sldId id="286" r:id="rId3"/>
    <p:sldId id="272" r:id="rId4"/>
    <p:sldId id="273" r:id="rId5"/>
    <p:sldId id="287" r:id="rId6"/>
    <p:sldId id="274" r:id="rId7"/>
    <p:sldId id="288" r:id="rId8"/>
    <p:sldId id="289" r:id="rId9"/>
    <p:sldId id="275" r:id="rId10"/>
    <p:sldId id="276" r:id="rId11"/>
    <p:sldId id="290" r:id="rId12"/>
    <p:sldId id="291" r:id="rId13"/>
    <p:sldId id="293" r:id="rId14"/>
    <p:sldId id="277" r:id="rId15"/>
    <p:sldId id="278" r:id="rId16"/>
    <p:sldId id="279" r:id="rId17"/>
    <p:sldId id="280" r:id="rId18"/>
    <p:sldId id="282" r:id="rId19"/>
    <p:sldId id="284" r:id="rId20"/>
    <p:sldId id="281" r:id="rId21"/>
    <p:sldId id="283" r:id="rId22"/>
    <p:sldId id="285" r:id="rId23"/>
    <p:sldId id="271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91056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28691" y="23507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</a:rPr>
              <a:t>语言</a:t>
            </a:r>
            <a:r>
              <a:rPr lang="zh-CN" altLang="en-US" sz="4400" dirty="0">
                <a:solidFill>
                  <a:srgbClr val="FF0000"/>
                </a:solidFill>
              </a:rPr>
              <a:t>表达得体</a:t>
            </a:r>
            <a:br>
              <a:rPr lang="zh-CN" altLang="en-US" sz="4400" dirty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高三年级语文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央美实验学校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孙立冬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800" dirty="0" smtClean="0">
                <a:solidFill>
                  <a:srgbClr val="C00000"/>
                </a:solidFill>
              </a:rPr>
              <a:t>3</a:t>
            </a:r>
            <a:r>
              <a:rPr lang="zh-CN" altLang="en-US" sz="2800" dirty="0" smtClean="0">
                <a:solidFill>
                  <a:srgbClr val="C00000"/>
                </a:solidFill>
              </a:rPr>
              <a:t>关注</a:t>
            </a:r>
            <a:r>
              <a:rPr lang="zh-CN" altLang="zh-CN" sz="2800" dirty="0" smtClean="0">
                <a:solidFill>
                  <a:srgbClr val="C00000"/>
                </a:solidFill>
              </a:rPr>
              <a:t>口语</a:t>
            </a:r>
            <a:r>
              <a:rPr lang="zh-CN" altLang="en-US" sz="2800" dirty="0" smtClean="0">
                <a:solidFill>
                  <a:srgbClr val="C00000"/>
                </a:solidFill>
              </a:rPr>
              <a:t>和书面语</a:t>
            </a:r>
            <a:endParaRPr lang="zh-CN" altLang="zh-CN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      </a:t>
            </a:r>
            <a:r>
              <a:rPr lang="zh-CN" altLang="zh-CN" sz="2800" dirty="0" smtClean="0">
                <a:solidFill>
                  <a:srgbClr val="FF0000"/>
                </a:solidFill>
              </a:rPr>
              <a:t>口语</a:t>
            </a:r>
            <a:r>
              <a:rPr lang="zh-CN" altLang="zh-CN" sz="2800" dirty="0"/>
              <a:t>即日常口头交谈时使用的语言，</a:t>
            </a:r>
            <a:r>
              <a:rPr lang="zh-CN" altLang="zh-CN" sz="2800" dirty="0">
                <a:solidFill>
                  <a:srgbClr val="FF0000"/>
                </a:solidFill>
              </a:rPr>
              <a:t>书面语</a:t>
            </a:r>
            <a:r>
              <a:rPr lang="zh-CN" altLang="zh-CN" sz="2800" dirty="0"/>
              <a:t>是指人们在</a:t>
            </a:r>
            <a:r>
              <a:rPr lang="en-US" altLang="zh-CN" sz="2800" dirty="0" err="1"/>
              <a:t>书写</a:t>
            </a:r>
            <a:r>
              <a:rPr lang="zh-CN" altLang="zh-CN" sz="2800" dirty="0"/>
              <a:t>和阅读</a:t>
            </a:r>
            <a:r>
              <a:rPr lang="en-US" altLang="zh-CN" sz="2800" dirty="0" err="1"/>
              <a:t>文章</a:t>
            </a:r>
            <a:r>
              <a:rPr lang="zh-CN" altLang="zh-CN" sz="2800" dirty="0"/>
              <a:t>时所使用的语言</a:t>
            </a:r>
            <a:r>
              <a:rPr lang="zh-CN" altLang="zh-CN" sz="2800" dirty="0" smtClean="0"/>
              <a:t>，它</a:t>
            </a:r>
            <a:r>
              <a:rPr lang="zh-CN" altLang="zh-CN" sz="2800" dirty="0"/>
              <a:t>是在</a:t>
            </a:r>
            <a:r>
              <a:rPr lang="en-US" altLang="zh-CN" sz="2800" dirty="0" err="1"/>
              <a:t>口语</a:t>
            </a:r>
            <a:r>
              <a:rPr lang="zh-CN" altLang="zh-CN" sz="2800" dirty="0"/>
              <a:t>的基础上发展来的，是在文字产生之后才出现的。因而，在语言表达时要注意它们的区别。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93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练习</a:t>
            </a:r>
            <a:r>
              <a:rPr lang="en-US" altLang="zh-CN" sz="2000" dirty="0" smtClean="0">
                <a:solidFill>
                  <a:srgbClr val="FF0000"/>
                </a:solidFill>
              </a:rPr>
              <a:t>4</a:t>
            </a:r>
            <a:r>
              <a:rPr lang="zh-CN" altLang="en-US" sz="2000" dirty="0" smtClean="0"/>
              <a:t>（</a:t>
            </a:r>
            <a:r>
              <a:rPr lang="en-US" altLang="zh-CN" sz="2000" dirty="0"/>
              <a:t>2007</a:t>
            </a:r>
            <a:r>
              <a:rPr lang="zh-CN" altLang="en-US" sz="2000" dirty="0" smtClean="0"/>
              <a:t>全国卷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）</a:t>
            </a:r>
            <a:r>
              <a:rPr lang="zh-CN" altLang="en-US" sz="2000" dirty="0"/>
              <a:t>穆天宇给余爷爷留一张便条，本想写得有点文采，却有</a:t>
            </a:r>
            <a:r>
              <a:rPr lang="en-US" altLang="zh-CN" sz="2000" dirty="0"/>
              <a:t>4</a:t>
            </a:r>
            <a:r>
              <a:rPr lang="zh-CN" altLang="en-US" sz="2000" dirty="0"/>
              <a:t>处用词不得体。请将不得体的词语找出来并进行修改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余爷爷</a:t>
            </a:r>
            <a:r>
              <a:rPr lang="zh-CN" altLang="en-US" sz="2000" dirty="0"/>
              <a:t>：</a:t>
            </a:r>
          </a:p>
          <a:p>
            <a:pPr marL="0" indent="0">
              <a:buNone/>
            </a:pPr>
            <a:r>
              <a:rPr lang="zh-CN" altLang="en-US" sz="2000" dirty="0"/>
              <a:t>　　惊悉阁下病了，父亲让我登门造访，未能见面。现馈赠鲜花一束，祝早日康复</a:t>
            </a:r>
            <a:r>
              <a:rPr lang="zh-CN" altLang="en-US" sz="2000" dirty="0" smtClean="0"/>
              <a:t>！</a:t>
            </a:r>
            <a:endParaRPr lang="en-US" altLang="zh-CN" sz="2000" dirty="0" smtClean="0"/>
          </a:p>
          <a:p>
            <a:r>
              <a:rPr lang="zh-CN" altLang="en-US" sz="2000" dirty="0"/>
              <a:t>①将</a:t>
            </a:r>
            <a:r>
              <a:rPr lang="en-US" altLang="zh-CN" sz="2000" dirty="0"/>
              <a:t>________________</a:t>
            </a:r>
            <a:r>
              <a:rPr lang="zh-CN" altLang="en-US" sz="2000" dirty="0"/>
              <a:t>改为</a:t>
            </a:r>
            <a:r>
              <a:rPr lang="en-US" altLang="zh-CN" sz="2000" dirty="0"/>
              <a:t>________</a:t>
            </a:r>
            <a:r>
              <a:rPr lang="zh-CN" altLang="en-US" sz="2000" dirty="0"/>
              <a:t>；</a:t>
            </a:r>
          </a:p>
          <a:p>
            <a:r>
              <a:rPr lang="zh-CN" altLang="en-US" sz="2000" dirty="0"/>
              <a:t>②将</a:t>
            </a:r>
            <a:r>
              <a:rPr lang="en-US" altLang="zh-CN" sz="2000" dirty="0"/>
              <a:t>________________</a:t>
            </a:r>
            <a:r>
              <a:rPr lang="zh-CN" altLang="en-US" sz="2000" dirty="0"/>
              <a:t>改为</a:t>
            </a:r>
            <a:r>
              <a:rPr lang="en-US" altLang="zh-CN" sz="2000" dirty="0"/>
              <a:t>________</a:t>
            </a:r>
            <a:r>
              <a:rPr lang="zh-CN" altLang="en-US" sz="2000" dirty="0"/>
              <a:t>；</a:t>
            </a:r>
          </a:p>
          <a:p>
            <a:r>
              <a:rPr lang="zh-CN" altLang="en-US" sz="2000" dirty="0"/>
              <a:t>③将</a:t>
            </a:r>
            <a:r>
              <a:rPr lang="en-US" altLang="zh-CN" sz="2000" dirty="0"/>
              <a:t>________________</a:t>
            </a:r>
            <a:r>
              <a:rPr lang="zh-CN" altLang="en-US" sz="2000" dirty="0"/>
              <a:t>改为</a:t>
            </a:r>
            <a:r>
              <a:rPr lang="en-US" altLang="zh-CN" sz="2000" dirty="0"/>
              <a:t>________</a:t>
            </a:r>
            <a:r>
              <a:rPr lang="zh-CN" altLang="en-US" sz="2000" dirty="0"/>
              <a:t>；</a:t>
            </a:r>
          </a:p>
          <a:p>
            <a:r>
              <a:rPr lang="zh-CN" altLang="en-US" sz="2000" dirty="0"/>
              <a:t>④将</a:t>
            </a:r>
            <a:r>
              <a:rPr lang="en-US" altLang="zh-CN" sz="2000" dirty="0"/>
              <a:t>________________</a:t>
            </a:r>
            <a:r>
              <a:rPr lang="zh-CN" altLang="en-US" sz="2000" dirty="0"/>
              <a:t>改为</a:t>
            </a:r>
            <a:r>
              <a:rPr lang="en-US" altLang="zh-CN" sz="2000" dirty="0"/>
              <a:t>________</a:t>
            </a:r>
            <a:r>
              <a:rPr lang="zh-CN" altLang="en-US" sz="2000" dirty="0"/>
              <a:t>。</a:t>
            </a:r>
          </a:p>
          <a:p>
            <a:pPr marL="0" indent="0">
              <a:buNone/>
            </a:pPr>
            <a:endParaRPr lang="zh-CN" altLang="en-US" sz="2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69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3247930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解析：</a:t>
            </a:r>
            <a:r>
              <a:rPr lang="zh-CN" altLang="en-US" sz="2400" dirty="0" smtClean="0"/>
              <a:t>本道题是一道很有意思的试题。穆天宇去看望生病的余爷爷，余爷爷不在家，穆天宇便给余爷爷留了一张便条，其实这道题很贴近我们的日常生活。既然贴近日常生活，</a:t>
            </a:r>
            <a:r>
              <a:rPr lang="zh-CN" altLang="zh-CN" sz="2400" dirty="0"/>
              <a:t>虽然是书面表达，但也应该采用</a:t>
            </a:r>
            <a:r>
              <a:rPr lang="zh-CN" altLang="zh-CN" sz="2400" dirty="0" smtClean="0"/>
              <a:t>口语。</a:t>
            </a:r>
            <a:r>
              <a:rPr lang="zh-CN" altLang="zh-CN" sz="2400" dirty="0"/>
              <a:t>让表达的内容更通俗，</a:t>
            </a:r>
            <a:r>
              <a:rPr lang="zh-CN" altLang="zh-CN" sz="2400" dirty="0" smtClean="0"/>
              <a:t>明白</a:t>
            </a:r>
            <a:r>
              <a:rPr lang="zh-CN" altLang="en-US" sz="2400" dirty="0" smtClean="0"/>
              <a:t>。但是穆天宇却想写得有文采，于是就使用了一些书面语。结果反而造成了表达不得体。</a:t>
            </a:r>
            <a:endParaRPr lang="en-US" altLang="zh-CN" sz="2400" dirty="0" smtClean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431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练习</a:t>
            </a:r>
            <a:r>
              <a:rPr lang="en-US" altLang="zh-CN" sz="2000" dirty="0" smtClean="0">
                <a:solidFill>
                  <a:srgbClr val="FF0000"/>
                </a:solidFill>
              </a:rPr>
              <a:t>4</a:t>
            </a:r>
            <a:r>
              <a:rPr lang="zh-CN" altLang="en-US" sz="2000" dirty="0" smtClean="0"/>
              <a:t>（</a:t>
            </a:r>
            <a:r>
              <a:rPr lang="en-US" altLang="zh-CN" sz="2000" dirty="0"/>
              <a:t>2007</a:t>
            </a:r>
            <a:r>
              <a:rPr lang="zh-CN" altLang="en-US" sz="2000" dirty="0" smtClean="0"/>
              <a:t>全国卷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）</a:t>
            </a:r>
            <a:r>
              <a:rPr lang="zh-CN" altLang="en-US" sz="2000" dirty="0"/>
              <a:t>穆天宇给余爷爷留一张便条，本想写得有点文采，却有</a:t>
            </a:r>
            <a:r>
              <a:rPr lang="en-US" altLang="zh-CN" sz="2000" dirty="0"/>
              <a:t>4</a:t>
            </a:r>
            <a:r>
              <a:rPr lang="zh-CN" altLang="en-US" sz="2000" dirty="0"/>
              <a:t>处用词不得体。请将不得体的词语找出来并进行修改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余爷爷</a:t>
            </a:r>
            <a:r>
              <a:rPr lang="zh-CN" altLang="en-US" sz="2000" dirty="0"/>
              <a:t>：</a:t>
            </a:r>
          </a:p>
          <a:p>
            <a:pPr marL="0" indent="0">
              <a:buNone/>
            </a:pPr>
            <a:r>
              <a:rPr lang="zh-CN" altLang="en-US" sz="2000" dirty="0"/>
              <a:t>　　惊悉阁下病了，父亲让我登门造访，未能见面。现馈赠鲜花一束，祝早日康复</a:t>
            </a:r>
            <a:r>
              <a:rPr lang="zh-CN" altLang="en-US" sz="2000" dirty="0" smtClean="0"/>
              <a:t>！</a:t>
            </a:r>
            <a:endParaRPr lang="en-US" altLang="zh-CN" sz="2000" dirty="0" smtClean="0"/>
          </a:p>
          <a:p>
            <a:r>
              <a:rPr lang="zh-CN" altLang="en-US" sz="2000" dirty="0" smtClean="0"/>
              <a:t>①将</a:t>
            </a:r>
            <a:r>
              <a:rPr lang="en-US" altLang="zh-CN" sz="2000" dirty="0" smtClean="0"/>
              <a:t>_____</a:t>
            </a:r>
            <a:r>
              <a:rPr lang="zh-CN" altLang="en-US" sz="2000" dirty="0" smtClean="0"/>
              <a:t>惊悉</a:t>
            </a:r>
            <a:r>
              <a:rPr lang="en-US" altLang="zh-CN" sz="2000" dirty="0" smtClean="0"/>
              <a:t>___________</a:t>
            </a:r>
            <a:r>
              <a:rPr lang="zh-CN" altLang="en-US" sz="2000" dirty="0" smtClean="0"/>
              <a:t>改为</a:t>
            </a:r>
            <a:r>
              <a:rPr lang="en-US" altLang="zh-CN" sz="2000" dirty="0" smtClean="0"/>
              <a:t>__    </a:t>
            </a:r>
            <a:r>
              <a:rPr lang="zh-CN" altLang="en-US" sz="2000" dirty="0" smtClean="0"/>
              <a:t>听说</a:t>
            </a:r>
            <a:r>
              <a:rPr lang="en-US" altLang="zh-CN" sz="2000" dirty="0" smtClean="0"/>
              <a:t>______</a:t>
            </a:r>
            <a:r>
              <a:rPr lang="zh-CN" altLang="en-US" sz="2000" dirty="0"/>
              <a:t>；</a:t>
            </a:r>
          </a:p>
          <a:p>
            <a:r>
              <a:rPr lang="zh-CN" altLang="en-US" sz="2000" dirty="0"/>
              <a:t>②将</a:t>
            </a:r>
            <a:r>
              <a:rPr lang="en-US" altLang="zh-CN" sz="2000" dirty="0" smtClean="0"/>
              <a:t>_____</a:t>
            </a:r>
            <a:r>
              <a:rPr lang="zh-CN" altLang="en-US" sz="2000" dirty="0" smtClean="0"/>
              <a:t>阁下</a:t>
            </a:r>
            <a:r>
              <a:rPr lang="en-US" altLang="zh-CN" sz="2000" dirty="0" smtClean="0"/>
              <a:t>___________</a:t>
            </a:r>
            <a:r>
              <a:rPr lang="zh-CN" altLang="en-US" sz="2000" dirty="0"/>
              <a:t>改为</a:t>
            </a:r>
            <a:r>
              <a:rPr lang="en-US" altLang="zh-CN" sz="2000" dirty="0" smtClean="0"/>
              <a:t>___  </a:t>
            </a:r>
            <a:r>
              <a:rPr lang="zh-CN" altLang="en-US" sz="2000" dirty="0" smtClean="0"/>
              <a:t>您老</a:t>
            </a:r>
            <a:r>
              <a:rPr lang="en-US" altLang="zh-CN" sz="2000" dirty="0" smtClean="0"/>
              <a:t>_____</a:t>
            </a:r>
            <a:r>
              <a:rPr lang="zh-CN" altLang="en-US" sz="2000" dirty="0"/>
              <a:t>；</a:t>
            </a:r>
          </a:p>
          <a:p>
            <a:r>
              <a:rPr lang="zh-CN" altLang="en-US" sz="2000" dirty="0"/>
              <a:t>③将</a:t>
            </a:r>
            <a:r>
              <a:rPr lang="en-US" altLang="zh-CN" sz="2000" dirty="0" smtClean="0"/>
              <a:t>_____</a:t>
            </a:r>
            <a:r>
              <a:rPr lang="zh-CN" altLang="en-US" sz="2000" dirty="0" smtClean="0"/>
              <a:t>造访</a:t>
            </a:r>
            <a:r>
              <a:rPr lang="en-US" altLang="zh-CN" sz="2000" dirty="0" smtClean="0"/>
              <a:t>___________</a:t>
            </a:r>
            <a:r>
              <a:rPr lang="zh-CN" altLang="en-US" sz="2000" dirty="0"/>
              <a:t>改为</a:t>
            </a:r>
            <a:r>
              <a:rPr lang="en-US" altLang="zh-CN" sz="2000" dirty="0" smtClean="0"/>
              <a:t>__   </a:t>
            </a:r>
            <a:r>
              <a:rPr lang="zh-CN" altLang="en-US" sz="2000" dirty="0" smtClean="0"/>
              <a:t>探望</a:t>
            </a:r>
            <a:r>
              <a:rPr lang="en-US" altLang="zh-CN" sz="2000" dirty="0" smtClean="0"/>
              <a:t>____</a:t>
            </a:r>
            <a:r>
              <a:rPr lang="zh-CN" altLang="en-US" sz="2000" dirty="0"/>
              <a:t>；</a:t>
            </a:r>
          </a:p>
          <a:p>
            <a:r>
              <a:rPr lang="zh-CN" altLang="en-US" sz="2000" dirty="0"/>
              <a:t>④将</a:t>
            </a:r>
            <a:r>
              <a:rPr lang="en-US" altLang="zh-CN" sz="2000" dirty="0" smtClean="0"/>
              <a:t>_____</a:t>
            </a:r>
            <a:r>
              <a:rPr lang="zh-CN" altLang="en-US" sz="2000" dirty="0" smtClean="0"/>
              <a:t>馈赠</a:t>
            </a:r>
            <a:r>
              <a:rPr lang="en-US" altLang="zh-CN" sz="2000" dirty="0" smtClean="0"/>
              <a:t>1___________</a:t>
            </a:r>
            <a:r>
              <a:rPr lang="zh-CN" altLang="en-US" sz="2000" dirty="0"/>
              <a:t>改为</a:t>
            </a:r>
            <a:r>
              <a:rPr lang="en-US" altLang="zh-CN" sz="2000" dirty="0" smtClean="0"/>
              <a:t>___</a:t>
            </a:r>
            <a:r>
              <a:rPr lang="zh-CN" altLang="en-US" sz="2000" dirty="0"/>
              <a:t>献上</a:t>
            </a:r>
            <a:r>
              <a:rPr lang="en-US" altLang="zh-CN" sz="2000" dirty="0" smtClean="0"/>
              <a:t>_____</a:t>
            </a:r>
            <a:r>
              <a:rPr lang="zh-CN" altLang="en-US" sz="2000" dirty="0"/>
              <a:t>。</a:t>
            </a:r>
          </a:p>
          <a:p>
            <a:pPr marL="0" indent="0">
              <a:buNone/>
            </a:pPr>
            <a:endParaRPr lang="zh-CN" altLang="en-US" sz="2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27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sz="2000" b="1" dirty="0" smtClean="0">
                <a:solidFill>
                  <a:srgbClr val="C00000"/>
                </a:solidFill>
              </a:rPr>
              <a:t>练习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5</a:t>
            </a:r>
            <a:r>
              <a:rPr lang="zh-CN" altLang="zh-CN" sz="2000" dirty="0" smtClean="0"/>
              <a:t>：</a:t>
            </a:r>
            <a:r>
              <a:rPr lang="zh-CN" altLang="zh-CN" sz="2000" dirty="0">
                <a:solidFill>
                  <a:srgbClr val="C00000"/>
                </a:solidFill>
              </a:rPr>
              <a:t>阅读试题材料，依据口语和书面语的区别，完成</a:t>
            </a:r>
            <a:r>
              <a:rPr lang="zh-CN" altLang="zh-CN" sz="2000" dirty="0" smtClean="0">
                <a:solidFill>
                  <a:srgbClr val="C00000"/>
                </a:solidFill>
              </a:rPr>
              <a:t>下面练习。</a:t>
            </a:r>
            <a:endParaRPr lang="zh-CN" altLang="zh-CN" sz="2000" dirty="0">
              <a:solidFill>
                <a:srgbClr val="C00000"/>
              </a:solidFill>
            </a:endParaRPr>
          </a:p>
          <a:p>
            <a:r>
              <a:rPr lang="zh-CN" altLang="zh-CN" sz="2000" dirty="0"/>
              <a:t>（</a:t>
            </a:r>
            <a:r>
              <a:rPr lang="en-US" altLang="zh-CN" sz="2000" dirty="0"/>
              <a:t>2018</a:t>
            </a:r>
            <a:r>
              <a:rPr lang="zh-CN" altLang="zh-CN" sz="2000" dirty="0"/>
              <a:t>年全国卷</a:t>
            </a:r>
            <a:r>
              <a:rPr lang="en-US" altLang="zh-CN" sz="2000" dirty="0"/>
              <a:t>1</a:t>
            </a:r>
            <a:r>
              <a:rPr lang="zh-CN" altLang="zh-CN" sz="2000" dirty="0" smtClean="0"/>
              <a:t>）下面</a:t>
            </a:r>
            <a:r>
              <a:rPr lang="zh-CN" altLang="zh-CN" sz="2000" dirty="0"/>
              <a:t>是某校一则启事初稿的片段，其中有五处不合书面语体的要求，请找出并作修改。（</a:t>
            </a:r>
            <a:r>
              <a:rPr lang="en-US" altLang="zh-CN" sz="2000" dirty="0"/>
              <a:t>5</a:t>
            </a:r>
            <a:r>
              <a:rPr lang="zh-CN" altLang="zh-CN" sz="2000" dirty="0"/>
              <a:t>分）</a:t>
            </a:r>
          </a:p>
          <a:p>
            <a:r>
              <a:rPr lang="en-US" altLang="zh-CN" sz="2000" dirty="0" smtClean="0"/>
              <a:t>      </a:t>
            </a:r>
            <a:r>
              <a:rPr lang="zh-CN" altLang="zh-CN" sz="2000" dirty="0" smtClean="0"/>
              <a:t>我</a:t>
            </a:r>
            <a:r>
              <a:rPr lang="zh-CN" altLang="zh-CN" sz="2000" dirty="0"/>
              <a:t>校学生宿舍下水道时常堵住。后勤处认真调查了原因，发现管子陈旧，需要换掉。学校打算</a:t>
            </a:r>
            <a:r>
              <a:rPr lang="en-US" altLang="zh-CN" sz="2000" dirty="0"/>
              <a:t>7</a:t>
            </a:r>
            <a:r>
              <a:rPr lang="zh-CN" altLang="zh-CN" sz="2000" dirty="0"/>
              <a:t>月</a:t>
            </a:r>
            <a:r>
              <a:rPr lang="en-US" altLang="zh-CN" sz="2000" dirty="0"/>
              <a:t>15</a:t>
            </a:r>
            <a:r>
              <a:rPr lang="zh-CN" altLang="zh-CN" sz="2000" dirty="0"/>
              <a:t>日开始施工。施工期间正遇上暑假，为</a:t>
            </a:r>
            <a:r>
              <a:rPr lang="zh-CN" altLang="zh-CN" sz="2000" dirty="0" smtClean="0"/>
              <a:t>安全</a:t>
            </a:r>
            <a:r>
              <a:rPr lang="zh-CN" altLang="en-US" sz="2000" dirty="0" smtClean="0"/>
              <a:t>起见</a:t>
            </a:r>
            <a:r>
              <a:rPr lang="zh-CN" altLang="zh-CN" sz="2000" dirty="0" smtClean="0"/>
              <a:t>，</a:t>
            </a:r>
            <a:r>
              <a:rPr lang="zh-CN" altLang="zh-CN" sz="2000" dirty="0"/>
              <a:t>请全体学生暑假期间不要在校住宿。望大家配合。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84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      </a:t>
            </a:r>
          </a:p>
          <a:p>
            <a:r>
              <a:rPr lang="zh-CN" altLang="en-US" sz="2800" dirty="0">
                <a:solidFill>
                  <a:srgbClr val="C00000"/>
                </a:solidFill>
              </a:rPr>
              <a:t>参考</a:t>
            </a:r>
            <a:r>
              <a:rPr lang="zh-CN" altLang="en-US" sz="2800" dirty="0" smtClean="0">
                <a:solidFill>
                  <a:srgbClr val="C00000"/>
                </a:solidFill>
              </a:rPr>
              <a:t>答案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r>
              <a:rPr lang="zh-CN" altLang="en-US" sz="2800" dirty="0" smtClean="0"/>
              <a:t>“</a:t>
            </a:r>
            <a:r>
              <a:rPr lang="zh-CN" altLang="zh-CN" sz="2800" dirty="0" smtClean="0"/>
              <a:t>堵住”</a:t>
            </a:r>
            <a:r>
              <a:rPr lang="zh-CN" altLang="zh-CN" sz="2800" dirty="0"/>
              <a:t>改为</a:t>
            </a:r>
            <a:r>
              <a:rPr lang="zh-CN" altLang="zh-CN" sz="2800" dirty="0" smtClean="0"/>
              <a:t>“堵塞”</a:t>
            </a:r>
            <a:endParaRPr lang="en-US" altLang="zh-CN" sz="2800" dirty="0" smtClean="0"/>
          </a:p>
          <a:p>
            <a:r>
              <a:rPr lang="zh-CN" altLang="zh-CN" sz="2800" dirty="0" smtClean="0"/>
              <a:t>“管子”</a:t>
            </a:r>
            <a:r>
              <a:rPr lang="zh-CN" altLang="zh-CN" sz="2800" dirty="0"/>
              <a:t>改为</a:t>
            </a:r>
            <a:r>
              <a:rPr lang="zh-CN" altLang="zh-CN" sz="2800" dirty="0" smtClean="0"/>
              <a:t>“管道”</a:t>
            </a:r>
            <a:endParaRPr lang="en-US" altLang="zh-CN" sz="2800" dirty="0" smtClean="0"/>
          </a:p>
          <a:p>
            <a:r>
              <a:rPr lang="zh-CN" altLang="zh-CN" sz="2800" dirty="0" smtClean="0"/>
              <a:t>“换掉”</a:t>
            </a:r>
            <a:r>
              <a:rPr lang="zh-CN" altLang="zh-CN" sz="2800" dirty="0"/>
              <a:t>改为</a:t>
            </a:r>
            <a:r>
              <a:rPr lang="zh-CN" altLang="zh-CN" sz="2800" dirty="0" smtClean="0"/>
              <a:t>“更换”</a:t>
            </a:r>
            <a:endParaRPr lang="en-US" altLang="zh-CN" sz="2800" dirty="0" smtClean="0"/>
          </a:p>
          <a:p>
            <a:r>
              <a:rPr lang="zh-CN" altLang="zh-CN" sz="2800" dirty="0" smtClean="0"/>
              <a:t>“打算”</a:t>
            </a:r>
            <a:r>
              <a:rPr lang="zh-CN" altLang="zh-CN" sz="2800" dirty="0"/>
              <a:t>改为</a:t>
            </a:r>
            <a:r>
              <a:rPr lang="zh-CN" altLang="zh-CN" sz="2800" dirty="0" smtClean="0"/>
              <a:t>“计划”</a:t>
            </a:r>
            <a:endParaRPr lang="en-US" altLang="zh-CN" sz="2800" dirty="0" smtClean="0"/>
          </a:p>
          <a:p>
            <a:r>
              <a:rPr lang="zh-CN" altLang="zh-CN" sz="2800" dirty="0" smtClean="0"/>
              <a:t>“正赶上”</a:t>
            </a:r>
            <a:r>
              <a:rPr lang="zh-CN" altLang="zh-CN" sz="2800" dirty="0"/>
              <a:t>改为</a:t>
            </a:r>
            <a:r>
              <a:rPr lang="zh-CN" altLang="zh-CN" sz="2800" dirty="0" smtClean="0"/>
              <a:t>“正值”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880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+mn-ea"/>
                <a:ea typeface="+mn-ea"/>
              </a:rPr>
              <a:t>4.</a:t>
            </a:r>
            <a:r>
              <a:rPr lang="zh-CN" altLang="zh-CN" sz="2400" dirty="0">
                <a:solidFill>
                  <a:srgbClr val="C00000"/>
                </a:solidFill>
                <a:latin typeface="+mn-ea"/>
                <a:ea typeface="+mn-ea"/>
              </a:rPr>
              <a:t>关注谦辞与</a:t>
            </a:r>
            <a:r>
              <a:rPr lang="zh-CN" altLang="zh-CN" sz="2400" dirty="0" smtClean="0">
                <a:solidFill>
                  <a:srgbClr val="C00000"/>
                </a:solidFill>
                <a:latin typeface="+mn-ea"/>
                <a:ea typeface="+mn-ea"/>
              </a:rPr>
              <a:t>敬辞</a:t>
            </a:r>
            <a:endParaRPr lang="en-US" altLang="zh-CN" sz="240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①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什么是谦辞</a:t>
            </a:r>
            <a:endParaRPr lang="en-US" altLang="zh-CN" sz="24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en-US" altLang="zh-CN" sz="2400" dirty="0" smtClean="0">
                <a:latin typeface="+mn-ea"/>
                <a:ea typeface="+mn-ea"/>
              </a:rPr>
              <a:t>     </a:t>
            </a:r>
            <a:r>
              <a:rPr lang="zh-CN" altLang="zh-CN" sz="2400" dirty="0" smtClean="0">
                <a:latin typeface="+mn-ea"/>
                <a:ea typeface="+mn-ea"/>
              </a:rPr>
              <a:t>谦辞</a:t>
            </a:r>
            <a:r>
              <a:rPr lang="zh-CN" altLang="zh-CN" sz="2400" dirty="0">
                <a:latin typeface="+mn-ea"/>
                <a:ea typeface="+mn-ea"/>
              </a:rPr>
              <a:t>是指表示</a:t>
            </a:r>
            <a:r>
              <a:rPr lang="en-US" altLang="zh-CN" sz="2400" dirty="0" err="1" smtClean="0">
                <a:latin typeface="+mn-ea"/>
                <a:ea typeface="+mn-ea"/>
              </a:rPr>
              <a:t>谦虚</a:t>
            </a:r>
            <a:r>
              <a:rPr lang="zh-CN" altLang="zh-CN" sz="2400" dirty="0" smtClean="0">
                <a:latin typeface="+mn-ea"/>
                <a:ea typeface="+mn-ea"/>
              </a:rPr>
              <a:t>或</a:t>
            </a:r>
            <a:r>
              <a:rPr lang="en-US" altLang="zh-CN" sz="2400" dirty="0" err="1">
                <a:latin typeface="+mn-ea"/>
                <a:ea typeface="+mn-ea"/>
              </a:rPr>
              <a:t>谦恭</a:t>
            </a:r>
            <a:r>
              <a:rPr lang="zh-CN" altLang="zh-CN" sz="2400" dirty="0">
                <a:latin typeface="+mn-ea"/>
                <a:ea typeface="+mn-ea"/>
              </a:rPr>
              <a:t>的</a:t>
            </a:r>
            <a:r>
              <a:rPr lang="en-US" altLang="zh-CN" sz="2400" dirty="0" err="1">
                <a:latin typeface="+mn-ea"/>
                <a:ea typeface="+mn-ea"/>
              </a:rPr>
              <a:t>言辞</a:t>
            </a:r>
            <a:r>
              <a:rPr lang="zh-CN" altLang="zh-CN" sz="2400" dirty="0">
                <a:latin typeface="+mn-ea"/>
                <a:ea typeface="+mn-ea"/>
              </a:rPr>
              <a:t>，常用于人们日常交际和书信往来中，大都只能用于自称。如称呼自己为“鄙人”，称呼自己的儿子为“犬子”，称呼自己的见解为“拙见”，称呼自己的房屋为</a:t>
            </a:r>
            <a:r>
              <a:rPr lang="zh-CN" altLang="zh-CN" sz="2400" dirty="0" smtClean="0">
                <a:latin typeface="+mn-ea"/>
                <a:ea typeface="+mn-ea"/>
              </a:rPr>
              <a:t>“寒舍”</a:t>
            </a:r>
            <a:r>
              <a:rPr lang="zh-CN" altLang="en-US" sz="2400" dirty="0">
                <a:latin typeface="+mn-ea"/>
                <a:ea typeface="+mn-ea"/>
              </a:rPr>
              <a:t>。</a:t>
            </a:r>
            <a:endParaRPr lang="zh-CN" altLang="zh-CN" sz="2400" dirty="0">
              <a:latin typeface="+mn-ea"/>
              <a:ea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89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②什么是敬辞</a:t>
            </a:r>
            <a:endParaRPr lang="en-US" altLang="zh-CN" sz="2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2800" dirty="0" smtClean="0"/>
              <a:t>     </a:t>
            </a:r>
            <a:r>
              <a:rPr lang="zh-CN" altLang="zh-CN" sz="2800" dirty="0" smtClean="0">
                <a:latin typeface="+mn-ea"/>
                <a:ea typeface="+mn-ea"/>
              </a:rPr>
              <a:t>敬辞</a:t>
            </a:r>
            <a:r>
              <a:rPr lang="zh-CN" altLang="zh-CN" sz="2800" dirty="0">
                <a:latin typeface="+mn-ea"/>
                <a:ea typeface="+mn-ea"/>
              </a:rPr>
              <a:t>是指含恭敬口吻的用语，在人们日常交际，特别是书信往来中往往要运用到。一般对别人。如称呼别人的儿子为“令郎”，称呼别人的见解为“高见”，称呼别人的房屋为“华厦”</a:t>
            </a:r>
            <a:r>
              <a:rPr lang="zh-CN" altLang="zh-CN" sz="2800" dirty="0" smtClean="0">
                <a:latin typeface="+mn-ea"/>
                <a:ea typeface="+mn-ea"/>
              </a:rPr>
              <a:t>等。</a:t>
            </a:r>
            <a:endParaRPr lang="zh-CN" altLang="zh-CN" sz="2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20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100" y="714469"/>
            <a:ext cx="8222490" cy="36956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CN" altLang="en-US" sz="8000" b="1" dirty="0" smtClean="0">
                <a:solidFill>
                  <a:srgbClr val="C00000"/>
                </a:solidFill>
                <a:latin typeface="+mn-ea"/>
                <a:ea typeface="+mn-ea"/>
              </a:rPr>
              <a:t>练习</a:t>
            </a:r>
            <a:r>
              <a:rPr lang="en-US" altLang="zh-CN" sz="8000" b="1" dirty="0" smtClean="0">
                <a:solidFill>
                  <a:srgbClr val="C00000"/>
                </a:solidFill>
                <a:latin typeface="+mn-ea"/>
                <a:ea typeface="+mn-ea"/>
              </a:rPr>
              <a:t>6</a:t>
            </a:r>
            <a:r>
              <a:rPr lang="zh-CN" altLang="zh-CN" sz="8000" dirty="0" smtClean="0">
                <a:solidFill>
                  <a:srgbClr val="C00000"/>
                </a:solidFill>
                <a:latin typeface="+mn-ea"/>
                <a:ea typeface="+mn-ea"/>
              </a:rPr>
              <a:t>（</a:t>
            </a:r>
            <a:r>
              <a:rPr lang="en-US" altLang="zh-CN" sz="8000" dirty="0">
                <a:solidFill>
                  <a:srgbClr val="C00000"/>
                </a:solidFill>
                <a:latin typeface="+mn-ea"/>
                <a:ea typeface="+mn-ea"/>
              </a:rPr>
              <a:t>2017</a:t>
            </a:r>
            <a:r>
              <a:rPr lang="zh-CN" altLang="zh-CN" sz="8000" dirty="0">
                <a:solidFill>
                  <a:srgbClr val="C00000"/>
                </a:solidFill>
                <a:latin typeface="+mn-ea"/>
                <a:ea typeface="+mn-ea"/>
              </a:rPr>
              <a:t>全国课标</a:t>
            </a:r>
            <a:r>
              <a:rPr lang="en-US" altLang="zh-CN" sz="8000" dirty="0">
                <a:solidFill>
                  <a:srgbClr val="C00000"/>
                </a:solidFill>
                <a:latin typeface="+mn-ea"/>
                <a:ea typeface="+mn-ea"/>
              </a:rPr>
              <a:t>3</a:t>
            </a:r>
            <a:r>
              <a:rPr lang="zh-CN" altLang="zh-CN" sz="8000" dirty="0">
                <a:solidFill>
                  <a:srgbClr val="C00000"/>
                </a:solidFill>
                <a:latin typeface="+mn-ea"/>
                <a:ea typeface="+mn-ea"/>
              </a:rPr>
              <a:t>卷）下列各句中，表达得体的一句是（</a:t>
            </a:r>
            <a:r>
              <a:rPr lang="en-US" altLang="zh-CN" sz="8000" dirty="0">
                <a:solidFill>
                  <a:srgbClr val="C00000"/>
                </a:solidFill>
                <a:latin typeface="+mn-ea"/>
                <a:ea typeface="+mn-ea"/>
              </a:rPr>
              <a:t>    </a:t>
            </a:r>
            <a:r>
              <a:rPr lang="zh-CN" altLang="zh-CN" sz="8000" dirty="0">
                <a:solidFill>
                  <a:srgbClr val="C00000"/>
                </a:solidFill>
                <a:latin typeface="+mn-ea"/>
                <a:ea typeface="+mn-ea"/>
              </a:rPr>
              <a:t>）</a:t>
            </a:r>
          </a:p>
          <a:p>
            <a:pPr marL="0" indent="0">
              <a:buNone/>
            </a:pPr>
            <a:r>
              <a:rPr lang="en-US" altLang="zh-CN" sz="8000" dirty="0">
                <a:latin typeface="+mn-ea"/>
                <a:ea typeface="+mn-ea"/>
              </a:rPr>
              <a:t>A. </a:t>
            </a:r>
            <a:r>
              <a:rPr lang="zh-CN" altLang="zh-CN" sz="8000" dirty="0">
                <a:latin typeface="+mn-ea"/>
                <a:ea typeface="+mn-ea"/>
              </a:rPr>
              <a:t>他是个可怜的孤儿，小时候承蒙我父母照顾，所以现在经常来看望我们。</a:t>
            </a:r>
          </a:p>
          <a:p>
            <a:pPr marL="0" indent="0">
              <a:buNone/>
            </a:pPr>
            <a:r>
              <a:rPr lang="en-US" altLang="zh-CN" sz="8000" dirty="0">
                <a:latin typeface="+mn-ea"/>
                <a:ea typeface="+mn-ea"/>
              </a:rPr>
              <a:t>B. </a:t>
            </a:r>
            <a:r>
              <a:rPr lang="zh-CN" altLang="zh-CN" sz="8000" dirty="0">
                <a:latin typeface="+mn-ea"/>
                <a:ea typeface="+mn-ea"/>
              </a:rPr>
              <a:t>杨老师年过七旬仍然笔耕不辍，作为他的高足，我们感到既自豪又惭愧。</a:t>
            </a:r>
          </a:p>
          <a:p>
            <a:pPr marL="0" indent="0">
              <a:buNone/>
            </a:pPr>
            <a:r>
              <a:rPr lang="en-US" altLang="zh-CN" sz="8000" dirty="0">
                <a:latin typeface="+mn-ea"/>
                <a:ea typeface="+mn-ea"/>
              </a:rPr>
              <a:t>C. </a:t>
            </a:r>
            <a:r>
              <a:rPr lang="zh-CN" altLang="zh-CN" sz="8000" dirty="0">
                <a:latin typeface="+mn-ea"/>
                <a:ea typeface="+mn-ea"/>
              </a:rPr>
              <a:t>这篇文章是我刚完成的，无论观点还是文字都不够成熟，请您不吝赐教。</a:t>
            </a:r>
          </a:p>
          <a:p>
            <a:pPr marL="0" indent="0">
              <a:buNone/>
            </a:pPr>
            <a:r>
              <a:rPr lang="en-US" altLang="zh-CN" sz="8000" dirty="0">
                <a:latin typeface="+mn-ea"/>
                <a:ea typeface="+mn-ea"/>
              </a:rPr>
              <a:t>D. </a:t>
            </a:r>
            <a:r>
              <a:rPr lang="zh-CN" altLang="zh-CN" sz="8000" dirty="0">
                <a:latin typeface="+mn-ea"/>
                <a:ea typeface="+mn-ea"/>
              </a:rPr>
              <a:t>由于路上堵车非常严重，我赶到约定地点的时候，对方早已恭候多时</a:t>
            </a:r>
            <a:r>
              <a:rPr lang="zh-CN" altLang="zh-CN" sz="7200" dirty="0">
                <a:latin typeface="+mn-ea"/>
                <a:ea typeface="+mn-ea"/>
              </a:rPr>
              <a:t>。</a:t>
            </a:r>
          </a:p>
          <a:p>
            <a:r>
              <a:rPr lang="en-US" altLang="zh-CN" sz="7200" dirty="0"/>
              <a:t> </a:t>
            </a:r>
            <a:endParaRPr lang="zh-CN" altLang="zh-CN" sz="7200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250" y="4533900"/>
            <a:ext cx="804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C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解析：</a:t>
            </a:r>
            <a:r>
              <a:rPr lang="en-US" altLang="zh-CN" sz="2000" dirty="0" smtClean="0"/>
              <a:t>C</a:t>
            </a:r>
            <a:r>
              <a:rPr lang="zh-CN" altLang="en-US" sz="2000" dirty="0" smtClean="0"/>
              <a:t>项中的</a:t>
            </a:r>
            <a:r>
              <a:rPr lang="zh-CN" altLang="en-US" sz="2000" dirty="0" smtClean="0">
                <a:solidFill>
                  <a:srgbClr val="FF0000"/>
                </a:solidFill>
              </a:rPr>
              <a:t>“不吝赐教”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意思是</a:t>
            </a:r>
            <a:r>
              <a:rPr lang="en-US" altLang="zh-CN" sz="2000" dirty="0"/>
              <a:t>:</a:t>
            </a:r>
            <a:r>
              <a:rPr lang="zh-CN" altLang="en-US" sz="2000" dirty="0"/>
              <a:t>不吝惜自己的意见</a:t>
            </a:r>
            <a:r>
              <a:rPr lang="en-US" altLang="zh-CN" sz="2000" dirty="0"/>
              <a:t>,</a:t>
            </a:r>
            <a:r>
              <a:rPr lang="zh-CN" altLang="en-US" sz="2000" dirty="0"/>
              <a:t>希望给予指导</a:t>
            </a:r>
            <a:r>
              <a:rPr lang="zh-CN" altLang="en-US" sz="2000" dirty="0" smtClean="0"/>
              <a:t>。是请</a:t>
            </a:r>
            <a:r>
              <a:rPr lang="zh-CN" altLang="en-US" sz="2000" dirty="0"/>
              <a:t>人指教的</a:t>
            </a:r>
            <a:r>
              <a:rPr lang="zh-CN" altLang="en-US" sz="2000" dirty="0" smtClean="0"/>
              <a:t>客气话。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A</a:t>
            </a:r>
            <a:r>
              <a:rPr lang="zh-CN" altLang="en-US" sz="2000" dirty="0" smtClean="0"/>
              <a:t>项中的</a:t>
            </a:r>
            <a:r>
              <a:rPr lang="zh-CN" altLang="en-US" sz="2000" dirty="0" smtClean="0">
                <a:solidFill>
                  <a:srgbClr val="FF0000"/>
                </a:solidFill>
              </a:rPr>
              <a:t>“承蒙”</a:t>
            </a:r>
            <a:r>
              <a:rPr lang="zh-CN" altLang="en-US" sz="2000" dirty="0" smtClean="0"/>
              <a:t>是敬辞，表示心怀感激的接受。不能用于说话人自己。所以不能说成“承蒙我父母的照顾”。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B</a:t>
            </a:r>
            <a:r>
              <a:rPr lang="zh-CN" altLang="en-US" sz="2000" dirty="0" smtClean="0"/>
              <a:t>项中的“</a:t>
            </a:r>
            <a:r>
              <a:rPr lang="zh-CN" altLang="en-US" sz="2000" dirty="0" smtClean="0">
                <a:solidFill>
                  <a:srgbClr val="FF0000"/>
                </a:solidFill>
              </a:rPr>
              <a:t>高足</a:t>
            </a:r>
            <a:r>
              <a:rPr lang="zh-CN" altLang="en-US" sz="2000" dirty="0" smtClean="0"/>
              <a:t>”是敬辞，是称呼别人的学生，不能称呼自己。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D</a:t>
            </a:r>
            <a:r>
              <a:rPr lang="zh-CN" altLang="en-US" sz="2000" dirty="0" smtClean="0"/>
              <a:t>项中的“</a:t>
            </a:r>
            <a:r>
              <a:rPr lang="zh-CN" altLang="en-US" sz="2000" dirty="0" smtClean="0">
                <a:solidFill>
                  <a:srgbClr val="FF0000"/>
                </a:solidFill>
              </a:rPr>
              <a:t>恭候</a:t>
            </a:r>
            <a:r>
              <a:rPr lang="zh-CN" altLang="en-US" sz="2000" dirty="0" smtClean="0"/>
              <a:t>”是敬辞，</a:t>
            </a:r>
            <a:r>
              <a:rPr lang="zh-CN" altLang="en-US" sz="2000" dirty="0"/>
              <a:t> </a:t>
            </a:r>
            <a:r>
              <a:rPr lang="zh-CN" altLang="en-US" sz="2000" dirty="0" smtClean="0"/>
              <a:t>恭敬</a:t>
            </a:r>
            <a:r>
              <a:rPr lang="zh-CN" altLang="en-US" sz="2000" dirty="0"/>
              <a:t>地等候</a:t>
            </a:r>
            <a:r>
              <a:rPr lang="zh-CN" altLang="en-US" sz="2000" dirty="0" smtClean="0"/>
              <a:t>。不能说对方恭敬地等候自己。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              </a:t>
            </a:r>
            <a:r>
              <a:rPr lang="zh-CN" altLang="en-US" sz="4000" dirty="0" smtClean="0">
                <a:solidFill>
                  <a:srgbClr val="FF0000"/>
                </a:solidFill>
              </a:rPr>
              <a:t>语言表达得体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0051"/>
            <a:ext cx="8184390" cy="3924299"/>
          </a:xfrm>
        </p:spPr>
        <p:txBody>
          <a:bodyPr numCol="1">
            <a:noAutofit/>
          </a:bodyPr>
          <a:lstStyle/>
          <a:p>
            <a:r>
              <a:rPr lang="zh-CN" altLang="zh-CN" sz="1800" b="1" dirty="0" smtClean="0">
                <a:solidFill>
                  <a:srgbClr val="C00000"/>
                </a:solidFill>
              </a:rPr>
              <a:t>练习</a:t>
            </a:r>
            <a:r>
              <a:rPr lang="en-US" altLang="zh-CN" sz="1800" b="1" dirty="0">
                <a:solidFill>
                  <a:srgbClr val="C00000"/>
                </a:solidFill>
              </a:rPr>
              <a:t>7</a:t>
            </a:r>
            <a:r>
              <a:rPr lang="zh-CN" altLang="zh-CN" sz="1800" dirty="0" smtClean="0">
                <a:solidFill>
                  <a:srgbClr val="C00000"/>
                </a:solidFill>
              </a:rPr>
              <a:t>（</a:t>
            </a:r>
            <a:r>
              <a:rPr lang="en-US" altLang="zh-CN" sz="1800" dirty="0">
                <a:solidFill>
                  <a:srgbClr val="C00000"/>
                </a:solidFill>
              </a:rPr>
              <a:t>2017</a:t>
            </a:r>
            <a:r>
              <a:rPr lang="zh-CN" altLang="zh-CN" sz="1800" dirty="0">
                <a:solidFill>
                  <a:srgbClr val="C00000"/>
                </a:solidFill>
              </a:rPr>
              <a:t>全国课标</a:t>
            </a:r>
            <a:r>
              <a:rPr lang="en-US" altLang="zh-CN" sz="1800" dirty="0">
                <a:solidFill>
                  <a:srgbClr val="C00000"/>
                </a:solidFill>
              </a:rPr>
              <a:t>2</a:t>
            </a:r>
            <a:r>
              <a:rPr lang="zh-CN" altLang="zh-CN" sz="1800" dirty="0">
                <a:solidFill>
                  <a:srgbClr val="C00000"/>
                </a:solidFill>
              </a:rPr>
              <a:t>卷）下列各句中，表达得体的一句是（</a:t>
            </a:r>
            <a:r>
              <a:rPr lang="en-US" altLang="zh-CN" sz="1800" dirty="0">
                <a:solidFill>
                  <a:srgbClr val="C00000"/>
                </a:solidFill>
              </a:rPr>
              <a:t>      </a:t>
            </a:r>
            <a:r>
              <a:rPr lang="zh-CN" altLang="zh-CN" sz="1800" dirty="0">
                <a:solidFill>
                  <a:srgbClr val="C00000"/>
                </a:solidFill>
              </a:rPr>
              <a:t>）</a:t>
            </a:r>
          </a:p>
          <a:p>
            <a:pPr marL="0" lvl="0" indent="0">
              <a:buNone/>
            </a:pPr>
            <a:r>
              <a:rPr lang="en-US" altLang="zh-CN" sz="1800" dirty="0" smtClean="0">
                <a:latin typeface="+mn-ea"/>
                <a:ea typeface="+mn-ea"/>
              </a:rPr>
              <a:t>A.</a:t>
            </a:r>
            <a:r>
              <a:rPr lang="zh-CN" altLang="zh-CN" sz="1800" dirty="0" smtClean="0">
                <a:latin typeface="+mn-ea"/>
                <a:ea typeface="+mn-ea"/>
              </a:rPr>
              <a:t>我</a:t>
            </a:r>
            <a:r>
              <a:rPr lang="zh-CN" altLang="zh-CN" sz="1800" dirty="0">
                <a:latin typeface="+mn-ea"/>
                <a:ea typeface="+mn-ea"/>
              </a:rPr>
              <a:t>刚到姑姑家坐下来，她就有事失陪了，我只好无聊地翻翻闲书，看看电视。</a:t>
            </a:r>
          </a:p>
          <a:p>
            <a:pPr marL="0" lvl="0" indent="0">
              <a:buNone/>
            </a:pPr>
            <a:r>
              <a:rPr lang="en-US" altLang="zh-CN" sz="1800" dirty="0" smtClean="0">
                <a:latin typeface="+mn-ea"/>
                <a:ea typeface="+mn-ea"/>
              </a:rPr>
              <a:t>B.</a:t>
            </a:r>
            <a:r>
              <a:rPr lang="zh-CN" altLang="zh-CN" sz="1800" dirty="0" smtClean="0">
                <a:latin typeface="+mn-ea"/>
                <a:ea typeface="+mn-ea"/>
              </a:rPr>
              <a:t>这么</a:t>
            </a:r>
            <a:r>
              <a:rPr lang="zh-CN" altLang="zh-CN" sz="1800" dirty="0">
                <a:latin typeface="+mn-ea"/>
                <a:ea typeface="+mn-ea"/>
              </a:rPr>
              <a:t>珍贵的书，您都毫不犹豫地借给我，太感谢了，我会尽快璧还，请您放心。</a:t>
            </a:r>
          </a:p>
          <a:p>
            <a:pPr marL="0" lvl="0" indent="0">
              <a:buNone/>
            </a:pPr>
            <a:r>
              <a:rPr lang="en-US" altLang="zh-CN" sz="1800" dirty="0" smtClean="0">
                <a:latin typeface="+mn-ea"/>
                <a:ea typeface="+mn-ea"/>
              </a:rPr>
              <a:t>C.</a:t>
            </a:r>
            <a:r>
              <a:rPr lang="zh-CN" altLang="zh-CN" sz="1800" dirty="0" smtClean="0">
                <a:latin typeface="+mn-ea"/>
                <a:ea typeface="+mn-ea"/>
              </a:rPr>
              <a:t>这种</a:t>
            </a:r>
            <a:r>
              <a:rPr lang="zh-CN" altLang="zh-CN" sz="1800" dirty="0">
                <a:latin typeface="+mn-ea"/>
                <a:ea typeface="+mn-ea"/>
              </a:rPr>
              <a:t>壁纸是最近才研制出来的，环保又美观，贴在您家里会让寒舍增色不少。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+mn-ea"/>
                <a:ea typeface="+mn-ea"/>
              </a:rPr>
              <a:t>D.</a:t>
            </a:r>
            <a:r>
              <a:rPr lang="zh-CN" altLang="zh-CN" sz="1800" dirty="0" smtClean="0">
                <a:latin typeface="+mn-ea"/>
                <a:ea typeface="+mn-ea"/>
              </a:rPr>
              <a:t>我们</a:t>
            </a:r>
            <a:r>
              <a:rPr lang="zh-CN" altLang="zh-CN" sz="1800" dirty="0">
                <a:latin typeface="+mn-ea"/>
                <a:ea typeface="+mn-ea"/>
              </a:rPr>
              <a:t>夫妇好不容易才得了这个千金，的确放任了些，以后一定对她严格要求。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75" y="4543425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63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解析：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项中的“</a:t>
            </a:r>
            <a:r>
              <a:rPr lang="zh-CN" altLang="en-US" sz="2400" dirty="0" smtClean="0">
                <a:solidFill>
                  <a:srgbClr val="C00000"/>
                </a:solidFill>
              </a:rPr>
              <a:t>璧还</a:t>
            </a:r>
            <a:r>
              <a:rPr lang="zh-CN" altLang="en-US" sz="2400" dirty="0" smtClean="0"/>
              <a:t>”是</a:t>
            </a:r>
            <a:r>
              <a:rPr lang="zh-CN" altLang="zh-CN" sz="2400" dirty="0" smtClean="0"/>
              <a:t>敬辞</a:t>
            </a:r>
            <a:r>
              <a:rPr lang="zh-CN" altLang="zh-CN" sz="2400" dirty="0"/>
              <a:t>，用于归还原物或辞谢赠品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项中的“</a:t>
            </a:r>
            <a:r>
              <a:rPr lang="zh-CN" altLang="en-US" sz="2400" dirty="0" smtClean="0">
                <a:solidFill>
                  <a:srgbClr val="C00000"/>
                </a:solidFill>
              </a:rPr>
              <a:t>失陪</a:t>
            </a:r>
            <a:r>
              <a:rPr lang="zh-CN" altLang="en-US" sz="2400" dirty="0" smtClean="0"/>
              <a:t>”，是客套话</a:t>
            </a:r>
            <a:r>
              <a:rPr lang="zh-CN" altLang="en-US" sz="2400" dirty="0"/>
              <a:t>，</a:t>
            </a:r>
            <a:r>
              <a:rPr lang="zh-CN" altLang="en-US" sz="2400" dirty="0" smtClean="0"/>
              <a:t>表示自己不能</a:t>
            </a:r>
            <a:r>
              <a:rPr lang="zh-CN" altLang="en-US" sz="2400" dirty="0"/>
              <a:t>陪伴</a:t>
            </a:r>
            <a:r>
              <a:rPr lang="zh-CN" altLang="en-US" sz="2400" dirty="0" smtClean="0"/>
              <a:t>对方。不是他人陪伴自己。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C</a:t>
            </a:r>
            <a:r>
              <a:rPr lang="zh-CN" altLang="en-US" sz="2400" dirty="0" smtClean="0"/>
              <a:t>项中的“</a:t>
            </a:r>
            <a:r>
              <a:rPr lang="zh-CN" altLang="en-US" sz="2400" dirty="0" smtClean="0">
                <a:solidFill>
                  <a:srgbClr val="C00000"/>
                </a:solidFill>
              </a:rPr>
              <a:t>寒舍</a:t>
            </a:r>
            <a:r>
              <a:rPr lang="zh-CN" altLang="en-US" sz="2400" dirty="0" smtClean="0"/>
              <a:t>”，是谦辞，用于称呼自己的家。不能称呼别人的家。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D</a:t>
            </a:r>
            <a:r>
              <a:rPr lang="zh-CN" altLang="en-US" sz="2400" dirty="0" smtClean="0"/>
              <a:t>项中的“</a:t>
            </a:r>
            <a:r>
              <a:rPr lang="zh-CN" altLang="zh-CN" sz="2400" dirty="0" smtClean="0"/>
              <a:t>“</a:t>
            </a:r>
            <a:r>
              <a:rPr lang="zh-CN" altLang="zh-CN" sz="2400" dirty="0" smtClean="0">
                <a:solidFill>
                  <a:srgbClr val="C00000"/>
                </a:solidFill>
              </a:rPr>
              <a:t>千金</a:t>
            </a:r>
            <a:r>
              <a:rPr lang="zh-CN" altLang="zh-CN" sz="2400" dirty="0" smtClean="0"/>
              <a:t>”</a:t>
            </a:r>
            <a:r>
              <a:rPr lang="zh-CN" altLang="zh-CN" sz="2400" dirty="0"/>
              <a:t>用于称他人的女儿，有尊贵之意</a:t>
            </a:r>
            <a:r>
              <a:rPr lang="zh-CN" altLang="zh-CN" sz="2400" dirty="0" smtClean="0"/>
              <a:t>。</a:t>
            </a:r>
            <a:r>
              <a:rPr lang="zh-CN" altLang="en-US" sz="2400" dirty="0" smtClean="0"/>
              <a:t>不能称呼自己的女儿。</a:t>
            </a:r>
            <a:endParaRPr lang="zh-CN" altLang="zh-CN" sz="2400" dirty="0"/>
          </a:p>
          <a:p>
            <a:pPr marL="0" indent="0">
              <a:buNone/>
            </a:pPr>
            <a:r>
              <a:rPr lang="zh-CN" altLang="en-US" sz="2400" dirty="0" smtClean="0"/>
              <a:t>”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37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归纳掌握表达得体的方法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r>
              <a:rPr lang="zh-CN" altLang="en-US" sz="2800" dirty="0" smtClean="0"/>
              <a:t>一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关注场合</a:t>
            </a:r>
            <a:endParaRPr lang="en-US" altLang="zh-CN" sz="2800" dirty="0" smtClean="0"/>
          </a:p>
          <a:p>
            <a:r>
              <a:rPr lang="zh-CN" altLang="en-US" sz="2800" dirty="0" smtClean="0"/>
              <a:t>二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关注对象</a:t>
            </a:r>
            <a:endParaRPr lang="en-US" altLang="zh-CN" sz="2800" dirty="0" smtClean="0"/>
          </a:p>
          <a:p>
            <a:r>
              <a:rPr lang="zh-CN" altLang="en-US" sz="2800" dirty="0" smtClean="0"/>
              <a:t>三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关注口语和书面语</a:t>
            </a:r>
            <a:endParaRPr lang="en-US" altLang="zh-CN" sz="2800" dirty="0" smtClean="0"/>
          </a:p>
          <a:p>
            <a:r>
              <a:rPr lang="zh-CN" altLang="en-US" sz="2800" dirty="0" smtClean="0"/>
              <a:t>四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关注谦辞和敬辞</a:t>
            </a:r>
            <a:r>
              <a:rPr lang="en-US" altLang="zh-CN" sz="2800" dirty="0" smtClean="0"/>
              <a:t>    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181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一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.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什么是语言表达得体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      </a:t>
            </a:r>
            <a:r>
              <a:rPr lang="zh-CN" altLang="zh-CN" sz="2800" dirty="0" smtClean="0">
                <a:latin typeface="+mj-ea"/>
                <a:ea typeface="+mj-ea"/>
              </a:rPr>
              <a:t>所谓</a:t>
            </a:r>
            <a:r>
              <a:rPr lang="zh-CN" altLang="en-US" sz="2800" dirty="0" smtClean="0">
                <a:latin typeface="+mj-ea"/>
                <a:ea typeface="+mj-ea"/>
              </a:rPr>
              <a:t>表达</a:t>
            </a:r>
            <a:r>
              <a:rPr lang="zh-CN" altLang="zh-CN" sz="2800" dirty="0" smtClean="0">
                <a:latin typeface="+mj-ea"/>
                <a:ea typeface="+mj-ea"/>
              </a:rPr>
              <a:t>得体</a:t>
            </a:r>
            <a:r>
              <a:rPr lang="zh-CN" altLang="zh-CN" sz="2800" dirty="0">
                <a:latin typeface="+mj-ea"/>
                <a:ea typeface="+mj-ea"/>
              </a:rPr>
              <a:t>，就是要适合语言环境，用语要恰如其分。具体地说，就是在某种特定场合，和某个或某些有关系的人说一件</a:t>
            </a:r>
            <a:r>
              <a:rPr lang="zh-CN" altLang="zh-CN" sz="2800" dirty="0" smtClean="0">
                <a:latin typeface="+mj-ea"/>
                <a:ea typeface="+mj-ea"/>
              </a:rPr>
              <a:t>事</a:t>
            </a:r>
            <a:r>
              <a:rPr lang="zh-CN" altLang="en-US" sz="2800" dirty="0" smtClean="0">
                <a:latin typeface="+mj-ea"/>
                <a:ea typeface="+mj-ea"/>
              </a:rPr>
              <a:t>时</a:t>
            </a:r>
            <a:r>
              <a:rPr lang="zh-CN" altLang="zh-CN" sz="2800" dirty="0" smtClean="0">
                <a:latin typeface="+mj-ea"/>
                <a:ea typeface="+mj-ea"/>
              </a:rPr>
              <a:t>，</a:t>
            </a:r>
            <a:r>
              <a:rPr lang="zh-CN" altLang="zh-CN" sz="2800" dirty="0">
                <a:latin typeface="+mj-ea"/>
                <a:ea typeface="+mj-ea"/>
              </a:rPr>
              <a:t>一定</a:t>
            </a:r>
            <a:r>
              <a:rPr lang="zh-CN" altLang="zh-CN" sz="2800" dirty="0" smtClean="0">
                <a:latin typeface="+mj-ea"/>
                <a:ea typeface="+mj-ea"/>
              </a:rPr>
              <a:t>要</a:t>
            </a:r>
            <a:r>
              <a:rPr lang="zh-CN" altLang="en-US" sz="2800" dirty="0">
                <a:latin typeface="+mj-ea"/>
                <a:ea typeface="+mj-ea"/>
              </a:rPr>
              <a:t>掌握</a:t>
            </a:r>
            <a:r>
              <a:rPr lang="zh-CN" altLang="zh-CN" sz="2800" dirty="0" smtClean="0">
                <a:latin typeface="+mj-ea"/>
                <a:ea typeface="+mj-ea"/>
              </a:rPr>
              <a:t>好说话</a:t>
            </a:r>
            <a:r>
              <a:rPr lang="zh-CN" altLang="zh-CN" sz="2800" dirty="0">
                <a:latin typeface="+mj-ea"/>
                <a:ea typeface="+mj-ea"/>
              </a:rPr>
              <a:t>的分寸，那样才能产生好的表达效果。</a:t>
            </a:r>
          </a:p>
          <a:p>
            <a:endParaRPr lang="en-US" altLang="zh-CN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二</a:t>
            </a:r>
            <a:r>
              <a:rPr lang="en-US" altLang="zh-CN" sz="2800" dirty="0" smtClean="0">
                <a:solidFill>
                  <a:srgbClr val="C00000"/>
                </a:solidFill>
              </a:rPr>
              <a:t>.</a:t>
            </a:r>
            <a:r>
              <a:rPr lang="zh-CN" altLang="en-US" sz="2800" dirty="0" smtClean="0">
                <a:solidFill>
                  <a:srgbClr val="C00000"/>
                </a:solidFill>
              </a:rPr>
              <a:t>如何做到表达得体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1.</a:t>
            </a:r>
            <a:r>
              <a:rPr lang="zh-CN" altLang="en-US" sz="2800" dirty="0" smtClean="0">
                <a:solidFill>
                  <a:srgbClr val="FF0000"/>
                </a:solidFill>
              </a:rPr>
              <a:t>关注场合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>
                <a:solidFill>
                  <a:srgbClr val="002060"/>
                </a:solidFill>
              </a:rPr>
              <a:t>      </a:t>
            </a:r>
            <a:r>
              <a:rPr lang="zh-CN" altLang="zh-CN" sz="2800" dirty="0" smtClean="0"/>
              <a:t>场合</a:t>
            </a:r>
            <a:r>
              <a:rPr lang="zh-CN" altLang="zh-CN" sz="2800" dirty="0"/>
              <a:t>是指说话双方关系及时间、空间和社会条件等等综合因素构成的语言环境。俗话说：“到什么山唱什么歌”，说的就是在不同的场合说不同的话。庄重的场合要用庄重、规范的书面语。公共场合</a:t>
            </a:r>
            <a:r>
              <a:rPr lang="zh-CN" altLang="zh-CN" sz="2800" dirty="0" smtClean="0"/>
              <a:t>经常</a:t>
            </a:r>
            <a:r>
              <a:rPr lang="zh-CN" altLang="en-US" sz="2800" dirty="0" smtClean="0"/>
              <a:t>要</a:t>
            </a:r>
            <a:r>
              <a:rPr lang="zh-CN" altLang="zh-CN" sz="2800" dirty="0" smtClean="0"/>
              <a:t>使用</a:t>
            </a:r>
            <a:r>
              <a:rPr lang="zh-CN" altLang="zh-CN" sz="2800" dirty="0"/>
              <a:t>亲切</a:t>
            </a:r>
            <a:r>
              <a:rPr lang="zh-CN" altLang="zh-CN" sz="2800" dirty="0" smtClean="0"/>
              <a:t>、灵活</a:t>
            </a:r>
            <a:r>
              <a:rPr lang="zh-CN" altLang="zh-CN" sz="2800" dirty="0"/>
              <a:t>的语言，尽量使用口语。</a:t>
            </a:r>
          </a:p>
          <a:p>
            <a:endParaRPr lang="zh-CN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3447956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练习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2400" dirty="0" smtClean="0">
                <a:latin typeface="+mj-ea"/>
                <a:ea typeface="+mj-ea"/>
              </a:rPr>
              <a:t>：法院在审理一案件时，需证人即罪犯的妻子到庭，审判员说下列哪一句话才比较得体（  ）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A.</a:t>
            </a:r>
            <a:r>
              <a:rPr lang="zh-CN" altLang="en-US" sz="2400" dirty="0" smtClean="0">
                <a:latin typeface="+mj-ea"/>
                <a:ea typeface="+mj-ea"/>
              </a:rPr>
              <a:t>传证人</a:t>
            </a:r>
            <a:r>
              <a:rPr lang="en-US" altLang="zh-CN" sz="2400" dirty="0" smtClean="0">
                <a:latin typeface="+mj-ea"/>
                <a:ea typeface="+mj-ea"/>
              </a:rPr>
              <a:t>xxx</a:t>
            </a:r>
            <a:r>
              <a:rPr lang="zh-CN" altLang="en-US" sz="2400" dirty="0" smtClean="0">
                <a:latin typeface="+mj-ea"/>
                <a:ea typeface="+mj-ea"/>
              </a:rPr>
              <a:t>到庭。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B.</a:t>
            </a:r>
            <a:r>
              <a:rPr lang="zh-CN" altLang="en-US" sz="2400" dirty="0" smtClean="0">
                <a:latin typeface="+mj-ea"/>
                <a:ea typeface="+mj-ea"/>
              </a:rPr>
              <a:t>把罪犯</a:t>
            </a:r>
            <a:r>
              <a:rPr lang="en-US" altLang="zh-CN" sz="2400" dirty="0" smtClean="0">
                <a:latin typeface="+mj-ea"/>
                <a:ea typeface="+mj-ea"/>
              </a:rPr>
              <a:t>xxx</a:t>
            </a:r>
            <a:r>
              <a:rPr lang="zh-CN" altLang="en-US" sz="2400" dirty="0" smtClean="0">
                <a:latin typeface="+mj-ea"/>
                <a:ea typeface="+mj-ea"/>
              </a:rPr>
              <a:t>的老婆带上来。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C.</a:t>
            </a:r>
            <a:r>
              <a:rPr lang="zh-CN" altLang="en-US" sz="2400" dirty="0" smtClean="0">
                <a:latin typeface="+mj-ea"/>
                <a:ea typeface="+mj-ea"/>
              </a:rPr>
              <a:t>传证人</a:t>
            </a:r>
            <a:r>
              <a:rPr lang="en-US" altLang="zh-CN" sz="2400" dirty="0" smtClean="0">
                <a:latin typeface="+mj-ea"/>
                <a:ea typeface="+mj-ea"/>
              </a:rPr>
              <a:t>xxx</a:t>
            </a:r>
            <a:r>
              <a:rPr lang="zh-CN" altLang="en-US" sz="2400" dirty="0" smtClean="0">
                <a:latin typeface="+mj-ea"/>
                <a:ea typeface="+mj-ea"/>
              </a:rPr>
              <a:t>到这里来。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en-US" altLang="zh-CN" sz="2400" dirty="0" smtClean="0">
                <a:latin typeface="+mj-ea"/>
                <a:ea typeface="+mj-ea"/>
              </a:rPr>
              <a:t>D.</a:t>
            </a:r>
            <a:r>
              <a:rPr lang="zh-CN" altLang="en-US" sz="2400" dirty="0" smtClean="0">
                <a:latin typeface="+mj-ea"/>
                <a:ea typeface="+mj-ea"/>
              </a:rPr>
              <a:t>叫罪犯</a:t>
            </a:r>
            <a:r>
              <a:rPr lang="en-US" altLang="zh-CN" sz="2400" dirty="0" smtClean="0">
                <a:latin typeface="+mj-ea"/>
                <a:ea typeface="+mj-ea"/>
              </a:rPr>
              <a:t>xxx</a:t>
            </a:r>
            <a:r>
              <a:rPr lang="zh-CN" altLang="en-US" sz="2400" dirty="0" smtClean="0">
                <a:latin typeface="+mj-ea"/>
                <a:ea typeface="+mj-ea"/>
              </a:rPr>
              <a:t>的妻子来。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825" y="4067175"/>
            <a:ext cx="717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2.</a:t>
            </a:r>
            <a:r>
              <a:rPr lang="zh-CN" altLang="en-US" sz="2800" dirty="0" smtClean="0">
                <a:solidFill>
                  <a:srgbClr val="FF0000"/>
                </a:solidFill>
              </a:rPr>
              <a:t>关注对象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 smtClean="0"/>
              <a:t>    </a:t>
            </a:r>
            <a:r>
              <a:rPr lang="zh-CN" altLang="en-US" sz="2800" dirty="0"/>
              <a:t>我们无论</a:t>
            </a:r>
            <a:r>
              <a:rPr lang="zh-CN" altLang="en-US" sz="2800" dirty="0" smtClean="0"/>
              <a:t>是日常与人交谈还是写文章，一定要先明确交际或阅读的对象。即充分考虑对方的特征。诸如性别、</a:t>
            </a:r>
            <a:r>
              <a:rPr lang="zh-CN" altLang="zh-CN" sz="2800" dirty="0" smtClean="0"/>
              <a:t>年龄</a:t>
            </a:r>
            <a:r>
              <a:rPr lang="zh-CN" altLang="zh-CN" sz="2800" dirty="0"/>
              <a:t>、身份、职业、地位、教养、性格和心理需求等。不同的对象需要有不同形式的语言表达</a:t>
            </a:r>
            <a:r>
              <a:rPr lang="zh-CN" altLang="zh-CN" sz="2800" dirty="0">
                <a:solidFill>
                  <a:srgbClr val="002060"/>
                </a:solidFill>
              </a:rPr>
              <a:t>。</a:t>
            </a:r>
          </a:p>
          <a:p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3476531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练习</a:t>
            </a: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/>
              <a:t>：下列对联最适合为祝贺老师</a:t>
            </a:r>
            <a:r>
              <a:rPr lang="en-US" altLang="zh-CN" sz="2400" dirty="0" smtClean="0"/>
              <a:t>70</a:t>
            </a:r>
            <a:r>
              <a:rPr lang="zh-CN" altLang="en-US" sz="2400" dirty="0" smtClean="0"/>
              <a:t>寿辰的一联是（     ）</a:t>
            </a:r>
            <a:endParaRPr lang="en-US" altLang="zh-CN" sz="2400" dirty="0" smtClean="0"/>
          </a:p>
          <a:p>
            <a:r>
              <a:rPr lang="en-US" altLang="zh-CN" sz="2400" dirty="0"/>
              <a:t>A</a:t>
            </a:r>
            <a:r>
              <a:rPr lang="zh-CN" altLang="en-US" sz="2400" dirty="0"/>
              <a:t>．碧桃献岁宜家受福    花甲逢春获寿延年</a:t>
            </a:r>
          </a:p>
          <a:p>
            <a:r>
              <a:rPr lang="en-US" altLang="zh-CN" sz="2400" dirty="0"/>
              <a:t>B</a:t>
            </a:r>
            <a:r>
              <a:rPr lang="zh-CN" altLang="en-US" sz="2400" dirty="0"/>
              <a:t>．为学有宗古稀成庆    诲人无倦恩重及门</a:t>
            </a:r>
          </a:p>
          <a:p>
            <a:r>
              <a:rPr lang="en-US" altLang="zh-CN" sz="2400" dirty="0"/>
              <a:t>C</a:t>
            </a:r>
            <a:r>
              <a:rPr lang="zh-CN" altLang="en-US" sz="2400" dirty="0"/>
              <a:t>．乐道安贫音容宛在    因材施教手泽犹存</a:t>
            </a:r>
          </a:p>
          <a:p>
            <a:r>
              <a:rPr lang="en-US" altLang="zh-CN" sz="2400" dirty="0"/>
              <a:t>D</a:t>
            </a:r>
            <a:r>
              <a:rPr lang="zh-CN" altLang="en-US" sz="2400" dirty="0"/>
              <a:t>．执掌教坛垂七十载    栽培桃李满三千株</a:t>
            </a:r>
          </a:p>
          <a:p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4350" y="4371975"/>
            <a:ext cx="810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解析</a:t>
            </a:r>
            <a:r>
              <a:rPr lang="zh-CN" altLang="en-US" sz="2400" dirty="0" smtClean="0"/>
              <a:t>：</a:t>
            </a:r>
            <a:r>
              <a:rPr lang="zh-CN" altLang="en-US" sz="2400" dirty="0"/>
              <a:t>这道题要关注对象。对联是送给一个</a:t>
            </a:r>
            <a:r>
              <a:rPr lang="en-US" altLang="zh-CN" sz="2400" dirty="0"/>
              <a:t>70</a:t>
            </a:r>
            <a:r>
              <a:rPr lang="zh-CN" altLang="en-US" sz="2400" dirty="0"/>
              <a:t>岁寿辰的老人，身份是教师。只有关注对象才能选择正确。</a:t>
            </a:r>
          </a:p>
          <a:p>
            <a:r>
              <a:rPr lang="zh-CN" altLang="en-US" sz="2400" dirty="0" smtClean="0"/>
              <a:t>本题正确的选项是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项既点出了老师的年龄，“古稀”是指七十岁。“诲人不倦”扣住了教师的特征。</a:t>
            </a:r>
            <a:endParaRPr lang="en-US" altLang="zh-CN" sz="2400" dirty="0" smtClean="0"/>
          </a:p>
          <a:p>
            <a:r>
              <a:rPr lang="en-US" altLang="zh-CN" sz="2400" dirty="0" smtClean="0"/>
              <a:t>A</a:t>
            </a:r>
            <a:r>
              <a:rPr lang="zh-CN" altLang="en-US" sz="2400" dirty="0" smtClean="0"/>
              <a:t>项中的“花甲”是指六十岁。</a:t>
            </a:r>
            <a:endParaRPr lang="en-US" altLang="zh-CN" sz="2400" dirty="0" smtClean="0"/>
          </a:p>
          <a:p>
            <a:r>
              <a:rPr lang="en-US" altLang="zh-CN" sz="2400" dirty="0" smtClean="0"/>
              <a:t>C</a:t>
            </a:r>
            <a:r>
              <a:rPr lang="zh-CN" altLang="en-US" sz="2400" dirty="0" smtClean="0"/>
              <a:t>项是一副挽联，与祝寿要求不合。</a:t>
            </a:r>
            <a:endParaRPr lang="en-US" altLang="zh-CN" sz="2400" dirty="0" smtClean="0"/>
          </a:p>
          <a:p>
            <a:r>
              <a:rPr lang="en-US" altLang="zh-CN" sz="2400" dirty="0" smtClean="0"/>
              <a:t>D</a:t>
            </a:r>
            <a:r>
              <a:rPr lang="zh-CN" altLang="en-US" sz="2400" dirty="0" smtClean="0"/>
              <a:t>项是</a:t>
            </a:r>
            <a:r>
              <a:rPr lang="zh-CN" altLang="en-US" sz="2400" dirty="0"/>
              <a:t>指“从事教育工作近七十年”，“垂”是“接近”的意思。题干说的是七十岁而不是执教七十年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表达不够</a:t>
            </a:r>
            <a:r>
              <a:rPr lang="zh-CN" altLang="en-US" sz="2400" dirty="0" smtClean="0"/>
              <a:t>准确。</a:t>
            </a:r>
            <a:endParaRPr lang="en-US" altLang="zh-CN" sz="2400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841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336223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练习</a:t>
            </a:r>
            <a:r>
              <a:rPr lang="en-US" altLang="zh-CN" sz="2800" dirty="0">
                <a:solidFill>
                  <a:srgbClr val="C00000"/>
                </a:solidFill>
              </a:rPr>
              <a:t>3</a:t>
            </a:r>
            <a:r>
              <a:rPr lang="zh-CN" altLang="en-US" sz="2800" dirty="0" smtClean="0">
                <a:solidFill>
                  <a:srgbClr val="FF0000"/>
                </a:solidFill>
              </a:rPr>
              <a:t>：</a:t>
            </a:r>
            <a:r>
              <a:rPr lang="zh-CN" altLang="zh-CN" sz="2800" dirty="0">
                <a:solidFill>
                  <a:srgbClr val="C00000"/>
                </a:solidFill>
              </a:rPr>
              <a:t>阅读试题材料，依据上述两点方法，进行判断选择</a:t>
            </a:r>
            <a:r>
              <a:rPr lang="zh-CN" altLang="zh-CN" sz="2800" dirty="0"/>
              <a:t>。</a:t>
            </a:r>
          </a:p>
          <a:p>
            <a:r>
              <a:rPr lang="zh-CN" altLang="zh-CN" sz="2800" dirty="0"/>
              <a:t>（《</a:t>
            </a:r>
            <a:r>
              <a:rPr lang="en-US" altLang="zh-CN" sz="2800" dirty="0"/>
              <a:t>2019</a:t>
            </a:r>
            <a:r>
              <a:rPr lang="zh-CN" altLang="zh-CN" sz="2800" dirty="0"/>
              <a:t>北京卷考试说明》中的试题</a:t>
            </a:r>
            <a:r>
              <a:rPr lang="en-US" altLang="zh-CN" sz="2800" dirty="0"/>
              <a:t>18</a:t>
            </a:r>
            <a:r>
              <a:rPr lang="zh-CN" altLang="zh-CN" sz="2800" dirty="0"/>
              <a:t>的第②小题）午宴上，某中学生遇到父母的朋友劝酒，下列回应得体的一项是（</a:t>
            </a:r>
            <a:r>
              <a:rPr lang="en-US" altLang="zh-CN" sz="2800" dirty="0"/>
              <a:t> </a:t>
            </a:r>
            <a:r>
              <a:rPr lang="zh-CN" altLang="zh-CN" sz="2800" dirty="0" smtClean="0"/>
              <a:t>）</a:t>
            </a:r>
            <a:endParaRPr lang="zh-CN" altLang="zh-CN" sz="2800" dirty="0"/>
          </a:p>
          <a:p>
            <a:pPr lvl="0"/>
            <a:r>
              <a:rPr lang="en-US" altLang="zh-CN" sz="2800" dirty="0" smtClean="0"/>
              <a:t>A.</a:t>
            </a:r>
            <a:r>
              <a:rPr lang="zh-CN" altLang="zh-CN" sz="2800" dirty="0" smtClean="0"/>
              <a:t>下午</a:t>
            </a:r>
            <a:r>
              <a:rPr lang="zh-CN" altLang="zh-CN" sz="2800" dirty="0"/>
              <a:t>还有两门考试呢，别劝了，行不？</a:t>
            </a:r>
          </a:p>
          <a:p>
            <a:pPr lvl="0"/>
            <a:r>
              <a:rPr lang="en-US" altLang="zh-CN" sz="2800" dirty="0" smtClean="0"/>
              <a:t>B.</a:t>
            </a:r>
            <a:r>
              <a:rPr lang="zh-CN" altLang="zh-CN" sz="2800" dirty="0" smtClean="0"/>
              <a:t>谢谢</a:t>
            </a:r>
            <a:r>
              <a:rPr lang="zh-CN" altLang="zh-CN" sz="2800" dirty="0"/>
              <a:t>足下，家父从来不准许我喝酒。</a:t>
            </a:r>
          </a:p>
          <a:p>
            <a:pPr lvl="0"/>
            <a:r>
              <a:rPr lang="en-US" altLang="zh-CN" sz="2800" dirty="0" smtClean="0"/>
              <a:t>C.</a:t>
            </a:r>
            <a:r>
              <a:rPr lang="zh-CN" altLang="zh-CN" sz="2800" dirty="0" smtClean="0"/>
              <a:t>不</a:t>
            </a:r>
            <a:r>
              <a:rPr lang="zh-CN" altLang="zh-CN" sz="2800" dirty="0"/>
              <a:t>喝，不喝，中学生不是不能喝酒吗？</a:t>
            </a:r>
          </a:p>
          <a:p>
            <a:pPr lvl="0"/>
            <a:r>
              <a:rPr lang="en-US" altLang="zh-CN" sz="2800" dirty="0" smtClean="0"/>
              <a:t>D.</a:t>
            </a:r>
            <a:r>
              <a:rPr lang="zh-CN" altLang="zh-CN" sz="2800" dirty="0" smtClean="0"/>
              <a:t>谢谢</a:t>
            </a:r>
            <a:r>
              <a:rPr lang="zh-CN" altLang="zh-CN" sz="2800" dirty="0"/>
              <a:t>，谢谢！我年龄还小，不能喝酒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 lvl="0"/>
            <a:endParaRPr lang="zh-CN" altLang="zh-CN" sz="2800" dirty="0">
              <a:solidFill>
                <a:srgbClr val="FF0000"/>
              </a:solidFill>
            </a:endParaRPr>
          </a:p>
          <a:p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5" y="4010025"/>
            <a:ext cx="741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答案</a:t>
            </a:r>
            <a:r>
              <a:rPr lang="en-US" altLang="zh-CN" sz="2800" dirty="0" smtClean="0">
                <a:solidFill>
                  <a:srgbClr val="FF0000"/>
                </a:solidFill>
              </a:rPr>
              <a:t>------D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1398</Words>
  <Application>Microsoft Office PowerPoint</Application>
  <PresentationFormat>全屏显示(16:9)</PresentationFormat>
  <Paragraphs>104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1_Office 主题​​</vt:lpstr>
      <vt:lpstr>语言表达得体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方雪葳</cp:lastModifiedBy>
  <cp:revision>36</cp:revision>
  <dcterms:created xsi:type="dcterms:W3CDTF">2020-02-01T11:21:51Z</dcterms:created>
  <dcterms:modified xsi:type="dcterms:W3CDTF">2020-02-06T04:38:51Z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