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5" r:id="rId2"/>
    <p:sldId id="292" r:id="rId3"/>
    <p:sldId id="274" r:id="rId4"/>
    <p:sldId id="275" r:id="rId5"/>
    <p:sldId id="276" r:id="rId6"/>
    <p:sldId id="278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3" r:id="rId16"/>
    <p:sldId id="271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-68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26824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47ADD70-8EE0-4062-A6D6-136F463C611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1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73.xml"/><Relationship Id="rId2" Type="http://schemas.openxmlformats.org/officeDocument/2006/relationships/tags" Target="../tags/tag74.xml"/><Relationship Id="rId3" Type="http://schemas.openxmlformats.org/officeDocument/2006/relationships/tags" Target="../tags/tag75.xml"/><Relationship Id="rId4" Type="http://schemas.openxmlformats.org/officeDocument/2006/relationships/tags" Target="../tags/tag76.xml"/><Relationship Id="rId5" Type="http://schemas.openxmlformats.org/officeDocument/2006/relationships/tags" Target="../tags/tag77.xml"/><Relationship Id="rId6" Type="http://schemas.openxmlformats.org/officeDocument/2006/relationships/tags" Target="../tags/tag78.xml"/><Relationship Id="rId7" Type="http://schemas.openxmlformats.org/officeDocument/2006/relationships/tags" Target="../tags/tag79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2.png"/><Relationship Id="rId10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4" Type="http://schemas.openxmlformats.org/officeDocument/2006/relationships/tags" Target="../tags/tag83.xml"/><Relationship Id="rId5" Type="http://schemas.openxmlformats.org/officeDocument/2006/relationships/tags" Target="../tags/tag84.xml"/><Relationship Id="rId6" Type="http://schemas.openxmlformats.org/officeDocument/2006/relationships/tags" Target="../tags/tag85.xml"/><Relationship Id="rId7" Type="http://schemas.openxmlformats.org/officeDocument/2006/relationships/slideMaster" Target="../slideMasters/slideMaster1.xml"/><Relationship Id="rId8" Type="http://schemas.openxmlformats.org/officeDocument/2006/relationships/image" Target="../media/image6.png"/><Relationship Id="rId9" Type="http://schemas.openxmlformats.org/officeDocument/2006/relationships/image" Target="file:///C:\Users\1V994W2\PycharmProjects\PPT_Background_Generation/pic_temp/pic_sup.png" TargetMode="External"/><Relationship Id="rId1" Type="http://schemas.openxmlformats.org/officeDocument/2006/relationships/tags" Target="../tags/tag80.xml"/><Relationship Id="rId2" Type="http://schemas.openxmlformats.org/officeDocument/2006/relationships/tags" Target="../tags/tag81.xml"/></Relationships>
</file>

<file path=ppt/slideLayouts/_rels/slideLayout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86.xml"/><Relationship Id="rId2" Type="http://schemas.openxmlformats.org/officeDocument/2006/relationships/tags" Target="../tags/tag87.xml"/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tags" Target="../tags/tag90.xml"/><Relationship Id="rId6" Type="http://schemas.openxmlformats.org/officeDocument/2006/relationships/tags" Target="../tags/tag91.xml"/><Relationship Id="rId7" Type="http://schemas.openxmlformats.org/officeDocument/2006/relationships/tags" Target="../tags/tag92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2.png"/><Relationship Id="rId10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93.xml"/><Relationship Id="rId2" Type="http://schemas.openxmlformats.org/officeDocument/2006/relationships/tags" Target="../tags/tag94.xml"/><Relationship Id="rId3" Type="http://schemas.openxmlformats.org/officeDocument/2006/relationships/tags" Target="../tags/tag95.xml"/><Relationship Id="rId4" Type="http://schemas.openxmlformats.org/officeDocument/2006/relationships/tags" Target="../tags/tag96.xml"/><Relationship Id="rId5" Type="http://schemas.openxmlformats.org/officeDocument/2006/relationships/tags" Target="../tags/tag97.xml"/><Relationship Id="rId6" Type="http://schemas.openxmlformats.org/officeDocument/2006/relationships/tags" Target="../tags/tag98.xml"/><Relationship Id="rId7" Type="http://schemas.openxmlformats.org/officeDocument/2006/relationships/tags" Target="../tags/tag99.xml"/><Relationship Id="rId8" Type="http://schemas.openxmlformats.org/officeDocument/2006/relationships/tags" Target="../tags/tag100.xml"/><Relationship Id="rId9" Type="http://schemas.openxmlformats.org/officeDocument/2006/relationships/tags" Target="../tags/tag101.xml"/><Relationship Id="rId10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tags" Target="../tags/tag105.xml"/><Relationship Id="rId5" Type="http://schemas.openxmlformats.org/officeDocument/2006/relationships/tags" Target="../tags/tag106.xml"/><Relationship Id="rId6" Type="http://schemas.openxmlformats.org/officeDocument/2006/relationships/tags" Target="../tags/tag107.xml"/><Relationship Id="rId7" Type="http://schemas.openxmlformats.org/officeDocument/2006/relationships/tags" Target="../tags/tag108.xml"/><Relationship Id="rId8" Type="http://schemas.openxmlformats.org/officeDocument/2006/relationships/tags" Target="../tags/tag109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Relationship Id="rId11" Type="http://schemas.openxmlformats.org/officeDocument/2006/relationships/image" Target="file:///C:\Users\1V994W2\PycharmProjects\PPT_Background_Generation/pic_temp/0_pic_quater_left_up.png" TargetMode="External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Layouts/_rels/slideLayout15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1.xml"/><Relationship Id="rId12" Type="http://schemas.openxmlformats.org/officeDocument/2006/relationships/image" Target="../media/image2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3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10.xml"/><Relationship Id="rId2" Type="http://schemas.openxmlformats.org/officeDocument/2006/relationships/tags" Target="../tags/tag111.xml"/><Relationship Id="rId3" Type="http://schemas.openxmlformats.org/officeDocument/2006/relationships/tags" Target="../tags/tag112.xml"/><Relationship Id="rId4" Type="http://schemas.openxmlformats.org/officeDocument/2006/relationships/tags" Target="../tags/tag113.xml"/><Relationship Id="rId5" Type="http://schemas.openxmlformats.org/officeDocument/2006/relationships/tags" Target="../tags/tag114.xml"/><Relationship Id="rId6" Type="http://schemas.openxmlformats.org/officeDocument/2006/relationships/tags" Target="../tags/tag115.xml"/><Relationship Id="rId7" Type="http://schemas.openxmlformats.org/officeDocument/2006/relationships/tags" Target="../tags/tag116.xml"/><Relationship Id="rId8" Type="http://schemas.openxmlformats.org/officeDocument/2006/relationships/tags" Target="../tags/tag117.xml"/><Relationship Id="rId9" Type="http://schemas.openxmlformats.org/officeDocument/2006/relationships/tags" Target="../tags/tag118.xml"/><Relationship Id="rId10" Type="http://schemas.openxmlformats.org/officeDocument/2006/relationships/tags" Target="../tags/tag119.xml"/></Relationships>
</file>

<file path=ppt/slideLayouts/_rels/slideLayout16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1.xml"/><Relationship Id="rId12" Type="http://schemas.openxmlformats.org/officeDocument/2006/relationships/image" Target="../media/image2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3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20.xml"/><Relationship Id="rId2" Type="http://schemas.openxmlformats.org/officeDocument/2006/relationships/tags" Target="../tags/tag121.xml"/><Relationship Id="rId3" Type="http://schemas.openxmlformats.org/officeDocument/2006/relationships/tags" Target="../tags/tag122.xml"/><Relationship Id="rId4" Type="http://schemas.openxmlformats.org/officeDocument/2006/relationships/tags" Target="../tags/tag123.xml"/><Relationship Id="rId5" Type="http://schemas.openxmlformats.org/officeDocument/2006/relationships/tags" Target="../tags/tag124.xml"/><Relationship Id="rId6" Type="http://schemas.openxmlformats.org/officeDocument/2006/relationships/tags" Target="../tags/tag125.xml"/><Relationship Id="rId7" Type="http://schemas.openxmlformats.org/officeDocument/2006/relationships/tags" Target="../tags/tag126.xml"/><Relationship Id="rId8" Type="http://schemas.openxmlformats.org/officeDocument/2006/relationships/tags" Target="../tags/tag127.xml"/><Relationship Id="rId9" Type="http://schemas.openxmlformats.org/officeDocument/2006/relationships/tags" Target="../tags/tag128.xml"/><Relationship Id="rId10" Type="http://schemas.openxmlformats.org/officeDocument/2006/relationships/tags" Target="../tags/tag129.xml"/></Relationships>
</file>

<file path=ppt/slideLayouts/_rels/slideLayout17.xml.rels><?xml version="1.0" encoding="UTF-8" standalone="yes"?>
<Relationships xmlns="http://schemas.openxmlformats.org/package/2006/relationships"><Relationship Id="rId11" Type="http://schemas.openxmlformats.org/officeDocument/2006/relationships/tags" Target="../tags/tag140.xml"/><Relationship Id="rId12" Type="http://schemas.openxmlformats.org/officeDocument/2006/relationships/tags" Target="../tags/tag141.xml"/><Relationship Id="rId13" Type="http://schemas.openxmlformats.org/officeDocument/2006/relationships/slideMaster" Target="../slideMasters/slideMaster1.xml"/><Relationship Id="rId14" Type="http://schemas.openxmlformats.org/officeDocument/2006/relationships/image" Target="../media/image2.png"/><Relationship Id="rId15" Type="http://schemas.openxmlformats.org/officeDocument/2006/relationships/image" Target="file:///C:\Users\1V994W2\PycharmProjects\PPT_Background_Generation/pic_temp/0_pic_quater_left_up.png" TargetMode="External"/><Relationship Id="rId16" Type="http://schemas.openxmlformats.org/officeDocument/2006/relationships/image" Target="../media/image3.png"/><Relationship Id="rId17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30.xml"/><Relationship Id="rId2" Type="http://schemas.openxmlformats.org/officeDocument/2006/relationships/tags" Target="../tags/tag131.xml"/><Relationship Id="rId3" Type="http://schemas.openxmlformats.org/officeDocument/2006/relationships/tags" Target="../tags/tag132.xml"/><Relationship Id="rId4" Type="http://schemas.openxmlformats.org/officeDocument/2006/relationships/tags" Target="../tags/tag133.xml"/><Relationship Id="rId5" Type="http://schemas.openxmlformats.org/officeDocument/2006/relationships/tags" Target="../tags/tag134.xml"/><Relationship Id="rId6" Type="http://schemas.openxmlformats.org/officeDocument/2006/relationships/tags" Target="../tags/tag135.xml"/><Relationship Id="rId7" Type="http://schemas.openxmlformats.org/officeDocument/2006/relationships/tags" Target="../tags/tag136.xml"/><Relationship Id="rId8" Type="http://schemas.openxmlformats.org/officeDocument/2006/relationships/tags" Target="../tags/tag137.xml"/><Relationship Id="rId9" Type="http://schemas.openxmlformats.org/officeDocument/2006/relationships/tags" Target="../tags/tag138.xml"/><Relationship Id="rId10" Type="http://schemas.openxmlformats.org/officeDocument/2006/relationships/tags" Target="../tags/tag139.xml"/></Relationships>
</file>

<file path=ppt/slideLayouts/_rels/slideLayout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7.png"/><Relationship Id="rId14" Type="http://schemas.openxmlformats.org/officeDocument/2006/relationships/image" Target="file:///C:\Users\1V994W2\PycharmProjects\PPT_Background_Generation/pic_temp/1_pic_quater_left_down.png" TargetMode="External"/><Relationship Id="rId1" Type="http://schemas.openxmlformats.org/officeDocument/2006/relationships/tags" Target="../tags/tag142.xml"/><Relationship Id="rId2" Type="http://schemas.openxmlformats.org/officeDocument/2006/relationships/tags" Target="../tags/tag143.xml"/><Relationship Id="rId3" Type="http://schemas.openxmlformats.org/officeDocument/2006/relationships/tags" Target="../tags/tag144.xml"/><Relationship Id="rId4" Type="http://schemas.openxmlformats.org/officeDocument/2006/relationships/tags" Target="../tags/tag145.xml"/><Relationship Id="rId5" Type="http://schemas.openxmlformats.org/officeDocument/2006/relationships/tags" Target="../tags/tag146.xml"/><Relationship Id="rId6" Type="http://schemas.openxmlformats.org/officeDocument/2006/relationships/tags" Target="../tags/tag147.xml"/><Relationship Id="rId7" Type="http://schemas.openxmlformats.org/officeDocument/2006/relationships/tags" Target="../tags/tag148.xml"/><Relationship Id="rId8" Type="http://schemas.openxmlformats.org/officeDocument/2006/relationships/tags" Target="../tags/tag149.xml"/><Relationship Id="rId9" Type="http://schemas.openxmlformats.org/officeDocument/2006/relationships/tags" Target="../tags/tag150.xml"/><Relationship Id="rId10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1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3.png"/><Relationship Id="rId13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tags" Target="../tags/tag20.xml"/><Relationship Id="rId8" Type="http://schemas.openxmlformats.org/officeDocument/2006/relationships/tags" Target="../tags/tag21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8" Type="http://schemas.openxmlformats.org/officeDocument/2006/relationships/image" Target="file:///C:\Users\1V994W2\PycharmProjects\PPT_Background_Generation/pic_temp/pic_half_top.png" TargetMode="Externa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Layouts/_rels/slideLayout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7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tags" Target="../tags/tag33.xml"/><Relationship Id="rId8" Type="http://schemas.openxmlformats.org/officeDocument/2006/relationships/tags" Target="../tags/tag34.xml"/><Relationship Id="rId9" Type="http://schemas.openxmlformats.org/officeDocument/2006/relationships/tags" Target="../tags/tag35.xml"/><Relationship Id="rId10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tags" Target="../tags/tag46.xml"/><Relationship Id="rId12" Type="http://schemas.openxmlformats.org/officeDocument/2006/relationships/slideMaster" Target="../slideMasters/slideMaster1.xml"/><Relationship Id="rId13" Type="http://schemas.openxmlformats.org/officeDocument/2006/relationships/image" Target="../media/image2.png"/><Relationship Id="rId14" Type="http://schemas.openxmlformats.org/officeDocument/2006/relationships/image" Target="file:///C:\Users\1V994W2\PycharmProjects\PPT_Background_Generation/pic_temp/0_pic_quater_left_up.png" TargetMode="External"/><Relationship Id="rId15" Type="http://schemas.openxmlformats.org/officeDocument/2006/relationships/image" Target="../media/image3.png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Relationship Id="rId8" Type="http://schemas.openxmlformats.org/officeDocument/2006/relationships/tags" Target="../tags/tag43.xml"/><Relationship Id="rId9" Type="http://schemas.openxmlformats.org/officeDocument/2006/relationships/tags" Target="../tags/tag44.xml"/><Relationship Id="rId10" Type="http://schemas.openxmlformats.org/officeDocument/2006/relationships/tags" Target="../tags/tag4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Relationship Id="rId6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8" Type="http://schemas.openxmlformats.org/officeDocument/2006/relationships/image" Target="../media/image5.png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10" Type="http://schemas.openxmlformats.org/officeDocument/2006/relationships/image" Target="../media/image3.png"/><Relationship Id="rId11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56.xml"/><Relationship Id="rId2" Type="http://schemas.openxmlformats.org/officeDocument/2006/relationships/tags" Target="../tags/tag57.xml"/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tags" Target="../tags/tag61.xml"/><Relationship Id="rId7" Type="http://schemas.openxmlformats.org/officeDocument/2006/relationships/tags" Target="../tags/tag62.xml"/><Relationship Id="rId8" Type="http://schemas.openxmlformats.org/officeDocument/2006/relationships/tags" Target="../tags/tag63.xml"/><Relationship Id="rId9" Type="http://schemas.openxmlformats.org/officeDocument/2006/relationships/tags" Target="../tags/tag64.xml"/><Relationship Id="rId10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3.png"/><Relationship Id="rId13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65.xml"/><Relationship Id="rId2" Type="http://schemas.openxmlformats.org/officeDocument/2006/relationships/tags" Target="../tags/tag66.xml"/><Relationship Id="rId3" Type="http://schemas.openxmlformats.org/officeDocument/2006/relationships/tags" Target="../tags/tag67.xml"/><Relationship Id="rId4" Type="http://schemas.openxmlformats.org/officeDocument/2006/relationships/tags" Target="../tags/tag68.xml"/><Relationship Id="rId5" Type="http://schemas.openxmlformats.org/officeDocument/2006/relationships/tags" Target="../tags/tag69.xml"/><Relationship Id="rId6" Type="http://schemas.openxmlformats.org/officeDocument/2006/relationships/tags" Target="../tags/tag70.xml"/><Relationship Id="rId7" Type="http://schemas.openxmlformats.org/officeDocument/2006/relationships/tags" Target="../tags/tag71.xml"/><Relationship Id="rId8" Type="http://schemas.openxmlformats.org/officeDocument/2006/relationships/tags" Target="../tags/tag72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tags" Target="../tags/tag1.xml"/><Relationship Id="rId22" Type="http://schemas.openxmlformats.org/officeDocument/2006/relationships/tags" Target="../tags/tag2.xml"/><Relationship Id="rId23" Type="http://schemas.openxmlformats.org/officeDocument/2006/relationships/tags" Target="../tags/tag3.xml"/><Relationship Id="rId24" Type="http://schemas.openxmlformats.org/officeDocument/2006/relationships/tags" Target="../tags/tag4.xml"/><Relationship Id="rId25" Type="http://schemas.openxmlformats.org/officeDocument/2006/relationships/tags" Target="../tags/tag5.xml"/><Relationship Id="rId26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8.png"/><Relationship Id="rId1" Type="http://schemas.openxmlformats.org/officeDocument/2006/relationships/tags" Target="../tags/tag15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9.jpeg"/><Relationship Id="rId1" Type="http://schemas.openxmlformats.org/officeDocument/2006/relationships/tags" Target="../tags/tag152.xml"/><Relationship Id="rId2" Type="http://schemas.openxmlformats.org/officeDocument/2006/relationships/tags" Target="../tags/tag1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016033" y="1998366"/>
            <a:ext cx="5893014" cy="728345"/>
          </a:xfrm>
        </p:spPr>
        <p:txBody>
          <a:bodyPr>
            <a:no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红楼梦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的主题</a:t>
            </a:r>
            <a:endParaRPr lang="zh-CN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高三年级语文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</a:t>
            </a:r>
            <a:r>
              <a:rPr lang="en-US" altLang="zh-CN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黄佳佳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7792" y="410157"/>
            <a:ext cx="8690934" cy="448385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2600" dirty="0" smtClean="0"/>
              <a:t>第四回：“金陵一霸”薛蟠倚财仗势，打死人命，被贾雨村判案，引出了一纸“护官符”，提出了贾、史、王、薛四大家族。</a:t>
            </a:r>
            <a:endParaRPr lang="en-US" altLang="zh-CN" sz="2600" dirty="0" smtClean="0"/>
          </a:p>
          <a:p>
            <a:pPr>
              <a:lnSpc>
                <a:spcPct val="120000"/>
              </a:lnSpc>
            </a:pPr>
            <a:r>
              <a:rPr lang="zh-CN" altLang="en-US" sz="2600" dirty="0" smtClean="0"/>
              <a:t>“如今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凡作地方官者</a:t>
            </a:r>
            <a:r>
              <a:rPr lang="zh-CN" altLang="en-US" sz="2600" dirty="0" smtClean="0">
                <a:solidFill>
                  <a:srgbClr val="FF0000"/>
                </a:solidFill>
              </a:rPr>
              <a:t>，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皆有</a:t>
            </a:r>
            <a:r>
              <a:rPr lang="zh-CN" altLang="en-US" sz="2600" dirty="0" smtClean="0">
                <a:solidFill>
                  <a:srgbClr val="FF0000"/>
                </a:solidFill>
              </a:rPr>
              <a:t>一个私单</a:t>
            </a:r>
            <a:r>
              <a:rPr lang="zh-CN" altLang="en-US" sz="2600" dirty="0" smtClean="0"/>
              <a:t>，上面写的是本省最有权有势、极富极贵的大乡绅名姓，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各省皆然</a:t>
            </a:r>
            <a:r>
              <a:rPr lang="zh-CN" altLang="en-US" sz="2600" dirty="0" smtClean="0"/>
              <a:t>；倘若不知，一时</a:t>
            </a:r>
            <a:r>
              <a:rPr lang="zh-CN" altLang="en-US" sz="2600" dirty="0" smtClean="0">
                <a:solidFill>
                  <a:srgbClr val="FF0000"/>
                </a:solidFill>
              </a:rPr>
              <a:t>触犯</a:t>
            </a:r>
            <a:r>
              <a:rPr lang="zh-CN" altLang="en-US" sz="2600" dirty="0" smtClean="0"/>
              <a:t>了这样的人家，</a:t>
            </a:r>
            <a:r>
              <a:rPr lang="zh-CN" altLang="en-US" sz="2600" dirty="0" smtClean="0">
                <a:solidFill>
                  <a:srgbClr val="FF0000"/>
                </a:solidFill>
              </a:rPr>
              <a:t>不但官爵</a:t>
            </a:r>
            <a:r>
              <a:rPr lang="zh-CN" altLang="en-US" sz="2600" dirty="0" smtClean="0"/>
              <a:t>，只怕连</a:t>
            </a:r>
            <a:r>
              <a:rPr lang="zh-CN" altLang="en-US" sz="2600" dirty="0" smtClean="0">
                <a:solidFill>
                  <a:srgbClr val="FF0000"/>
                </a:solidFill>
              </a:rPr>
              <a:t>性命还保不成呢</a:t>
            </a:r>
            <a:r>
              <a:rPr lang="zh-CN" altLang="en-US" sz="2600" dirty="0" smtClean="0"/>
              <a:t>！所以绰号叫作‘护官符’。”</a:t>
            </a:r>
            <a:endParaRPr lang="en-US" altLang="zh-CN" sz="2600" dirty="0" smtClean="0"/>
          </a:p>
          <a:p>
            <a:pPr>
              <a:lnSpc>
                <a:spcPct val="120000"/>
              </a:lnSpc>
            </a:pPr>
            <a:r>
              <a:rPr lang="zh-CN" altLang="en-US" sz="2600" dirty="0" smtClean="0"/>
              <a:t>小说中所写贾、史、王、薛四大家族，“四家皆连络有亲，一损皆损，一荣皆荣，扶持遮饰，俱有照应的。</a:t>
            </a:r>
            <a:r>
              <a:rPr lang="en-US" altLang="zh-CN" sz="2600" dirty="0" smtClean="0"/>
              <a:t>……</a:t>
            </a:r>
            <a:r>
              <a:rPr lang="zh-CN" altLang="en-US" sz="2600" dirty="0" smtClean="0"/>
              <a:t>也不单靠这三家，他的世交亲友在都在外者，本亦不少。”</a:t>
            </a:r>
            <a:endParaRPr lang="en-US" altLang="zh-CN" sz="2600" dirty="0" smtClean="0"/>
          </a:p>
          <a:p>
            <a:pPr>
              <a:lnSpc>
                <a:spcPct val="120000"/>
              </a:lnSpc>
            </a:pPr>
            <a:r>
              <a:rPr lang="zh-CN" altLang="en-US" sz="3100" b="1" dirty="0" smtClean="0">
                <a:solidFill>
                  <a:srgbClr val="0070C0"/>
                </a:solidFill>
              </a:rPr>
              <a:t>封建</a:t>
            </a:r>
            <a:r>
              <a:rPr lang="zh-CN" altLang="en-US" sz="3100" b="1" dirty="0">
                <a:solidFill>
                  <a:srgbClr val="0070C0"/>
                </a:solidFill>
              </a:rPr>
              <a:t>社会的阶级压迫和剥削</a:t>
            </a:r>
            <a:r>
              <a:rPr lang="zh-CN" altLang="en-US" sz="3100" b="1" dirty="0" smtClean="0">
                <a:solidFill>
                  <a:srgbClr val="0070C0"/>
                </a:solidFill>
              </a:rPr>
              <a:t>，统治阶级之间的相互勾结和倾轧、政治斗争</a:t>
            </a:r>
            <a:endParaRPr lang="zh-CN" altLang="en-US" sz="3100" dirty="0"/>
          </a:p>
        </p:txBody>
      </p:sp>
    </p:spTree>
    <p:extLst>
      <p:ext uri="{BB962C8B-B14F-4D97-AF65-F5344CB8AC3E}">
        <p14:creationId xmlns:p14="http://schemas.microsoft.com/office/powerpoint/2010/main" val="368781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303498"/>
            <a:ext cx="8075240" cy="691586"/>
          </a:xfrm>
        </p:spPr>
        <p:txBody>
          <a:bodyPr>
            <a:normAutofit/>
          </a:bodyPr>
          <a:lstStyle/>
          <a:p>
            <a:r>
              <a:rPr lang="zh-CN" altLang="zh-CN" sz="3200" dirty="0" smtClean="0"/>
              <a:t>第三层次为哲学层次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9476" y="1437624"/>
            <a:ext cx="8393003" cy="3618402"/>
          </a:xfrm>
        </p:spPr>
        <p:txBody>
          <a:bodyPr>
            <a:normAutofit/>
          </a:bodyPr>
          <a:lstStyle/>
          <a:p>
            <a:r>
              <a:rPr lang="zh-CN" altLang="zh-CN" sz="2800" dirty="0">
                <a:solidFill>
                  <a:srgbClr val="0070C0"/>
                </a:solidFill>
              </a:rPr>
              <a:t>对人生和社会的启示和彻悟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这一层次的主题歌：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</a:t>
            </a:r>
            <a:r>
              <a:rPr lang="zh-CN" altLang="zh-CN" sz="2400" dirty="0" smtClean="0"/>
              <a:t>第一回的《好了歌》和《好了歌》</a:t>
            </a:r>
            <a:r>
              <a:rPr lang="zh-CN" altLang="en-US" sz="2400" dirty="0" smtClean="0"/>
              <a:t>注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31710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4564" y="226278"/>
            <a:ext cx="8746970" cy="44284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好了歌</a:t>
            </a:r>
            <a:r>
              <a:rPr lang="en-US" altLang="zh-CN" sz="2800" b="1" dirty="0" smtClean="0"/>
              <a:t>》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 smtClean="0"/>
              <a:t>世人都晓得神仙好</a:t>
            </a:r>
            <a:r>
              <a:rPr lang="en-US" altLang="zh-CN" sz="2000" b="1" dirty="0" smtClean="0"/>
              <a:t>,</a:t>
            </a:r>
            <a:r>
              <a:rPr lang="zh-CN" altLang="en-US" sz="2000" b="1" dirty="0" smtClean="0"/>
              <a:t>惟有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功名</a:t>
            </a:r>
            <a:r>
              <a:rPr lang="zh-CN" altLang="en-US" sz="2000" b="1" dirty="0" smtClean="0"/>
              <a:t>忘不了</a:t>
            </a: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zh-CN" altLang="en-US" sz="2000" b="1" dirty="0" smtClean="0"/>
              <a:t>古今将相在何方</a:t>
            </a:r>
            <a:r>
              <a:rPr lang="en-US" altLang="zh-CN" sz="2000" b="1" dirty="0" smtClean="0"/>
              <a:t>? </a:t>
            </a:r>
            <a:r>
              <a:rPr lang="zh-CN" altLang="en-US" sz="2000" b="1" dirty="0" smtClean="0"/>
              <a:t>荒冢一堆草没了。</a:t>
            </a: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zh-CN" altLang="en-US" sz="2000" b="1" dirty="0" smtClean="0"/>
              <a:t>世人都晓神仙好</a:t>
            </a:r>
            <a:r>
              <a:rPr lang="en-US" altLang="zh-CN" sz="2000" b="1" dirty="0" smtClean="0"/>
              <a:t>,</a:t>
            </a:r>
            <a:r>
              <a:rPr lang="zh-CN" altLang="en-US" sz="2000" b="1" dirty="0" smtClean="0"/>
              <a:t>只有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金银</a:t>
            </a:r>
            <a:r>
              <a:rPr lang="zh-CN" altLang="en-US" sz="2000" b="1" dirty="0" smtClean="0"/>
              <a:t>忘不了</a:t>
            </a:r>
            <a:r>
              <a:rPr lang="en-US" altLang="zh-CN" sz="2000" b="1" dirty="0" smtClean="0"/>
              <a:t>!</a:t>
            </a:r>
            <a:br>
              <a:rPr lang="en-US" altLang="zh-CN" sz="2000" b="1" dirty="0" smtClean="0"/>
            </a:br>
            <a:r>
              <a:rPr lang="zh-CN" altLang="en-US" sz="2000" b="1" dirty="0" smtClean="0"/>
              <a:t>终朝只恨聚无多</a:t>
            </a:r>
            <a:r>
              <a:rPr lang="en-US" altLang="zh-CN" sz="2000" b="1" dirty="0" smtClean="0"/>
              <a:t>,</a:t>
            </a:r>
            <a:r>
              <a:rPr lang="zh-CN" altLang="en-US" sz="2000" b="1" dirty="0" smtClean="0"/>
              <a:t>及到多时眼闭了。</a:t>
            </a: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zh-CN" altLang="en-US" sz="2000" b="1" dirty="0" smtClean="0"/>
              <a:t>世人都晓神仙好</a:t>
            </a:r>
            <a:r>
              <a:rPr lang="en-US" altLang="zh-CN" sz="2000" b="1" dirty="0" smtClean="0"/>
              <a:t>,</a:t>
            </a:r>
            <a:r>
              <a:rPr lang="zh-CN" altLang="en-US" sz="2000" b="1" dirty="0" smtClean="0"/>
              <a:t>只有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娇妻</a:t>
            </a:r>
            <a:r>
              <a:rPr lang="zh-CN" altLang="en-US" sz="2000" b="1" dirty="0" smtClean="0"/>
              <a:t>忘不了</a:t>
            </a:r>
            <a:r>
              <a:rPr lang="en-US" altLang="zh-CN" sz="2000" b="1" dirty="0" smtClean="0"/>
              <a:t>!</a:t>
            </a:r>
            <a:br>
              <a:rPr lang="en-US" altLang="zh-CN" sz="2000" b="1" dirty="0" smtClean="0"/>
            </a:br>
            <a:r>
              <a:rPr lang="zh-CN" altLang="en-US" sz="2000" b="1" dirty="0" smtClean="0"/>
              <a:t>君生日日说恩情</a:t>
            </a:r>
            <a:r>
              <a:rPr lang="en-US" altLang="zh-CN" sz="2000" b="1" dirty="0" smtClean="0"/>
              <a:t>,</a:t>
            </a:r>
            <a:r>
              <a:rPr lang="zh-CN" altLang="en-US" sz="2000" b="1" dirty="0" smtClean="0"/>
              <a:t>君死又随人去了。</a:t>
            </a: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zh-CN" altLang="en-US" sz="2000" b="1" dirty="0" smtClean="0"/>
              <a:t>世人都晓神仙好</a:t>
            </a:r>
            <a:r>
              <a:rPr lang="en-US" altLang="zh-CN" sz="2000" b="1" dirty="0" smtClean="0"/>
              <a:t>,</a:t>
            </a:r>
            <a:r>
              <a:rPr lang="zh-CN" altLang="en-US" sz="2000" b="1" dirty="0" smtClean="0"/>
              <a:t>只有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儿孙</a:t>
            </a:r>
            <a:r>
              <a:rPr lang="zh-CN" altLang="en-US" sz="2000" b="1" dirty="0" smtClean="0"/>
              <a:t>忘不了</a:t>
            </a:r>
            <a:r>
              <a:rPr lang="en-US" altLang="zh-CN" sz="2000" b="1" dirty="0" smtClean="0"/>
              <a:t>!</a:t>
            </a:r>
            <a:br>
              <a:rPr lang="en-US" altLang="zh-CN" sz="2000" b="1" dirty="0" smtClean="0"/>
            </a:br>
            <a:r>
              <a:rPr lang="zh-CN" altLang="en-US" sz="2000" b="1" dirty="0" smtClean="0"/>
              <a:t>痴心父母古来多</a:t>
            </a:r>
            <a:r>
              <a:rPr lang="en-US" altLang="zh-CN" sz="2000" b="1" dirty="0" smtClean="0"/>
              <a:t>, </a:t>
            </a:r>
            <a:r>
              <a:rPr lang="zh-CN" altLang="en-US" sz="2000" b="1" dirty="0" smtClean="0"/>
              <a:t>孝顺儿孙谁见了</a:t>
            </a:r>
            <a:r>
              <a:rPr lang="en-US" altLang="zh-CN" sz="2000" b="1" dirty="0" smtClean="0"/>
              <a:t>?</a:t>
            </a:r>
            <a:endParaRPr lang="en-US" altLang="zh-CN" sz="2000" dirty="0" smtClean="0"/>
          </a:p>
          <a:p>
            <a:pPr>
              <a:lnSpc>
                <a:spcPct val="120000"/>
              </a:lnSpc>
            </a:pPr>
            <a:r>
              <a:rPr lang="zh-CN" altLang="en-US" sz="2000" dirty="0" smtClean="0"/>
              <a:t>跛足道人：“可知世上万般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好便是了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了便是好。 若不了便不好；若要好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须是了。”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396870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49492"/>
            <a:ext cx="8640960" cy="47525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/>
              <a:t>甄士隐的</a:t>
            </a:r>
            <a:r>
              <a:rPr lang="en-US" altLang="zh-CN" sz="2400" b="1" dirty="0"/>
              <a:t>《</a:t>
            </a:r>
            <a:r>
              <a:rPr lang="zh-CN" altLang="en-US" sz="2400" b="1" dirty="0"/>
              <a:t>好了歌</a:t>
            </a:r>
            <a:r>
              <a:rPr lang="en-US" altLang="zh-CN" sz="2400" b="1" dirty="0"/>
              <a:t>》</a:t>
            </a:r>
            <a:r>
              <a:rPr lang="zh-CN" altLang="en-US" sz="2400" b="1" dirty="0"/>
              <a:t>注：（被跛足道人称赞“解得切” ）</a:t>
            </a:r>
            <a:endParaRPr lang="en-US" altLang="zh-CN" sz="2400" b="1" dirty="0"/>
          </a:p>
          <a:p>
            <a:pPr>
              <a:lnSpc>
                <a:spcPct val="110000"/>
              </a:lnSpc>
            </a:pPr>
            <a:r>
              <a:rPr lang="zh-CN" altLang="en-US" sz="2000" dirty="0" smtClean="0">
                <a:latin typeface="+mn-ea"/>
              </a:rPr>
              <a:t>陋室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空堂</a:t>
            </a:r>
            <a:r>
              <a:rPr lang="en-US" altLang="zh-CN" sz="2000" dirty="0" smtClean="0">
                <a:latin typeface="+mn-ea"/>
              </a:rPr>
              <a:t>,</a:t>
            </a:r>
            <a:r>
              <a:rPr lang="zh-CN" altLang="en-US" sz="2000" dirty="0" smtClean="0">
                <a:latin typeface="+mn-ea"/>
              </a:rPr>
              <a:t>当年</a:t>
            </a:r>
            <a:r>
              <a:rPr lang="zh-CN" altLang="en-US" sz="2000" dirty="0" smtClean="0">
                <a:solidFill>
                  <a:srgbClr val="0000FF"/>
                </a:solidFill>
                <a:latin typeface="+mn-ea"/>
              </a:rPr>
              <a:t>笏满床</a:t>
            </a:r>
            <a:r>
              <a:rPr lang="en-US" altLang="zh-CN" sz="2000" dirty="0" smtClean="0">
                <a:latin typeface="+mn-ea"/>
              </a:rPr>
              <a:t>; 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衰草枯杨</a:t>
            </a:r>
            <a:r>
              <a:rPr lang="en-US" altLang="zh-CN" sz="2000" dirty="0" smtClean="0">
                <a:latin typeface="+mn-ea"/>
              </a:rPr>
              <a:t>, </a:t>
            </a:r>
            <a:r>
              <a:rPr lang="zh-CN" altLang="en-US" sz="2000" dirty="0" smtClean="0">
                <a:latin typeface="+mn-ea"/>
              </a:rPr>
              <a:t>曾为</a:t>
            </a:r>
            <a:r>
              <a:rPr lang="zh-CN" altLang="en-US" sz="2000" dirty="0" smtClean="0">
                <a:solidFill>
                  <a:srgbClr val="0000FF"/>
                </a:solidFill>
                <a:latin typeface="+mn-ea"/>
              </a:rPr>
              <a:t>歌舞场</a:t>
            </a:r>
            <a:r>
              <a:rPr lang="zh-CN" altLang="en-US" sz="2000" dirty="0" smtClean="0">
                <a:latin typeface="+mn-ea"/>
              </a:rPr>
              <a:t>。 </a:t>
            </a:r>
            <a:r>
              <a:rPr lang="en-US" altLang="zh-CN" sz="2000" dirty="0" smtClean="0">
                <a:latin typeface="+mn-ea"/>
              </a:rPr>
              <a:t/>
            </a:r>
            <a:br>
              <a:rPr lang="en-US" altLang="zh-CN" sz="2000" dirty="0" smtClean="0">
                <a:latin typeface="+mn-ea"/>
              </a:rPr>
            </a:b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蛛丝儿结满</a:t>
            </a:r>
            <a:r>
              <a:rPr lang="zh-CN" altLang="en-US" sz="2000" dirty="0" smtClean="0">
                <a:latin typeface="+mn-ea"/>
              </a:rPr>
              <a:t>雕梁</a:t>
            </a:r>
            <a:r>
              <a:rPr lang="en-US" altLang="zh-CN" sz="2000" dirty="0" smtClean="0">
                <a:latin typeface="+mn-ea"/>
              </a:rPr>
              <a:t>,</a:t>
            </a:r>
            <a:r>
              <a:rPr lang="zh-CN" altLang="en-US" sz="2000" dirty="0">
                <a:solidFill>
                  <a:srgbClr val="0000FF"/>
                </a:solidFill>
                <a:latin typeface="+mn-ea"/>
              </a:rPr>
              <a:t>绿纱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今又糊在蓬窗上</a:t>
            </a:r>
            <a:r>
              <a:rPr lang="zh-CN" altLang="en-US" sz="2000" dirty="0" smtClean="0">
                <a:latin typeface="+mn-ea"/>
              </a:rPr>
              <a:t>。 </a:t>
            </a:r>
            <a:r>
              <a:rPr lang="en-US" altLang="zh-CN" sz="2000" dirty="0" smtClean="0">
                <a:latin typeface="+mn-ea"/>
              </a:rPr>
              <a:t/>
            </a:r>
            <a:br>
              <a:rPr lang="en-US" altLang="zh-CN" sz="2000" dirty="0" smtClean="0">
                <a:latin typeface="+mn-ea"/>
              </a:rPr>
            </a:br>
            <a:r>
              <a:rPr lang="zh-CN" altLang="en-US" sz="2000" dirty="0" smtClean="0">
                <a:latin typeface="+mn-ea"/>
              </a:rPr>
              <a:t>说什么</a:t>
            </a:r>
            <a:r>
              <a:rPr lang="zh-CN" altLang="en-US" sz="2000" dirty="0">
                <a:solidFill>
                  <a:srgbClr val="0000FF"/>
                </a:solidFill>
                <a:latin typeface="+mn-ea"/>
              </a:rPr>
              <a:t>脂正浓</a:t>
            </a:r>
            <a:r>
              <a:rPr lang="en-US" altLang="zh-CN" sz="2000" dirty="0" smtClean="0">
                <a:latin typeface="+mn-ea"/>
              </a:rPr>
              <a:t>,</a:t>
            </a:r>
            <a:r>
              <a:rPr lang="zh-CN" altLang="en-US" sz="2000" dirty="0">
                <a:solidFill>
                  <a:srgbClr val="0000FF"/>
                </a:solidFill>
                <a:latin typeface="+mn-ea"/>
              </a:rPr>
              <a:t>粉正香</a:t>
            </a:r>
            <a:r>
              <a:rPr lang="en-US" altLang="zh-CN" sz="2000" dirty="0" smtClean="0">
                <a:latin typeface="+mn-ea"/>
              </a:rPr>
              <a:t>,</a:t>
            </a:r>
            <a:r>
              <a:rPr lang="zh-CN" altLang="en-US" sz="2000" dirty="0" smtClean="0">
                <a:latin typeface="+mn-ea"/>
              </a:rPr>
              <a:t>如何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两鬓</a:t>
            </a:r>
            <a:r>
              <a:rPr lang="zh-CN" altLang="en-US" sz="2000" dirty="0" smtClean="0">
                <a:latin typeface="+mn-ea"/>
              </a:rPr>
              <a:t>又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成霜</a:t>
            </a:r>
            <a:r>
              <a:rPr lang="en-US" altLang="zh-CN" sz="2000" dirty="0" smtClean="0">
                <a:latin typeface="+mn-ea"/>
              </a:rPr>
              <a:t>?</a:t>
            </a:r>
            <a:br>
              <a:rPr lang="en-US" altLang="zh-CN" sz="2000" dirty="0" smtClean="0">
                <a:latin typeface="+mn-ea"/>
              </a:rPr>
            </a:b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昨日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黄土陇头送白骨</a:t>
            </a:r>
            <a:r>
              <a:rPr lang="en-US" altLang="zh-CN" sz="2000" dirty="0" smtClean="0">
                <a:latin typeface="+mn-ea"/>
              </a:rPr>
              <a:t>,</a:t>
            </a:r>
            <a:r>
              <a:rPr lang="zh-CN" altLang="en-US" sz="2000" dirty="0" smtClean="0">
                <a:latin typeface="+mn-ea"/>
              </a:rPr>
              <a:t>今宵</a:t>
            </a:r>
            <a:r>
              <a:rPr lang="zh-CN" altLang="en-US" sz="2000" dirty="0">
                <a:solidFill>
                  <a:srgbClr val="0000FF"/>
                </a:solidFill>
                <a:latin typeface="+mn-ea"/>
              </a:rPr>
              <a:t>红灯帐底卧鸳鸯</a:t>
            </a:r>
            <a:r>
              <a:rPr lang="zh-CN" altLang="en-US" sz="2000" dirty="0" smtClean="0">
                <a:latin typeface="+mn-ea"/>
              </a:rPr>
              <a:t>。</a:t>
            </a:r>
            <a:r>
              <a:rPr lang="en-US" altLang="zh-CN" sz="2000" dirty="0" smtClean="0">
                <a:latin typeface="+mn-ea"/>
              </a:rPr>
              <a:t/>
            </a:r>
            <a:br>
              <a:rPr lang="en-US" altLang="zh-CN" sz="2000" dirty="0" smtClean="0">
                <a:latin typeface="+mn-ea"/>
              </a:rPr>
            </a:br>
            <a:r>
              <a:rPr lang="zh-CN" altLang="en-US" sz="2000" dirty="0">
                <a:solidFill>
                  <a:srgbClr val="0000FF"/>
                </a:solidFill>
                <a:latin typeface="+mn-ea"/>
              </a:rPr>
              <a:t>金满箱</a:t>
            </a:r>
            <a:r>
              <a:rPr lang="en-US" altLang="zh-CN" sz="2000" dirty="0">
                <a:solidFill>
                  <a:srgbClr val="0000FF"/>
                </a:solidFill>
                <a:latin typeface="+mn-ea"/>
              </a:rPr>
              <a:t>,</a:t>
            </a:r>
            <a:r>
              <a:rPr lang="zh-CN" altLang="en-US" sz="2000" dirty="0">
                <a:solidFill>
                  <a:srgbClr val="0000FF"/>
                </a:solidFill>
                <a:latin typeface="+mn-ea"/>
              </a:rPr>
              <a:t>银满箱</a:t>
            </a:r>
            <a:r>
              <a:rPr lang="en-US" altLang="zh-CN" sz="2000" dirty="0" smtClean="0">
                <a:latin typeface="+mn-ea"/>
              </a:rPr>
              <a:t>,</a:t>
            </a:r>
            <a:r>
              <a:rPr lang="zh-CN" altLang="en-US" sz="2000" dirty="0" smtClean="0">
                <a:latin typeface="+mn-ea"/>
              </a:rPr>
              <a:t>展眼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乞丐</a:t>
            </a:r>
            <a:r>
              <a:rPr lang="zh-CN" altLang="en-US" sz="2000" dirty="0" smtClean="0">
                <a:latin typeface="+mn-ea"/>
              </a:rPr>
              <a:t>人皆谤。</a:t>
            </a:r>
            <a:r>
              <a:rPr lang="en-US" altLang="zh-CN" sz="2000" dirty="0" smtClean="0">
                <a:latin typeface="+mn-ea"/>
              </a:rPr>
              <a:t/>
            </a:r>
            <a:br>
              <a:rPr lang="en-US" altLang="zh-CN" sz="2000" dirty="0" smtClean="0">
                <a:latin typeface="+mn-ea"/>
              </a:rPr>
            </a:br>
            <a:r>
              <a:rPr lang="zh-CN" altLang="en-US" sz="2000" dirty="0" smtClean="0">
                <a:latin typeface="+mn-ea"/>
              </a:rPr>
              <a:t>正叹他人命不长</a:t>
            </a:r>
            <a:r>
              <a:rPr lang="en-US" altLang="zh-CN" sz="2000" dirty="0" smtClean="0">
                <a:latin typeface="+mn-ea"/>
              </a:rPr>
              <a:t>,</a:t>
            </a:r>
            <a:r>
              <a:rPr lang="zh-CN" altLang="en-US" sz="2000" dirty="0" smtClean="0">
                <a:latin typeface="+mn-ea"/>
              </a:rPr>
              <a:t>那知自已归来丧</a:t>
            </a:r>
            <a:r>
              <a:rPr lang="en-US" altLang="zh-CN" sz="2000" dirty="0" smtClean="0">
                <a:latin typeface="+mn-ea"/>
              </a:rPr>
              <a:t>! </a:t>
            </a:r>
            <a:br>
              <a:rPr lang="en-US" altLang="zh-CN" sz="2000" dirty="0" smtClean="0">
                <a:latin typeface="+mn-ea"/>
              </a:rPr>
            </a:br>
            <a:r>
              <a:rPr lang="zh-CN" altLang="en-US" sz="2000" dirty="0" smtClean="0">
                <a:latin typeface="+mn-ea"/>
              </a:rPr>
              <a:t>训有方</a:t>
            </a:r>
            <a:r>
              <a:rPr lang="en-US" altLang="zh-CN" sz="2000" dirty="0" smtClean="0">
                <a:latin typeface="+mn-ea"/>
              </a:rPr>
              <a:t>,</a:t>
            </a:r>
            <a:r>
              <a:rPr lang="zh-CN" altLang="en-US" sz="2000" dirty="0" smtClean="0">
                <a:latin typeface="+mn-ea"/>
              </a:rPr>
              <a:t>保不定日后作强梁。</a:t>
            </a:r>
            <a:r>
              <a:rPr lang="en-US" altLang="zh-CN" sz="2000" dirty="0" smtClean="0">
                <a:latin typeface="+mn-ea"/>
              </a:rPr>
              <a:t/>
            </a:r>
            <a:br>
              <a:rPr lang="en-US" altLang="zh-CN" sz="2000" dirty="0" smtClean="0">
                <a:latin typeface="+mn-ea"/>
              </a:rPr>
            </a:br>
            <a:r>
              <a:rPr lang="zh-CN" altLang="en-US" sz="2000" dirty="0" smtClean="0">
                <a:latin typeface="+mn-ea"/>
              </a:rPr>
              <a:t>择膏粱</a:t>
            </a:r>
            <a:r>
              <a:rPr lang="en-US" altLang="zh-CN" sz="2000" dirty="0" smtClean="0">
                <a:latin typeface="+mn-ea"/>
              </a:rPr>
              <a:t>, </a:t>
            </a:r>
            <a:r>
              <a:rPr lang="zh-CN" altLang="en-US" sz="2000" dirty="0">
                <a:latin typeface="+mn-ea"/>
              </a:rPr>
              <a:t>谁承望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流落在烟花巷</a:t>
            </a:r>
            <a:r>
              <a:rPr lang="en-US" altLang="zh-CN" sz="2000" dirty="0" smtClean="0">
                <a:latin typeface="+mn-ea"/>
              </a:rPr>
              <a:t>!</a:t>
            </a:r>
            <a:br>
              <a:rPr lang="en-US" altLang="zh-CN" sz="2000" dirty="0" smtClean="0">
                <a:latin typeface="+mn-ea"/>
              </a:rPr>
            </a:br>
            <a:r>
              <a:rPr lang="zh-CN" altLang="en-US" sz="2000" dirty="0" smtClean="0">
                <a:latin typeface="+mn-ea"/>
              </a:rPr>
              <a:t>因嫌</a:t>
            </a:r>
            <a:r>
              <a:rPr lang="zh-CN" altLang="en-US" sz="2000" dirty="0">
                <a:solidFill>
                  <a:srgbClr val="0000FF"/>
                </a:solidFill>
                <a:latin typeface="+mn-ea"/>
              </a:rPr>
              <a:t>纱帽</a:t>
            </a:r>
            <a:r>
              <a:rPr lang="zh-CN" altLang="en-US" sz="2000" dirty="0" smtClean="0">
                <a:latin typeface="+mn-ea"/>
              </a:rPr>
              <a:t>小</a:t>
            </a:r>
            <a:r>
              <a:rPr lang="en-US" altLang="zh-CN" sz="2000" dirty="0" smtClean="0">
                <a:latin typeface="+mn-ea"/>
              </a:rPr>
              <a:t>,</a:t>
            </a:r>
            <a:r>
              <a:rPr lang="zh-CN" altLang="en-US" sz="2000" dirty="0" smtClean="0">
                <a:latin typeface="+mn-ea"/>
              </a:rPr>
              <a:t>致使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锁枷杠</a:t>
            </a:r>
            <a:r>
              <a:rPr lang="en-US" altLang="zh-CN" sz="2000" dirty="0" smtClean="0">
                <a:latin typeface="+mn-ea"/>
              </a:rPr>
              <a:t>,</a:t>
            </a:r>
            <a:r>
              <a:rPr lang="zh-CN" altLang="en-US" sz="2000" dirty="0" smtClean="0">
                <a:latin typeface="+mn-ea"/>
              </a:rPr>
              <a:t>昨怜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破袄寒</a:t>
            </a:r>
            <a:r>
              <a:rPr lang="en-US" altLang="zh-CN" sz="2000" dirty="0" smtClean="0">
                <a:latin typeface="+mn-ea"/>
              </a:rPr>
              <a:t>,</a:t>
            </a:r>
            <a:r>
              <a:rPr lang="zh-CN" altLang="en-US" sz="2000" dirty="0" smtClean="0">
                <a:latin typeface="+mn-ea"/>
              </a:rPr>
              <a:t>今嫌</a:t>
            </a:r>
            <a:r>
              <a:rPr lang="zh-CN" altLang="en-US" sz="2000" dirty="0">
                <a:solidFill>
                  <a:srgbClr val="0000FF"/>
                </a:solidFill>
                <a:latin typeface="+mn-ea"/>
              </a:rPr>
              <a:t>紫蟒</a:t>
            </a:r>
            <a:r>
              <a:rPr lang="zh-CN" altLang="en-US" sz="2000" dirty="0" smtClean="0">
                <a:latin typeface="+mn-ea"/>
              </a:rPr>
              <a:t>长</a:t>
            </a:r>
            <a:r>
              <a:rPr lang="en-US" altLang="zh-CN" sz="2000" dirty="0" smtClean="0">
                <a:latin typeface="+mn-ea"/>
              </a:rPr>
              <a:t>:</a:t>
            </a:r>
            <a:br>
              <a:rPr lang="en-US" altLang="zh-CN" sz="2000" dirty="0" smtClean="0">
                <a:latin typeface="+mn-ea"/>
              </a:rPr>
            </a:br>
            <a:r>
              <a:rPr lang="zh-CN" altLang="en-US" sz="2000" dirty="0" smtClean="0">
                <a:latin typeface="+mn-ea"/>
              </a:rPr>
              <a:t>乱烘烘你方唱罢我登场</a:t>
            </a:r>
            <a:r>
              <a:rPr lang="en-US" altLang="zh-CN" sz="2000" dirty="0" smtClean="0">
                <a:latin typeface="+mn-ea"/>
              </a:rPr>
              <a:t>,</a:t>
            </a:r>
            <a:r>
              <a:rPr lang="zh-CN" altLang="en-US" sz="2000" dirty="0" smtClean="0">
                <a:latin typeface="+mn-ea"/>
              </a:rPr>
              <a:t>反认他乡是故乡。 </a:t>
            </a:r>
            <a:r>
              <a:rPr lang="en-US" altLang="zh-CN" sz="2000" dirty="0" smtClean="0">
                <a:latin typeface="+mn-ea"/>
              </a:rPr>
              <a:t/>
            </a:r>
            <a:br>
              <a:rPr lang="en-US" altLang="zh-CN" sz="2000" dirty="0" smtClean="0">
                <a:latin typeface="+mn-ea"/>
              </a:rPr>
            </a:br>
            <a:r>
              <a:rPr lang="zh-CN" altLang="en-US" sz="2000" dirty="0" smtClean="0">
                <a:latin typeface="+mn-ea"/>
              </a:rPr>
              <a:t>甚荒唐</a:t>
            </a:r>
            <a:r>
              <a:rPr lang="en-US" altLang="zh-CN" sz="2000" dirty="0" smtClean="0">
                <a:latin typeface="+mn-ea"/>
              </a:rPr>
              <a:t>,</a:t>
            </a:r>
            <a:r>
              <a:rPr lang="zh-CN" altLang="en-US" sz="2000" dirty="0" smtClean="0">
                <a:latin typeface="+mn-ea"/>
              </a:rPr>
              <a:t>到头来都是为他人作嫁衣裳</a:t>
            </a:r>
            <a:r>
              <a:rPr lang="en-US" altLang="zh-CN" sz="2000" dirty="0" smtClean="0">
                <a:latin typeface="+mn-ea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719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573529"/>
            <a:ext cx="8712968" cy="4021094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latin typeface="+mn-ea"/>
              </a:rPr>
              <a:t>命运的巨变</a:t>
            </a:r>
            <a:r>
              <a:rPr lang="en-US" altLang="zh-CN" sz="2400" dirty="0" smtClean="0">
                <a:latin typeface="+mn-ea"/>
              </a:rPr>
              <a:t>: </a:t>
            </a:r>
          </a:p>
          <a:p>
            <a:r>
              <a:rPr lang="zh-CN" altLang="en-US" sz="2400" dirty="0" smtClean="0">
                <a:latin typeface="+mn-ea"/>
              </a:rPr>
              <a:t>从当年“锦衣纨绔”的贵族生活</a:t>
            </a:r>
            <a:r>
              <a:rPr lang="en-US" altLang="zh-CN" sz="2400" dirty="0" smtClean="0">
                <a:latin typeface="+mn-ea"/>
              </a:rPr>
              <a:t>, </a:t>
            </a:r>
            <a:r>
              <a:rPr lang="zh-CN" altLang="en-US" sz="2400" dirty="0" smtClean="0">
                <a:latin typeface="+mn-ea"/>
              </a:rPr>
              <a:t>最终跌入黑暗的地狱</a:t>
            </a:r>
            <a:r>
              <a:rPr lang="en-US" altLang="zh-CN" sz="2400" dirty="0" smtClean="0">
                <a:latin typeface="+mn-ea"/>
              </a:rPr>
              <a:t>: </a:t>
            </a:r>
            <a:r>
              <a:rPr lang="zh-CN" altLang="en-US" sz="2400" dirty="0" smtClean="0">
                <a:latin typeface="+mn-ea"/>
              </a:rPr>
              <a:t>有的惨死</a:t>
            </a:r>
            <a:r>
              <a:rPr lang="en-US" altLang="zh-CN" sz="2400" dirty="0" smtClean="0">
                <a:latin typeface="+mn-ea"/>
              </a:rPr>
              <a:t>,</a:t>
            </a:r>
            <a:r>
              <a:rPr lang="zh-CN" altLang="en-US" sz="2400" dirty="0" smtClean="0">
                <a:latin typeface="+mn-ea"/>
              </a:rPr>
              <a:t>有的远嫁</a:t>
            </a:r>
            <a:r>
              <a:rPr lang="en-US" altLang="zh-CN" sz="2400" dirty="0" smtClean="0">
                <a:latin typeface="+mn-ea"/>
              </a:rPr>
              <a:t>,</a:t>
            </a:r>
            <a:r>
              <a:rPr lang="zh-CN" altLang="en-US" sz="2400" dirty="0" smtClean="0">
                <a:latin typeface="+mn-ea"/>
              </a:rPr>
              <a:t>有的被卖</a:t>
            </a:r>
            <a:r>
              <a:rPr lang="en-US" altLang="zh-CN" sz="2400" dirty="0" smtClean="0">
                <a:latin typeface="+mn-ea"/>
              </a:rPr>
              <a:t>,</a:t>
            </a:r>
            <a:r>
              <a:rPr lang="zh-CN" altLang="en-US" sz="2400" dirty="0" smtClean="0">
                <a:latin typeface="+mn-ea"/>
              </a:rPr>
              <a:t>有的遁入空门</a:t>
            </a:r>
            <a:r>
              <a:rPr lang="en-US" altLang="zh-CN" sz="2400" dirty="0" smtClean="0">
                <a:latin typeface="+mn-ea"/>
              </a:rPr>
              <a:t>, </a:t>
            </a:r>
            <a:r>
              <a:rPr lang="zh-CN" altLang="en-US" sz="2400" dirty="0" smtClean="0">
                <a:latin typeface="+mn-ea"/>
              </a:rPr>
              <a:t>有的流落风尘</a:t>
            </a:r>
            <a:r>
              <a:rPr lang="en-US" altLang="zh-CN" sz="2400" dirty="0" smtClean="0">
                <a:latin typeface="+mn-ea"/>
              </a:rPr>
              <a:t>,</a:t>
            </a:r>
            <a:r>
              <a:rPr lang="zh-CN" altLang="en-US" sz="2400" dirty="0" smtClean="0">
                <a:latin typeface="+mn-ea"/>
              </a:rPr>
              <a:t>有的夫妇生离</a:t>
            </a:r>
            <a:r>
              <a:rPr lang="en-US" altLang="zh-CN" sz="2400" dirty="0" smtClean="0">
                <a:latin typeface="+mn-ea"/>
              </a:rPr>
              <a:t>,</a:t>
            </a:r>
            <a:r>
              <a:rPr lang="zh-CN" altLang="en-US" sz="2400" dirty="0" smtClean="0">
                <a:latin typeface="+mn-ea"/>
              </a:rPr>
              <a:t>有的空担虚名</a:t>
            </a:r>
            <a:r>
              <a:rPr lang="en-US" altLang="zh-CN" sz="2400" dirty="0" smtClean="0">
                <a:latin typeface="+mn-ea"/>
              </a:rPr>
              <a:t>,</a:t>
            </a:r>
            <a:r>
              <a:rPr lang="zh-CN" altLang="en-US" sz="2400" dirty="0" smtClean="0">
                <a:latin typeface="+mn-ea"/>
              </a:rPr>
              <a:t>有的被捕下狱</a:t>
            </a:r>
            <a:r>
              <a:rPr lang="en-US" altLang="zh-CN" sz="2400" dirty="0" smtClean="0">
                <a:latin typeface="+mn-ea"/>
              </a:rPr>
              <a:t>……</a:t>
            </a:r>
          </a:p>
          <a:p>
            <a:endParaRPr lang="en-US" altLang="ja-JP" sz="2400" dirty="0" smtClean="0">
              <a:latin typeface="+mn-ea"/>
            </a:endParaRPr>
          </a:p>
          <a:p>
            <a:r>
              <a:rPr lang="ja-JP" altLang="en-US" sz="2400" b="1" dirty="0" smtClean="0">
                <a:latin typeface="宋体" pitchFamily="2" charset="-122"/>
                <a:ea typeface="宋体" pitchFamily="2" charset="-122"/>
              </a:rPr>
              <a:t>“颓运方至</a:t>
            </a:r>
            <a:r>
              <a:rPr lang="en-US" altLang="ja-JP" sz="2400" b="1" dirty="0" smtClean="0">
                <a:latin typeface="宋体" pitchFamily="2" charset="-122"/>
                <a:ea typeface="宋体" pitchFamily="2" charset="-122"/>
              </a:rPr>
              <a:t>,</a:t>
            </a:r>
            <a:r>
              <a:rPr lang="ja-JP" altLang="en-US" sz="2400" b="1" dirty="0" smtClean="0">
                <a:latin typeface="宋体" pitchFamily="2" charset="-122"/>
                <a:ea typeface="宋体" pitchFamily="2" charset="-122"/>
              </a:rPr>
              <a:t>变故渐多”</a:t>
            </a:r>
            <a:r>
              <a:rPr lang="en-US" altLang="ja-JP" sz="2400" b="1" dirty="0" smtClean="0">
                <a:latin typeface="宋体" pitchFamily="2" charset="-122"/>
                <a:ea typeface="宋体" pitchFamily="2" charset="-122"/>
              </a:rPr>
              <a:t>,“</a:t>
            </a:r>
            <a:r>
              <a:rPr lang="ja-JP" altLang="en-US" sz="2400" b="1" dirty="0" smtClean="0">
                <a:latin typeface="宋体" pitchFamily="2" charset="-122"/>
                <a:ea typeface="宋体" pitchFamily="2" charset="-122"/>
              </a:rPr>
              <a:t>悲凉之雾</a:t>
            </a:r>
            <a:r>
              <a:rPr lang="en-US" altLang="ja-JP" sz="2400" b="1" dirty="0" smtClean="0">
                <a:latin typeface="宋体" pitchFamily="2" charset="-122"/>
                <a:ea typeface="宋体" pitchFamily="2" charset="-122"/>
              </a:rPr>
              <a:t>,</a:t>
            </a:r>
            <a:r>
              <a:rPr lang="ja-JP" altLang="en-US" sz="2400" b="1" dirty="0" smtClean="0">
                <a:latin typeface="宋体" pitchFamily="2" charset="-122"/>
                <a:ea typeface="宋体" pitchFamily="2" charset="-122"/>
              </a:rPr>
              <a:t>遍被华林”</a:t>
            </a:r>
            <a:r>
              <a:rPr lang="en-US" altLang="ja-JP" sz="2400" b="1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ja-JP" altLang="en-US" sz="2400" b="1" dirty="0" smtClean="0">
                <a:latin typeface="宋体" pitchFamily="2" charset="-122"/>
                <a:ea typeface="宋体" pitchFamily="2" charset="-122"/>
              </a:rPr>
              <a:t>鲁迅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lang="ja-JP" altLang="en-US" sz="2400" b="1" dirty="0" smtClean="0">
                <a:latin typeface="宋体" pitchFamily="2" charset="-122"/>
                <a:ea typeface="宋体" pitchFamily="2" charset="-122"/>
              </a:rPr>
              <a:t>中国小说史略</a:t>
            </a:r>
            <a:r>
              <a:rPr lang="en-US" altLang="ja-JP" sz="2400" b="1" dirty="0" smtClean="0">
                <a:latin typeface="宋体" pitchFamily="2" charset="-122"/>
                <a:ea typeface="宋体" pitchFamily="2" charset="-122"/>
              </a:rPr>
              <a:t>》)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314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045239"/>
            <a:ext cx="8139178" cy="3711409"/>
          </a:xfrm>
        </p:spPr>
        <p:txBody>
          <a:bodyPr>
            <a:normAutofit/>
          </a:bodyPr>
          <a:lstStyle/>
          <a:p>
            <a:r>
              <a:rPr kumimoji="1" lang="en-US" altLang="zh-CN" sz="3600" dirty="0" smtClean="0"/>
              <a:t> </a:t>
            </a:r>
            <a:r>
              <a:rPr kumimoji="1" lang="zh-CN" altLang="en-US" sz="3600" dirty="0" smtClean="0"/>
              <a:t>文学层次</a:t>
            </a:r>
            <a:endParaRPr kumimoji="1" lang="en-US" altLang="zh-CN" sz="3600" dirty="0" smtClean="0"/>
          </a:p>
          <a:p>
            <a:r>
              <a:rPr kumimoji="1" lang="en-US" altLang="zh-CN" sz="3600" dirty="0" smtClean="0"/>
              <a:t> </a:t>
            </a:r>
            <a:r>
              <a:rPr kumimoji="1" lang="zh-CN" altLang="en-US" sz="3600" dirty="0" smtClean="0"/>
              <a:t>政治层次</a:t>
            </a:r>
            <a:endParaRPr kumimoji="1" lang="en-US" altLang="zh-CN" sz="3600" dirty="0" smtClean="0"/>
          </a:p>
          <a:p>
            <a:r>
              <a:rPr kumimoji="1" lang="en-US" altLang="zh-CN" sz="3600" dirty="0" smtClean="0"/>
              <a:t> </a:t>
            </a:r>
            <a:r>
              <a:rPr kumimoji="1" lang="zh-CN" altLang="en-US" sz="3600" dirty="0" smtClean="0"/>
              <a:t>哲学层次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7187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045239"/>
            <a:ext cx="8139178" cy="3711409"/>
          </a:xfrm>
        </p:spPr>
        <p:txBody>
          <a:bodyPr>
            <a:normAutofit/>
          </a:bodyPr>
          <a:lstStyle/>
          <a:p>
            <a:r>
              <a:rPr kumimoji="1" lang="en-US" altLang="zh-CN" sz="3600" dirty="0" smtClean="0"/>
              <a:t> </a:t>
            </a:r>
            <a:r>
              <a:rPr kumimoji="1" lang="zh-CN" altLang="en-US" sz="3600" dirty="0" smtClean="0"/>
              <a:t>文学层次</a:t>
            </a:r>
            <a:endParaRPr kumimoji="1" lang="en-US" altLang="zh-CN" sz="3600" dirty="0" smtClean="0"/>
          </a:p>
          <a:p>
            <a:r>
              <a:rPr kumimoji="1" lang="en-US" altLang="zh-CN" sz="3600" dirty="0" smtClean="0"/>
              <a:t> </a:t>
            </a:r>
            <a:r>
              <a:rPr kumimoji="1" lang="zh-CN" altLang="en-US" sz="3600" dirty="0" smtClean="0"/>
              <a:t>政治层次</a:t>
            </a:r>
            <a:endParaRPr kumimoji="1" lang="en-US" altLang="zh-CN" sz="3600" dirty="0" smtClean="0"/>
          </a:p>
          <a:p>
            <a:r>
              <a:rPr kumimoji="1" lang="en-US" altLang="zh-CN" sz="3600" dirty="0" smtClean="0"/>
              <a:t> </a:t>
            </a:r>
            <a:r>
              <a:rPr kumimoji="1" lang="zh-CN" altLang="en-US" sz="3600" dirty="0" smtClean="0"/>
              <a:t>哲学层次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9246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597087"/>
            <a:ext cx="8139178" cy="331514"/>
          </a:xfrm>
        </p:spPr>
        <p:txBody>
          <a:bodyPr>
            <a:noAutofit/>
          </a:bodyPr>
          <a:lstStyle/>
          <a:p>
            <a:r>
              <a:rPr lang="zh-CN" altLang="zh-CN" sz="4000" dirty="0" smtClean="0"/>
              <a:t>第一层次</a:t>
            </a:r>
            <a:r>
              <a:rPr lang="en-US" altLang="zh-CN" sz="4000" dirty="0" smtClean="0"/>
              <a:t> </a:t>
            </a:r>
            <a:r>
              <a:rPr lang="zh-CN" altLang="zh-CN" sz="4000" dirty="0" smtClean="0"/>
              <a:t>文学审美层次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468628"/>
            <a:ext cx="8139178" cy="3433561"/>
          </a:xfrm>
        </p:spPr>
        <p:txBody>
          <a:bodyPr>
            <a:normAutofit/>
          </a:bodyPr>
          <a:lstStyle/>
          <a:p>
            <a:r>
              <a:rPr lang="zh-CN" altLang="zh-CN" sz="2800" b="1" dirty="0">
                <a:solidFill>
                  <a:srgbClr val="0070C0"/>
                </a:solidFill>
              </a:rPr>
              <a:t>青春、爱情和生命的美以及这种</a:t>
            </a:r>
            <a:r>
              <a:rPr lang="zh-CN" altLang="zh-CN" sz="2800" b="1" dirty="0" smtClean="0">
                <a:solidFill>
                  <a:srgbClr val="0070C0"/>
                </a:solidFill>
              </a:rPr>
              <a:t>美的被毁灭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r>
              <a:rPr lang="zh-CN" altLang="zh-CN" sz="2400" dirty="0" smtClean="0"/>
              <a:t>这一层次的主题歌</a:t>
            </a:r>
            <a:r>
              <a:rPr lang="zh-CN" altLang="en-US" sz="2400" dirty="0" smtClean="0"/>
              <a:t>：</a:t>
            </a:r>
            <a:endParaRPr lang="zh-CN" altLang="en-US" sz="2400" dirty="0"/>
          </a:p>
          <a:p>
            <a:pPr marL="0" indent="0">
              <a:buNone/>
            </a:pPr>
            <a:r>
              <a:rPr lang="en-US" altLang="zh-CN" sz="2400" dirty="0" smtClean="0"/>
              <a:t>  </a:t>
            </a:r>
            <a:r>
              <a:rPr lang="zh-CN" altLang="zh-CN" sz="2400" dirty="0" smtClean="0"/>
              <a:t>第五回</a:t>
            </a:r>
            <a:r>
              <a:rPr lang="zh-CN" altLang="en-US" sz="2400" dirty="0" smtClean="0"/>
              <a:t>，金陵十二钗</a:t>
            </a:r>
            <a:r>
              <a:rPr lang="zh-CN" altLang="zh-CN" sz="2400" dirty="0" smtClean="0"/>
              <a:t>的判词和《红楼梦》十二支曲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7252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599" y="403807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</a:rPr>
              <a:t>两类形象</a:t>
            </a:r>
            <a:r>
              <a:rPr lang="zh-CN" altLang="zh-CN" sz="2800" dirty="0">
                <a:solidFill>
                  <a:srgbClr val="000000"/>
                </a:solidFill>
              </a:rPr>
              <a:t>—</a:t>
            </a:r>
            <a:r>
              <a:rPr lang="zh-CN" altLang="zh-CN" sz="2800" dirty="0" smtClean="0">
                <a:solidFill>
                  <a:srgbClr val="000000"/>
                </a:solidFill>
              </a:rPr>
              <a:t>—互相映照</a:t>
            </a:r>
            <a:r>
              <a:rPr lang="zh-CN" altLang="en-US" sz="2800" dirty="0" smtClean="0">
                <a:solidFill>
                  <a:srgbClr val="000000"/>
                </a:solidFill>
              </a:rPr>
              <a:t>，</a:t>
            </a:r>
            <a:r>
              <a:rPr lang="zh-CN" altLang="zh-CN" sz="2800" dirty="0" smtClean="0">
                <a:solidFill>
                  <a:srgbClr val="000000"/>
                </a:solidFill>
              </a:rPr>
              <a:t>别致的“生命”体系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62" y="1084931"/>
            <a:ext cx="8463310" cy="3863083"/>
          </a:xfrm>
        </p:spPr>
        <p:txBody>
          <a:bodyPr>
            <a:noAutofit/>
          </a:bodyPr>
          <a:lstStyle/>
          <a:p>
            <a:r>
              <a:rPr lang="zh-CN" altLang="zh-CN" sz="2400" b="1" dirty="0">
                <a:solidFill>
                  <a:srgbClr val="0070C0"/>
                </a:solidFill>
              </a:rPr>
              <a:t>年轻的、充实的、纯洁的生命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r>
              <a:rPr lang="zh-CN" altLang="zh-CN" sz="2000" dirty="0" smtClean="0"/>
              <a:t>以宝玉和金陵十二钗正册的十二个贵族女子为中心</a:t>
            </a:r>
            <a:r>
              <a:rPr lang="zh-CN" altLang="en-US" sz="2000" dirty="0" smtClean="0"/>
              <a:t>，包括十二钗</a:t>
            </a:r>
            <a:r>
              <a:rPr lang="zh-CN" altLang="zh-CN" sz="2000" dirty="0" smtClean="0"/>
              <a:t>副册、又副册以及三副、四副等在内的众多的青年女子</a:t>
            </a:r>
            <a:r>
              <a:rPr lang="zh-CN" altLang="en-US" sz="2000" dirty="0" smtClean="0"/>
              <a:t>。</a:t>
            </a:r>
            <a:endParaRPr lang="en-US" altLang="zh-CN" sz="2400" dirty="0" smtClean="0"/>
          </a:p>
          <a:p>
            <a:r>
              <a:rPr lang="zh-CN" altLang="zh-CN" sz="2400" b="1" dirty="0">
                <a:solidFill>
                  <a:srgbClr val="0070C0"/>
                </a:solidFill>
              </a:rPr>
              <a:t>萎顿的、空虚的、腐朽的生命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r>
              <a:rPr lang="zh-CN" altLang="zh-CN" sz="2000" dirty="0" smtClean="0"/>
              <a:t>以贾府的封建主义家长为核心，包括那些“垮了的一代”的纨绔子弟、与之交往的各级官吏，以及那些大大小小的二主子、半主子以至老婆子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7990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776" y="328156"/>
            <a:ext cx="8840273" cy="435164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zh-CN" sz="1600" dirty="0" smtClean="0"/>
              <a:t>第二回</a:t>
            </a:r>
            <a:r>
              <a:rPr lang="zh-CN" altLang="en-US" sz="1600" dirty="0" smtClean="0"/>
              <a:t>：</a:t>
            </a:r>
            <a:r>
              <a:rPr lang="zh-CN" altLang="zh-CN" sz="1600" dirty="0" smtClean="0"/>
              <a:t>借冷子兴之口转述了宝玉的一段话：“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女儿是水作的骨肉</a:t>
            </a:r>
            <a:r>
              <a:rPr lang="zh-CN" altLang="zh-CN" sz="1600" dirty="0" smtClean="0"/>
              <a:t>，男人是泥作的骨肉。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我见了女儿，我便清爽</a:t>
            </a:r>
            <a:r>
              <a:rPr lang="zh-CN" altLang="zh-CN" sz="1600" dirty="0" smtClean="0"/>
              <a:t>；见了男子，便觉浊臭逼人。”</a:t>
            </a:r>
            <a:endParaRPr lang="en-US" altLang="zh-CN" sz="1600" dirty="0" smtClean="0"/>
          </a:p>
          <a:p>
            <a:pPr>
              <a:lnSpc>
                <a:spcPct val="120000"/>
              </a:lnSpc>
            </a:pPr>
            <a:r>
              <a:rPr lang="zh-CN" altLang="zh-CN" sz="1600" dirty="0" smtClean="0"/>
              <a:t>借贾雨村之口评述甄家的一段话：“这等子弟，必不能守祖父之根基，从师长之规谏的。只可惜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他家几个姊妹都是少有的</a:t>
            </a:r>
            <a:r>
              <a:rPr lang="zh-CN" altLang="zh-CN" sz="1600" dirty="0" smtClean="0"/>
              <a:t>。”</a:t>
            </a:r>
            <a:endParaRPr lang="en-US" altLang="zh-CN" sz="1600" dirty="0" smtClean="0"/>
          </a:p>
          <a:p>
            <a:pPr>
              <a:lnSpc>
                <a:spcPct val="120000"/>
              </a:lnSpc>
            </a:pPr>
            <a:r>
              <a:rPr lang="zh-CN" altLang="zh-CN" sz="1600" dirty="0" smtClean="0"/>
              <a:t>第四十九回</a:t>
            </a:r>
            <a:r>
              <a:rPr lang="zh-CN" altLang="en-US" sz="1600" dirty="0" smtClean="0"/>
              <a:t>：</a:t>
            </a:r>
            <a:r>
              <a:rPr lang="zh-CN" altLang="zh-CN" sz="1600" dirty="0" smtClean="0"/>
              <a:t>宝玉见了宝琴、李纹、李绮之后笑叹的一段话：“你们成日家只说宝姐姐是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绝色的人物</a:t>
            </a:r>
            <a:r>
              <a:rPr lang="zh-CN" altLang="zh-CN" sz="1600" dirty="0" smtClean="0"/>
              <a:t>，你们如今瞧瞧他这妹子，更有大嫂嫂这两个妹子，我竟形容不出了。老天，老天，你有多少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精华灵秀</a:t>
            </a:r>
            <a:r>
              <a:rPr lang="zh-CN" altLang="zh-CN" sz="1600" dirty="0" smtClean="0"/>
              <a:t>，生出这些人上之人来！”</a:t>
            </a:r>
            <a:endParaRPr lang="en-US" altLang="zh-CN" sz="1600" dirty="0" smtClean="0"/>
          </a:p>
          <a:p>
            <a:pPr>
              <a:lnSpc>
                <a:spcPct val="120000"/>
              </a:lnSpc>
            </a:pPr>
            <a:r>
              <a:rPr lang="zh-CN" altLang="zh-CN" sz="1800" b="1" dirty="0" smtClean="0">
                <a:solidFill>
                  <a:srgbClr val="0070C0"/>
                </a:solidFill>
              </a:rPr>
              <a:t>女儿</a:t>
            </a:r>
            <a:r>
              <a:rPr lang="zh-CN" altLang="en-US" sz="1800" b="1" dirty="0" smtClean="0">
                <a:solidFill>
                  <a:srgbClr val="0070C0"/>
                </a:solidFill>
              </a:rPr>
              <a:t>，</a:t>
            </a:r>
            <a:r>
              <a:rPr lang="zh-CN" altLang="zh-CN" sz="1800" b="1" dirty="0" smtClean="0">
                <a:solidFill>
                  <a:srgbClr val="0070C0"/>
                </a:solidFill>
              </a:rPr>
              <a:t>天地间的灵气所钟，生命的精华</a:t>
            </a:r>
            <a:r>
              <a:rPr lang="zh-CN" altLang="en-US" sz="1800" b="1" dirty="0" smtClean="0">
                <a:solidFill>
                  <a:srgbClr val="0070C0"/>
                </a:solidFill>
              </a:rPr>
              <a:t>；</a:t>
            </a:r>
            <a:r>
              <a:rPr lang="zh-CN" altLang="zh-CN" sz="1800" b="1" dirty="0" smtClean="0">
                <a:solidFill>
                  <a:srgbClr val="0070C0"/>
                </a:solidFill>
              </a:rPr>
              <a:t>男子</a:t>
            </a:r>
            <a:r>
              <a:rPr lang="zh-CN" altLang="en-US" sz="1800" b="1" dirty="0" smtClean="0">
                <a:solidFill>
                  <a:srgbClr val="0070C0"/>
                </a:solidFill>
              </a:rPr>
              <a:t>，</a:t>
            </a:r>
            <a:r>
              <a:rPr lang="zh-CN" altLang="zh-CN" sz="1800" b="1" dirty="0" smtClean="0">
                <a:solidFill>
                  <a:srgbClr val="0070C0"/>
                </a:solidFill>
              </a:rPr>
              <a:t>人世间的浊物，生命的糟粕。</a:t>
            </a:r>
            <a:endParaRPr lang="en-US" altLang="zh-CN" sz="18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1400" dirty="0" smtClean="0"/>
          </a:p>
          <a:p>
            <a:pPr>
              <a:lnSpc>
                <a:spcPct val="120000"/>
              </a:lnSpc>
            </a:pPr>
            <a:r>
              <a:rPr lang="zh-CN" altLang="zh-CN" sz="1600" dirty="0" smtClean="0"/>
              <a:t>第七十七回</a:t>
            </a:r>
            <a:r>
              <a:rPr lang="zh-CN" altLang="en-US" sz="1600" dirty="0" smtClean="0"/>
              <a:t>：</a:t>
            </a:r>
            <a:r>
              <a:rPr lang="zh-CN" altLang="zh-CN" sz="1600" dirty="0" smtClean="0"/>
              <a:t>通过宝玉和婆子的对话进指出：“凡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女儿个个是好的</a:t>
            </a:r>
            <a:r>
              <a:rPr lang="zh-CN" altLang="zh-CN" sz="1600" dirty="0" smtClean="0"/>
              <a:t>”，“女人个个是坏的”，女子“只一嫁了汉子，染了男人的气味，就这样混帐起来，比男人更可杀了！”</a:t>
            </a:r>
            <a:endParaRPr lang="en-US" altLang="zh-CN" sz="1600" dirty="0" smtClean="0"/>
          </a:p>
          <a:p>
            <a:pPr>
              <a:lnSpc>
                <a:spcPct val="120000"/>
              </a:lnSpc>
            </a:pPr>
            <a:r>
              <a:rPr lang="zh-CN" altLang="zh-CN" sz="1800" b="1" dirty="0" smtClean="0">
                <a:solidFill>
                  <a:srgbClr val="0070C0"/>
                </a:solidFill>
              </a:rPr>
              <a:t>对女子作了一分为二：年轻的女儿是可爱的生命，年老的女人是可憎的生命。</a:t>
            </a:r>
            <a:endParaRPr lang="en-US" altLang="zh-CN" sz="1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6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sz="2800" spc="150" dirty="0">
                <a:solidFill>
                  <a:srgbClr val="0070C0"/>
                </a:solidFill>
                <a:cs typeface="+mn-cs"/>
              </a:rPr>
              <a:t>（</a:t>
            </a:r>
            <a:r>
              <a:rPr lang="zh-CN" altLang="en-US" sz="2800" spc="150" dirty="0">
                <a:solidFill>
                  <a:srgbClr val="0070C0"/>
                </a:solidFill>
                <a:cs typeface="+mn-cs"/>
              </a:rPr>
              <a:t>一）</a:t>
            </a:r>
            <a:r>
              <a:rPr lang="zh-CN" altLang="zh-CN" sz="2800" spc="150" dirty="0">
                <a:solidFill>
                  <a:srgbClr val="0070C0"/>
                </a:solidFill>
                <a:cs typeface="+mn-cs"/>
              </a:rPr>
              <a:t>爱情婚姻</a:t>
            </a:r>
            <a:r>
              <a:rPr lang="zh-CN" altLang="en-US" sz="2800" spc="150" dirty="0">
                <a:solidFill>
                  <a:srgbClr val="0070C0"/>
                </a:solidFill>
                <a:cs typeface="+mn-cs"/>
              </a:rPr>
              <a:t>悲剧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6994" y="859830"/>
            <a:ext cx="8537970" cy="3834426"/>
          </a:xfrm>
        </p:spPr>
        <p:txBody>
          <a:bodyPr>
            <a:noAutofit/>
          </a:bodyPr>
          <a:lstStyle/>
          <a:p>
            <a:r>
              <a:rPr lang="zh-CN" altLang="zh-CN" sz="2000" b="1" dirty="0">
                <a:solidFill>
                  <a:srgbClr val="0070C0"/>
                </a:solidFill>
              </a:rPr>
              <a:t>宝、黛、</a:t>
            </a:r>
            <a:r>
              <a:rPr lang="zh-CN" altLang="zh-CN" sz="2000" b="1" dirty="0" smtClean="0">
                <a:solidFill>
                  <a:srgbClr val="0070C0"/>
                </a:solidFill>
              </a:rPr>
              <a:t>钗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：木石前</a:t>
            </a:r>
            <a:r>
              <a:rPr lang="zh-CN" altLang="en-US" sz="2000" b="1" dirty="0">
                <a:solidFill>
                  <a:srgbClr val="0070C0"/>
                </a:solidFill>
              </a:rPr>
              <a:t>盟和金玉奇缘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—</a:t>
            </a:r>
            <a:r>
              <a:rPr lang="en-US" altLang="zh-CN" sz="2000" b="1" dirty="0">
                <a:solidFill>
                  <a:srgbClr val="0070C0"/>
                </a:solidFill>
              </a:rPr>
              <a:t>—</a:t>
            </a:r>
            <a:r>
              <a:rPr lang="zh-CN" altLang="zh-CN" sz="2000" b="1" dirty="0">
                <a:solidFill>
                  <a:srgbClr val="0070C0"/>
                </a:solidFill>
              </a:rPr>
              <a:t>中心</a:t>
            </a:r>
            <a:r>
              <a:rPr lang="zh-CN" altLang="zh-CN" sz="2000" b="1" dirty="0" smtClean="0">
                <a:solidFill>
                  <a:srgbClr val="0070C0"/>
                </a:solidFill>
              </a:rPr>
              <a:t>地位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r>
              <a:rPr lang="zh-CN" altLang="zh-CN" sz="2000" dirty="0" smtClean="0">
                <a:solidFill>
                  <a:srgbClr val="FF0000"/>
                </a:solidFill>
              </a:rPr>
              <a:t>元</a:t>
            </a:r>
            <a:r>
              <a:rPr lang="zh-CN" altLang="en-US" sz="2000" dirty="0" smtClean="0">
                <a:solidFill>
                  <a:srgbClr val="FF0000"/>
                </a:solidFill>
              </a:rPr>
              <a:t>春：</a:t>
            </a:r>
            <a:r>
              <a:rPr lang="zh-CN" altLang="en-US" sz="2000" dirty="0" smtClean="0"/>
              <a:t>嫁入宫中至尊至贵，但并不欢</a:t>
            </a:r>
            <a:r>
              <a:rPr lang="zh-CN" altLang="en-US" sz="2000" dirty="0"/>
              <a:t>悦</a:t>
            </a:r>
            <a:endParaRPr lang="en-US" altLang="zh-CN" sz="2000" dirty="0"/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迎春：</a:t>
            </a:r>
            <a:r>
              <a:rPr lang="zh-CN" altLang="en-US" sz="2000" dirty="0" smtClean="0"/>
              <a:t>“子系中山狼”，被丈夫孙绍祖折磨</a:t>
            </a:r>
            <a:r>
              <a:rPr lang="zh-CN" altLang="en-US" sz="2000" dirty="0"/>
              <a:t>致死</a:t>
            </a:r>
            <a:endParaRPr lang="en-US" altLang="zh-CN" sz="2000" dirty="0"/>
          </a:p>
          <a:p>
            <a:r>
              <a:rPr lang="zh-CN" altLang="zh-CN" sz="2000" dirty="0" smtClean="0">
                <a:solidFill>
                  <a:srgbClr val="FF0000"/>
                </a:solidFill>
              </a:rPr>
              <a:t>湘云</a:t>
            </a:r>
            <a:r>
              <a:rPr lang="zh-CN" altLang="zh-CN" sz="2000" dirty="0" smtClean="0"/>
              <a:t>：</a:t>
            </a:r>
            <a:r>
              <a:rPr lang="zh-CN" altLang="en-US" sz="2000" dirty="0"/>
              <a:t>夫君暴毙而亡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独自终老</a:t>
            </a:r>
            <a:r>
              <a:rPr lang="en-US" altLang="zh-CN" sz="2000" dirty="0"/>
              <a:t>,</a:t>
            </a:r>
            <a:r>
              <a:rPr lang="zh-CN" altLang="en-US" sz="2000" dirty="0"/>
              <a:t>中秋联诗“寒塘渡鹤影”</a:t>
            </a:r>
            <a:endParaRPr lang="en-US" altLang="zh-CN" sz="2000" dirty="0" smtClean="0"/>
          </a:p>
          <a:p>
            <a:r>
              <a:rPr lang="zh-CN" altLang="zh-CN" sz="2000" dirty="0" smtClean="0">
                <a:solidFill>
                  <a:srgbClr val="FF0000"/>
                </a:solidFill>
              </a:rPr>
              <a:t>香菱</a:t>
            </a:r>
            <a:r>
              <a:rPr lang="zh-CN" altLang="zh-CN" sz="2000" dirty="0" smtClean="0"/>
              <a:t>的婚姻悲剧</a:t>
            </a:r>
            <a:endParaRPr lang="en-US" altLang="zh-CN" sz="2000" dirty="0" smtClean="0"/>
          </a:p>
          <a:p>
            <a:r>
              <a:rPr lang="zh-CN" altLang="zh-CN" sz="2000" dirty="0" smtClean="0">
                <a:solidFill>
                  <a:srgbClr val="FF0000"/>
                </a:solidFill>
              </a:rPr>
              <a:t>龄官</a:t>
            </a:r>
            <a:r>
              <a:rPr lang="zh-CN" altLang="zh-CN" sz="2000" dirty="0" smtClean="0"/>
              <a:t>的爱情悲剧</a:t>
            </a:r>
            <a:endParaRPr lang="en-US" altLang="zh-CN" sz="2000" dirty="0" smtClean="0"/>
          </a:p>
          <a:p>
            <a:r>
              <a:rPr lang="zh-CN" altLang="zh-CN" sz="2000" dirty="0" smtClean="0">
                <a:solidFill>
                  <a:srgbClr val="FF0000"/>
                </a:solidFill>
              </a:rPr>
              <a:t>尤氏两姐妹</a:t>
            </a:r>
            <a:r>
              <a:rPr lang="zh-CN" altLang="zh-CN" sz="2000" dirty="0" smtClean="0"/>
              <a:t>的爱情婚姻悲剧……</a:t>
            </a:r>
            <a:endParaRPr lang="en-US" altLang="zh-CN" sz="2000" dirty="0" smtClean="0"/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以</a:t>
            </a:r>
            <a:r>
              <a:rPr lang="zh-CN" altLang="zh-CN" sz="2000" b="1" dirty="0" smtClean="0">
                <a:solidFill>
                  <a:srgbClr val="0070C0"/>
                </a:solidFill>
              </a:rPr>
              <a:t>生命在追求，在抗争，最后殉情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3332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802"/>
            <a:ext cx="8229600" cy="857250"/>
          </a:xfrm>
        </p:spPr>
        <p:txBody>
          <a:bodyPr>
            <a:noAutofit/>
          </a:bodyPr>
          <a:lstStyle/>
          <a:p>
            <a:r>
              <a:rPr lang="zh-CN" altLang="zh-CN" sz="2800" spc="150" dirty="0" smtClean="0">
                <a:solidFill>
                  <a:srgbClr val="0070C0"/>
                </a:solidFill>
                <a:cs typeface="+mn-cs"/>
              </a:rPr>
              <a:t>（</a:t>
            </a:r>
            <a:r>
              <a:rPr lang="zh-CN" altLang="en-US" sz="2800" spc="150" dirty="0" smtClean="0">
                <a:solidFill>
                  <a:srgbClr val="0070C0"/>
                </a:solidFill>
                <a:cs typeface="+mn-cs"/>
              </a:rPr>
              <a:t>二）</a:t>
            </a:r>
            <a:r>
              <a:rPr lang="zh-CN" altLang="en-US" sz="2800" spc="150" dirty="0">
                <a:solidFill>
                  <a:srgbClr val="0070C0"/>
                </a:solidFill>
                <a:cs typeface="+mn-cs"/>
              </a:rPr>
              <a:t>青春和命运的悲剧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9036" y="985056"/>
            <a:ext cx="8666106" cy="3809077"/>
          </a:xfrm>
        </p:spPr>
        <p:txBody>
          <a:bodyPr>
            <a:no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王熙凤</a:t>
            </a:r>
            <a:r>
              <a:rPr lang="zh-CN" altLang="en-US" sz="2400" b="1" dirty="0">
                <a:solidFill>
                  <a:srgbClr val="0070C0"/>
                </a:solidFill>
              </a:rPr>
              <a:t>（和探春）的命运悲剧</a:t>
            </a:r>
            <a:r>
              <a:rPr lang="en-US" altLang="zh-CN" sz="2400" b="1" dirty="0">
                <a:solidFill>
                  <a:srgbClr val="0070C0"/>
                </a:solidFill>
              </a:rPr>
              <a:t>——</a:t>
            </a:r>
            <a:r>
              <a:rPr lang="zh-CN" altLang="en-US" sz="2400" b="1" dirty="0">
                <a:solidFill>
                  <a:srgbClr val="0070C0"/>
                </a:solidFill>
              </a:rPr>
              <a:t>中心的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地位</a:t>
            </a:r>
            <a:endParaRPr lang="en-US" altLang="zh-CN" sz="2000" dirty="0"/>
          </a:p>
          <a:p>
            <a:pPr>
              <a:lnSpc>
                <a:spcPct val="120000"/>
              </a:lnSpc>
            </a:pPr>
            <a:r>
              <a:rPr lang="zh-CN" altLang="en-US" sz="2000" dirty="0" smtClean="0"/>
              <a:t>王熙凤虽然</a:t>
            </a:r>
            <a:r>
              <a:rPr lang="zh-CN" altLang="zh-CN" sz="2000" dirty="0" smtClean="0"/>
              <a:t>心狠手毒</a:t>
            </a:r>
            <a:r>
              <a:rPr lang="zh-CN" altLang="zh-CN" sz="2000" dirty="0"/>
              <a:t>、两面三刀</a:t>
            </a:r>
            <a:r>
              <a:rPr lang="zh-CN" altLang="en-US" sz="2000" dirty="0"/>
              <a:t>，但</a:t>
            </a:r>
            <a:r>
              <a:rPr lang="zh-CN" altLang="zh-CN" sz="2000" dirty="0"/>
              <a:t>生命充溢，精力弥满，才干卓著，精明的“女强人” ，和那些行尸走肉的萎顿生命恰成鲜明的对比。</a:t>
            </a:r>
            <a:endParaRPr lang="en-US" altLang="zh-CN" sz="20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凤姐协理宁府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zh-CN" altLang="en-US" sz="2000" dirty="0"/>
              <a:t>判词：“凡鸟偏从</a:t>
            </a:r>
            <a:r>
              <a:rPr lang="zh-CN" altLang="en-US" sz="2000" dirty="0">
                <a:solidFill>
                  <a:srgbClr val="008000"/>
                </a:solidFill>
              </a:rPr>
              <a:t>末世</a:t>
            </a:r>
            <a:r>
              <a:rPr lang="zh-CN" altLang="en-US" sz="2000" dirty="0"/>
              <a:t>来，都知爱慕此生</a:t>
            </a:r>
            <a:r>
              <a:rPr lang="zh-CN" altLang="en-US" sz="2000" dirty="0">
                <a:solidFill>
                  <a:srgbClr val="0000FF"/>
                </a:solidFill>
              </a:rPr>
              <a:t>才</a:t>
            </a:r>
            <a:r>
              <a:rPr lang="zh-CN" altLang="en-US" sz="2000" dirty="0" smtClean="0"/>
              <a:t>”</a:t>
            </a:r>
            <a:r>
              <a:rPr lang="zh-CN" altLang="en-US" sz="2000" dirty="0"/>
              <a:t>，</a:t>
            </a:r>
            <a:r>
              <a:rPr lang="zh-CN" altLang="en-US" sz="2000" dirty="0" smtClean="0"/>
              <a:t>“</a:t>
            </a:r>
            <a:r>
              <a:rPr lang="zh-CN" altLang="en-US" sz="2000" dirty="0"/>
              <a:t>哭向金陵事更哀”</a:t>
            </a:r>
            <a:endParaRPr lang="en-US" altLang="zh-CN" sz="20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探春理家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zh-CN" altLang="en-US" sz="2000" dirty="0"/>
              <a:t>判词：“</a:t>
            </a:r>
            <a:r>
              <a:rPr lang="zh-CN" altLang="en-US" sz="2000" dirty="0">
                <a:solidFill>
                  <a:srgbClr val="0000FF"/>
                </a:solidFill>
              </a:rPr>
              <a:t>才</a:t>
            </a:r>
            <a:r>
              <a:rPr lang="zh-CN" altLang="en-US" sz="2000" dirty="0"/>
              <a:t>自清明</a:t>
            </a:r>
            <a:r>
              <a:rPr lang="zh-CN" altLang="en-US" sz="2000" dirty="0">
                <a:solidFill>
                  <a:srgbClr val="0000FF"/>
                </a:solidFill>
              </a:rPr>
              <a:t>志</a:t>
            </a:r>
            <a:r>
              <a:rPr lang="zh-CN" altLang="en-US" sz="2000" dirty="0"/>
              <a:t>自高，生于</a:t>
            </a:r>
            <a:r>
              <a:rPr lang="zh-CN" altLang="en-US" sz="2000" dirty="0">
                <a:solidFill>
                  <a:srgbClr val="008000"/>
                </a:solidFill>
              </a:rPr>
              <a:t>末世</a:t>
            </a:r>
            <a:r>
              <a:rPr lang="zh-CN" altLang="en-US" sz="2000" dirty="0"/>
              <a:t>运偏消</a:t>
            </a:r>
            <a:r>
              <a:rPr lang="zh-CN" altLang="en-US" sz="2000" dirty="0" smtClean="0"/>
              <a:t>” </a:t>
            </a:r>
            <a:endParaRPr lang="en-US" altLang="zh-CN" sz="2000" dirty="0"/>
          </a:p>
          <a:p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116536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067" y="487293"/>
            <a:ext cx="8719442" cy="4482498"/>
          </a:xfrm>
        </p:spPr>
        <p:txBody>
          <a:bodyPr>
            <a:noAutofit/>
          </a:bodyPr>
          <a:lstStyle/>
          <a:p>
            <a:r>
              <a:rPr lang="zh-CN" altLang="en-US" sz="2200" dirty="0" smtClean="0">
                <a:solidFill>
                  <a:srgbClr val="0000FF"/>
                </a:solidFill>
              </a:rPr>
              <a:t>惜春和妙玉</a:t>
            </a:r>
            <a:r>
              <a:rPr lang="zh-CN" altLang="en-US" sz="2200" dirty="0" smtClean="0"/>
              <a:t>：与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世俗不合</a:t>
            </a:r>
            <a:r>
              <a:rPr lang="zh-CN" altLang="en-US" sz="2200" dirty="0" smtClean="0"/>
              <a:t>，“把这韶华打灭，觅那清淡天和” “欲洁何曾洁，云空未必空”，“缁衣</a:t>
            </a:r>
            <a:r>
              <a:rPr lang="zh-CN" altLang="en-US" sz="2200" dirty="0"/>
              <a:t>乞食</a:t>
            </a:r>
            <a:r>
              <a:rPr lang="zh-CN" altLang="en-US" sz="2200" dirty="0" smtClean="0"/>
              <a:t>”、“</a:t>
            </a:r>
            <a:r>
              <a:rPr lang="zh-CN" altLang="en-US" sz="2200" dirty="0"/>
              <a:t>风尘肮脏” </a:t>
            </a:r>
            <a:r>
              <a:rPr lang="zh-CN" altLang="en-US" sz="2200" dirty="0" smtClean="0"/>
              <a:t>。</a:t>
            </a:r>
            <a:endParaRPr lang="en-US" altLang="zh-CN" sz="2200" dirty="0" smtClean="0"/>
          </a:p>
          <a:p>
            <a:r>
              <a:rPr lang="zh-CN" altLang="en-US" sz="2200" dirty="0" smtClean="0">
                <a:solidFill>
                  <a:srgbClr val="0000FF"/>
                </a:solidFill>
              </a:rPr>
              <a:t>巧姐</a:t>
            </a:r>
            <a:r>
              <a:rPr lang="zh-CN" altLang="en-US" sz="2200" dirty="0" smtClean="0"/>
              <a:t>：和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家族的败亡</a:t>
            </a:r>
            <a:r>
              <a:rPr lang="zh-CN" altLang="en-US" sz="2200" dirty="0" smtClean="0"/>
              <a:t>联系在一起，“势败休云贵，家亡莫论亲”，“流落在烟花巷”。</a:t>
            </a:r>
            <a:endParaRPr lang="en-US" altLang="zh-CN" sz="2200" dirty="0" smtClean="0"/>
          </a:p>
          <a:p>
            <a:r>
              <a:rPr lang="zh-CN" altLang="en-US" sz="2200" dirty="0" smtClean="0">
                <a:solidFill>
                  <a:srgbClr val="0000FF"/>
                </a:solidFill>
              </a:rPr>
              <a:t>晴雯和鸳鸯</a:t>
            </a:r>
            <a:r>
              <a:rPr lang="zh-CN" altLang="en-US" sz="2200" dirty="0" smtClean="0"/>
              <a:t>：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最有光彩</a:t>
            </a:r>
            <a:r>
              <a:rPr lang="zh-CN" altLang="en-US" sz="2200" dirty="0" smtClean="0"/>
              <a:t>，</a:t>
            </a:r>
            <a:r>
              <a:rPr lang="zh-CN" altLang="en-US" sz="2200" dirty="0"/>
              <a:t>愤怒而微弱的</a:t>
            </a:r>
            <a:r>
              <a:rPr lang="zh-CN" altLang="en-US" sz="2200" b="1" dirty="0">
                <a:solidFill>
                  <a:srgbClr val="C00000"/>
                </a:solidFill>
              </a:rPr>
              <a:t>呼喊</a:t>
            </a:r>
            <a:r>
              <a:rPr lang="zh-CN" altLang="en-US" sz="2200" dirty="0"/>
              <a:t>，有力而无力的</a:t>
            </a:r>
            <a:r>
              <a:rPr lang="zh-CN" altLang="en-US" sz="2200" b="1" dirty="0">
                <a:solidFill>
                  <a:srgbClr val="C00000"/>
                </a:solidFill>
              </a:rPr>
              <a:t>抗争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 smtClean="0">
                <a:solidFill>
                  <a:srgbClr val="0000FF"/>
                </a:solidFill>
              </a:rPr>
              <a:t>金钏和芳官</a:t>
            </a:r>
            <a:r>
              <a:rPr lang="zh-CN" altLang="en-US" sz="2200" dirty="0" smtClean="0"/>
              <a:t>一批女奴：一个“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情烈而死</a:t>
            </a:r>
            <a:r>
              <a:rPr lang="zh-CN" altLang="en-US" sz="2200" dirty="0" smtClean="0"/>
              <a:t>，一个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“斩情”为尼</a:t>
            </a:r>
            <a:r>
              <a:rPr lang="zh-CN" altLang="en-US" sz="2200" dirty="0" smtClean="0"/>
              <a:t>。</a:t>
            </a:r>
            <a:endParaRPr lang="en-US" altLang="zh-CN" sz="2200" dirty="0"/>
          </a:p>
          <a:p>
            <a:r>
              <a:rPr lang="zh-CN" altLang="en-US" sz="2400" b="1" dirty="0" smtClean="0">
                <a:solidFill>
                  <a:srgbClr val="0070C0"/>
                </a:solidFill>
              </a:rPr>
              <a:t>“薄命司”“千红一窟（哭）”“万艳同杯（悲）”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7515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sz="4000" dirty="0" smtClean="0"/>
              <a:t>第二层次</a:t>
            </a:r>
            <a:r>
              <a:rPr lang="en-US" altLang="zh-CN" sz="4000" dirty="0" smtClean="0"/>
              <a:t> </a:t>
            </a:r>
            <a:r>
              <a:rPr lang="zh-CN" altLang="zh-CN" sz="4000" dirty="0" smtClean="0"/>
              <a:t>政治历史层次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5258" y="973985"/>
            <a:ext cx="8416999" cy="4088008"/>
          </a:xfrm>
        </p:spPr>
        <p:txBody>
          <a:bodyPr>
            <a:noAutofit/>
          </a:bodyPr>
          <a:lstStyle/>
          <a:p>
            <a:r>
              <a:rPr lang="zh-CN" altLang="zh-CN" sz="2800" dirty="0">
                <a:solidFill>
                  <a:srgbClr val="0070C0"/>
                </a:solidFill>
              </a:rPr>
              <a:t>社会阶级斗争和政治</a:t>
            </a:r>
            <a:r>
              <a:rPr lang="zh-CN" altLang="zh-CN" sz="2800" dirty="0" smtClean="0">
                <a:solidFill>
                  <a:srgbClr val="0070C0"/>
                </a:solidFill>
              </a:rPr>
              <a:t>斗争</a:t>
            </a:r>
            <a:endParaRPr lang="en-US" altLang="zh-CN" sz="2800" dirty="0">
              <a:solidFill>
                <a:srgbClr val="0070C0"/>
              </a:solidFill>
            </a:endParaRPr>
          </a:p>
          <a:p>
            <a:r>
              <a:rPr lang="zh-CN" altLang="en-US" sz="2800" dirty="0" smtClean="0"/>
              <a:t>这一层次的</a:t>
            </a:r>
            <a:r>
              <a:rPr lang="zh-CN" altLang="zh-CN" sz="2800" dirty="0" smtClean="0"/>
              <a:t>主题歌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pPr marL="0" indent="0" algn="ctr">
              <a:buNone/>
            </a:pPr>
            <a:r>
              <a:rPr lang="en-US" altLang="zh-CN" sz="2400" dirty="0" smtClean="0"/>
              <a:t>  </a:t>
            </a:r>
            <a:r>
              <a:rPr lang="zh-CN" altLang="zh-CN" sz="2400" dirty="0" smtClean="0"/>
              <a:t>第四回“护官符”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                   </a:t>
            </a:r>
            <a:r>
              <a:rPr lang="zh-CN" altLang="en-US" sz="2400" dirty="0" smtClean="0">
                <a:solidFill>
                  <a:srgbClr val="FF0000"/>
                </a:solidFill>
              </a:rPr>
              <a:t>贾</a:t>
            </a:r>
            <a:r>
              <a:rPr lang="zh-CN" altLang="en-US" sz="2400" dirty="0" smtClean="0"/>
              <a:t>不假，白玉为堂金作马。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                  </a:t>
            </a:r>
            <a:r>
              <a:rPr lang="zh-CN" altLang="en-US" sz="2400" dirty="0" smtClean="0"/>
              <a:t>阿房宫，三百里，住不下金陵一个</a:t>
            </a:r>
            <a:r>
              <a:rPr lang="zh-CN" altLang="en-US" sz="2400" dirty="0" smtClean="0">
                <a:solidFill>
                  <a:srgbClr val="FF0000"/>
                </a:solidFill>
              </a:rPr>
              <a:t>史</a:t>
            </a:r>
            <a:r>
              <a:rPr lang="zh-CN" altLang="en-US" sz="2400" dirty="0" smtClean="0"/>
              <a:t>。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                  </a:t>
            </a:r>
            <a:r>
              <a:rPr lang="zh-CN" altLang="en-US" sz="2400" dirty="0" smtClean="0"/>
              <a:t>东海缺少白玉床，龙王来请金陵</a:t>
            </a:r>
            <a:r>
              <a:rPr lang="zh-CN" altLang="en-US" sz="2400" dirty="0" smtClean="0">
                <a:solidFill>
                  <a:srgbClr val="FF0000"/>
                </a:solidFill>
              </a:rPr>
              <a:t>王</a:t>
            </a:r>
            <a:r>
              <a:rPr lang="zh-CN" altLang="en-US" sz="2400" dirty="0" smtClean="0"/>
              <a:t>。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                  </a:t>
            </a:r>
            <a:r>
              <a:rPr lang="zh-CN" altLang="en-US" sz="2400" dirty="0" smtClean="0"/>
              <a:t>丰年好大</a:t>
            </a:r>
            <a:r>
              <a:rPr lang="zh-CN" altLang="en-US" sz="2400" dirty="0" smtClean="0">
                <a:solidFill>
                  <a:srgbClr val="FF0000"/>
                </a:solidFill>
              </a:rPr>
              <a:t>雪（薛）</a:t>
            </a:r>
            <a:r>
              <a:rPr lang="zh-CN" altLang="en-US" sz="2400" dirty="0" smtClean="0"/>
              <a:t>，珍珠如土金如铁。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 </a:t>
            </a:r>
            <a:r>
              <a:rPr lang="zh-CN" altLang="en-US" sz="2000" dirty="0" smtClean="0"/>
              <a:t>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9414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770</Words>
  <Application>Microsoft Macintosh PowerPoint</Application>
  <PresentationFormat>全屏显示(16:9)</PresentationFormat>
  <Paragraphs>74</Paragraphs>
  <Slides>16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1_Office 主题​​</vt:lpstr>
      <vt:lpstr>《红楼梦》的主题</vt:lpstr>
      <vt:lpstr>PowerPoint 演示文稿</vt:lpstr>
      <vt:lpstr>第一层次 文学审美层次</vt:lpstr>
      <vt:lpstr>两类形象——互相映照，别致的“生命”体系</vt:lpstr>
      <vt:lpstr>PowerPoint 演示文稿</vt:lpstr>
      <vt:lpstr>（一）爱情婚姻悲剧</vt:lpstr>
      <vt:lpstr>（二）青春和命运的悲剧</vt:lpstr>
      <vt:lpstr>PowerPoint 演示文稿</vt:lpstr>
      <vt:lpstr>第二层次 政治历史层次</vt:lpstr>
      <vt:lpstr>PowerPoint 演示文稿</vt:lpstr>
      <vt:lpstr>第三层次为哲学层次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jiajia</cp:lastModifiedBy>
  <cp:revision>34</cp:revision>
  <dcterms:created xsi:type="dcterms:W3CDTF">2020-02-01T11:21:51Z</dcterms:created>
  <dcterms:modified xsi:type="dcterms:W3CDTF">2020-02-05T01:13:29Z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