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21"/>
  </p:notesMasterIdLst>
  <p:sldIdLst>
    <p:sldId id="347" r:id="rId2"/>
    <p:sldId id="349" r:id="rId3"/>
    <p:sldId id="350" r:id="rId4"/>
    <p:sldId id="411" r:id="rId5"/>
    <p:sldId id="412" r:id="rId6"/>
    <p:sldId id="413" r:id="rId7"/>
    <p:sldId id="424" r:id="rId8"/>
    <p:sldId id="428" r:id="rId9"/>
    <p:sldId id="425" r:id="rId10"/>
    <p:sldId id="414" r:id="rId11"/>
    <p:sldId id="417" r:id="rId12"/>
    <p:sldId id="418" r:id="rId13"/>
    <p:sldId id="419" r:id="rId14"/>
    <p:sldId id="416" r:id="rId15"/>
    <p:sldId id="433" r:id="rId16"/>
    <p:sldId id="434" r:id="rId17"/>
    <p:sldId id="432" r:id="rId18"/>
    <p:sldId id="435" r:id="rId19"/>
    <p:sldId id="348" r:id="rId20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6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肖 竞" initials="肖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A2"/>
    <a:srgbClr val="EEBDB0"/>
    <a:srgbClr val="FFFF66"/>
    <a:srgbClr val="66FF99"/>
    <a:srgbClr val="F7A7E8"/>
    <a:srgbClr val="A5EA36"/>
    <a:srgbClr val="4CAA06"/>
    <a:srgbClr val="69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6875" autoAdjust="0"/>
  </p:normalViewPr>
  <p:slideViewPr>
    <p:cSldViewPr showGuides="1">
      <p:cViewPr varScale="1">
        <p:scale>
          <a:sx n="104" d="100"/>
          <a:sy n="104" d="100"/>
        </p:scale>
        <p:origin x="-180" y="-51"/>
      </p:cViewPr>
      <p:guideLst>
        <p:guide orient="horz" pos="1616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9BB47-C4A1-454D-94E3-DF081DCC734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fontAlgn="base">
                <a:buNone/>
              </a:p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8109662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5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52191" y="1995686"/>
            <a:ext cx="4896544" cy="728345"/>
          </a:xfrm>
        </p:spPr>
        <p:txBody>
          <a:bodyPr>
            <a:noAutofit/>
          </a:bodyPr>
          <a:lstStyle/>
          <a:p>
            <a:r>
              <a:rPr lang="zh-CN" altLang="en-US" sz="24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“人与自然”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Lesson2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II</a:t>
            </a: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43808" y="3688836"/>
            <a:ext cx="671331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  孙晓梅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6"/>
    </mc:Choice>
    <mc:Fallback xmlns="">
      <p:transition spd="slow" advTm="8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CD5CB25-B07A-46CA-8B22-08B2C7F85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699542"/>
            <a:ext cx="8139178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polite ways to interrupt, maintain and end a conversation? Can you find more expressions? Write them below.</a:t>
            </a:r>
            <a:endParaRPr lang="zh-CN" altLang="en-US" sz="3200" b="1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04FB842-8A91-4F1D-AB1E-FEB091EF689E}"/>
              </a:ext>
            </a:extLst>
          </p:cNvPr>
          <p:cNvSpPr txBox="1"/>
          <p:nvPr/>
        </p:nvSpPr>
        <p:spPr>
          <a:xfrm>
            <a:off x="12331" y="-20538"/>
            <a:ext cx="34795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Listen for speaking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48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4"/>
    </mc:Choice>
    <mc:Fallback xmlns="">
      <p:transition spd="slow" advTm="194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F008CC7-E540-4759-B9B0-5306A4A5D3DC}"/>
              </a:ext>
            </a:extLst>
          </p:cNvPr>
          <p:cNvSpPr txBox="1"/>
          <p:nvPr/>
        </p:nvSpPr>
        <p:spPr>
          <a:xfrm>
            <a:off x="755576" y="1228346"/>
            <a:ext cx="7776865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OK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Well…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Avoid asking simple “yes/no” questions.</a:t>
            </a:r>
          </a:p>
          <a:p>
            <a:r>
              <a:rPr lang="en-GB" altLang="zh-CN" sz="2400" dirty="0"/>
              <a:t>   e.g.  Instead of asking the question “You have read the book </a:t>
            </a:r>
            <a:r>
              <a:rPr lang="en-GB" altLang="zh-CN" sz="2400" i="1" dirty="0"/>
              <a:t>the Old Man and the Sea, right?</a:t>
            </a:r>
            <a:r>
              <a:rPr lang="en-GB" altLang="zh-CN" sz="2400" dirty="0"/>
              <a:t>“, try asking "What do you think of the book </a:t>
            </a:r>
            <a:r>
              <a:rPr lang="en-GB" altLang="zh-CN" sz="2400" i="1" dirty="0"/>
              <a:t>the Old Man and the Sea</a:t>
            </a:r>
            <a:r>
              <a:rPr lang="en-GB" altLang="zh-CN" sz="2400" dirty="0"/>
              <a:t>? 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Never answer questions with only one word.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Maintain proper body Language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0D13775-5C59-4F4F-ACDB-E7B308AB2AE3}"/>
              </a:ext>
            </a:extLst>
          </p:cNvPr>
          <p:cNvSpPr/>
          <p:nvPr/>
        </p:nvSpPr>
        <p:spPr>
          <a:xfrm>
            <a:off x="1177405" y="555526"/>
            <a:ext cx="5570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Maintain a conversation</a:t>
            </a:r>
            <a:endParaRPr lang="zh-CN" alt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8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79"/>
    </mc:Choice>
    <mc:Fallback xmlns="">
      <p:transition spd="slow" advTm="794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F008CC7-E540-4759-B9B0-5306A4A5D3DC}"/>
              </a:ext>
            </a:extLst>
          </p:cNvPr>
          <p:cNvSpPr txBox="1"/>
          <p:nvPr/>
        </p:nvSpPr>
        <p:spPr>
          <a:xfrm>
            <a:off x="755576" y="939726"/>
            <a:ext cx="7776865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Excuse me, but…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Sorry to </a:t>
            </a:r>
            <a:r>
              <a:rPr lang="en-GB" altLang="zh-CN" sz="2400" dirty="0">
                <a:solidFill>
                  <a:srgbClr val="FF0000"/>
                </a:solidFill>
              </a:rPr>
              <a:t>butt in</a:t>
            </a:r>
            <a:r>
              <a:rPr lang="en-GB" altLang="zh-CN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I’m sorry to </a:t>
            </a:r>
            <a:r>
              <a:rPr lang="en-GB" altLang="zh-CN" sz="2400" dirty="0">
                <a:solidFill>
                  <a:srgbClr val="FF0000"/>
                </a:solidFill>
              </a:rPr>
              <a:t>barge in </a:t>
            </a:r>
            <a:r>
              <a:rPr lang="en-GB" altLang="zh-CN" sz="2400" dirty="0"/>
              <a:t>like this, but I need your help...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Can I say something?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I’m sorry to </a:t>
            </a:r>
            <a:r>
              <a:rPr lang="en-GB" altLang="zh-CN" sz="2400" dirty="0">
                <a:solidFill>
                  <a:srgbClr val="FF0000"/>
                </a:solidFill>
              </a:rPr>
              <a:t>cut you off</a:t>
            </a:r>
            <a:r>
              <a:rPr lang="en-GB" altLang="zh-CN" sz="2400" dirty="0"/>
              <a:t>, but I've got something urgent to tell you.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I'm sorry to interrupt, but may I ask you something quickly?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0D13775-5C59-4F4F-ACDB-E7B308AB2AE3}"/>
              </a:ext>
            </a:extLst>
          </p:cNvPr>
          <p:cNvSpPr/>
          <p:nvPr/>
        </p:nvSpPr>
        <p:spPr>
          <a:xfrm>
            <a:off x="901764" y="267494"/>
            <a:ext cx="7340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Interrupt a conversation politely</a:t>
            </a:r>
            <a:endParaRPr lang="zh-CN" alt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FA8445A-3D07-4D96-9EBE-1CB49784FA6F}"/>
              </a:ext>
            </a:extLst>
          </p:cNvPr>
          <p:cNvSpPr txBox="1"/>
          <p:nvPr/>
        </p:nvSpPr>
        <p:spPr>
          <a:xfrm>
            <a:off x="3489706" y="1059582"/>
            <a:ext cx="475252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altLang="zh-CN" sz="2000" dirty="0"/>
              <a:t>to interrupt a conversation or discussion or someone who is talking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93EFAB4-0F78-4E74-9CA4-1E619EB31867}"/>
              </a:ext>
            </a:extLst>
          </p:cNvPr>
          <p:cNvSpPr txBox="1"/>
          <p:nvPr/>
        </p:nvSpPr>
        <p:spPr>
          <a:xfrm>
            <a:off x="3489707" y="1375665"/>
            <a:ext cx="151434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altLang="zh-CN" sz="2000" dirty="0"/>
              <a:t>to interrupt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3E9B9F3-B3CD-4965-A19E-FF2AAD02AA82}"/>
              </a:ext>
            </a:extLst>
          </p:cNvPr>
          <p:cNvSpPr txBox="1"/>
          <p:nvPr/>
        </p:nvSpPr>
        <p:spPr>
          <a:xfrm>
            <a:off x="3456787" y="2868201"/>
            <a:ext cx="47525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altLang="zh-CN" sz="2000" dirty="0"/>
              <a:t>to stop people from continuing a telephone conversation by breaking the telephone connection 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8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4"/>
    </mc:Choice>
    <mc:Fallback xmlns="">
      <p:transition spd="slow" advTm="6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F008CC7-E540-4759-B9B0-5306A4A5D3DC}"/>
              </a:ext>
            </a:extLst>
          </p:cNvPr>
          <p:cNvSpPr txBox="1"/>
          <p:nvPr/>
        </p:nvSpPr>
        <p:spPr>
          <a:xfrm>
            <a:off x="811432" y="1347614"/>
            <a:ext cx="7776865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It’s been great talking to you, but I have to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If you'll excuse me, I need to…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I really enjoyed our conversation. I hope 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I’d like to continue our conversation later, when we both have more time. </a:t>
            </a:r>
            <a:endParaRPr lang="en-US" altLang="zh-CN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0D13775-5C59-4F4F-ACDB-E7B308AB2AE3}"/>
              </a:ext>
            </a:extLst>
          </p:cNvPr>
          <p:cNvSpPr/>
          <p:nvPr/>
        </p:nvSpPr>
        <p:spPr>
          <a:xfrm>
            <a:off x="1542778" y="483518"/>
            <a:ext cx="6186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End</a:t>
            </a:r>
            <a:r>
              <a:rPr lang="en-US" altLang="zh-CN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a conversation politely</a:t>
            </a:r>
            <a:endParaRPr lang="zh-CN" alt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8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1"/>
    </mc:Choice>
    <mc:Fallback xmlns="">
      <p:transition spd="slow" advTm="2687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F68FBC-7478-4547-AD65-E2B1158D5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987574"/>
            <a:ext cx="7992888" cy="4057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Practise maintaining, interrupting and ending a conversation in the following situations. Use the expressions to help you.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52E6BD0-C468-446D-87AC-C95DA9FD493D}"/>
              </a:ext>
            </a:extLst>
          </p:cNvPr>
          <p:cNvSpPr txBox="1"/>
          <p:nvPr/>
        </p:nvSpPr>
        <p:spPr>
          <a:xfrm>
            <a:off x="12331" y="-20538"/>
            <a:ext cx="11752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speak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42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4"/>
    </mc:Choice>
    <mc:Fallback xmlns="">
      <p:transition spd="slow" advTm="1502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A785D295-C81F-4180-977F-67C8A2953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05" y="113737"/>
            <a:ext cx="7227515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D60093"/>
                </a:solidFill>
                <a:cs typeface="Arial" panose="020B0604020202020204" pitchFamily="34" charset="0"/>
              </a:rPr>
              <a:t>Situation 1: Two friends talking on the phone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FC3C6FB9-FAC1-4618-8058-042F8FA2D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55526"/>
            <a:ext cx="7704856" cy="18264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143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b="1" dirty="0"/>
              <a:t>Friend 1: talking about his / her worries for the next day’s presentation</a:t>
            </a:r>
          </a:p>
          <a:p>
            <a:pPr>
              <a:lnSpc>
                <a:spcPct val="120000"/>
              </a:lnSpc>
            </a:pPr>
            <a:r>
              <a:rPr kumimoji="0" lang="en-US" altLang="zh-CN" b="1" dirty="0"/>
              <a:t>Friend 2: needs to end the conversation so as to catch a train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590AF375-9E08-4E24-A6A7-5EDB9E164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571750"/>
            <a:ext cx="8676456" cy="9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D60093"/>
                </a:solidFill>
                <a:cs typeface="Arial" panose="020B0604020202020204" pitchFamily="34" charset="0"/>
              </a:rPr>
              <a:t>Situation 2: An English teacher and a student in an English class.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544B7CA7-CD89-47B1-BC48-6DE5D590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78" y="3509699"/>
            <a:ext cx="7789930" cy="9400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143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b="1" dirty="0"/>
              <a:t>English teacher: explaining how to use relative clauses</a:t>
            </a:r>
          </a:p>
          <a:p>
            <a:pPr>
              <a:lnSpc>
                <a:spcPct val="120000"/>
              </a:lnSpc>
            </a:pPr>
            <a:r>
              <a:rPr kumimoji="0" lang="en-US" altLang="zh-CN" b="1" dirty="0"/>
              <a:t>Student: needs to interrupt so as to ask a question</a:t>
            </a:r>
          </a:p>
        </p:txBody>
      </p:sp>
    </p:spTree>
    <p:extLst>
      <p:ext uri="{BB962C8B-B14F-4D97-AF65-F5344CB8AC3E}">
        <p14:creationId xmlns:p14="http://schemas.microsoft.com/office/powerpoint/2010/main" val="182664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ACB8034-7C56-48B5-BADD-DE439A8B0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7" y="1923678"/>
            <a:ext cx="3099991" cy="20676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1C36DDD-393E-474E-B2CC-B8E065A40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9" y="1059582"/>
            <a:ext cx="1452756" cy="15761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F0275B8-77DD-4C77-83A1-7412130C7053}"/>
              </a:ext>
            </a:extLst>
          </p:cNvPr>
          <p:cNvSpPr txBox="1"/>
          <p:nvPr/>
        </p:nvSpPr>
        <p:spPr>
          <a:xfrm>
            <a:off x="3563888" y="309592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     student 1</a:t>
            </a:r>
            <a:r>
              <a:rPr lang="en-US" altLang="zh-CN" sz="2400" dirty="0"/>
              <a:t>: I have a presentation about my favorite book in English class tomorrow. But I haven’t  figured out the structure.</a:t>
            </a:r>
          </a:p>
          <a:p>
            <a:r>
              <a:rPr lang="en-US" altLang="zh-CN" sz="2400" dirty="0"/>
              <a:t>       </a:t>
            </a:r>
            <a:r>
              <a:rPr lang="en-US" altLang="zh-CN" sz="2400" b="1" dirty="0"/>
              <a:t>student 2</a:t>
            </a:r>
            <a:r>
              <a:rPr lang="en-US" altLang="zh-CN" sz="2400" dirty="0"/>
              <a:t>: What about a brief introduction of the author and the story? Oh, you can also talk about your favorite part, and…sorry, I’d like to help you with that, but right now I must leave for the railway station, otherwise I will miss the train. I can talk to you later.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659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C66AD8-7E00-49C5-AA2E-B6DDE33B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5486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/>
              <a:t>Language focus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635E692-D427-4AA8-92E7-1A3B73A6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5040560" cy="4042179"/>
          </a:xfrm>
        </p:spPr>
        <p:txBody>
          <a:bodyPr>
            <a:normAutofit fontScale="25000" lnSpcReduction="20000"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search and rescue vehicles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rescue attempts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provide medical help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It must have been really tough.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It was a battle against time.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It is our duty to do…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stay away from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sorry for interrupting again.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8000" spc="0" dirty="0"/>
              <a:t>maintain/end a conversation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run out of time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breathe in a dangerous amount of dust</a:t>
            </a:r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07442155-D1B5-4891-A3CD-2D1B9358EA79}"/>
              </a:ext>
            </a:extLst>
          </p:cNvPr>
          <p:cNvSpPr txBox="1">
            <a:spLocks/>
          </p:cNvSpPr>
          <p:nvPr/>
        </p:nvSpPr>
        <p:spPr>
          <a:xfrm>
            <a:off x="5076056" y="779684"/>
            <a:ext cx="3456384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25000" lnSpcReduction="2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搜索和救援车辆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救援行动</a:t>
            </a:r>
            <a:r>
              <a:rPr lang="en-US" altLang="zh-CN" sz="8000" spc="0" dirty="0"/>
              <a:t>(</a:t>
            </a:r>
            <a:r>
              <a:rPr lang="zh-CN" altLang="en-US" sz="8000" spc="0" dirty="0"/>
              <a:t>努力</a:t>
            </a:r>
            <a:r>
              <a:rPr lang="en-US" altLang="zh-CN" sz="8000" spc="0" dirty="0"/>
              <a:t>)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提供医疗帮助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这一定很艰难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这是和时间的较量。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8000" spc="0" dirty="0"/>
              <a:t>…</a:t>
            </a:r>
            <a:r>
              <a:rPr lang="zh-CN" altLang="en-US" sz="8000" spc="0" dirty="0"/>
              <a:t>是我们的责任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远离</a:t>
            </a:r>
            <a:r>
              <a:rPr lang="en-US" altLang="zh-CN" sz="8000" spc="0" dirty="0"/>
              <a:t>…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抱歉再次打断您。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维持</a:t>
            </a:r>
            <a:r>
              <a:rPr lang="en-GB" altLang="zh-CN" sz="8000" spc="0" dirty="0"/>
              <a:t>/</a:t>
            </a:r>
            <a:r>
              <a:rPr lang="zh-CN" altLang="en-US" sz="8000" spc="0" dirty="0"/>
              <a:t>结束一段对话</a:t>
            </a:r>
            <a:r>
              <a:rPr lang="en-GB" altLang="zh-CN" sz="8000" spc="0" dirty="0"/>
              <a:t> 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没有时间了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吸入大量灰尘</a:t>
            </a:r>
            <a:endParaRPr lang="en-GB" altLang="zh-CN" sz="8000" spc="0" dirty="0"/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4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71"/>
    </mc:Choice>
    <mc:Fallback xmlns="">
      <p:transition spd="slow" advTm="131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C66AD8-7E00-49C5-AA2E-B6DDE33B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5486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/>
              <a:t>Language focus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635E692-D427-4AA8-92E7-1A3B73A6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5040560" cy="4042179"/>
          </a:xfrm>
        </p:spPr>
        <p:txBody>
          <a:bodyPr>
            <a:normAutofit fontScale="25000" lnSpcReduction="20000"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search and rescue vehicles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rescue attempts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provide medical help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It must have been really tough.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It was a battle against time.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It is our duty to do…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stay away from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sorry for interrupting again.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8000" spc="0" dirty="0"/>
              <a:t>maintain/end a conversation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run out of time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altLang="zh-CN" sz="8000" spc="0" dirty="0"/>
              <a:t>breathe in a dangerous amount of dust</a:t>
            </a:r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07442155-D1B5-4891-A3CD-2D1B9358EA79}"/>
              </a:ext>
            </a:extLst>
          </p:cNvPr>
          <p:cNvSpPr txBox="1">
            <a:spLocks/>
          </p:cNvSpPr>
          <p:nvPr/>
        </p:nvSpPr>
        <p:spPr>
          <a:xfrm>
            <a:off x="5076056" y="779684"/>
            <a:ext cx="3456384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25000" lnSpcReduction="2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搜索和救援车辆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救援行动</a:t>
            </a:r>
            <a:r>
              <a:rPr lang="en-US" altLang="zh-CN" sz="8000" spc="0" dirty="0"/>
              <a:t>(</a:t>
            </a:r>
            <a:r>
              <a:rPr lang="zh-CN" altLang="en-US" sz="8000" spc="0" dirty="0"/>
              <a:t>努力</a:t>
            </a:r>
            <a:r>
              <a:rPr lang="en-US" altLang="zh-CN" sz="8000" spc="0" dirty="0"/>
              <a:t>)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提供医疗帮助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这一定很艰难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这是和时间的较量。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8000" spc="0" dirty="0"/>
              <a:t>…</a:t>
            </a:r>
            <a:r>
              <a:rPr lang="zh-CN" altLang="en-US" sz="8000" spc="0" dirty="0"/>
              <a:t>是我们的责任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远离</a:t>
            </a:r>
            <a:r>
              <a:rPr lang="en-US" altLang="zh-CN" sz="8000" spc="0" dirty="0"/>
              <a:t>…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抱歉再次打断您。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维持</a:t>
            </a:r>
            <a:r>
              <a:rPr lang="en-GB" altLang="zh-CN" sz="8000" spc="0" dirty="0"/>
              <a:t>/</a:t>
            </a:r>
            <a:r>
              <a:rPr lang="zh-CN" altLang="en-US" sz="8000" spc="0" dirty="0"/>
              <a:t>结束一段对话</a:t>
            </a:r>
            <a:r>
              <a:rPr lang="en-GB" altLang="zh-CN" sz="8000" spc="0" dirty="0"/>
              <a:t> 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没有时间了</a:t>
            </a:r>
            <a:endParaRPr lang="en-US" altLang="zh-CN" sz="8000" spc="0" dirty="0"/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zh-CN" altLang="en-US" sz="8000" spc="0" dirty="0"/>
              <a:t>吸入大量灰尘</a:t>
            </a:r>
            <a:endParaRPr lang="en-GB" altLang="zh-CN" sz="8000" spc="0" dirty="0"/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3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60"/>
    </mc:Choice>
    <mc:Fallback xmlns="">
      <p:transition spd="slow" advTm="3846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2"/>
    </mc:Choice>
    <mc:Fallback xmlns="">
      <p:transition spd="slow" advTm="7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59411-BDD9-44C6-9B86-5090CA03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9502"/>
            <a:ext cx="2125372" cy="439083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zh-CN" altLang="en-US" sz="3200" b="0" dirty="0"/>
              <a:t>教学目标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1EE76FC-A805-40A3-A998-A214A42FB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00" y="987574"/>
            <a:ext cx="8279572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  <a:ea typeface="+mn-ea"/>
              </a:rPr>
              <a:t>1.</a:t>
            </a:r>
            <a:r>
              <a:rPr lang="zh-CN" altLang="en-US" sz="2800" dirty="0">
                <a:latin typeface="+mn-ea"/>
                <a:ea typeface="+mn-ea"/>
              </a:rPr>
              <a:t> 获取地震中在室内、室外、被困三种情境下的逃生建议</a:t>
            </a:r>
            <a:endParaRPr lang="en-US" altLang="zh-CN" sz="2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2800" dirty="0">
                <a:latin typeface="+mn-ea"/>
                <a:ea typeface="+mn-ea"/>
              </a:rPr>
              <a:t>2.</a:t>
            </a:r>
            <a:r>
              <a:rPr lang="zh-CN" altLang="en-US" sz="2800" dirty="0">
                <a:latin typeface="+mn-ea"/>
                <a:ea typeface="+mn-ea"/>
              </a:rPr>
              <a:t> 判断出说话人维持、打断、结束一段对话的意图，并总结出相关表达</a:t>
            </a:r>
            <a:endParaRPr lang="en-US" altLang="zh-CN" sz="2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2800" dirty="0">
                <a:latin typeface="+mn-ea"/>
                <a:ea typeface="+mn-ea"/>
              </a:rPr>
              <a:t>3. </a:t>
            </a:r>
            <a:r>
              <a:rPr lang="zh-CN" altLang="en-US" sz="2800" dirty="0">
                <a:latin typeface="+mn-ea"/>
                <a:ea typeface="+mn-ea"/>
              </a:rPr>
              <a:t>模拟情境，在对话中礼貌地打断、维持和结束对话</a:t>
            </a:r>
          </a:p>
        </p:txBody>
      </p:sp>
    </p:spTree>
    <p:extLst>
      <p:ext uri="{BB962C8B-B14F-4D97-AF65-F5344CB8AC3E}">
        <p14:creationId xmlns:p14="http://schemas.microsoft.com/office/powerpoint/2010/main" val="9056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97"/>
    </mc:Choice>
    <mc:Fallback xmlns="">
      <p:transition spd="slow" advTm="325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DFF395-C922-4DE6-AE47-AA67D256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87574"/>
            <a:ext cx="8064896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600" dirty="0"/>
              <a:t>    在听的过程中，要根据不同的情境，有侧重点地获取所需信息。在人际沟通中，要注意积累并运用恰当的语言形式，礼貌地表达自己的意图，例如打断对话、结束一段对话等。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A13C9933-F0C6-45C3-9CD7-5F25545FC29E}"/>
              </a:ext>
            </a:extLst>
          </p:cNvPr>
          <p:cNvSpPr txBox="1">
            <a:spLocks/>
          </p:cNvSpPr>
          <p:nvPr/>
        </p:nvSpPr>
        <p:spPr>
          <a:xfrm>
            <a:off x="683568" y="339502"/>
            <a:ext cx="2125372" cy="43908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3200" b="0" dirty="0"/>
              <a:t>学法指导</a:t>
            </a:r>
          </a:p>
        </p:txBody>
      </p:sp>
    </p:spTree>
    <p:extLst>
      <p:ext uri="{BB962C8B-B14F-4D97-AF65-F5344CB8AC3E}">
        <p14:creationId xmlns:p14="http://schemas.microsoft.com/office/powerpoint/2010/main" val="22262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25"/>
    </mc:Choice>
    <mc:Fallback xmlns="">
      <p:transition spd="slow" advTm="2172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5DE5ED3-A480-42AF-B081-8BEB3E0F7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85" y="357304"/>
            <a:ext cx="8030029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Unit 5</a:t>
            </a:r>
          </a:p>
          <a:p>
            <a:pPr marL="0" indent="0">
              <a:buNone/>
            </a:pPr>
            <a:r>
              <a:rPr lang="en-US" altLang="zh-CN" sz="3200" dirty="0">
                <a:latin typeface="+mj-lt"/>
              </a:rPr>
              <a:t>Lesson 2  Professional Rescue Team</a:t>
            </a:r>
            <a:endParaRPr lang="zh-CN" altLang="en-US" sz="3200" dirty="0">
              <a:latin typeface="+mj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3482C6F-67DC-4EF3-96D7-C806E14F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7694"/>
            <a:ext cx="3429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4"/>
    </mc:Choice>
    <mc:Fallback xmlns="">
      <p:transition spd="slow" advTm="159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0AD1F9-0D57-4CF6-BEDA-27D4FC8DA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03598"/>
            <a:ext cx="8139178" cy="4042179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protect ourselves when an earthquake happens?</a:t>
            </a:r>
            <a:endParaRPr lang="zh-CN" altLang="en-US" sz="3200" b="1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A597C77-CDD5-4082-BE1E-B419711EABF1}"/>
              </a:ext>
            </a:extLst>
          </p:cNvPr>
          <p:cNvSpPr txBox="1"/>
          <p:nvPr/>
        </p:nvSpPr>
        <p:spPr>
          <a:xfrm>
            <a:off x="0" y="1"/>
            <a:ext cx="3126441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Activate and share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9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74"/>
    </mc:Choice>
    <mc:Fallback xmlns="">
      <p:transition spd="slow" advTm="2977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7420EAF-FA52-4052-B227-73BF8F29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9542"/>
            <a:ext cx="8462076" cy="4042179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altLang="zh-CN" sz="24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second part of the interview. What advice does Mr. Wang give about surviving an earthquake when you’re outdoors, indoors or trapped?</a:t>
            </a:r>
            <a:endParaRPr lang="zh-CN" altLang="en-US" sz="2400" b="1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AD9DFA2-7D69-4758-AB84-CECE51A791F5}"/>
              </a:ext>
            </a:extLst>
          </p:cNvPr>
          <p:cNvSpPr txBox="1"/>
          <p:nvPr/>
        </p:nvSpPr>
        <p:spPr>
          <a:xfrm>
            <a:off x="12331" y="-20538"/>
            <a:ext cx="34795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Listen for understanding</a:t>
            </a:r>
            <a:endParaRPr lang="zh-CN" altLang="en-US" sz="24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86F326C1-B113-488C-BF1C-3282C2277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79171"/>
              </p:ext>
            </p:extLst>
          </p:nvPr>
        </p:nvGraphicFramePr>
        <p:xfrm>
          <a:off x="395536" y="1851670"/>
          <a:ext cx="824605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883">
                  <a:extLst>
                    <a:ext uri="{9D8B030D-6E8A-4147-A177-3AD203B41FA5}">
                      <a16:colId xmlns:a16="http://schemas.microsoft.com/office/drawing/2014/main" xmlns="" val="119684530"/>
                    </a:ext>
                  </a:extLst>
                </a:gridCol>
                <a:gridCol w="2528485">
                  <a:extLst>
                    <a:ext uri="{9D8B030D-6E8A-4147-A177-3AD203B41FA5}">
                      <a16:colId xmlns:a16="http://schemas.microsoft.com/office/drawing/2014/main" xmlns="" val="2032924806"/>
                    </a:ext>
                  </a:extLst>
                </a:gridCol>
                <a:gridCol w="2748684">
                  <a:extLst>
                    <a:ext uri="{9D8B030D-6E8A-4147-A177-3AD203B41FA5}">
                      <a16:colId xmlns:a16="http://schemas.microsoft.com/office/drawing/2014/main" xmlns="" val="878058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Outdoors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Indoors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Trapped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</a:t>
                      </a:r>
                    </a:p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_______from any building or streetlights.</a:t>
                      </a:r>
                    </a:p>
                    <a:p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</a:p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anything that can break or fall.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to help people find you and __________ when someone is nearby.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867390"/>
                  </a:ext>
                </a:extLst>
              </a:tr>
            </a:tbl>
          </a:graphicData>
        </a:graphic>
      </p:graphicFrame>
      <p:pic>
        <p:nvPicPr>
          <p:cNvPr id="2" name="LESSON 2 PROFESSIONAL RESCUE TEAM 录音 5.4">
            <a:hlinkClick r:id="" action="ppaction://media"/>
            <a:extLst>
              <a:ext uri="{FF2B5EF4-FFF2-40B4-BE49-F238E27FC236}">
                <a16:creationId xmlns:a16="http://schemas.microsoft.com/office/drawing/2014/main" xmlns="" id="{0FDCDFA9-ADBF-4776-9302-98D257825A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5809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3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5"/>
    </mc:Choice>
    <mc:Fallback xmlns="">
      <p:transition spd="slow" advTm="31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7420EAF-FA52-4052-B227-73BF8F29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9542"/>
            <a:ext cx="8462076" cy="4042179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altLang="zh-CN" sz="24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second part of the interview. What advice does Mr. Wang give about surviving an earthquake when you’re outdoors, indoors or trapped?</a:t>
            </a:r>
            <a:endParaRPr lang="zh-CN" altLang="en-US" sz="2400" b="1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AD9DFA2-7D69-4758-AB84-CECE51A791F5}"/>
              </a:ext>
            </a:extLst>
          </p:cNvPr>
          <p:cNvSpPr txBox="1"/>
          <p:nvPr/>
        </p:nvSpPr>
        <p:spPr>
          <a:xfrm>
            <a:off x="12331" y="-20538"/>
            <a:ext cx="34795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Listen for understanding</a:t>
            </a:r>
            <a:endParaRPr lang="zh-CN" altLang="en-US" sz="24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86F326C1-B113-488C-BF1C-3282C22776D5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1851670"/>
          <a:ext cx="824605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883">
                  <a:extLst>
                    <a:ext uri="{9D8B030D-6E8A-4147-A177-3AD203B41FA5}">
                      <a16:colId xmlns:a16="http://schemas.microsoft.com/office/drawing/2014/main" xmlns="" val="119684530"/>
                    </a:ext>
                  </a:extLst>
                </a:gridCol>
                <a:gridCol w="2528485">
                  <a:extLst>
                    <a:ext uri="{9D8B030D-6E8A-4147-A177-3AD203B41FA5}">
                      <a16:colId xmlns:a16="http://schemas.microsoft.com/office/drawing/2014/main" xmlns="" val="2032924806"/>
                    </a:ext>
                  </a:extLst>
                </a:gridCol>
                <a:gridCol w="2748684">
                  <a:extLst>
                    <a:ext uri="{9D8B030D-6E8A-4147-A177-3AD203B41FA5}">
                      <a16:colId xmlns:a16="http://schemas.microsoft.com/office/drawing/2014/main" xmlns="" val="878058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Outdoors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Indoors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Trapped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</a:t>
                      </a:r>
                    </a:p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_______from any building or streetlights.</a:t>
                      </a:r>
                    </a:p>
                    <a:p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</a:p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anything that can break or fall.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to help people find you and __________ when someone is nearby.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867390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A433A9C-B067-40C7-B524-1451AFD5D692}"/>
              </a:ext>
            </a:extLst>
          </p:cNvPr>
          <p:cNvSpPr txBox="1"/>
          <p:nvPr/>
        </p:nvSpPr>
        <p:spPr>
          <a:xfrm>
            <a:off x="395536" y="23051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there and move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281130A-8BF2-4CBE-A8C7-40CB0663BDCC}"/>
              </a:ext>
            </a:extLst>
          </p:cNvPr>
          <p:cNvSpPr txBox="1"/>
          <p:nvPr/>
        </p:nvSpPr>
        <p:spPr>
          <a:xfrm>
            <a:off x="3419872" y="230513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away from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9336C24-5849-4105-991C-90B82FCE7E9B}"/>
              </a:ext>
            </a:extLst>
          </p:cNvPr>
          <p:cNvSpPr txBox="1"/>
          <p:nvPr/>
        </p:nvSpPr>
        <p:spPr>
          <a:xfrm>
            <a:off x="5921097" y="2258966"/>
            <a:ext cx="239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Knock on a wall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29D070A-7098-43A8-AA28-E7FF4CE19850}"/>
              </a:ext>
            </a:extLst>
          </p:cNvPr>
          <p:cNvSpPr txBox="1"/>
          <p:nvPr/>
        </p:nvSpPr>
        <p:spPr>
          <a:xfrm>
            <a:off x="5868144" y="3358528"/>
            <a:ext cx="239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shout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E811DF0-2853-4DE4-8C64-7C51FADE9940}"/>
              </a:ext>
            </a:extLst>
          </p:cNvPr>
          <p:cNvSpPr txBox="1"/>
          <p:nvPr/>
        </p:nvSpPr>
        <p:spPr>
          <a:xfrm>
            <a:off x="466942" y="266517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78"/>
    </mc:Choice>
    <mc:Fallback xmlns="">
      <p:transition spd="slow" advTm="3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7420EAF-FA52-4052-B227-73BF8F29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9542"/>
            <a:ext cx="8462076" cy="4042179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altLang="zh-CN" sz="2400" b="1" spc="0" dirty="0">
                <a:latin typeface="+mn-lt"/>
                <a:cs typeface="Times New Roman" panose="02020603050405020304" pitchFamily="18" charset="0"/>
              </a:rPr>
              <a:t>Listen and imitate. Decide whether the phrases in italics are used to: </a:t>
            </a:r>
            <a:r>
              <a:rPr lang="en-US" altLang="zh-CN" sz="2400" b="1" spc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maintain</a:t>
            </a:r>
            <a:r>
              <a:rPr lang="en-US" altLang="zh-CN" sz="2400" b="1" spc="0" dirty="0">
                <a:latin typeface="+mn-lt"/>
                <a:cs typeface="Times New Roman" panose="02020603050405020304" pitchFamily="18" charset="0"/>
              </a:rPr>
              <a:t> (M), </a:t>
            </a:r>
            <a:r>
              <a:rPr lang="en-US" altLang="zh-CN" sz="2400" b="1" spc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interrupt</a:t>
            </a:r>
            <a:r>
              <a:rPr lang="en-US" altLang="zh-CN" sz="2400" b="1" spc="0" dirty="0">
                <a:latin typeface="+mn-lt"/>
                <a:cs typeface="Times New Roman" panose="02020603050405020304" pitchFamily="18" charset="0"/>
              </a:rPr>
              <a:t> (I) or end (E) a conversation. Write the correct letter in the brackets.</a:t>
            </a:r>
            <a:endParaRPr lang="zh-CN" altLang="en-US" sz="2400" b="1" spc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AD9DFA2-7D69-4758-AB84-CECE51A791F5}"/>
              </a:ext>
            </a:extLst>
          </p:cNvPr>
          <p:cNvSpPr txBox="1"/>
          <p:nvPr/>
        </p:nvSpPr>
        <p:spPr>
          <a:xfrm>
            <a:off x="12331" y="-20538"/>
            <a:ext cx="34795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Listen for speaking</a:t>
            </a:r>
            <a:endParaRPr lang="zh-CN" altLang="en-US"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6AEEF4A-E865-42DE-8012-02EE1E1135B8}"/>
              </a:ext>
            </a:extLst>
          </p:cNvPr>
          <p:cNvSpPr/>
          <p:nvPr/>
        </p:nvSpPr>
        <p:spPr>
          <a:xfrm>
            <a:off x="600689" y="1923678"/>
            <a:ext cx="846043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Maintaining,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Interrupting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and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Ending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a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conversation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kumimoji="1" lang="en-US" altLang="zh-CN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r>
              <a:rPr kumimoji="1" lang="en-US" altLang="zh-CN" sz="2400" dirty="0">
                <a:cs typeface="Times New Roman" pitchFamily="18" charset="0"/>
              </a:rPr>
              <a:t>1.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Excuse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me</a:t>
            </a:r>
            <a:r>
              <a:rPr kumimoji="1" lang="en-US" altLang="zh-CN" sz="2400" i="1" dirty="0">
                <a:cs typeface="Times New Roman" pitchFamily="18" charset="0"/>
              </a:rPr>
              <a:t>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 err="1">
                <a:cs typeface="Times New Roman" pitchFamily="18" charset="0"/>
              </a:rPr>
              <a:t>Mr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Wang,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but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can’t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interrupt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you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there?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2.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Ok</a:t>
            </a:r>
            <a:r>
              <a:rPr kumimoji="1" lang="en-US" altLang="zh-CN" sz="2400" i="1" dirty="0">
                <a:cs typeface="Times New Roman" pitchFamily="18" charset="0"/>
              </a:rPr>
              <a:t>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if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I’m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outdoors…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3.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Sorry</a:t>
            </a:r>
            <a:r>
              <a:rPr kumimoji="1" lang="en-US" altLang="zh-CN" sz="2400" dirty="0">
                <a:solidFill>
                  <a:srgbClr val="C00000"/>
                </a:solidFill>
                <a:cs typeface="Times New Roman" pitchFamily="18" charset="0"/>
              </a:rPr>
              <a:t>,</a:t>
            </a:r>
            <a:r>
              <a:rPr kumimoji="1" lang="zh-CN" altLang="en-US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cs typeface="Times New Roman" pitchFamily="18" charset="0"/>
              </a:rPr>
              <a:t>but</a:t>
            </a:r>
            <a:r>
              <a:rPr kumimoji="1" lang="zh-CN" altLang="en-US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my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advice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is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to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…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4.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Sorry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for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interrupting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again</a:t>
            </a:r>
            <a:r>
              <a:rPr kumimoji="1" lang="en-US" altLang="zh-CN" sz="2400" dirty="0">
                <a:cs typeface="Times New Roman" pitchFamily="18" charset="0"/>
              </a:rPr>
              <a:t>…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5.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Well,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I’d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love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to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know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more,</a:t>
            </a:r>
            <a:r>
              <a:rPr kumimoji="1" lang="zh-CN" altLang="en-US" sz="2400" i="1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but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unfortunately</a:t>
            </a:r>
            <a:r>
              <a:rPr kumimoji="1" lang="en-US" altLang="zh-CN" sz="2400" dirty="0">
                <a:cs typeface="Times New Roman" pitchFamily="18" charset="0"/>
              </a:rPr>
              <a:t>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we’ve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run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out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of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time.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6.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So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,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I’m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very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sorry,</a:t>
            </a:r>
            <a:r>
              <a:rPr kumimoji="1" lang="zh-CN" altLang="en-US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cs typeface="Times New Roman" pitchFamily="18" charset="0"/>
              </a:rPr>
              <a:t>but</a:t>
            </a:r>
            <a:r>
              <a:rPr kumimoji="1" lang="zh-CN" altLang="en-US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we’ll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have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to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finish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there. 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  <a:endParaRPr lang="zh-CN" altLang="en-US" sz="2400" dirty="0"/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xmlns="" id="{8E5519FF-EB1F-4DE3-AAE3-7E1B96D333C6}"/>
              </a:ext>
            </a:extLst>
          </p:cNvPr>
          <p:cNvSpPr/>
          <p:nvPr/>
        </p:nvSpPr>
        <p:spPr>
          <a:xfrm>
            <a:off x="112363" y="1923678"/>
            <a:ext cx="648072" cy="321982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80B5644-ACFA-4A82-AD22-441AF11AAE04}"/>
              </a:ext>
            </a:extLst>
          </p:cNvPr>
          <p:cNvSpPr txBox="1"/>
          <p:nvPr/>
        </p:nvSpPr>
        <p:spPr>
          <a:xfrm rot="16200000">
            <a:off x="-679725" y="29222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Talk Builder</a:t>
            </a:r>
            <a:endParaRPr lang="zh-CN" altLang="en-US" sz="2800" dirty="0"/>
          </a:p>
        </p:txBody>
      </p:sp>
      <p:pic>
        <p:nvPicPr>
          <p:cNvPr id="6" name="LESSON 2 PROFESSIONAL RESCUE TEAM 录音 5.4">
            <a:hlinkClick r:id="" action="ppaction://media"/>
            <a:extLst>
              <a:ext uri="{FF2B5EF4-FFF2-40B4-BE49-F238E27FC236}">
                <a16:creationId xmlns:a16="http://schemas.microsoft.com/office/drawing/2014/main" xmlns="" id="{E254AAFD-FA43-48F0-8804-C23A2736E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1728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86"/>
    </mc:Choice>
    <mc:Fallback xmlns="">
      <p:transition spd="slow" advTm="43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7420EAF-FA52-4052-B227-73BF8F29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9542"/>
            <a:ext cx="8462076" cy="4042179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altLang="zh-CN" sz="2400" b="1" spc="0" dirty="0">
                <a:latin typeface="+mn-lt"/>
                <a:cs typeface="Times New Roman" panose="02020603050405020304" pitchFamily="18" charset="0"/>
              </a:rPr>
              <a:t>Listen and imitate. Decide whether the phrases in italics are used to: </a:t>
            </a:r>
            <a:r>
              <a:rPr lang="en-US" altLang="zh-CN" sz="2400" b="1" spc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maintain</a:t>
            </a:r>
            <a:r>
              <a:rPr lang="en-US" altLang="zh-CN" sz="2400" b="1" spc="0" dirty="0">
                <a:latin typeface="+mn-lt"/>
                <a:cs typeface="Times New Roman" panose="02020603050405020304" pitchFamily="18" charset="0"/>
              </a:rPr>
              <a:t> (M), </a:t>
            </a:r>
            <a:r>
              <a:rPr lang="en-US" altLang="zh-CN" sz="2400" b="1" spc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interrupt</a:t>
            </a:r>
            <a:r>
              <a:rPr lang="en-US" altLang="zh-CN" sz="2400" b="1" spc="0" dirty="0">
                <a:latin typeface="+mn-lt"/>
                <a:cs typeface="Times New Roman" panose="02020603050405020304" pitchFamily="18" charset="0"/>
              </a:rPr>
              <a:t> (I) or end (E) a conversation. Write the correct letter in the brackets.</a:t>
            </a:r>
            <a:endParaRPr lang="zh-CN" altLang="en-US" sz="2400" b="1" spc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AD9DFA2-7D69-4758-AB84-CECE51A791F5}"/>
              </a:ext>
            </a:extLst>
          </p:cNvPr>
          <p:cNvSpPr txBox="1"/>
          <p:nvPr/>
        </p:nvSpPr>
        <p:spPr>
          <a:xfrm>
            <a:off x="12331" y="-20538"/>
            <a:ext cx="34795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Listen for speaking</a:t>
            </a:r>
            <a:endParaRPr lang="zh-CN" altLang="en-US"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6AEEF4A-E865-42DE-8012-02EE1E1135B8}"/>
              </a:ext>
            </a:extLst>
          </p:cNvPr>
          <p:cNvSpPr/>
          <p:nvPr/>
        </p:nvSpPr>
        <p:spPr>
          <a:xfrm>
            <a:off x="600689" y="1923678"/>
            <a:ext cx="846043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Maintaining,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Interrupting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and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Ending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a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cs typeface="Times New Roman" pitchFamily="18" charset="0"/>
              </a:rPr>
              <a:t>conversation</a:t>
            </a:r>
            <a:r>
              <a:rPr kumimoji="1" lang="zh-CN" alt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kumimoji="1" lang="en-US" altLang="zh-CN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r>
              <a:rPr kumimoji="1" lang="en-US" altLang="zh-CN" sz="2400" dirty="0">
                <a:cs typeface="Times New Roman" pitchFamily="18" charset="0"/>
              </a:rPr>
              <a:t>1.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Excuse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me</a:t>
            </a:r>
            <a:r>
              <a:rPr kumimoji="1" lang="en-US" altLang="zh-CN" sz="2400" i="1" dirty="0">
                <a:cs typeface="Times New Roman" pitchFamily="18" charset="0"/>
              </a:rPr>
              <a:t>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Mr.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Wang,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but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can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interrupt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you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there?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2.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Ok</a:t>
            </a:r>
            <a:r>
              <a:rPr kumimoji="1" lang="en-US" altLang="zh-CN" sz="2400" i="1" dirty="0">
                <a:cs typeface="Times New Roman" pitchFamily="18" charset="0"/>
              </a:rPr>
              <a:t>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if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I’m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outdoors…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3.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Sorry</a:t>
            </a:r>
            <a:r>
              <a:rPr kumimoji="1" lang="en-US" altLang="zh-CN" sz="2400" dirty="0">
                <a:solidFill>
                  <a:srgbClr val="C00000"/>
                </a:solidFill>
                <a:cs typeface="Times New Roman" pitchFamily="18" charset="0"/>
              </a:rPr>
              <a:t>,</a:t>
            </a:r>
            <a:r>
              <a:rPr kumimoji="1" lang="zh-CN" altLang="en-US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cs typeface="Times New Roman" pitchFamily="18" charset="0"/>
              </a:rPr>
              <a:t>but</a:t>
            </a:r>
            <a:r>
              <a:rPr kumimoji="1" lang="zh-CN" altLang="en-US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my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advice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is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to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…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4.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Sorry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for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interrupting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again</a:t>
            </a:r>
            <a:r>
              <a:rPr kumimoji="1" lang="en-US" altLang="zh-CN" sz="2400" dirty="0">
                <a:cs typeface="Times New Roman" pitchFamily="18" charset="0"/>
              </a:rPr>
              <a:t>…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5.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Well,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I’d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love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to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know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more,</a:t>
            </a:r>
            <a:r>
              <a:rPr kumimoji="1" lang="zh-CN" altLang="en-US" sz="2400" i="1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but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unfortunately</a:t>
            </a:r>
            <a:r>
              <a:rPr kumimoji="1" lang="en-US" altLang="zh-CN" sz="2400" dirty="0">
                <a:cs typeface="Times New Roman" pitchFamily="18" charset="0"/>
              </a:rPr>
              <a:t>,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we’ve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run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out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of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time.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</a:p>
          <a:p>
            <a:r>
              <a:rPr kumimoji="1" lang="en-US" altLang="zh-CN" sz="2400" dirty="0">
                <a:cs typeface="Times New Roman" pitchFamily="18" charset="0"/>
              </a:rPr>
              <a:t>6.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So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,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I’m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very</a:t>
            </a:r>
            <a:r>
              <a:rPr kumimoji="1" lang="zh-CN" altLang="en-US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i="1" dirty="0">
                <a:solidFill>
                  <a:srgbClr val="C00000"/>
                </a:solidFill>
                <a:cs typeface="Times New Roman" pitchFamily="18" charset="0"/>
              </a:rPr>
              <a:t>sorry,</a:t>
            </a:r>
            <a:r>
              <a:rPr kumimoji="1" lang="zh-CN" altLang="en-US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cs typeface="Times New Roman" pitchFamily="18" charset="0"/>
              </a:rPr>
              <a:t>but</a:t>
            </a:r>
            <a:r>
              <a:rPr kumimoji="1" lang="zh-CN" altLang="en-US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we’ll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have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to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finish</a:t>
            </a:r>
            <a:r>
              <a:rPr kumimoji="1" lang="zh-CN" altLang="en-US" sz="2400" dirty="0">
                <a:cs typeface="Times New Roman" pitchFamily="18" charset="0"/>
              </a:rPr>
              <a:t> </a:t>
            </a:r>
            <a:r>
              <a:rPr kumimoji="1" lang="en-US" altLang="zh-CN" sz="2400" dirty="0">
                <a:cs typeface="Times New Roman" pitchFamily="18" charset="0"/>
              </a:rPr>
              <a:t>there. (</a:t>
            </a:r>
            <a:r>
              <a:rPr kumimoji="1" lang="zh-CN" altLang="en-US" sz="2400" dirty="0">
                <a:cs typeface="Times New Roman" pitchFamily="18" charset="0"/>
              </a:rPr>
              <a:t>       </a:t>
            </a:r>
            <a:r>
              <a:rPr kumimoji="1" lang="en-US" altLang="zh-CN" sz="2400" dirty="0">
                <a:cs typeface="Times New Roman" pitchFamily="18" charset="0"/>
              </a:rPr>
              <a:t>)</a:t>
            </a:r>
            <a:endParaRPr lang="zh-CN" altLang="en-US" sz="2400" dirty="0"/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xmlns="" id="{8E5519FF-EB1F-4DE3-AAE3-7E1B96D333C6}"/>
              </a:ext>
            </a:extLst>
          </p:cNvPr>
          <p:cNvSpPr/>
          <p:nvPr/>
        </p:nvSpPr>
        <p:spPr>
          <a:xfrm>
            <a:off x="112363" y="1923678"/>
            <a:ext cx="648072" cy="321982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80B5644-ACFA-4A82-AD22-441AF11AAE04}"/>
              </a:ext>
            </a:extLst>
          </p:cNvPr>
          <p:cNvSpPr txBox="1"/>
          <p:nvPr/>
        </p:nvSpPr>
        <p:spPr>
          <a:xfrm rot="16200000">
            <a:off x="-679725" y="29222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Talk Builder</a:t>
            </a:r>
            <a:endParaRPr lang="zh-CN" altLang="en-US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736561A-4CA1-4C5A-89FC-185624261177}"/>
              </a:ext>
            </a:extLst>
          </p:cNvPr>
          <p:cNvSpPr txBox="1"/>
          <p:nvPr/>
        </p:nvSpPr>
        <p:spPr>
          <a:xfrm>
            <a:off x="8419305" y="2258966"/>
            <a:ext cx="314559" cy="46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1ED3DCF-91E0-44B5-BA0E-ECC91B01301F}"/>
              </a:ext>
            </a:extLst>
          </p:cNvPr>
          <p:cNvSpPr txBox="1"/>
          <p:nvPr/>
        </p:nvSpPr>
        <p:spPr>
          <a:xfrm>
            <a:off x="4109013" y="2703816"/>
            <a:ext cx="314559" cy="46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M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0128DD3-7260-4192-9FEB-F9606F642B95}"/>
              </a:ext>
            </a:extLst>
          </p:cNvPr>
          <p:cNvSpPr txBox="1"/>
          <p:nvPr/>
        </p:nvSpPr>
        <p:spPr>
          <a:xfrm>
            <a:off x="5148064" y="3034577"/>
            <a:ext cx="314559" cy="46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80E2427-F05B-462E-A6AB-9DF1DCC35BB3}"/>
              </a:ext>
            </a:extLst>
          </p:cNvPr>
          <p:cNvSpPr txBox="1"/>
          <p:nvPr/>
        </p:nvSpPr>
        <p:spPr>
          <a:xfrm>
            <a:off x="5148064" y="3424086"/>
            <a:ext cx="314559" cy="46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498ED11-E3A1-4269-9BF6-A1E403F08C85}"/>
              </a:ext>
            </a:extLst>
          </p:cNvPr>
          <p:cNvSpPr txBox="1"/>
          <p:nvPr/>
        </p:nvSpPr>
        <p:spPr>
          <a:xfrm>
            <a:off x="2479771" y="4106309"/>
            <a:ext cx="314559" cy="46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2103B83F-7433-44D4-BEB9-326B21A66DD8}"/>
              </a:ext>
            </a:extLst>
          </p:cNvPr>
          <p:cNvSpPr txBox="1"/>
          <p:nvPr/>
        </p:nvSpPr>
        <p:spPr>
          <a:xfrm>
            <a:off x="7682737" y="4493333"/>
            <a:ext cx="314559" cy="464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3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24"/>
    </mc:Choice>
    <mc:Fallback xmlns="">
      <p:transition spd="slow" advTm="160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8.2|7.1|5.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5.7|19.1|10.2|18.6|20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2.1|5.3|3.3|7.9|11.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7.3|10.6|8.1|13.5|11.2|7.3|14.2|13.2|10.1|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7.3|10.6|8.1|13.5|11.2|7.3|14.2|13.2|10.1|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1132</Words>
  <Application>Microsoft Office PowerPoint</Application>
  <PresentationFormat>全屏显示(16:9)</PresentationFormat>
  <Paragraphs>152</Paragraphs>
  <Slides>19</Slides>
  <Notes>1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1_Office 主题​​</vt:lpstr>
      <vt:lpstr>“人与自然” Lesson2（II）</vt:lpstr>
      <vt:lpstr>教学目标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Language focus</vt:lpstr>
      <vt:lpstr>Language focus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acq</cp:lastModifiedBy>
  <cp:revision>483</cp:revision>
  <dcterms:created xsi:type="dcterms:W3CDTF">2019-11-02T02:04:14Z</dcterms:created>
  <dcterms:modified xsi:type="dcterms:W3CDTF">2020-03-14T00:53:14Z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2052-11.1.0.9339</vt:lpwstr>
  </property>
</Properties>
</file>