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heme/theme2.xml" ContentType="application/vnd.openxmlformats-officedocument.theme+xml"/>
  <Override PartName="/ppt/tags/tag151.xml" ContentType="application/vnd.openxmlformats-officedocument.presentationml.tags+xml"/>
  <Override PartName="/ppt/notesSlides/notesSlide1.xml" ContentType="application/vnd.openxmlformats-officedocument.presentationml.notesSlide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3" r:id="rId1"/>
  </p:sldMasterIdLst>
  <p:notesMasterIdLst>
    <p:notesMasterId r:id="rId21"/>
  </p:notesMasterIdLst>
  <p:sldIdLst>
    <p:sldId id="347" r:id="rId2"/>
    <p:sldId id="349" r:id="rId3"/>
    <p:sldId id="350" r:id="rId4"/>
    <p:sldId id="411" r:id="rId5"/>
    <p:sldId id="351" r:id="rId6"/>
    <p:sldId id="352" r:id="rId7"/>
    <p:sldId id="353" r:id="rId8"/>
    <p:sldId id="354" r:id="rId9"/>
    <p:sldId id="356" r:id="rId10"/>
    <p:sldId id="355" r:id="rId11"/>
    <p:sldId id="357" r:id="rId12"/>
    <p:sldId id="359" r:id="rId13"/>
    <p:sldId id="408" r:id="rId14"/>
    <p:sldId id="410" r:id="rId15"/>
    <p:sldId id="415" r:id="rId16"/>
    <p:sldId id="272" r:id="rId17"/>
    <p:sldId id="412" r:id="rId18"/>
    <p:sldId id="413" r:id="rId19"/>
    <p:sldId id="348" r:id="rId20"/>
  </p:sldIdLst>
  <p:sldSz cx="9144000" cy="5143500" type="screen16x9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16">
          <p15:clr>
            <a:srgbClr val="A4A3A4"/>
          </p15:clr>
        </p15:guide>
        <p15:guide id="2" pos="287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CA2"/>
    <a:srgbClr val="EEBDB0"/>
    <a:srgbClr val="FFFF66"/>
    <a:srgbClr val="66FF99"/>
    <a:srgbClr val="F7A7E8"/>
    <a:srgbClr val="A5EA36"/>
    <a:srgbClr val="4CAA06"/>
    <a:srgbClr val="699F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46875" autoAdjust="0"/>
  </p:normalViewPr>
  <p:slideViewPr>
    <p:cSldViewPr showGuides="1">
      <p:cViewPr varScale="1">
        <p:scale>
          <a:sx n="104" d="100"/>
          <a:sy n="104" d="100"/>
        </p:scale>
        <p:origin x="-180" y="-51"/>
      </p:cViewPr>
      <p:guideLst>
        <p:guide orient="horz" pos="1616"/>
        <p:guide pos="287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F79BB47-C4A1-454D-94E3-DF081DCC734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2020/3/14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77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 indent="0"/>
            <a:r>
              <a:rPr lang="zh-CN" altLang="en-US" dirty="0"/>
              <a:t>第二级</a:t>
            </a:r>
          </a:p>
          <a:p>
            <a:pPr lvl="2" indent="0"/>
            <a:r>
              <a:rPr lang="zh-CN" altLang="en-US" dirty="0"/>
              <a:t>第三级</a:t>
            </a:r>
          </a:p>
          <a:p>
            <a:pPr lvl="3" indent="0"/>
            <a:r>
              <a:rPr lang="zh-CN" altLang="en-US" dirty="0"/>
              <a:t>第四级</a:t>
            </a:r>
          </a:p>
          <a:p>
            <a:pPr lvl="4" indent="0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fontAlgn="base">
              <a:buNone/>
            </a:pPr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lvl="0" algn="r" fontAlgn="base">
                <a:buNone/>
              </a:pPr>
              <a:t>‹#›</a:t>
            </a:fld>
            <a:endParaRPr lang="zh-CN" altLang="en-US" sz="1200" strike="noStrike" noProof="1"/>
          </a:p>
        </p:txBody>
      </p:sp>
    </p:spTree>
    <p:extLst>
      <p:ext uri="{BB962C8B-B14F-4D97-AF65-F5344CB8AC3E}">
        <p14:creationId xmlns:p14="http://schemas.microsoft.com/office/powerpoint/2010/main" val="81096626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image" Target="../media/image3.png"/><Relationship Id="rId5" Type="http://schemas.openxmlformats.org/officeDocument/2006/relationships/tags" Target="../tags/tag77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76.xml"/><Relationship Id="rId9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8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9" Type="http://schemas.openxmlformats.org/officeDocument/2006/relationships/image" Target="file:///C:\Users\1V994W2\PycharmProjects\PPT_Background_Generation/pic_temp/pic_sup.png" TargetMode="Externa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image" Target="../media/image3.png"/><Relationship Id="rId5" Type="http://schemas.openxmlformats.org/officeDocument/2006/relationships/tags" Target="../tags/tag90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89.xml"/><Relationship Id="rId9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image" Target="../media/image3.png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2.png"/><Relationship Id="rId5" Type="http://schemas.openxmlformats.org/officeDocument/2006/relationships/tags" Target="../tags/tag97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3" Type="http://schemas.openxmlformats.org/officeDocument/2006/relationships/tags" Target="../tags/tag104.xml"/><Relationship Id="rId7" Type="http://schemas.openxmlformats.org/officeDocument/2006/relationships/tags" Target="../tags/tag108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06.xml"/><Relationship Id="rId10" Type="http://schemas.openxmlformats.org/officeDocument/2006/relationships/image" Target="../media/image2.png"/><Relationship Id="rId4" Type="http://schemas.openxmlformats.org/officeDocument/2006/relationships/tags" Target="../tags/tag105.xml"/><Relationship Id="rId9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117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12.xml"/><Relationship Id="rId7" Type="http://schemas.openxmlformats.org/officeDocument/2006/relationships/tags" Target="../tags/tag116.xml"/><Relationship Id="rId12" Type="http://schemas.openxmlformats.org/officeDocument/2006/relationships/image" Target="../media/image2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14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19.xml"/><Relationship Id="rId4" Type="http://schemas.openxmlformats.org/officeDocument/2006/relationships/tags" Target="../tags/tag113.xml"/><Relationship Id="rId9" Type="http://schemas.openxmlformats.org/officeDocument/2006/relationships/tags" Target="../tags/tag118.xml"/><Relationship Id="rId1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27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12" Type="http://schemas.openxmlformats.org/officeDocument/2006/relationships/image" Target="../media/image2.pn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24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29.xml"/><Relationship Id="rId4" Type="http://schemas.openxmlformats.org/officeDocument/2006/relationships/tags" Target="../tags/tag123.xml"/><Relationship Id="rId9" Type="http://schemas.openxmlformats.org/officeDocument/2006/relationships/tags" Target="../tags/tag128.xml"/><Relationship Id="rId1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37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132.xml"/><Relationship Id="rId7" Type="http://schemas.openxmlformats.org/officeDocument/2006/relationships/tags" Target="../tags/tag136.xml"/><Relationship Id="rId12" Type="http://schemas.openxmlformats.org/officeDocument/2006/relationships/tags" Target="../tags/tag141.xml"/><Relationship Id="rId17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131.xml"/><Relationship Id="rId16" Type="http://schemas.openxmlformats.org/officeDocument/2006/relationships/image" Target="../media/image3.png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tags" Target="../tags/tag140.xml"/><Relationship Id="rId5" Type="http://schemas.openxmlformats.org/officeDocument/2006/relationships/tags" Target="../tags/tag134.xml"/><Relationship Id="rId15" Type="http://schemas.openxmlformats.org/officeDocument/2006/relationships/image" Target="file:///C:\Users\1V994W2\PycharmProjects\PPT_Background_Generation/pic_temp/0_pic_quater_left_up.png" TargetMode="External"/><Relationship Id="rId10" Type="http://schemas.openxmlformats.org/officeDocument/2006/relationships/tags" Target="../tags/tag139.xml"/><Relationship Id="rId4" Type="http://schemas.openxmlformats.org/officeDocument/2006/relationships/tags" Target="../tags/tag133.xml"/><Relationship Id="rId9" Type="http://schemas.openxmlformats.org/officeDocument/2006/relationships/tags" Target="../tags/tag138.xml"/><Relationship Id="rId1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13" Type="http://schemas.openxmlformats.org/officeDocument/2006/relationships/image" Target="../media/image8.png"/><Relationship Id="rId3" Type="http://schemas.openxmlformats.org/officeDocument/2006/relationships/tags" Target="../tags/tag144.xml"/><Relationship Id="rId7" Type="http://schemas.openxmlformats.org/officeDocument/2006/relationships/tags" Target="../tags/tag148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image" Target="../media/image7.png"/><Relationship Id="rId5" Type="http://schemas.openxmlformats.org/officeDocument/2006/relationships/tags" Target="../tags/tag146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45.xml"/><Relationship Id="rId9" Type="http://schemas.openxmlformats.org/officeDocument/2006/relationships/tags" Target="../tags/tag150.xml"/><Relationship Id="rId14" Type="http://schemas.openxmlformats.org/officeDocument/2006/relationships/image" Target="file:///C:\Users\1V994W2\PycharmProjects\PPT_Background_Generation/pic_temp/1_pic_quater_left_down.png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3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8.xml"/><Relationship Id="rId10" Type="http://schemas.openxmlformats.org/officeDocument/2006/relationships/image" Target="../media/image2.png"/><Relationship Id="rId4" Type="http://schemas.openxmlformats.org/officeDocument/2006/relationships/tags" Target="../tags/tag17.xml"/><Relationship Id="rId9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tags" Target="../tags/tag24.xml"/><Relationship Id="rId7" Type="http://schemas.openxmlformats.org/officeDocument/2006/relationships/image" Target="../media/image4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image" Target="../media/image3.png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2.png"/><Relationship Id="rId5" Type="http://schemas.openxmlformats.org/officeDocument/2006/relationships/tags" Target="../tags/tag31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image" Target="../media/image2.pn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37.xml"/><Relationship Id="rId16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5" Type="http://schemas.openxmlformats.org/officeDocument/2006/relationships/tags" Target="../tags/tag40.xml"/><Relationship Id="rId15" Type="http://schemas.openxmlformats.org/officeDocument/2006/relationships/image" Target="../media/image3.png"/><Relationship Id="rId10" Type="http://schemas.openxmlformats.org/officeDocument/2006/relationships/tags" Target="../tags/tag45.xml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51.xml"/><Relationship Id="rId10" Type="http://schemas.openxmlformats.org/officeDocument/2006/relationships/image" Target="../media/image3.png"/><Relationship Id="rId4" Type="http://schemas.openxmlformats.org/officeDocument/2006/relationships/tags" Target="../tags/tag50.xml"/><Relationship Id="rId9" Type="http://schemas.openxmlformats.org/officeDocument/2006/relationships/image" Target="file:///C:\Users\1V994W2\Documents\Tencent%20Files\574576071\FileRecv\&#25340;&#35013;&#32032;&#26448;\forright\\06\subject_holdleft_84,125,158_0_staid_full_0.png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image" Target="../media/image3.png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image" Target="../media/image2.png"/><Relationship Id="rId5" Type="http://schemas.openxmlformats.org/officeDocument/2006/relationships/tags" Target="../tags/tag60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image" Target="../media/image3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69.xml"/><Relationship Id="rId10" Type="http://schemas.openxmlformats.org/officeDocument/2006/relationships/image" Target="../media/image2.png"/><Relationship Id="rId4" Type="http://schemas.openxmlformats.org/officeDocument/2006/relationships/tags" Target="../tags/tag68.xml"/><Relationship Id="rId9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9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4824418" y="3497935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4824418" y="3854214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4824417" y="2391469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4824418" y="1509822"/>
            <a:ext cx="3619024" cy="728276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02448" y="714469"/>
            <a:ext cx="8139178" cy="4042179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1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0" y="0"/>
            <a:ext cx="9144000" cy="514413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5"/>
            </p:custDataLst>
          </p:nvPr>
        </p:nvSpPr>
        <p:spPr>
          <a:xfrm>
            <a:off x="4953000" y="2739014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6"/>
            </p:custDataLst>
          </p:nvPr>
        </p:nvSpPr>
        <p:spPr>
          <a:xfrm>
            <a:off x="4953000" y="1571581"/>
            <a:ext cx="3619024" cy="1014061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95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4"/>
            <a:ext cx="8139178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219056" y="227885"/>
            <a:ext cx="8705888" cy="468836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961200" y="937016"/>
            <a:ext cx="7219800" cy="542767"/>
          </a:xfrm>
        </p:spPr>
        <p:txBody>
          <a:bodyPr wrap="square" anchor="ctr"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960835" y="1622900"/>
            <a:ext cx="7219950" cy="25842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3618452" cy="514413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8603933" y="0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37400" y="577871"/>
            <a:ext cx="2970000" cy="661582"/>
          </a:xfrm>
        </p:spPr>
        <p:txBody>
          <a:bodyPr wrap="square" anchor="ctr" anchorCtr="0">
            <a:normAutofit/>
          </a:bodyPr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40100" y="1323163"/>
            <a:ext cx="2967300" cy="307027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3825900" y="577525"/>
            <a:ext cx="4860000" cy="381642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1998496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9000" y="585972"/>
            <a:ext cx="8232300" cy="469858"/>
          </a:xfrm>
        </p:spPr>
        <p:txBody>
          <a:bodyPr wrap="square" anchor="ctr">
            <a:normAutofit/>
          </a:bodyPr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59000" y="1244854"/>
            <a:ext cx="8231981" cy="621077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59581" y="2106260"/>
            <a:ext cx="8224200" cy="257341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3772194"/>
            <a:ext cx="9144000" cy="1371941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3600" y="502262"/>
            <a:ext cx="8232300" cy="423952"/>
          </a:xfrm>
        </p:spPr>
        <p:txBody>
          <a:bodyPr wrap="square" anchor="ctr" anchorCtr="0">
            <a:normAutofit/>
          </a:bodyPr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53628" y="1261056"/>
            <a:ext cx="8243100" cy="240869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445500" y="3885780"/>
            <a:ext cx="8251200" cy="75879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68588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702505"/>
            <a:ext cx="9144000" cy="441630"/>
            <a:chOff x="0" y="6269233"/>
            <a:chExt cx="12192000" cy="588767"/>
          </a:xfrm>
        </p:grpSpPr>
        <p:pic>
          <p:nvPicPr>
            <p:cNvPr id="12" name="图片 11"/>
            <p:cNvPicPr/>
            <p:nvPr userDrawn="1">
              <p:custDataLst>
                <p:tags r:id="rId11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6269233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2"/>
              </p:custDataLst>
            </p:nvPr>
          </p:nvPicPr>
          <p:blipFill>
            <a:blip r:embed="rId16" r:link="rId17" cstate="screen"/>
            <a:stretch>
              <a:fillRect/>
            </a:stretch>
          </p:blipFill>
          <p:spPr>
            <a:xfrm>
              <a:off x="0" y="6269233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34700" y="178222"/>
            <a:ext cx="8278200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34700" y="1247554"/>
            <a:ext cx="40068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681800" y="1247554"/>
            <a:ext cx="40257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429300" y="3613046"/>
            <a:ext cx="40068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4689900" y="3610346"/>
            <a:ext cx="40257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715357"/>
            <a:ext cx="9144000" cy="371342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150469"/>
            <a:ext cx="9143999" cy="993666"/>
            <a:chOff x="0" y="5533275"/>
            <a:chExt cx="12191999" cy="1324725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0571797" y="5533275"/>
              <a:ext cx="1620202" cy="1324725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5533275"/>
              <a:ext cx="1620202" cy="132472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142100" y="1004524"/>
            <a:ext cx="6858000" cy="1790321"/>
          </a:xfrm>
        </p:spPr>
        <p:txBody>
          <a:bodyPr wrap="square" anchor="b">
            <a:normAutofit/>
          </a:bodyPr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141810" y="2897458"/>
            <a:ext cx="6858000" cy="1242153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02412" y="714469"/>
            <a:ext cx="8139178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7" r:link="rId8" cstate="screen"/>
          <a:stretch>
            <a:fillRect/>
          </a:stretch>
        </p:blipFill>
        <p:spPr>
          <a:xfrm>
            <a:off x="3048000" y="4287541"/>
            <a:ext cx="3048000" cy="85659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3569970" y="2185543"/>
            <a:ext cx="3660458" cy="811154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79158" y="714469"/>
            <a:ext cx="3962432" cy="4042179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1" name="图片 10"/>
            <p:cNvPicPr/>
            <p:nvPr userDrawn="1">
              <p:custDataLst>
                <p:tags r:id="rId10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1"/>
              </p:custDataLst>
            </p:nvPr>
          </p:nvPicPr>
          <p:blipFill>
            <a:blip r:embed="rId15" r:link="rId16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02448" y="714469"/>
            <a:ext cx="3962432" cy="285788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02444" y="1055024"/>
            <a:ext cx="3962400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714469"/>
            <a:ext cx="3962432" cy="285788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055024"/>
            <a:ext cx="3962432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8" r:link="rId9" cstate="screen"/>
          <a:stretch>
            <a:fillRect/>
          </a:stretch>
        </p:blipFill>
        <p:spPr>
          <a:xfrm>
            <a:off x="5623560" y="1646123"/>
            <a:ext cx="3291840" cy="1851889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0" y="4702505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02412" y="332464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48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679194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  <a:pPr/>
              <a:t>2020/3/14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7928351" y="714469"/>
            <a:ext cx="713238" cy="4042179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02444" y="714463"/>
            <a:ext cx="7371076" cy="4042179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502412" y="332464"/>
            <a:ext cx="8139178" cy="33151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502412" y="721138"/>
            <a:ext cx="8139178" cy="4042179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659807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3087000" y="4762963"/>
            <a:ext cx="2970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6457950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57.xml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159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22.png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image" Target="../media/image28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4.m4a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3.xml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4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5.xml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2141037-D0A4-4E21-8F8B-B1408E3952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1"/>
          <a:stretch/>
        </p:blipFill>
        <p:spPr>
          <a:xfrm>
            <a:off x="13740" y="51470"/>
            <a:ext cx="9144000" cy="51435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3831587" y="2067694"/>
            <a:ext cx="4563908" cy="728345"/>
          </a:xfrm>
        </p:spPr>
        <p:txBody>
          <a:bodyPr>
            <a:noAutofit/>
          </a:bodyPr>
          <a:lstStyle/>
          <a:p>
            <a:r>
              <a:rPr lang="zh-CN" altLang="en-US" sz="2400" b="1" spc="3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“人与自然”</a:t>
            </a:r>
            <a:r>
              <a:rPr lang="en-US" altLang="zh-CN" sz="2400" b="1" spc="3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Lesson2</a:t>
            </a:r>
            <a:r>
              <a:rPr lang="zh-CN" altLang="en-US" sz="2400" b="1" spc="3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2400" b="1" spc="3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</a:t>
            </a:r>
            <a:r>
              <a:rPr lang="zh-CN" altLang="en-US" sz="2400" b="1" spc="3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71085" y="3635375"/>
            <a:ext cx="360172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spc="226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000" spc="226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066619" y="1194123"/>
            <a:ext cx="4093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000" b="1" spc="226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高一年级英语</a:t>
            </a:r>
            <a:r>
              <a:rPr lang="zh-CN" altLang="en-US" sz="2400" b="1" spc="226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843808" y="3688836"/>
            <a:ext cx="6713310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spc="226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中国人民大学附属中学朝阳学校  孙晓梅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70"/>
    </mc:Choice>
    <mc:Fallback xmlns="">
      <p:transition spd="slow" advTm="9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0F9B758-38B9-41FD-B674-E3FF48677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139178" cy="40421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sz="2800" b="1" spc="0" noProof="0" dirty="0"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Listen</a:t>
            </a:r>
            <a:r>
              <a:rPr kumimoji="1" lang="zh-CN" altLang="en-US" sz="2800" b="1" spc="0" noProof="0" dirty="0"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spc="0" noProof="0" dirty="0"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to</a:t>
            </a:r>
            <a:r>
              <a:rPr kumimoji="1" lang="zh-CN" altLang="en-US" sz="2800" b="1" spc="0" noProof="0" dirty="0"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spc="0" noProof="0" dirty="0"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the</a:t>
            </a:r>
            <a:r>
              <a:rPr kumimoji="1" lang="zh-CN" altLang="en-US" sz="2800" b="1" spc="0" noProof="0" dirty="0"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spc="0" noProof="0" dirty="0"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first</a:t>
            </a:r>
            <a:r>
              <a:rPr kumimoji="1" lang="zh-CN" altLang="en-US" sz="2800" b="1" spc="0" noProof="0" dirty="0"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spc="0" noProof="0" dirty="0"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part</a:t>
            </a:r>
            <a:r>
              <a:rPr kumimoji="1" lang="zh-CN" altLang="en-US" sz="2800" b="1" spc="0" noProof="0" dirty="0"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spc="0" noProof="0" dirty="0"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of</a:t>
            </a:r>
            <a:r>
              <a:rPr kumimoji="1" lang="zh-CN" altLang="en-US" sz="2800" b="1" spc="0" noProof="0" dirty="0"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spc="0" noProof="0" dirty="0"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the</a:t>
            </a:r>
            <a:r>
              <a:rPr kumimoji="1" lang="zh-CN" altLang="en-US" sz="2800" b="1" spc="0" noProof="0" dirty="0"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spc="0" noProof="0" dirty="0"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interview.</a:t>
            </a:r>
            <a:r>
              <a:rPr kumimoji="1" lang="zh-CN" altLang="en-US" sz="2800" b="1" spc="0" noProof="0" dirty="0"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spc="0" noProof="0" dirty="0"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Answer</a:t>
            </a:r>
            <a:r>
              <a:rPr kumimoji="1" lang="zh-CN" altLang="en-US" sz="2800" b="1" spc="0" noProof="0" dirty="0"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spc="0" noProof="0" dirty="0"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the</a:t>
            </a:r>
            <a:r>
              <a:rPr kumimoji="1" lang="zh-CN" altLang="en-US" sz="2800" b="1" spc="0" noProof="0" dirty="0"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spc="0" noProof="0" dirty="0"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questions.</a:t>
            </a:r>
            <a:r>
              <a:rPr kumimoji="1" lang="zh-CN" altLang="en-US" sz="2800" b="1" spc="0" noProof="0" dirty="0"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1" lang="en-US" altLang="zh-CN" sz="2800" b="1" spc="0" noProof="0" dirty="0">
              <a:latin typeface="Times New Roman" panose="02020603050405020304" pitchFamily="18" charset="0"/>
              <a:ea typeface="等线 Light" panose="02010600030101010101" pitchFamily="2" charset="-122"/>
              <a:cs typeface="Times New Roman" panose="02020603050405020304" pitchFamily="18" charset="0"/>
            </a:endParaRP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kumimoji="1" lang="en-US" altLang="zh-CN" sz="26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1.</a:t>
            </a:r>
            <a:r>
              <a:rPr kumimoji="1" lang="zh-CN" altLang="en-US" sz="26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spc="0" noProof="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What</a:t>
            </a:r>
            <a:r>
              <a:rPr kumimoji="1" lang="zh-CN" altLang="en-US" sz="26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is</a:t>
            </a:r>
            <a:r>
              <a:rPr kumimoji="1" lang="zh-CN" altLang="en-US" sz="26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the</a:t>
            </a:r>
            <a:r>
              <a:rPr kumimoji="1" lang="zh-CN" altLang="en-US" sz="26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interview</a:t>
            </a:r>
            <a:r>
              <a:rPr kumimoji="1" lang="zh-CN" altLang="en-US" sz="26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about?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kumimoji="1" lang="en-US" altLang="zh-CN" sz="26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2.</a:t>
            </a:r>
            <a:r>
              <a:rPr kumimoji="1" lang="zh-CN" altLang="en-US" sz="26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spc="0" noProof="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Who</a:t>
            </a:r>
            <a:r>
              <a:rPr kumimoji="1" lang="zh-CN" altLang="en-US" sz="26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is</a:t>
            </a:r>
            <a:r>
              <a:rPr kumimoji="1" lang="zh-CN" altLang="en-US" sz="26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the</a:t>
            </a:r>
            <a:r>
              <a:rPr kumimoji="1" lang="zh-CN" altLang="en-US" sz="26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interviewee?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kumimoji="1" lang="en-US" altLang="zh-CN" sz="26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3.</a:t>
            </a:r>
            <a:r>
              <a:rPr kumimoji="1" lang="zh-CN" altLang="en-US" sz="26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Which</a:t>
            </a:r>
            <a:r>
              <a:rPr kumimoji="1" lang="zh-CN" altLang="en-US" sz="26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two</a:t>
            </a:r>
            <a:r>
              <a:rPr kumimoji="1" lang="zh-CN" altLang="en-US" sz="26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spc="0" noProof="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disasters</a:t>
            </a:r>
            <a:r>
              <a:rPr kumimoji="1" lang="zh-CN" altLang="en-US" sz="26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are</a:t>
            </a:r>
            <a:r>
              <a:rPr kumimoji="1" lang="zh-CN" altLang="en-US" sz="26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mentioned?</a:t>
            </a:r>
            <a:r>
              <a:rPr kumimoji="1" lang="zh-CN" altLang="en-US" sz="26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zh-CN" altLang="en-US" sz="2800" dirty="0"/>
          </a:p>
        </p:txBody>
      </p:sp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C7828CB5-3923-44A3-AF79-85E34C6A8C8E}"/>
              </a:ext>
            </a:extLst>
          </p:cNvPr>
          <p:cNvSpPr txBox="1"/>
          <p:nvPr/>
        </p:nvSpPr>
        <p:spPr>
          <a:xfrm>
            <a:off x="12331" y="-20538"/>
            <a:ext cx="347954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dirty="0"/>
              <a:t>Listen for understanding</a:t>
            </a:r>
            <a:endParaRPr lang="zh-CN" altLang="en-US" sz="2400" dirty="0"/>
          </a:p>
        </p:txBody>
      </p:sp>
      <p:pic>
        <p:nvPicPr>
          <p:cNvPr id="2" name="LESSON 2 PROFESSIONAL RESCUE TEAM 录音 5.4">
            <a:hlinkClick r:id="" action="ppaction://media"/>
            <a:extLst>
              <a:ext uri="{FF2B5EF4-FFF2-40B4-BE49-F238E27FC236}">
                <a16:creationId xmlns="" xmlns:a16="http://schemas.microsoft.com/office/drawing/2014/main" id="{1292572F-8A09-4226-A852-FD9765A813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2320" y="158097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137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867"/>
    </mc:Choice>
    <mc:Fallback xmlns="">
      <p:transition spd="slow" advTm="361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4046" objId="2"/>
        <p14:stopEvt time="179891" objId="2"/>
        <p14:playEvt time="215364" objId="2"/>
        <p14:stopEvt time="360371" objId="2"/>
        <p14:playEvt time="360374" objId="2"/>
        <p14:stopEvt time="361867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0F9B758-38B9-41FD-B674-E3FF48677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640960" cy="4042179"/>
          </a:xfrm>
        </p:spPr>
        <p:txBody>
          <a:bodyPr>
            <a:normAutofit fontScale="77500" lnSpcReduction="20000"/>
          </a:bodyPr>
          <a:lstStyle/>
          <a:p>
            <a:pPr marL="0" lv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kumimoji="1" lang="en-US" altLang="zh-CN" sz="2800" b="1" spc="0" noProof="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kumimoji="1" lang="en-US" altLang="zh-CN" sz="2800" b="1" spc="0" noProof="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What</a:t>
            </a:r>
            <a:r>
              <a:rPr kumimoji="1" lang="zh-CN" altLang="en-US" sz="28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is</a:t>
            </a:r>
            <a:r>
              <a:rPr kumimoji="1" lang="zh-CN" altLang="en-US" sz="28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the</a:t>
            </a:r>
            <a:r>
              <a:rPr kumimoji="1" lang="zh-CN" altLang="en-US" sz="28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interview</a:t>
            </a:r>
            <a:r>
              <a:rPr kumimoji="1" lang="zh-CN" altLang="en-US" sz="28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about?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kumimoji="1" lang="en-GB" altLang="zh-CN" sz="28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kumimoji="1" lang="en-GB" altLang="zh-CN" sz="2800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The interview is about what search and rescue teams do when a natural disaster happens.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kumimoji="1" lang="en-US" altLang="zh-CN" sz="2800" b="1" spc="0" noProof="0" dirty="0">
              <a:solidFill>
                <a:prstClr val="black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kumimoji="1" lang="en-US" altLang="zh-CN" sz="28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2.</a:t>
            </a:r>
            <a:r>
              <a:rPr kumimoji="1" lang="zh-CN" altLang="en-US" sz="28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spc="0" noProof="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Who</a:t>
            </a:r>
            <a:r>
              <a:rPr kumimoji="1" lang="zh-CN" altLang="en-US" sz="28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is</a:t>
            </a:r>
            <a:r>
              <a:rPr kumimoji="1" lang="zh-CN" altLang="en-US" sz="28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the</a:t>
            </a:r>
            <a:r>
              <a:rPr kumimoji="1" lang="zh-CN" altLang="en-US" sz="28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interviewee?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kumimoji="1" lang="en-GB" altLang="zh-CN" sz="28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kumimoji="1" lang="en-GB" altLang="zh-CN" sz="2800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The interviewee is Mr Wang, who is from China International Search and Rescue Team.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kumimoji="1" lang="en-US" altLang="zh-CN" sz="2800" b="1" spc="0" noProof="0" dirty="0">
              <a:solidFill>
                <a:prstClr val="black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kumimoji="1" lang="en-US" altLang="zh-CN" sz="28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3.</a:t>
            </a:r>
            <a:r>
              <a:rPr kumimoji="1" lang="zh-CN" altLang="en-US" sz="28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Which</a:t>
            </a:r>
            <a:r>
              <a:rPr kumimoji="1" lang="zh-CN" altLang="en-US" sz="28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two</a:t>
            </a:r>
            <a:r>
              <a:rPr kumimoji="1" lang="zh-CN" altLang="en-US" sz="28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spc="0" noProof="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disasters</a:t>
            </a:r>
            <a:r>
              <a:rPr kumimoji="1" lang="zh-CN" altLang="en-US" sz="28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are</a:t>
            </a:r>
            <a:r>
              <a:rPr kumimoji="1" lang="zh-CN" altLang="en-US" sz="28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mentioned?</a:t>
            </a:r>
            <a:r>
              <a:rPr kumimoji="1" lang="zh-CN" altLang="en-US" sz="2800" b="1" spc="0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GB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GB" altLang="zh-CN" sz="28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mentioned two disasters, namely the Wenchuan earthquake, the Nepal earthquake.</a:t>
            </a:r>
          </a:p>
          <a:p>
            <a:pPr marL="0" indent="0">
              <a:buNone/>
            </a:pPr>
            <a:endParaRPr lang="zh-CN" altLang="en-US" sz="2800" dirty="0"/>
          </a:p>
        </p:txBody>
      </p:sp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C7828CB5-3923-44A3-AF79-85E34C6A8C8E}"/>
              </a:ext>
            </a:extLst>
          </p:cNvPr>
          <p:cNvSpPr txBox="1"/>
          <p:nvPr/>
        </p:nvSpPr>
        <p:spPr>
          <a:xfrm>
            <a:off x="12331" y="-20538"/>
            <a:ext cx="347954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dirty="0"/>
              <a:t>Listen for understanding</a:t>
            </a:r>
            <a:endParaRPr lang="zh-CN" alt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17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54"/>
    </mc:Choice>
    <mc:Fallback xmlns="">
      <p:transition spd="slow" advTm="43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0F9B758-38B9-41FD-B674-E3FF48677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987574"/>
            <a:ext cx="8139178" cy="40421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GB" altLang="zh-CN" sz="2800" b="1" spc="0" noProof="0" dirty="0"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Listen again. Complete the sentences. Then decide if the sentences contain a main idea (MI) about rescue attempts or a detail (D). Write the correct letter in the brackets. </a:t>
            </a:r>
          </a:p>
          <a:p>
            <a:pPr marL="0" indent="0">
              <a:buNone/>
            </a:pPr>
            <a:endParaRPr lang="zh-CN" altLang="en-US" sz="2800" dirty="0"/>
          </a:p>
        </p:txBody>
      </p:sp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C7828CB5-3923-44A3-AF79-85E34C6A8C8E}"/>
              </a:ext>
            </a:extLst>
          </p:cNvPr>
          <p:cNvSpPr txBox="1"/>
          <p:nvPr/>
        </p:nvSpPr>
        <p:spPr>
          <a:xfrm>
            <a:off x="12331" y="-20538"/>
            <a:ext cx="347954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dirty="0"/>
              <a:t>Listen for understanding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11274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24"/>
    </mc:Choice>
    <mc:Fallback xmlns="">
      <p:transition spd="slow" advTm="2222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79" name="Rectangle 43">
            <a:extLst>
              <a:ext uri="{FF2B5EF4-FFF2-40B4-BE49-F238E27FC236}">
                <a16:creationId xmlns="" xmlns:a16="http://schemas.microsoft.com/office/drawing/2014/main" id="{C9D91406-A532-460F-B15B-B57C4D592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580" y="627534"/>
            <a:ext cx="7560839" cy="4154984"/>
          </a:xfrm>
          <a:prstGeom prst="rect">
            <a:avLst/>
          </a:prstGeom>
          <a:noFill/>
          <a:ln w="12700" algn="ctr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7188" indent="-357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5365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kumimoji="0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Listening for Main Ideas and Details</a:t>
            </a:r>
          </a:p>
          <a:p>
            <a:r>
              <a:rPr kumimoji="0" lang="en-US" altLang="zh-CN" dirty="0">
                <a:solidFill>
                  <a:srgbClr val="FF0000"/>
                </a:solidFill>
                <a:cs typeface="Times New Roman" panose="02020603050405020304" pitchFamily="18" charset="0"/>
              </a:rPr>
              <a:t>Main ideas</a:t>
            </a:r>
            <a:r>
              <a:rPr kumimoji="0" lang="en-US" altLang="zh-CN" dirty="0">
                <a:cs typeface="Times New Roman" panose="02020603050405020304" pitchFamily="18" charset="0"/>
              </a:rPr>
              <a:t> are the </a:t>
            </a:r>
            <a:r>
              <a:rPr kumimoji="0" lang="en-US" altLang="zh-CN" dirty="0">
                <a:solidFill>
                  <a:srgbClr val="FF0000"/>
                </a:solidFill>
                <a:cs typeface="Times New Roman" panose="02020603050405020304" pitchFamily="18" charset="0"/>
              </a:rPr>
              <a:t>key</a:t>
            </a:r>
            <a:r>
              <a:rPr kumimoji="0" lang="en-US" altLang="zh-CN" dirty="0">
                <a:cs typeface="Times New Roman" panose="02020603050405020304" pitchFamily="18" charset="0"/>
              </a:rPr>
              <a:t> </a:t>
            </a:r>
            <a:r>
              <a:rPr kumimoji="0" lang="en-US" altLang="zh-CN" dirty="0">
                <a:solidFill>
                  <a:srgbClr val="FF0000"/>
                </a:solidFill>
                <a:cs typeface="Times New Roman" panose="02020603050405020304" pitchFamily="18" charset="0"/>
              </a:rPr>
              <a:t>points</a:t>
            </a:r>
            <a:r>
              <a:rPr kumimoji="0" lang="en-US" altLang="zh-CN" dirty="0">
                <a:cs typeface="Times New Roman" panose="02020603050405020304" pitchFamily="18" charset="0"/>
              </a:rPr>
              <a:t> of a presentation </a:t>
            </a:r>
          </a:p>
          <a:p>
            <a:r>
              <a:rPr kumimoji="0" lang="en-US" altLang="zh-CN" dirty="0">
                <a:cs typeface="Times New Roman" panose="02020603050405020304" pitchFamily="18" charset="0"/>
              </a:rPr>
              <a:t>or a talk. They are </a:t>
            </a:r>
            <a:r>
              <a:rPr kumimoji="0" lang="en-US" altLang="zh-CN" dirty="0">
                <a:solidFill>
                  <a:srgbClr val="FF0000"/>
                </a:solidFill>
                <a:cs typeface="Times New Roman" panose="02020603050405020304" pitchFamily="18" charset="0"/>
              </a:rPr>
              <a:t>supported by details</a:t>
            </a:r>
            <a:r>
              <a:rPr kumimoji="0" lang="en-US" altLang="zh-CN" dirty="0"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kumimoji="0" lang="en-US" altLang="zh-CN" dirty="0">
                <a:cs typeface="Times New Roman" panose="02020603050405020304" pitchFamily="18" charset="0"/>
              </a:rPr>
              <a:t>When you listen, pay close attention to the statement that is </a:t>
            </a:r>
            <a:r>
              <a:rPr kumimoji="0" lang="en-US" altLang="zh-CN" dirty="0">
                <a:solidFill>
                  <a:srgbClr val="FF0000"/>
                </a:solidFill>
                <a:cs typeface="Times New Roman" panose="02020603050405020304" pitchFamily="18" charset="0"/>
              </a:rPr>
              <a:t>emphasized by the speaker</a:t>
            </a:r>
            <a:r>
              <a:rPr kumimoji="0" lang="en-US" altLang="zh-CN" dirty="0">
                <a:cs typeface="Times New Roman" panose="02020603050405020304" pitchFamily="18" charset="0"/>
              </a:rPr>
              <a:t> (usually at the </a:t>
            </a:r>
            <a:r>
              <a:rPr kumimoji="0" lang="en-US" altLang="zh-CN" dirty="0">
                <a:solidFill>
                  <a:srgbClr val="FF0000"/>
                </a:solidFill>
                <a:cs typeface="Times New Roman" panose="02020603050405020304" pitchFamily="18" charset="0"/>
              </a:rPr>
              <a:t>beginning</a:t>
            </a:r>
            <a:r>
              <a:rPr kumimoji="0" lang="en-US" altLang="zh-CN" dirty="0">
                <a:cs typeface="Times New Roman" panose="02020603050405020304" pitchFamily="18" charset="0"/>
              </a:rPr>
              <a:t> and </a:t>
            </a:r>
            <a:r>
              <a:rPr kumimoji="0" lang="en-US" altLang="zh-CN" dirty="0">
                <a:solidFill>
                  <a:srgbClr val="FF0000"/>
                </a:solidFill>
                <a:cs typeface="Times New Roman" panose="02020603050405020304" pitchFamily="18" charset="0"/>
              </a:rPr>
              <a:t>end</a:t>
            </a:r>
            <a:r>
              <a:rPr kumimoji="0" lang="en-US" altLang="zh-CN" dirty="0">
                <a:cs typeface="Times New Roman" panose="02020603050405020304" pitchFamily="18" charset="0"/>
              </a:rPr>
              <a:t> of the talk). This is often the main idea.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kumimoji="0" lang="en-US" altLang="zh-CN" dirty="0">
                <a:cs typeface="Times New Roman" panose="02020603050405020304" pitchFamily="18" charset="0"/>
              </a:rPr>
              <a:t>Listen carefully for key words, phrases and ideas that are </a:t>
            </a:r>
            <a:r>
              <a:rPr kumimoji="0" lang="en-US" altLang="zh-CN" dirty="0">
                <a:solidFill>
                  <a:srgbClr val="FF0000"/>
                </a:solidFill>
                <a:cs typeface="Times New Roman" panose="02020603050405020304" pitchFamily="18" charset="0"/>
              </a:rPr>
              <a:t>repeated</a:t>
            </a:r>
            <a:r>
              <a:rPr kumimoji="0" lang="en-US" altLang="zh-CN" dirty="0">
                <a:cs typeface="Times New Roman" panose="02020603050405020304" pitchFamily="18" charset="0"/>
              </a:rPr>
              <a:t>. These will confirm the main idea.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kumimoji="0" lang="en-US" altLang="zh-CN" dirty="0">
                <a:cs typeface="Times New Roman" panose="02020603050405020304" pitchFamily="18" charset="0"/>
              </a:rPr>
              <a:t>Now listen for </a:t>
            </a:r>
            <a:r>
              <a:rPr kumimoji="0" lang="en-US" altLang="zh-CN" dirty="0">
                <a:solidFill>
                  <a:srgbClr val="FF0000"/>
                </a:solidFill>
                <a:cs typeface="Times New Roman" panose="02020603050405020304" pitchFamily="18" charset="0"/>
              </a:rPr>
              <a:t>specific information</a:t>
            </a:r>
            <a:r>
              <a:rPr kumimoji="0" lang="en-US" altLang="zh-CN" dirty="0">
                <a:cs typeface="Times New Roman" panose="02020603050405020304" pitchFamily="18" charset="0"/>
              </a:rPr>
              <a:t> that supports the main ideas, e.g. examples, causes, reasons, facts and description. These are the details.</a:t>
            </a:r>
          </a:p>
        </p:txBody>
      </p:sp>
      <p:pic>
        <p:nvPicPr>
          <p:cNvPr id="193585" name="Picture 49">
            <a:extLst>
              <a:ext uri="{FF2B5EF4-FFF2-40B4-BE49-F238E27FC236}">
                <a16:creationId xmlns="" xmlns:a16="http://schemas.microsoft.com/office/drawing/2014/main" id="{13C7AD9D-9DE1-48D8-994F-0B2A6652D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83" r="70306"/>
          <a:stretch>
            <a:fillRect/>
          </a:stretch>
        </p:blipFill>
        <p:spPr bwMode="auto">
          <a:xfrm>
            <a:off x="3437335" y="-33688"/>
            <a:ext cx="2078831" cy="50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69276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0F9B758-38B9-41FD-B674-E3FF48677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796" y="756741"/>
            <a:ext cx="8496944" cy="4498040"/>
          </a:xfrm>
        </p:spPr>
        <p:txBody>
          <a:bodyPr>
            <a:noAutofit/>
          </a:bodyPr>
          <a:lstStyle/>
          <a:p>
            <a:pPr marL="0" indent="0">
              <a:lnSpc>
                <a:spcPts val="2500"/>
              </a:lnSpc>
              <a:buNone/>
            </a:pPr>
            <a:r>
              <a:rPr lang="en-GB" altLang="zh-CN" sz="2400" b="1" spc="0" dirty="0">
                <a:solidFill>
                  <a:srgbClr val="7030A0"/>
                </a:solidFill>
              </a:rPr>
              <a:t>What happens on rescue attempts</a:t>
            </a:r>
          </a:p>
          <a:p>
            <a:pPr marL="0" indent="0">
              <a:lnSpc>
                <a:spcPts val="2500"/>
              </a:lnSpc>
              <a:buNone/>
            </a:pPr>
            <a:r>
              <a:rPr lang="en-GB" altLang="zh-CN" sz="24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Our first and most important goal is to __________.</a:t>
            </a:r>
          </a:p>
          <a:p>
            <a:pPr marL="0" indent="0">
              <a:lnSpc>
                <a:spcPts val="2500"/>
              </a:lnSpc>
              <a:buNone/>
            </a:pPr>
            <a:r>
              <a:rPr lang="en-GB" altLang="zh-CN" sz="24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We use ________________vehicles and ____________to look for anyone who is still alive. </a:t>
            </a:r>
          </a:p>
          <a:p>
            <a:pPr marL="0" indent="0">
              <a:lnSpc>
                <a:spcPts val="2500"/>
              </a:lnSpc>
              <a:buNone/>
            </a:pPr>
            <a:r>
              <a:rPr lang="en-GB" altLang="zh-CN" sz="24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In a rescue attempt during the Nepal earthquake: </a:t>
            </a:r>
          </a:p>
          <a:p>
            <a:pPr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en-GB" altLang="zh-CN" sz="24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Over _____ members and _____ dogs took part, and we were there for ______ days. </a:t>
            </a:r>
          </a:p>
          <a:p>
            <a:pPr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en-GB" altLang="zh-CN" sz="24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We rescued ____ people and provided medical help to over ______ people. </a:t>
            </a:r>
          </a:p>
          <a:p>
            <a:pPr marL="0" indent="0">
              <a:lnSpc>
                <a:spcPts val="2500"/>
              </a:lnSpc>
              <a:buNone/>
            </a:pPr>
            <a:r>
              <a:rPr lang="en-GB" altLang="zh-CN" sz="24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It’s our duty to try to reduce __________ and _____________.</a:t>
            </a:r>
          </a:p>
          <a:p>
            <a:pPr marL="0" indent="0">
              <a:buNone/>
            </a:pPr>
            <a:endParaRPr lang="zh-CN" altLang="en-US" sz="2400" dirty="0"/>
          </a:p>
        </p:txBody>
      </p:sp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C7828CB5-3923-44A3-AF79-85E34C6A8C8E}"/>
              </a:ext>
            </a:extLst>
          </p:cNvPr>
          <p:cNvSpPr txBox="1"/>
          <p:nvPr/>
        </p:nvSpPr>
        <p:spPr>
          <a:xfrm>
            <a:off x="12331" y="-20538"/>
            <a:ext cx="347954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dirty="0"/>
              <a:t>Listen for understanding</a:t>
            </a:r>
            <a:endParaRPr lang="zh-CN" altLang="en-US" sz="2400" dirty="0"/>
          </a:p>
        </p:txBody>
      </p:sp>
      <p:pic>
        <p:nvPicPr>
          <p:cNvPr id="2" name="LESSON 2 PROFESSIONAL RESCUE TEAM 录音 5.3">
            <a:hlinkClick r:id="" action="ppaction://media"/>
            <a:extLst>
              <a:ext uri="{FF2B5EF4-FFF2-40B4-BE49-F238E27FC236}">
                <a16:creationId xmlns="" xmlns:a16="http://schemas.microsoft.com/office/drawing/2014/main" id="{F647AD57-56FA-494C-BABC-725A899868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8344" y="158097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125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483"/>
    </mc:Choice>
    <mc:Fallback xmlns="">
      <p:transition spd="slow" advTm="315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516" objId="2"/>
        <p14:stopEvt time="162340" objId="2"/>
        <p14:playEvt time="170584" objId="2"/>
        <p14:stopEvt time="315483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0F9B758-38B9-41FD-B674-E3FF48677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796" y="756741"/>
            <a:ext cx="8496944" cy="4498040"/>
          </a:xfrm>
        </p:spPr>
        <p:txBody>
          <a:bodyPr>
            <a:noAutofit/>
          </a:bodyPr>
          <a:lstStyle/>
          <a:p>
            <a:pPr marL="0" indent="0">
              <a:lnSpc>
                <a:spcPts val="2500"/>
              </a:lnSpc>
              <a:buNone/>
            </a:pPr>
            <a:r>
              <a:rPr lang="en-GB" altLang="zh-CN" sz="2400" b="1" spc="0" dirty="0">
                <a:solidFill>
                  <a:srgbClr val="7030A0"/>
                </a:solidFill>
              </a:rPr>
              <a:t>What happens on rescue attempts</a:t>
            </a:r>
          </a:p>
          <a:p>
            <a:pPr marL="0" indent="0">
              <a:lnSpc>
                <a:spcPts val="2500"/>
              </a:lnSpc>
              <a:buNone/>
            </a:pPr>
            <a:r>
              <a:rPr lang="en-GB" altLang="zh-CN" sz="24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Our first and most important goal is to __________.</a:t>
            </a:r>
          </a:p>
          <a:p>
            <a:pPr marL="0" indent="0">
              <a:lnSpc>
                <a:spcPts val="2500"/>
              </a:lnSpc>
              <a:buNone/>
            </a:pPr>
            <a:r>
              <a:rPr lang="en-GB" altLang="zh-CN" sz="24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We use ________________vehicles and ____________to look for anyone who is still alive. </a:t>
            </a:r>
          </a:p>
          <a:p>
            <a:pPr marL="0" indent="0">
              <a:lnSpc>
                <a:spcPts val="2500"/>
              </a:lnSpc>
              <a:buNone/>
            </a:pPr>
            <a:r>
              <a:rPr lang="en-GB" altLang="zh-CN" sz="24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In a rescue attempt during the Nepal earthquake: </a:t>
            </a:r>
          </a:p>
          <a:p>
            <a:pPr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en-GB" altLang="zh-CN" sz="24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Over _____ members and _____ dogs took part, and we were there for ______ days. </a:t>
            </a:r>
          </a:p>
          <a:p>
            <a:pPr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en-GB" altLang="zh-CN" sz="24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We rescued ____ people and provided medical help to over ______ people. </a:t>
            </a:r>
          </a:p>
          <a:p>
            <a:pPr marL="0" indent="0">
              <a:lnSpc>
                <a:spcPts val="2500"/>
              </a:lnSpc>
              <a:buNone/>
            </a:pPr>
            <a:r>
              <a:rPr lang="en-GB" altLang="zh-CN" sz="24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It’s our duty to try to reduce __________ and _____________.</a:t>
            </a:r>
          </a:p>
          <a:p>
            <a:pPr marL="0" indent="0">
              <a:buNone/>
            </a:pPr>
            <a:endParaRPr lang="zh-CN" altLang="en-US" sz="2400" dirty="0"/>
          </a:p>
        </p:txBody>
      </p:sp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C7828CB5-3923-44A3-AF79-85E34C6A8C8E}"/>
              </a:ext>
            </a:extLst>
          </p:cNvPr>
          <p:cNvSpPr txBox="1"/>
          <p:nvPr/>
        </p:nvSpPr>
        <p:spPr>
          <a:xfrm>
            <a:off x="12331" y="-20538"/>
            <a:ext cx="347954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dirty="0"/>
              <a:t>Listen for understanding</a:t>
            </a:r>
            <a:endParaRPr lang="zh-CN" altLang="en-US" sz="2400" dirty="0"/>
          </a:p>
        </p:txBody>
      </p:sp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A1F96F83-67D9-4AAF-9026-297CB7410BD5}"/>
              </a:ext>
            </a:extLst>
          </p:cNvPr>
          <p:cNvSpPr txBox="1"/>
          <p:nvPr/>
        </p:nvSpPr>
        <p:spPr>
          <a:xfrm>
            <a:off x="5220072" y="1131590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save lives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4147B4FD-B4D9-490E-A0A3-6F74BB8CA2E5}"/>
              </a:ext>
            </a:extLst>
          </p:cNvPr>
          <p:cNvSpPr txBox="1"/>
          <p:nvPr/>
        </p:nvSpPr>
        <p:spPr>
          <a:xfrm>
            <a:off x="1259632" y="1563638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search and rescue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EFBD3143-D363-4D56-96CF-F37343D2FC3F}"/>
              </a:ext>
            </a:extLst>
          </p:cNvPr>
          <p:cNvSpPr txBox="1"/>
          <p:nvPr/>
        </p:nvSpPr>
        <p:spPr>
          <a:xfrm>
            <a:off x="5436096" y="1563638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trained dogs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DA7539CA-1A92-4D84-8FF4-6B87C8C6E720}"/>
              </a:ext>
            </a:extLst>
          </p:cNvPr>
          <p:cNvSpPr txBox="1"/>
          <p:nvPr/>
        </p:nvSpPr>
        <p:spPr>
          <a:xfrm>
            <a:off x="1187624" y="2787774"/>
            <a:ext cx="804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sixty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95ED0E3D-CEE0-4B87-A761-10BE0BC3E04F}"/>
              </a:ext>
            </a:extLst>
          </p:cNvPr>
          <p:cNvSpPr txBox="1"/>
          <p:nvPr/>
        </p:nvSpPr>
        <p:spPr>
          <a:xfrm>
            <a:off x="3767620" y="2787774"/>
            <a:ext cx="804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six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83E44FFD-9CC2-4B64-AB9D-F0EDECCE19D9}"/>
              </a:ext>
            </a:extLst>
          </p:cNvPr>
          <p:cNvSpPr txBox="1"/>
          <p:nvPr/>
        </p:nvSpPr>
        <p:spPr>
          <a:xfrm>
            <a:off x="1331640" y="3118197"/>
            <a:ext cx="1077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twelve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5C33ACA5-FC3D-478C-AA11-7A4976E3A7B6}"/>
              </a:ext>
            </a:extLst>
          </p:cNvPr>
          <p:cNvSpPr txBox="1"/>
          <p:nvPr/>
        </p:nvSpPr>
        <p:spPr>
          <a:xfrm>
            <a:off x="1945119" y="3579862"/>
            <a:ext cx="1077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F816EB35-05AA-4A7C-A13F-AC28B80938EE}"/>
              </a:ext>
            </a:extLst>
          </p:cNvPr>
          <p:cNvSpPr txBox="1"/>
          <p:nvPr/>
        </p:nvSpPr>
        <p:spPr>
          <a:xfrm>
            <a:off x="336522" y="3910285"/>
            <a:ext cx="1077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7C41FFCD-EE5C-4B42-BA41-64BAAEBFFF47}"/>
              </a:ext>
            </a:extLst>
          </p:cNvPr>
          <p:cNvSpPr txBox="1"/>
          <p:nvPr/>
        </p:nvSpPr>
        <p:spPr>
          <a:xfrm>
            <a:off x="3923929" y="4342333"/>
            <a:ext cx="1512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suffering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4E9782C9-AEC9-4D2A-ABDD-672DF7AB1956}"/>
              </a:ext>
            </a:extLst>
          </p:cNvPr>
          <p:cNvSpPr txBox="1"/>
          <p:nvPr/>
        </p:nvSpPr>
        <p:spPr>
          <a:xfrm>
            <a:off x="5976156" y="4342333"/>
            <a:ext cx="1970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loss of life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C1CED730-18E9-42A7-90A7-44737E6A1388}"/>
              </a:ext>
            </a:extLst>
          </p:cNvPr>
          <p:cNvSpPr/>
          <p:nvPr/>
        </p:nvSpPr>
        <p:spPr>
          <a:xfrm>
            <a:off x="6732240" y="1055227"/>
            <a:ext cx="6399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MI</a:t>
            </a:r>
            <a:endParaRPr lang="zh-CN" alt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DBCB5758-CF2A-4C79-A4BC-6685D4DFBD94}"/>
              </a:ext>
            </a:extLst>
          </p:cNvPr>
          <p:cNvSpPr/>
          <p:nvPr/>
        </p:nvSpPr>
        <p:spPr>
          <a:xfrm>
            <a:off x="3703945" y="1874603"/>
            <a:ext cx="50801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</a:t>
            </a:r>
            <a:endParaRPr lang="zh-CN" alt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410CD934-2BA0-4992-817E-4284D7E64B38}"/>
              </a:ext>
            </a:extLst>
          </p:cNvPr>
          <p:cNvSpPr/>
          <p:nvPr/>
        </p:nvSpPr>
        <p:spPr>
          <a:xfrm>
            <a:off x="3003036" y="3056642"/>
            <a:ext cx="50801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</a:t>
            </a:r>
            <a:endParaRPr lang="zh-CN" alt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EADE9730-2350-46ED-8CEB-EC252BF02F54}"/>
              </a:ext>
            </a:extLst>
          </p:cNvPr>
          <p:cNvSpPr/>
          <p:nvPr/>
        </p:nvSpPr>
        <p:spPr>
          <a:xfrm>
            <a:off x="2039875" y="3907549"/>
            <a:ext cx="50801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</a:t>
            </a:r>
            <a:endParaRPr lang="zh-CN" alt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="" xmlns:a16="http://schemas.microsoft.com/office/drawing/2014/main" id="{279257F5-BEDA-4234-A0C4-76CFC71C92DC}"/>
              </a:ext>
            </a:extLst>
          </p:cNvPr>
          <p:cNvSpPr/>
          <p:nvPr/>
        </p:nvSpPr>
        <p:spPr>
          <a:xfrm>
            <a:off x="8041153" y="4247123"/>
            <a:ext cx="70731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MI</a:t>
            </a:r>
            <a:endParaRPr lang="zh-CN" alt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38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090"/>
    </mc:Choice>
    <mc:Fallback xmlns="">
      <p:transition spd="slow" advTm="88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="" xmlns:a16="http://schemas.microsoft.com/office/drawing/2014/main" id="{D5DB1A13-050A-DF45-A38E-330168D4E7BF}"/>
              </a:ext>
            </a:extLst>
          </p:cNvPr>
          <p:cNvSpPr txBox="1">
            <a:spLocks/>
          </p:cNvSpPr>
          <p:nvPr/>
        </p:nvSpPr>
        <p:spPr>
          <a:xfrm>
            <a:off x="3540107" y="1419622"/>
            <a:ext cx="5400600" cy="324036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marL="385763" defTabSz="685800" fontAlgn="auto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defRPr/>
            </a:pPr>
            <a:r>
              <a:rPr kumimoji="1"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If you were the interviewer, what questions would you ask according to the information in Activity 3? Work out four questions and then answer them.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7AD28BE1-25EE-4F06-B8B0-A3E434F2B37C}"/>
              </a:ext>
            </a:extLst>
          </p:cNvPr>
          <p:cNvSpPr txBox="1"/>
          <p:nvPr/>
        </p:nvSpPr>
        <p:spPr>
          <a:xfrm>
            <a:off x="12331" y="-20538"/>
            <a:ext cx="117529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dirty="0"/>
              <a:t>speak</a:t>
            </a:r>
            <a:endParaRPr lang="zh-CN" altLang="en-US" sz="2400" dirty="0"/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867CD86-CBFC-433A-8A2A-4D5539BF0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60" y="2690821"/>
            <a:ext cx="2669282" cy="2386338"/>
          </a:xfrm>
          <a:prstGeom prst="rect">
            <a:avLst/>
          </a:prstGeom>
        </p:spPr>
      </p:pic>
      <p:sp>
        <p:nvSpPr>
          <p:cNvPr id="13" name="思想气泡: 云 12">
            <a:extLst>
              <a:ext uri="{FF2B5EF4-FFF2-40B4-BE49-F238E27FC236}">
                <a16:creationId xmlns="" xmlns:a16="http://schemas.microsoft.com/office/drawing/2014/main" id="{9BBF1910-6EDF-4D24-B066-6CD2B9B6B3B6}"/>
              </a:ext>
            </a:extLst>
          </p:cNvPr>
          <p:cNvSpPr/>
          <p:nvPr/>
        </p:nvSpPr>
        <p:spPr>
          <a:xfrm>
            <a:off x="107505" y="454904"/>
            <a:ext cx="3744415" cy="2386337"/>
          </a:xfrm>
          <a:prstGeom prst="cloudCallout">
            <a:avLst>
              <a:gd name="adj1" fmla="val -28138"/>
              <a:gd name="adj2" fmla="val 54914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977FCDC2-60C5-4530-A04A-5DD5A5A43E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101" y="552476"/>
            <a:ext cx="162018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04E4F3F6-06B7-4EF1-B785-449D203D81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17" y="1012074"/>
            <a:ext cx="1841013" cy="12285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31C7891B-A851-4A8C-A04A-B02F947989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98" y="1508115"/>
            <a:ext cx="1598766" cy="10551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792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38"/>
    </mc:Choice>
    <mc:Fallback xmlns="">
      <p:transition spd="slow" advTm="1753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="" xmlns:a16="http://schemas.microsoft.com/office/drawing/2014/main" id="{D5DB1A13-050A-DF45-A38E-330168D4E7BF}"/>
              </a:ext>
            </a:extLst>
          </p:cNvPr>
          <p:cNvSpPr txBox="1">
            <a:spLocks/>
          </p:cNvSpPr>
          <p:nvPr/>
        </p:nvSpPr>
        <p:spPr>
          <a:xfrm>
            <a:off x="3590528" y="1092536"/>
            <a:ext cx="5400600" cy="324036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20000"/>
          </a:bodyPr>
          <a:lstStyle/>
          <a:p>
            <a:pPr marL="385763" defTabSz="685800" fontAlgn="auto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defRPr/>
            </a:pPr>
            <a:r>
              <a:rPr kumimoji="1"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Possible questions and answers</a:t>
            </a:r>
          </a:p>
          <a:p>
            <a:pPr marL="385763" defTabSz="685800" fontAlgn="auto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defRPr/>
            </a:pPr>
            <a:endParaRPr kumimoji="1" lang="en-US" altLang="zh-CN" sz="2800" b="1" dirty="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385763" defTabSz="685800" fontAlgn="auto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defRPr/>
            </a:pPr>
            <a:r>
              <a:rPr kumimoji="1"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1. What is the most important goal of search and rescue attempts?</a:t>
            </a:r>
          </a:p>
          <a:p>
            <a:pPr marL="385763" defTabSz="685800" fontAlgn="auto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defRPr/>
            </a:pPr>
            <a:r>
              <a:rPr kumimoji="1"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</a:t>
            </a:r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To save lives</a:t>
            </a:r>
          </a:p>
          <a:p>
            <a:pPr marL="385763" defTabSz="685800" fontAlgn="auto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defRPr/>
            </a:pPr>
            <a:r>
              <a:rPr kumimoji="1"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2. How do rescue teams search for people who might be alive? </a:t>
            </a:r>
          </a:p>
          <a:p>
            <a:pPr marL="385763" defTabSz="685800" fontAlgn="auto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defRPr/>
            </a:pPr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By using search and rescue vehicles and trained dogs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7AD28BE1-25EE-4F06-B8B0-A3E434F2B37C}"/>
              </a:ext>
            </a:extLst>
          </p:cNvPr>
          <p:cNvSpPr txBox="1"/>
          <p:nvPr/>
        </p:nvSpPr>
        <p:spPr>
          <a:xfrm>
            <a:off x="12331" y="-20538"/>
            <a:ext cx="117529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dirty="0"/>
              <a:t>speak</a:t>
            </a:r>
            <a:endParaRPr lang="zh-CN" altLang="en-US" sz="2400" dirty="0"/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867CD86-CBFC-433A-8A2A-4D5539BF0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0" y="2643758"/>
            <a:ext cx="2669282" cy="2386338"/>
          </a:xfrm>
          <a:prstGeom prst="rect">
            <a:avLst/>
          </a:prstGeom>
        </p:spPr>
      </p:pic>
      <p:sp>
        <p:nvSpPr>
          <p:cNvPr id="13" name="思想气泡: 云 12">
            <a:extLst>
              <a:ext uri="{FF2B5EF4-FFF2-40B4-BE49-F238E27FC236}">
                <a16:creationId xmlns="" xmlns:a16="http://schemas.microsoft.com/office/drawing/2014/main" id="{9BBF1910-6EDF-4D24-B066-6CD2B9B6B3B6}"/>
              </a:ext>
            </a:extLst>
          </p:cNvPr>
          <p:cNvSpPr/>
          <p:nvPr/>
        </p:nvSpPr>
        <p:spPr>
          <a:xfrm>
            <a:off x="107505" y="454904"/>
            <a:ext cx="3744415" cy="2386337"/>
          </a:xfrm>
          <a:prstGeom prst="cloudCallout">
            <a:avLst>
              <a:gd name="adj1" fmla="val -28138"/>
              <a:gd name="adj2" fmla="val 54914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977FCDC2-60C5-4530-A04A-5DD5A5A43E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101" y="552476"/>
            <a:ext cx="162018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04E4F3F6-06B7-4EF1-B785-449D203D81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17" y="1012074"/>
            <a:ext cx="1841013" cy="12285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31C7891B-A851-4A8C-A04A-B02F947989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98" y="1508115"/>
            <a:ext cx="1598766" cy="10551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472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18"/>
    </mc:Choice>
    <mc:Fallback xmlns="">
      <p:transition spd="slow" advTm="2511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="" xmlns:a16="http://schemas.microsoft.com/office/drawing/2014/main" id="{D5DB1A13-050A-DF45-A38E-330168D4E7BF}"/>
              </a:ext>
            </a:extLst>
          </p:cNvPr>
          <p:cNvSpPr txBox="1">
            <a:spLocks/>
          </p:cNvSpPr>
          <p:nvPr/>
        </p:nvSpPr>
        <p:spPr>
          <a:xfrm>
            <a:off x="3547284" y="339502"/>
            <a:ext cx="5489211" cy="434909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marL="385763" defTabSz="685800" fontAlgn="auto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defRPr/>
            </a:pPr>
            <a:r>
              <a:rPr kumimoji="1" lang="en-US" alt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3. </a:t>
            </a:r>
            <a:r>
              <a:rPr kumimoji="1" lang="en-GB" alt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Who took part in the rescue attempt in Nepal after the earthquake? </a:t>
            </a:r>
          </a:p>
          <a:p>
            <a:pPr marL="385763" defTabSz="685800" fontAlgn="auto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defRPr/>
            </a:pPr>
            <a:r>
              <a:rPr kumimoji="1"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Over sixty members and six dogs.  </a:t>
            </a:r>
          </a:p>
          <a:p>
            <a:pPr marL="385763" defTabSz="685800" fontAlgn="auto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defRPr/>
            </a:pPr>
            <a:r>
              <a:rPr kumimoji="1" lang="en-US" alt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4. What do you think of your job?</a:t>
            </a:r>
          </a:p>
          <a:p>
            <a:pPr marL="385763" defTabSz="685800" fontAlgn="auto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defRPr/>
            </a:pPr>
            <a:r>
              <a:rPr kumimoji="1"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Although it is hard, but it is our duty to reduce suffering and the loss of life.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7AD28BE1-25EE-4F06-B8B0-A3E434F2B37C}"/>
              </a:ext>
            </a:extLst>
          </p:cNvPr>
          <p:cNvSpPr txBox="1"/>
          <p:nvPr/>
        </p:nvSpPr>
        <p:spPr>
          <a:xfrm>
            <a:off x="12331" y="-20538"/>
            <a:ext cx="117529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dirty="0"/>
              <a:t>speak</a:t>
            </a:r>
            <a:endParaRPr lang="zh-CN" altLang="en-US" sz="2400" dirty="0"/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867CD86-CBFC-433A-8A2A-4D5539BF02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0" y="2643758"/>
            <a:ext cx="2669282" cy="2386338"/>
          </a:xfrm>
          <a:prstGeom prst="rect">
            <a:avLst/>
          </a:prstGeom>
        </p:spPr>
      </p:pic>
      <p:sp>
        <p:nvSpPr>
          <p:cNvPr id="13" name="思想气泡: 云 12">
            <a:extLst>
              <a:ext uri="{FF2B5EF4-FFF2-40B4-BE49-F238E27FC236}">
                <a16:creationId xmlns="" xmlns:a16="http://schemas.microsoft.com/office/drawing/2014/main" id="{9BBF1910-6EDF-4D24-B066-6CD2B9B6B3B6}"/>
              </a:ext>
            </a:extLst>
          </p:cNvPr>
          <p:cNvSpPr/>
          <p:nvPr/>
        </p:nvSpPr>
        <p:spPr>
          <a:xfrm>
            <a:off x="107505" y="454904"/>
            <a:ext cx="3744415" cy="2386337"/>
          </a:xfrm>
          <a:prstGeom prst="cloudCallout">
            <a:avLst>
              <a:gd name="adj1" fmla="val -28138"/>
              <a:gd name="adj2" fmla="val 54914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977FCDC2-60C5-4530-A04A-5DD5A5A43E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101" y="552476"/>
            <a:ext cx="162018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04E4F3F6-06B7-4EF1-B785-449D203D81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17" y="1012074"/>
            <a:ext cx="1841013" cy="12285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31C7891B-A851-4A8C-A04A-B02F947989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98" y="1508115"/>
            <a:ext cx="1598766" cy="10551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音频 1">
            <a:hlinkClick r:id="" action="ppaction://media"/>
            <a:extLst>
              <a:ext uri="{FF2B5EF4-FFF2-40B4-BE49-F238E27FC236}">
                <a16:creationId xmlns="" xmlns:a16="http://schemas.microsoft.com/office/drawing/2014/main" id="{7B0E390C-82EF-485D-AE6F-891B6D7918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88"/>
    </mc:Choice>
    <mc:Fallback xmlns="">
      <p:transition spd="slow" advTm="24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4780" y="793833"/>
            <a:ext cx="1234440" cy="122301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376805" y="2360295"/>
            <a:ext cx="465899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5400" b="1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2632710" y="3507740"/>
            <a:ext cx="4205412" cy="442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pc="226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="" xmlns:a16="http://schemas.microsoft.com/office/drawing/2014/main" id="{B67A5770-B798-41FE-8814-1B722D5488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1"/>
    </mc:Choice>
    <mc:Fallback xmlns="">
      <p:transition spd="slow" advTm="4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3459411-BDD9-44C6-9B86-5090CA03D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339502"/>
            <a:ext cx="2125372" cy="439083"/>
          </a:xfrm>
          <a:solidFill>
            <a:schemeClr val="tx2"/>
          </a:solidFill>
        </p:spPr>
        <p:txBody>
          <a:bodyPr>
            <a:noAutofit/>
          </a:bodyPr>
          <a:lstStyle/>
          <a:p>
            <a:r>
              <a:rPr lang="zh-CN" altLang="en-US" sz="3200" b="0" dirty="0"/>
              <a:t>教学目标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31EE76FC-A805-40A3-A998-A214A42FB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900" y="987574"/>
            <a:ext cx="8495596" cy="40421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800" dirty="0">
                <a:latin typeface="+mn-ea"/>
                <a:ea typeface="+mn-ea"/>
              </a:rPr>
              <a:t>1.</a:t>
            </a:r>
            <a:r>
              <a:rPr lang="zh-CN" altLang="en-US" sz="2800" dirty="0">
                <a:latin typeface="+mn-ea"/>
                <a:ea typeface="+mn-ea"/>
              </a:rPr>
              <a:t> 阐述采访的主要内容和被采访者的信息</a:t>
            </a:r>
            <a:endParaRPr lang="en-US" altLang="zh-CN" sz="2800" dirty="0">
              <a:latin typeface="+mn-ea"/>
              <a:ea typeface="+mn-ea"/>
            </a:endParaRPr>
          </a:p>
          <a:p>
            <a:pPr marL="0" indent="0">
              <a:buNone/>
            </a:pPr>
            <a:r>
              <a:rPr lang="en-US" altLang="zh-CN" sz="2800" dirty="0">
                <a:latin typeface="+mn-ea"/>
                <a:ea typeface="+mn-ea"/>
              </a:rPr>
              <a:t>2.</a:t>
            </a:r>
            <a:r>
              <a:rPr lang="zh-CN" altLang="en-US" sz="2800" dirty="0">
                <a:latin typeface="+mn-ea"/>
                <a:ea typeface="+mn-ea"/>
              </a:rPr>
              <a:t> 获取有关救援活动的信息，并且分辨出说话人的主要观点和支持性的细节</a:t>
            </a:r>
            <a:endParaRPr lang="en-US" altLang="zh-CN" sz="2800" dirty="0">
              <a:latin typeface="+mn-ea"/>
              <a:ea typeface="+mn-ea"/>
            </a:endParaRPr>
          </a:p>
          <a:p>
            <a:pPr marL="0" indent="0">
              <a:buNone/>
            </a:pPr>
            <a:r>
              <a:rPr lang="en-US" altLang="zh-CN" sz="2800" dirty="0">
                <a:latin typeface="+mn-ea"/>
                <a:ea typeface="+mn-ea"/>
              </a:rPr>
              <a:t>3. </a:t>
            </a:r>
            <a:r>
              <a:rPr lang="zh-CN" altLang="en-US" sz="2800" dirty="0">
                <a:latin typeface="+mn-ea"/>
                <a:ea typeface="+mn-ea"/>
              </a:rPr>
              <a:t>基于采访的内容，就专业救援提出问题并回答</a:t>
            </a:r>
          </a:p>
        </p:txBody>
      </p:sp>
    </p:spTree>
    <p:extLst>
      <p:ext uri="{BB962C8B-B14F-4D97-AF65-F5344CB8AC3E}">
        <p14:creationId xmlns:p14="http://schemas.microsoft.com/office/powerpoint/2010/main" val="90569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91"/>
    </mc:Choice>
    <mc:Fallback xmlns="">
      <p:transition spd="slow" advTm="2729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3DFF395-C922-4DE6-AE47-AA67D256F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987574"/>
            <a:ext cx="8064896" cy="31683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2600" dirty="0"/>
              <a:t>    在听的过程中，要抓住对话的大意，获取其中的主要信息、观点及其支持性的细节。关注说话人在开头结尾的陈述，这往往是其主要观点。而说话人列举的例子、数据等，往往是对其观点的细节支撑。此外，听和说是相结合的，要在获取信息的基础上，进一步练习自己的口语表达能力。</a:t>
            </a:r>
          </a:p>
        </p:txBody>
      </p:sp>
      <p:sp>
        <p:nvSpPr>
          <p:cNvPr id="4" name="标题 1">
            <a:extLst>
              <a:ext uri="{FF2B5EF4-FFF2-40B4-BE49-F238E27FC236}">
                <a16:creationId xmlns="" xmlns:a16="http://schemas.microsoft.com/office/drawing/2014/main" id="{A13C9933-F0C6-45C3-9CD7-5F25545FC29E}"/>
              </a:ext>
            </a:extLst>
          </p:cNvPr>
          <p:cNvSpPr txBox="1">
            <a:spLocks/>
          </p:cNvSpPr>
          <p:nvPr/>
        </p:nvSpPr>
        <p:spPr>
          <a:xfrm>
            <a:off x="683568" y="339502"/>
            <a:ext cx="2125372" cy="439083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>
              <a:spcAft>
                <a:spcPts val="0"/>
              </a:spcAft>
            </a:pPr>
            <a:r>
              <a:rPr lang="zh-CN" altLang="en-US" sz="3200" b="0" dirty="0"/>
              <a:t>学法指导</a:t>
            </a:r>
          </a:p>
        </p:txBody>
      </p:sp>
    </p:spTree>
    <p:extLst>
      <p:ext uri="{BB962C8B-B14F-4D97-AF65-F5344CB8AC3E}">
        <p14:creationId xmlns:p14="http://schemas.microsoft.com/office/powerpoint/2010/main" val="22262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37"/>
    </mc:Choice>
    <mc:Fallback xmlns="">
      <p:transition spd="slow" advTm="3103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5DE5ED3-A480-42AF-B081-8BEB3E0F7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411" y="520861"/>
            <a:ext cx="8139178" cy="40421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200" b="1" dirty="0"/>
              <a:t>Unit 5</a:t>
            </a:r>
          </a:p>
          <a:p>
            <a:pPr marL="0" indent="0">
              <a:buNone/>
            </a:pPr>
            <a:r>
              <a:rPr lang="en-US" altLang="zh-CN" sz="3200" dirty="0">
                <a:latin typeface="+mj-lt"/>
              </a:rPr>
              <a:t>Lesson 2  Professional Rescue Team</a:t>
            </a:r>
            <a:endParaRPr lang="zh-CN" altLang="en-US" sz="3200" dirty="0">
              <a:latin typeface="+mj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E034331-5B70-4826-ACA7-DAEBF9E3C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413398"/>
            <a:ext cx="3313862" cy="2209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B4919B08-2756-4EB8-99FE-C5DCE49E5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88" y="2487294"/>
            <a:ext cx="3145068" cy="20757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633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84"/>
    </mc:Choice>
    <mc:Fallback xmlns="">
      <p:transition spd="slow" advTm="1208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F4AC423-A675-43AA-9565-5987DAB40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609204"/>
            <a:ext cx="7236296" cy="331514"/>
          </a:xfrm>
        </p:spPr>
        <p:txBody>
          <a:bodyPr>
            <a:noAutofit/>
          </a:bodyPr>
          <a:lstStyle/>
          <a:p>
            <a:r>
              <a:rPr lang="en-US" altLang="zh-CN" sz="28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the natural disasters in the pictures?</a:t>
            </a:r>
            <a:endParaRPr lang="zh-CN" altLang="en-US" sz="2800" spc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内容占位符 4">
            <a:extLst>
              <a:ext uri="{FF2B5EF4-FFF2-40B4-BE49-F238E27FC236}">
                <a16:creationId xmlns="" xmlns:a16="http://schemas.microsoft.com/office/drawing/2014/main" id="{FE3EC53B-43F7-496E-A20F-F575BDFDFD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76" y="1300226"/>
            <a:ext cx="1374790" cy="927220"/>
          </a:xfr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97FE1011-0520-431E-9C12-87995A7216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82883"/>
            <a:ext cx="3871155" cy="25777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047188D-3E25-4EEE-AE53-F27B439264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1282882"/>
            <a:ext cx="3822009" cy="257773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AD84E343-9709-47F7-962D-579B9D933546}"/>
              </a:ext>
            </a:extLst>
          </p:cNvPr>
          <p:cNvSpPr txBox="1"/>
          <p:nvPr/>
        </p:nvSpPr>
        <p:spPr>
          <a:xfrm>
            <a:off x="1403648" y="4066858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flood</a:t>
            </a:r>
            <a:endParaRPr lang="zh-CN" altLang="en-US" sz="2800" dirty="0"/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5FDF2BC1-419E-4916-A348-FE0096A5892F}"/>
              </a:ext>
            </a:extLst>
          </p:cNvPr>
          <p:cNvSpPr txBox="1"/>
          <p:nvPr/>
        </p:nvSpPr>
        <p:spPr>
          <a:xfrm>
            <a:off x="6191672" y="4037871"/>
            <a:ext cx="1476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drought</a:t>
            </a:r>
            <a:endParaRPr lang="zh-CN" altLang="en-US" sz="2800" dirty="0"/>
          </a:p>
        </p:txBody>
      </p:sp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35356C14-8478-4024-9DFF-5FC3AD8F59CD}"/>
              </a:ext>
            </a:extLst>
          </p:cNvPr>
          <p:cNvSpPr txBox="1"/>
          <p:nvPr/>
        </p:nvSpPr>
        <p:spPr>
          <a:xfrm>
            <a:off x="0" y="1"/>
            <a:ext cx="3126441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dirty="0"/>
              <a:t>Activate and share</a:t>
            </a:r>
            <a:endParaRPr lang="zh-CN" alt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20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20"/>
    </mc:Choice>
    <mc:Fallback xmlns="">
      <p:transition spd="slow" advTm="21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="" xmlns:a16="http://schemas.microsoft.com/office/drawing/2014/main" id="{CDA57B70-0FE8-409B-8114-6B0400DB84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00772"/>
            <a:ext cx="4226134" cy="2839129"/>
          </a:xfrm>
        </p:spPr>
      </p:pic>
      <p:sp>
        <p:nvSpPr>
          <p:cNvPr id="6" name="标题 1">
            <a:extLst>
              <a:ext uri="{FF2B5EF4-FFF2-40B4-BE49-F238E27FC236}">
                <a16:creationId xmlns="" xmlns:a16="http://schemas.microsoft.com/office/drawing/2014/main" id="{B46A65EC-3710-4AE2-92BA-0DDC76755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83518"/>
            <a:ext cx="7236296" cy="331514"/>
          </a:xfrm>
        </p:spPr>
        <p:txBody>
          <a:bodyPr>
            <a:noAutofit/>
          </a:bodyPr>
          <a:lstStyle/>
          <a:p>
            <a:r>
              <a:rPr lang="en-US" altLang="zh-CN" sz="28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the natural disasters in the pictures?</a:t>
            </a:r>
            <a:endParaRPr lang="zh-CN" altLang="en-US" sz="2800" spc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14F2A607-8160-4BD7-BE8A-4C20B89DEE72}"/>
              </a:ext>
            </a:extLst>
          </p:cNvPr>
          <p:cNvSpPr txBox="1"/>
          <p:nvPr/>
        </p:nvSpPr>
        <p:spPr>
          <a:xfrm>
            <a:off x="1403648" y="4066858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forest fire</a:t>
            </a:r>
            <a:endParaRPr lang="zh-CN" altLang="en-US" sz="2800" dirty="0"/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72263FA7-F31D-4121-9A2A-A4665C4138CA}"/>
              </a:ext>
            </a:extLst>
          </p:cNvPr>
          <p:cNvSpPr txBox="1"/>
          <p:nvPr/>
        </p:nvSpPr>
        <p:spPr>
          <a:xfrm>
            <a:off x="5724128" y="4136762"/>
            <a:ext cx="1080120" cy="522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storm</a:t>
            </a:r>
            <a:endParaRPr lang="zh-CN" altLang="en-US" sz="2800" dirty="0"/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B4D4B7DD-05FA-471C-BA80-8BE6293B5D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151" y="1100772"/>
            <a:ext cx="3691907" cy="28391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675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26"/>
    </mc:Choice>
    <mc:Fallback xmlns="">
      <p:transition spd="slow" advTm="27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="" xmlns:a16="http://schemas.microsoft.com/office/drawing/2014/main" id="{1E2C6575-DE4D-45D5-A0F0-61C7B893FA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60" y="1275606"/>
            <a:ext cx="4392488" cy="2928326"/>
          </a:xfr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29D7D0B7-CD63-48E2-8CA9-B87C848505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97396"/>
            <a:ext cx="4322251" cy="2880320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="" xmlns:a16="http://schemas.microsoft.com/office/drawing/2014/main" id="{7C9AAE36-849C-46E1-A9D1-BB2F91761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83518"/>
            <a:ext cx="7236296" cy="331514"/>
          </a:xfrm>
        </p:spPr>
        <p:txBody>
          <a:bodyPr>
            <a:noAutofit/>
          </a:bodyPr>
          <a:lstStyle/>
          <a:p>
            <a:r>
              <a:rPr lang="en-US" altLang="zh-CN" sz="28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the natural disasters in the pictures?</a:t>
            </a:r>
            <a:endParaRPr lang="zh-CN" altLang="en-US" sz="2800" spc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012074D4-F1EC-4F7D-A964-694AE546EB77}"/>
              </a:ext>
            </a:extLst>
          </p:cNvPr>
          <p:cNvSpPr txBox="1"/>
          <p:nvPr/>
        </p:nvSpPr>
        <p:spPr>
          <a:xfrm>
            <a:off x="1403648" y="4299942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landslide</a:t>
            </a:r>
            <a:endParaRPr lang="zh-CN" altLang="en-US" sz="2800" dirty="0"/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B0F15472-89C8-404B-82E8-54BFF4EB4769}"/>
              </a:ext>
            </a:extLst>
          </p:cNvPr>
          <p:cNvSpPr txBox="1"/>
          <p:nvPr/>
        </p:nvSpPr>
        <p:spPr>
          <a:xfrm>
            <a:off x="5921188" y="4299942"/>
            <a:ext cx="1817594" cy="520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hurricane</a:t>
            </a:r>
            <a:endParaRPr lang="zh-CN" alt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027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69"/>
    </mc:Choice>
    <mc:Fallback xmlns="">
      <p:transition spd="slow" advTm="17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>
            <a:extLst>
              <a:ext uri="{FF2B5EF4-FFF2-40B4-BE49-F238E27FC236}">
                <a16:creationId xmlns="" xmlns:a16="http://schemas.microsoft.com/office/drawing/2014/main" id="{21A7A078-D7AB-4CEB-86AB-6F6CB3CBC3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419622"/>
            <a:ext cx="4713581" cy="2651390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="" xmlns:a16="http://schemas.microsoft.com/office/drawing/2014/main" id="{2D26E25B-0396-4A83-9313-4517AA3CB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83518"/>
            <a:ext cx="7236296" cy="331514"/>
          </a:xfrm>
        </p:spPr>
        <p:txBody>
          <a:bodyPr>
            <a:noAutofit/>
          </a:bodyPr>
          <a:lstStyle/>
          <a:p>
            <a:r>
              <a:rPr lang="en-US" altLang="zh-CN" sz="28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the natural disasters in the pictures?</a:t>
            </a:r>
            <a:endParaRPr lang="zh-CN" altLang="en-US" sz="2800" spc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075FA68F-CB7D-4F0B-B320-78AD194EADD5}"/>
              </a:ext>
            </a:extLst>
          </p:cNvPr>
          <p:cNvSpPr txBox="1"/>
          <p:nvPr/>
        </p:nvSpPr>
        <p:spPr>
          <a:xfrm>
            <a:off x="1096141" y="4166405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volcanic eruption</a:t>
            </a:r>
            <a:endParaRPr lang="zh-CN" altLang="en-US" sz="2800" dirty="0"/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CDA9D3B7-0364-427E-9B92-4D868F2CFBB6}"/>
              </a:ext>
            </a:extLst>
          </p:cNvPr>
          <p:cNvSpPr txBox="1"/>
          <p:nvPr/>
        </p:nvSpPr>
        <p:spPr>
          <a:xfrm>
            <a:off x="5506522" y="4071012"/>
            <a:ext cx="2161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earthquake</a:t>
            </a:r>
            <a:endParaRPr lang="zh-CN" altLang="en-US" sz="2800" dirty="0"/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53314F9B-FF03-4CAC-ACB6-CE3422C671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010" y="1419622"/>
            <a:ext cx="4111524" cy="261845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1CD96238-9E50-47E9-9761-EF244119A024}"/>
              </a:ext>
            </a:extLst>
          </p:cNvPr>
          <p:cNvSpPr txBox="1"/>
          <p:nvPr/>
        </p:nvSpPr>
        <p:spPr>
          <a:xfrm>
            <a:off x="5580112" y="4381052"/>
            <a:ext cx="2161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aftershock</a:t>
            </a:r>
            <a:endParaRPr lang="zh-CN" alt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938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55"/>
    </mc:Choice>
    <mc:Fallback xmlns="">
      <p:transition spd="slow" advTm="45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3">
            <a:extLst>
              <a:ext uri="{FF2B5EF4-FFF2-40B4-BE49-F238E27FC236}">
                <a16:creationId xmlns="" xmlns:a16="http://schemas.microsoft.com/office/drawing/2014/main" id="{51C0117D-50E1-4EF1-AB76-F5C09CD6FD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0" t="39409" r="17664" b="51701"/>
          <a:stretch>
            <a:fillRect/>
          </a:stretch>
        </p:blipFill>
        <p:spPr bwMode="auto">
          <a:xfrm>
            <a:off x="251520" y="1203598"/>
            <a:ext cx="8140700" cy="166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标题 1">
            <a:extLst>
              <a:ext uri="{FF2B5EF4-FFF2-40B4-BE49-F238E27FC236}">
                <a16:creationId xmlns="" xmlns:a16="http://schemas.microsoft.com/office/drawing/2014/main" id="{B760D994-C2CF-40CF-9F31-3CFC3F2A1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83518"/>
            <a:ext cx="8424936" cy="331514"/>
          </a:xfrm>
        </p:spPr>
        <p:txBody>
          <a:bodyPr>
            <a:noAutofit/>
          </a:bodyPr>
          <a:lstStyle/>
          <a:p>
            <a:r>
              <a:rPr lang="en-US" altLang="zh-CN" sz="28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happening in each photo? Match the photos (a-d) with the descriptions (1-4).</a:t>
            </a:r>
            <a:endParaRPr lang="zh-CN" altLang="en-US" sz="2800" spc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AC503E3F-B4D1-47CC-9986-A8527180FA38}"/>
              </a:ext>
            </a:extLst>
          </p:cNvPr>
          <p:cNvSpPr/>
          <p:nvPr/>
        </p:nvSpPr>
        <p:spPr>
          <a:xfrm>
            <a:off x="179512" y="2931934"/>
            <a:ext cx="8712968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(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  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)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1.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Search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and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500" dirty="0">
                <a:solidFill>
                  <a:srgbClr val="FF0000"/>
                </a:solidFill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rescue</a:t>
            </a:r>
            <a:r>
              <a:rPr kumimoji="1" lang="zh-CN" alt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500" dirty="0">
                <a:solidFill>
                  <a:srgbClr val="FF0000"/>
                </a:solidFill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vehicles</a:t>
            </a:r>
            <a:r>
              <a:rPr kumimoji="1" lang="zh-CN" alt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are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brought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into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destroyed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areas.</a:t>
            </a:r>
            <a:b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</a:b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(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  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)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2.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Trained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dogs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are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used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to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help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search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for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anyone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who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is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still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alive.</a:t>
            </a:r>
            <a:b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</a:b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(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  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)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3.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Rescue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teams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try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to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save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people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500" dirty="0">
                <a:solidFill>
                  <a:srgbClr val="FF0000"/>
                </a:solidFill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trapped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under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buildings.</a:t>
            </a:r>
            <a:b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</a:b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(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  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)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4.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Many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houses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are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destroyed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by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the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terrible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flood.</a:t>
            </a:r>
            <a:r>
              <a:rPr kumimoji="1" lang="zh-CN" altLang="en-US" sz="25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endParaRPr lang="zh-CN" altLang="en-US" sz="2500" dirty="0"/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2F1B09F7-9A12-4AB6-9E9F-8ED1026534DB}"/>
              </a:ext>
            </a:extLst>
          </p:cNvPr>
          <p:cNvSpPr txBox="1"/>
          <p:nvPr/>
        </p:nvSpPr>
        <p:spPr>
          <a:xfrm>
            <a:off x="323528" y="2851071"/>
            <a:ext cx="288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/>
                </a:solidFill>
              </a:rPr>
              <a:t>d</a:t>
            </a:r>
            <a:endParaRPr lang="zh-CN" altLang="en-US" sz="3200" b="1" dirty="0">
              <a:solidFill>
                <a:schemeClr val="accent1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D408DCF7-B855-479D-A984-04365AC7A40E}"/>
              </a:ext>
            </a:extLst>
          </p:cNvPr>
          <p:cNvSpPr txBox="1"/>
          <p:nvPr/>
        </p:nvSpPr>
        <p:spPr>
          <a:xfrm>
            <a:off x="300835" y="3238495"/>
            <a:ext cx="288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/>
                </a:solidFill>
              </a:rPr>
              <a:t>c</a:t>
            </a:r>
            <a:endParaRPr lang="zh-CN" altLang="en-US" sz="3200" b="1" dirty="0">
              <a:solidFill>
                <a:schemeClr val="accent1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9D35D1CE-F42B-46D0-B204-DE09C283455B}"/>
              </a:ext>
            </a:extLst>
          </p:cNvPr>
          <p:cNvSpPr txBox="1"/>
          <p:nvPr/>
        </p:nvSpPr>
        <p:spPr>
          <a:xfrm>
            <a:off x="300835" y="3939902"/>
            <a:ext cx="288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/>
                </a:solidFill>
              </a:rPr>
              <a:t>a</a:t>
            </a:r>
            <a:endParaRPr lang="zh-CN" altLang="en-US" sz="3200" b="1" dirty="0">
              <a:solidFill>
                <a:schemeClr val="accent1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6C7B0E31-76D6-4399-A391-BDC850DF22A3}"/>
              </a:ext>
            </a:extLst>
          </p:cNvPr>
          <p:cNvSpPr txBox="1"/>
          <p:nvPr/>
        </p:nvSpPr>
        <p:spPr>
          <a:xfrm>
            <a:off x="300835" y="4363095"/>
            <a:ext cx="288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/>
                </a:solidFill>
              </a:rPr>
              <a:t>b</a:t>
            </a:r>
            <a:endParaRPr lang="zh-CN" altLang="en-US" sz="3200" b="1" dirty="0">
              <a:solidFill>
                <a:schemeClr val="accent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360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511"/>
    </mc:Choice>
    <mc:Fallback xmlns="">
      <p:transition spd="slow" advTm="113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7.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7.8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6|13.9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6|10.4|11.1|10.8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0.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12|12.4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2.3|3.6|10.4|1.5|3|4|4.2|5.7|1.7|18.2|6.4|7.6|1.9|4.5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1176</TotalTime>
  <Words>861</Words>
  <Application>Microsoft Office PowerPoint</Application>
  <PresentationFormat>全屏显示(16:9)</PresentationFormat>
  <Paragraphs>102</Paragraphs>
  <Slides>19</Slides>
  <Notes>1</Notes>
  <HiddenSlides>0</HiddenSlides>
  <MMClips>4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0" baseType="lpstr">
      <vt:lpstr>1_Office 主题​​</vt:lpstr>
      <vt:lpstr>“人与自然”Lesson2（I）</vt:lpstr>
      <vt:lpstr>教学目标</vt:lpstr>
      <vt:lpstr>PowerPoint 演示文稿</vt:lpstr>
      <vt:lpstr>PowerPoint 演示文稿</vt:lpstr>
      <vt:lpstr>What are the natural disasters in the pictures?</vt:lpstr>
      <vt:lpstr>What are the natural disasters in the pictures?</vt:lpstr>
      <vt:lpstr>What are the natural disasters in the pictures?</vt:lpstr>
      <vt:lpstr>What are the natural disasters in the pictures?</vt:lpstr>
      <vt:lpstr>What is happening in each photo? Match the photos (a-d) with the descriptions (1-4).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acq</cp:lastModifiedBy>
  <cp:revision>408</cp:revision>
  <dcterms:created xsi:type="dcterms:W3CDTF">2019-11-02T02:04:14Z</dcterms:created>
  <dcterms:modified xsi:type="dcterms:W3CDTF">2020-03-14T00:58:13Z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2052-11.1.0.9339</vt:lpwstr>
  </property>
</Properties>
</file>