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13" r:id="rId2"/>
    <p:sldId id="318" r:id="rId3"/>
    <p:sldId id="287" r:id="rId4"/>
    <p:sldId id="317" r:id="rId5"/>
    <p:sldId id="315" r:id="rId6"/>
    <p:sldId id="316" r:id="rId7"/>
    <p:sldId id="314" r:id="rId8"/>
    <p:sldId id="307" r:id="rId9"/>
    <p:sldId id="288" r:id="rId10"/>
    <p:sldId id="271" r:id="rId11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3" name="Tan Xue" initials="TX" lastIdx="1" clrIdx="2">
    <p:extLst>
      <p:ext uri="{19B8F6BF-5375-455C-9EA6-DF929625EA0E}">
        <p15:presenceInfo xmlns:p15="http://schemas.microsoft.com/office/powerpoint/2012/main" userId="64daddb7f672ae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26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2.wmf"/><Relationship Id="rId5" Type="http://schemas.openxmlformats.org/officeDocument/2006/relationships/image" Target="../media/image23.wmf"/><Relationship Id="rId4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26.wmf"/><Relationship Id="rId5" Type="http://schemas.openxmlformats.org/officeDocument/2006/relationships/image" Target="../media/image37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image" Target="../media/image26.wmf"/><Relationship Id="rId2" Type="http://schemas.openxmlformats.org/officeDocument/2006/relationships/image" Target="../media/image39.wmf"/><Relationship Id="rId1" Type="http://schemas.openxmlformats.org/officeDocument/2006/relationships/image" Target="../media/image28.wmf"/><Relationship Id="rId6" Type="http://schemas.openxmlformats.org/officeDocument/2006/relationships/image" Target="../media/image42.wmf"/><Relationship Id="rId5" Type="http://schemas.openxmlformats.org/officeDocument/2006/relationships/image" Target="../media/image23.wmf"/><Relationship Id="rId4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26.wmf"/><Relationship Id="rId4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10046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09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2020/3/13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25.wmf"/><Relationship Id="rId3" Type="http://schemas.openxmlformats.org/officeDocument/2006/relationships/oleObject" Target="../embeddings/oleObject2.bin"/><Relationship Id="rId21" Type="http://schemas.openxmlformats.org/officeDocument/2006/relationships/image" Target="../media/image26.wmf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wmf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21.wmf"/><Relationship Id="rId19" Type="http://schemas.openxmlformats.org/officeDocument/2006/relationships/image" Target="../media/image27.e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3.wmf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33.png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3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38.png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image" Target="../media/image26.wmf"/><Relationship Id="rId10" Type="http://schemas.openxmlformats.org/officeDocument/2006/relationships/image" Target="../media/image23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21.bin"/><Relationship Id="rId14" Type="http://schemas.openxmlformats.org/officeDocument/2006/relationships/oleObject" Target="../embeddings/oleObject2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43.png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3.wmf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image" Target="../media/image42.wmf"/><Relationship Id="rId10" Type="http://schemas.openxmlformats.org/officeDocument/2006/relationships/image" Target="../media/image4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7.bin"/><Relationship Id="rId14" Type="http://schemas.openxmlformats.org/officeDocument/2006/relationships/oleObject" Target="../embeddings/oleObject2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26.wmf"/><Relationship Id="rId3" Type="http://schemas.openxmlformats.org/officeDocument/2006/relationships/oleObject" Target="../embeddings/oleObject31.bin"/><Relationship Id="rId7" Type="http://schemas.openxmlformats.org/officeDocument/2006/relationships/image" Target="../media/image13.emf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wmf"/><Relationship Id="rId11" Type="http://schemas.openxmlformats.org/officeDocument/2006/relationships/image" Target="../media/image47.wmf"/><Relationship Id="rId5" Type="http://schemas.openxmlformats.org/officeDocument/2006/relationships/oleObject" Target="../embeddings/oleObject32.bin"/><Relationship Id="rId10" Type="http://schemas.openxmlformats.org/officeDocument/2006/relationships/oleObject" Target="../embeddings/oleObject34.bin"/><Relationship Id="rId4" Type="http://schemas.openxmlformats.org/officeDocument/2006/relationships/image" Target="../media/image44.wmf"/><Relationship Id="rId9" Type="http://schemas.openxmlformats.org/officeDocument/2006/relationships/image" Target="../media/image4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-7313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从生活中的测量谈起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高一年级数学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99923" y="3013589"/>
            <a:ext cx="48061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北京中学    洪朝晖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340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09574" y="174947"/>
            <a:ext cx="6569050" cy="894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60"/>
              </a:lnSpc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解三角形的应用型问题主要表现在测量距离问题、高度问题，其相关术语有：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709574" y="1269963"/>
            <a:ext cx="7146950" cy="2152694"/>
            <a:chOff x="709574" y="1269963"/>
            <a:chExt cx="7146950" cy="2152694"/>
          </a:xfrm>
        </p:grpSpPr>
        <p:sp>
          <p:nvSpPr>
            <p:cNvPr id="3" name="文本框 2"/>
            <p:cNvSpPr txBox="1"/>
            <p:nvPr/>
          </p:nvSpPr>
          <p:spPr>
            <a:xfrm>
              <a:off x="709574" y="1269963"/>
              <a:ext cx="7146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仰角</a:t>
              </a:r>
              <a:r>
                <a:rPr lang="zh-CN" altLang="zh-CN" dirty="0">
                  <a:latin typeface="楷体" panose="02010609060101010101" pitchFamily="49" charset="-122"/>
                  <a:ea typeface="楷体" panose="02010609060101010101" pitchFamily="49" charset="-122"/>
                </a:rPr>
                <a:t>：视线与水平线所成的角中，当视线在水平线上方时叫做仰角</a:t>
              </a:r>
            </a:p>
            <a:p>
              <a:r>
                <a:rPr lang="zh-CN" altLang="zh-CN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俯角</a:t>
              </a:r>
              <a:r>
                <a:rPr lang="zh-CN" altLang="zh-CN" dirty="0">
                  <a:latin typeface="楷体" panose="02010609060101010101" pitchFamily="49" charset="-122"/>
                  <a:ea typeface="楷体" panose="02010609060101010101" pitchFamily="49" charset="-122"/>
                </a:rPr>
                <a:t>：视线与水平线所成的角中，当视线在水平线下方时叫做俯角</a:t>
              </a:r>
            </a:p>
          </p:txBody>
        </p:sp>
        <p:pic>
          <p:nvPicPr>
            <p:cNvPr id="1026" name="Picture 2" descr="25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887" y="2005383"/>
              <a:ext cx="2284422" cy="1417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709574" y="2117026"/>
            <a:ext cx="7790688" cy="2610189"/>
            <a:chOff x="709574" y="2117026"/>
            <a:chExt cx="7790688" cy="2610189"/>
          </a:xfrm>
        </p:grpSpPr>
        <p:sp>
          <p:nvSpPr>
            <p:cNvPr id="4" name="文本框 3"/>
            <p:cNvSpPr txBox="1"/>
            <p:nvPr/>
          </p:nvSpPr>
          <p:spPr>
            <a:xfrm>
              <a:off x="709574" y="3623389"/>
              <a:ext cx="7790688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坡角</a:t>
              </a:r>
              <a:r>
                <a:rPr lang="zh-CN" altLang="zh-CN" dirty="0">
                  <a:latin typeface="楷体" panose="02010609060101010101" pitchFamily="49" charset="-122"/>
                  <a:ea typeface="楷体" panose="02010609060101010101" pitchFamily="49" charset="-122"/>
                </a:rPr>
                <a:t>：坡面与水平面的夹角</a:t>
              </a:r>
              <a:r>
                <a:rPr lang="en-US" altLang="x-none" dirty="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  <a:cs typeface="Times New Roman" panose="02020603050405020304" pitchFamily="18" charset="0"/>
                </a:rPr>
                <a:t>α</a:t>
              </a:r>
              <a:r>
                <a:rPr lang="zh-CN" altLang="en-US" dirty="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rPr>
                <a:t>叫做坡角</a:t>
              </a:r>
              <a:endParaRPr lang="zh-CN" altLang="zh-CN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lvl="0" hangingPunct="1">
                <a:lnSpc>
                  <a:spcPct val="110000"/>
                </a:lnSpc>
                <a:spcBef>
                  <a:spcPct val="0"/>
                </a:spcBef>
              </a:pPr>
              <a:r>
                <a:rPr lang="zh-CN" altLang="zh-CN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坡度</a:t>
              </a:r>
              <a:r>
                <a:rPr lang="zh-CN" altLang="zh-CN" dirty="0">
                  <a:latin typeface="楷体" panose="02010609060101010101" pitchFamily="49" charset="-122"/>
                  <a:ea typeface="楷体" panose="02010609060101010101" pitchFamily="49" charset="-122"/>
                </a:rPr>
                <a:t>（比）：</a:t>
              </a:r>
              <a:r>
                <a:rPr lang="zh-CN" altLang="en-US" dirty="0">
                  <a:latin typeface="楷体" panose="02010609060101010101" pitchFamily="49" charset="-122"/>
                  <a:ea typeface="楷体" panose="02010609060101010101" pitchFamily="49" charset="-122"/>
                </a:rPr>
                <a:t>通常把坡面的垂直高度</a:t>
              </a:r>
              <a:r>
                <a:rPr lang="en-US" altLang="x-none" dirty="0">
                  <a:latin typeface="楷体" panose="02010609060101010101" pitchFamily="49" charset="-122"/>
                  <a:ea typeface="楷体" panose="02010609060101010101" pitchFamily="49" charset="-122"/>
                </a:rPr>
                <a:t>h</a:t>
              </a:r>
              <a:r>
                <a:rPr lang="zh-CN" altLang="en-US" dirty="0">
                  <a:latin typeface="楷体" panose="02010609060101010101" pitchFamily="49" charset="-122"/>
                  <a:ea typeface="楷体" panose="02010609060101010101" pitchFamily="49" charset="-122"/>
                </a:rPr>
                <a:t>和水平宽度</a:t>
              </a:r>
              <a:r>
                <a:rPr lang="en-US" altLang="x-none" b="1" i="1" dirty="0">
                  <a:solidFill>
                    <a:schemeClr val="tx1"/>
                  </a:solidFill>
                  <a:ea typeface="楷体_GB2312" pitchFamily="49" charset="-122"/>
                </a:rPr>
                <a:t>l</a:t>
              </a:r>
              <a:r>
                <a:rPr lang="zh-CN" altLang="en-US" dirty="0">
                  <a:latin typeface="楷体" panose="02010609060101010101" pitchFamily="49" charset="-122"/>
                  <a:ea typeface="楷体" panose="02010609060101010101" pitchFamily="49" charset="-122"/>
                </a:rPr>
                <a:t>的比叫坡度（或叫坡比）用字母 </a:t>
              </a:r>
              <a:r>
                <a:rPr lang="en-US" altLang="x-none" dirty="0" err="1">
                  <a:latin typeface="楷体" panose="02010609060101010101" pitchFamily="49" charset="-122"/>
                  <a:ea typeface="楷体" panose="02010609060101010101" pitchFamily="49" charset="-122"/>
                </a:rPr>
                <a:t>i</a:t>
              </a:r>
              <a:r>
                <a:rPr lang="en-US" altLang="x-none" dirty="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en-US" dirty="0">
                  <a:latin typeface="楷体" panose="02010609060101010101" pitchFamily="49" charset="-122"/>
                  <a:ea typeface="楷体" panose="02010609060101010101" pitchFamily="49" charset="-122"/>
                </a:rPr>
                <a:t>表示：            即坡角的正切值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4643" y="2117026"/>
              <a:ext cx="4347944" cy="138126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43835" y="4112302"/>
              <a:ext cx="1411275" cy="6149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767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8000" y="391761"/>
            <a:ext cx="7446874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60"/>
              </a:lnSpc>
            </a:pPr>
            <a:r>
              <a:rPr lang="zh-CN" altLang="zh-CN" dirty="0"/>
              <a:t>在直角三角形中，已知两直角边可用勾股定理求第三边，对于锐角三角形和钝角三角形，已知两边及其夹角，能否求出第三条边的长</a:t>
            </a:r>
            <a:r>
              <a:rPr lang="zh-CN" altLang="en-US" dirty="0"/>
              <a:t>？</a:t>
            </a:r>
            <a:endParaRPr lang="zh-CN" altLang="zh-CN" dirty="0"/>
          </a:p>
        </p:txBody>
      </p:sp>
      <p:grpSp>
        <p:nvGrpSpPr>
          <p:cNvPr id="22" name="组合 21"/>
          <p:cNvGrpSpPr/>
          <p:nvPr/>
        </p:nvGrpSpPr>
        <p:grpSpPr>
          <a:xfrm>
            <a:off x="373074" y="2560315"/>
            <a:ext cx="1521366" cy="1865375"/>
            <a:chOff x="373074" y="2362810"/>
            <a:chExt cx="1521366" cy="186537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000" y="2756548"/>
              <a:ext cx="1386440" cy="1471637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373074" y="2362810"/>
              <a:ext cx="15213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角</a:t>
              </a:r>
              <a:r>
                <a:rPr lang="en-US" altLang="zh-CN" dirty="0"/>
                <a:t>C</a:t>
              </a:r>
              <a:r>
                <a:rPr lang="zh-CN" altLang="en-US" dirty="0"/>
                <a:t>为直角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888364" y="2543984"/>
            <a:ext cx="4359880" cy="1865375"/>
            <a:chOff x="1894440" y="2362810"/>
            <a:chExt cx="4359880" cy="1865375"/>
          </a:xfrm>
        </p:grpSpPr>
        <p:grpSp>
          <p:nvGrpSpPr>
            <p:cNvPr id="18" name="组合 17"/>
            <p:cNvGrpSpPr/>
            <p:nvPr/>
          </p:nvGrpSpPr>
          <p:grpSpPr>
            <a:xfrm>
              <a:off x="1894440" y="2689751"/>
              <a:ext cx="4359880" cy="1538434"/>
              <a:chOff x="2394572" y="2656538"/>
              <a:chExt cx="4359880" cy="153843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94572" y="3115262"/>
                <a:ext cx="1589553" cy="1035251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20839" y="2656538"/>
                <a:ext cx="926836" cy="1538434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84389" y="2861363"/>
                <a:ext cx="1770063" cy="1333609"/>
              </a:xfrm>
              <a:prstGeom prst="rect">
                <a:avLst/>
              </a:prstGeom>
            </p:spPr>
          </p:pic>
        </p:grpSp>
        <p:sp>
          <p:nvSpPr>
            <p:cNvPr id="23" name="文本框 22"/>
            <p:cNvSpPr txBox="1"/>
            <p:nvPr/>
          </p:nvSpPr>
          <p:spPr>
            <a:xfrm>
              <a:off x="3573446" y="2362810"/>
              <a:ext cx="17849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角</a:t>
              </a:r>
              <a:r>
                <a:rPr lang="en-US" altLang="zh-CN" dirty="0"/>
                <a:t>C</a:t>
              </a:r>
              <a:r>
                <a:rPr lang="zh-CN" altLang="en-US" dirty="0"/>
                <a:t>为锐角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496961" y="2567295"/>
            <a:ext cx="2280040" cy="1842064"/>
            <a:chOff x="6496961" y="2369790"/>
            <a:chExt cx="2280040" cy="184206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96961" y="2877090"/>
              <a:ext cx="2280040" cy="1334764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6751754" y="2369790"/>
              <a:ext cx="1770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角</a:t>
              </a:r>
              <a:r>
                <a:rPr lang="en-US" altLang="zh-CN" dirty="0"/>
                <a:t>C</a:t>
              </a:r>
              <a:r>
                <a:rPr lang="zh-CN" altLang="en-US" dirty="0"/>
                <a:t>为钝角</a:t>
              </a:r>
            </a:p>
          </p:txBody>
        </p:sp>
      </p:grpSp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388853"/>
              </p:ext>
            </p:extLst>
          </p:nvPr>
        </p:nvGraphicFramePr>
        <p:xfrm>
          <a:off x="586740" y="1494096"/>
          <a:ext cx="6904038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8" imgW="3835080" imgH="457200" progId="Equation.DSMT4">
                  <p:embed/>
                </p:oleObj>
              </mc:Choice>
              <mc:Fallback>
                <p:oleObj name="Equation" r:id="rId8" imgW="38350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" y="1494096"/>
                        <a:ext cx="6904038" cy="823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348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996605"/>
              </p:ext>
            </p:extLst>
          </p:nvPr>
        </p:nvGraphicFramePr>
        <p:xfrm>
          <a:off x="734066" y="746396"/>
          <a:ext cx="3126524" cy="370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" name="Equation" r:id="rId3" imgW="1841400" imgH="215640" progId="Equation.DSMT4">
                  <p:embed/>
                </p:oleObj>
              </mc:Choice>
              <mc:Fallback>
                <p:oleObj name="Equation" r:id="rId3" imgW="18414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66" y="746396"/>
                        <a:ext cx="3126524" cy="370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149448"/>
              </p:ext>
            </p:extLst>
          </p:nvPr>
        </p:nvGraphicFramePr>
        <p:xfrm>
          <a:off x="734065" y="1298082"/>
          <a:ext cx="4368636" cy="358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" name="Equation" r:id="rId5" imgW="2679480" imgH="215640" progId="Equation.DSMT4">
                  <p:embed/>
                </p:oleObj>
              </mc:Choice>
              <mc:Fallback>
                <p:oleObj name="Equation" r:id="rId5" imgW="26794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65" y="1298082"/>
                        <a:ext cx="4368636" cy="3583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675862"/>
              </p:ext>
            </p:extLst>
          </p:nvPr>
        </p:nvGraphicFramePr>
        <p:xfrm>
          <a:off x="734067" y="1837183"/>
          <a:ext cx="3252718" cy="344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1" name="Equation" r:id="rId7" imgW="1930320" imgH="203040" progId="Equation.DSMT4">
                  <p:embed/>
                </p:oleObj>
              </mc:Choice>
              <mc:Fallback>
                <p:oleObj name="Equation" r:id="rId7" imgW="1930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67" y="1837183"/>
                        <a:ext cx="3252718" cy="3443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136091"/>
              </p:ext>
            </p:extLst>
          </p:nvPr>
        </p:nvGraphicFramePr>
        <p:xfrm>
          <a:off x="734065" y="2360032"/>
          <a:ext cx="3557155" cy="878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2" name="Equation" r:id="rId9" imgW="2145960" imgH="520560" progId="Equation.DSMT4">
                  <p:embed/>
                </p:oleObj>
              </mc:Choice>
              <mc:Fallback>
                <p:oleObj name="Equation" r:id="rId9" imgW="214596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65" y="2360032"/>
                        <a:ext cx="3557155" cy="8782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641308"/>
              </p:ext>
            </p:extLst>
          </p:nvPr>
        </p:nvGraphicFramePr>
        <p:xfrm>
          <a:off x="734065" y="3355571"/>
          <a:ext cx="4525564" cy="768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3" name="Equation" r:id="rId11" imgW="2577960" imgH="431640" progId="Equation.DSMT4">
                  <p:embed/>
                </p:oleObj>
              </mc:Choice>
              <mc:Fallback>
                <p:oleObj name="Equation" r:id="rId11" imgW="25779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65" y="3355571"/>
                        <a:ext cx="4525564" cy="768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994502"/>
              </p:ext>
            </p:extLst>
          </p:nvPr>
        </p:nvGraphicFramePr>
        <p:xfrm>
          <a:off x="734065" y="4314050"/>
          <a:ext cx="3684316" cy="492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" name="Equation" r:id="rId13" imgW="1638000" imgH="215640" progId="Equation.DSMT4">
                  <p:embed/>
                </p:oleObj>
              </mc:Choice>
              <mc:Fallback>
                <p:oleObj name="Equation" r:id="rId13" imgW="1638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65" y="4314050"/>
                        <a:ext cx="3684316" cy="4920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接连接符 10"/>
          <p:cNvCxnSpPr/>
          <p:nvPr/>
        </p:nvCxnSpPr>
        <p:spPr>
          <a:xfrm flipH="1">
            <a:off x="6578961" y="1463047"/>
            <a:ext cx="14304" cy="1439615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86478"/>
              </p:ext>
            </p:extLst>
          </p:nvPr>
        </p:nvGraphicFramePr>
        <p:xfrm>
          <a:off x="6493002" y="2910575"/>
          <a:ext cx="200526" cy="20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5" name="Equation" r:id="rId15" imgW="164880" imgH="164880" progId="Equation.DSMT4">
                  <p:embed/>
                </p:oleObj>
              </mc:Choice>
              <mc:Fallback>
                <p:oleObj name="Equation" r:id="rId15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3002" y="2910575"/>
                        <a:ext cx="200526" cy="20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组合 12"/>
          <p:cNvGrpSpPr/>
          <p:nvPr/>
        </p:nvGrpSpPr>
        <p:grpSpPr>
          <a:xfrm>
            <a:off x="6578961" y="2763709"/>
            <a:ext cx="114567" cy="112319"/>
            <a:chOff x="8517489" y="4165600"/>
            <a:chExt cx="114567" cy="112319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8517489" y="4165600"/>
              <a:ext cx="1145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8632056" y="4165600"/>
              <a:ext cx="0" cy="1123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893763" y="268288"/>
            <a:ext cx="7750242" cy="2846525"/>
            <a:chOff x="893763" y="268288"/>
            <a:chExt cx="7750242" cy="2846525"/>
          </a:xfrm>
        </p:grpSpPr>
        <p:graphicFrame>
          <p:nvGraphicFramePr>
            <p:cNvPr id="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9795810"/>
                </p:ext>
              </p:extLst>
            </p:nvPr>
          </p:nvGraphicFramePr>
          <p:xfrm>
            <a:off x="893763" y="268288"/>
            <a:ext cx="1244600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6" name="Equation" r:id="rId17" imgW="711000" imgH="203040" progId="Equation.DSMT4">
                    <p:embed/>
                  </p:oleObj>
                </mc:Choice>
                <mc:Fallback>
                  <p:oleObj name="Equation" r:id="rId17" imgW="71100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3763" y="268288"/>
                          <a:ext cx="1244600" cy="360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450036" y="1239198"/>
              <a:ext cx="3193969" cy="1875615"/>
            </a:xfrm>
            <a:prstGeom prst="rect">
              <a:avLst/>
            </a:prstGeom>
          </p:spPr>
        </p:pic>
      </p:grpSp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242494"/>
              </p:ext>
            </p:extLst>
          </p:nvPr>
        </p:nvGraphicFramePr>
        <p:xfrm>
          <a:off x="4492410" y="268288"/>
          <a:ext cx="37877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7" name="Equation" r:id="rId20" imgW="1473120" imgH="203040" progId="Equation.DSMT4">
                  <p:embed/>
                </p:oleObj>
              </mc:Choice>
              <mc:Fallback>
                <p:oleObj name="Equation" r:id="rId20" imgW="1473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410" y="268288"/>
                        <a:ext cx="378777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853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843405"/>
              </p:ext>
            </p:extLst>
          </p:nvPr>
        </p:nvGraphicFramePr>
        <p:xfrm>
          <a:off x="854580" y="889169"/>
          <a:ext cx="3329712" cy="395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5" name="Equation" r:id="rId3" imgW="1841400" imgH="215640" progId="Equation.DSMT4">
                  <p:embed/>
                </p:oleObj>
              </mc:Choice>
              <mc:Fallback>
                <p:oleObj name="Equation" r:id="rId3" imgW="18414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580" y="889169"/>
                        <a:ext cx="3329712" cy="3958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96448"/>
              </p:ext>
            </p:extLst>
          </p:nvPr>
        </p:nvGraphicFramePr>
        <p:xfrm>
          <a:off x="854580" y="1415935"/>
          <a:ext cx="3080995" cy="691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" name="Equation" r:id="rId5" imgW="1828800" imgH="406080" progId="Equation.DSMT4">
                  <p:embed/>
                </p:oleObj>
              </mc:Choice>
              <mc:Fallback>
                <p:oleObj name="Equation" r:id="rId5" imgW="18288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580" y="1415935"/>
                        <a:ext cx="3080995" cy="691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709333"/>
              </p:ext>
            </p:extLst>
          </p:nvPr>
        </p:nvGraphicFramePr>
        <p:xfrm>
          <a:off x="854580" y="2867805"/>
          <a:ext cx="3204201" cy="790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" name="Equation" r:id="rId7" imgW="2145960" imgH="520560" progId="Equation.DSMT4">
                  <p:embed/>
                </p:oleObj>
              </mc:Choice>
              <mc:Fallback>
                <p:oleObj name="Equation" r:id="rId7" imgW="214596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580" y="2867805"/>
                        <a:ext cx="3204201" cy="790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973686"/>
              </p:ext>
            </p:extLst>
          </p:nvPr>
        </p:nvGraphicFramePr>
        <p:xfrm>
          <a:off x="854580" y="2298935"/>
          <a:ext cx="3468701" cy="377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" name="Equation" r:id="rId9" imgW="1879560" imgH="203040" progId="Equation.DSMT4">
                  <p:embed/>
                </p:oleObj>
              </mc:Choice>
              <mc:Fallback>
                <p:oleObj name="Equation" r:id="rId9" imgW="1879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580" y="2298935"/>
                        <a:ext cx="3468701" cy="3771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830491"/>
              </p:ext>
            </p:extLst>
          </p:nvPr>
        </p:nvGraphicFramePr>
        <p:xfrm>
          <a:off x="876245" y="3850342"/>
          <a:ext cx="3204201" cy="427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9" name="Equation" r:id="rId11" imgW="1638000" imgH="215640" progId="Equation.DSMT4">
                  <p:embed/>
                </p:oleObj>
              </mc:Choice>
              <mc:Fallback>
                <p:oleObj name="Equation" r:id="rId11" imgW="1638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245" y="3850342"/>
                        <a:ext cx="3204201" cy="427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组合 10"/>
          <p:cNvGrpSpPr/>
          <p:nvPr/>
        </p:nvGrpSpPr>
        <p:grpSpPr>
          <a:xfrm>
            <a:off x="876245" y="375918"/>
            <a:ext cx="7228997" cy="2370917"/>
            <a:chOff x="876245" y="375918"/>
            <a:chExt cx="7228997" cy="2370917"/>
          </a:xfrm>
        </p:grpSpPr>
        <p:graphicFrame>
          <p:nvGraphicFramePr>
            <p:cNvPr id="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347030"/>
                </p:ext>
              </p:extLst>
            </p:nvPr>
          </p:nvGraphicFramePr>
          <p:xfrm>
            <a:off x="876245" y="375918"/>
            <a:ext cx="1244600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20" name="Equation" r:id="rId13" imgW="711000" imgH="203040" progId="Equation.DSMT4">
                    <p:embed/>
                  </p:oleObj>
                </mc:Choice>
                <mc:Fallback>
                  <p:oleObj name="Equation" r:id="rId13" imgW="71100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6245" y="375918"/>
                          <a:ext cx="1244600" cy="360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6012" y="966508"/>
              <a:ext cx="3299230" cy="1780327"/>
            </a:xfrm>
            <a:prstGeom prst="rect">
              <a:avLst/>
            </a:prstGeom>
          </p:spPr>
        </p:pic>
      </p:grp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311517"/>
              </p:ext>
            </p:extLst>
          </p:nvPr>
        </p:nvGraphicFramePr>
        <p:xfrm>
          <a:off x="4492410" y="268288"/>
          <a:ext cx="37877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1" name="Equation" r:id="rId16" imgW="1473120" imgH="203040" progId="Equation.DSMT4">
                  <p:embed/>
                </p:oleObj>
              </mc:Choice>
              <mc:Fallback>
                <p:oleObj name="Equation" r:id="rId16" imgW="1473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410" y="268288"/>
                        <a:ext cx="378777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681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099540"/>
              </p:ext>
            </p:extLst>
          </p:nvPr>
        </p:nvGraphicFramePr>
        <p:xfrm>
          <a:off x="1155284" y="1017523"/>
          <a:ext cx="1712273" cy="797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Equation" r:id="rId3" imgW="939600" imgH="431640" progId="Equation.DSMT4">
                  <p:embed/>
                </p:oleObj>
              </mc:Choice>
              <mc:Fallback>
                <p:oleObj name="Equation" r:id="rId3" imgW="9396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284" y="1017523"/>
                        <a:ext cx="1712273" cy="7978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1490848" y="1769663"/>
            <a:ext cx="1460571" cy="1374086"/>
            <a:chOff x="984070" y="4483879"/>
            <a:chExt cx="722264" cy="898178"/>
          </a:xfrm>
        </p:grpSpPr>
        <p:cxnSp>
          <p:nvCxnSpPr>
            <p:cNvPr id="6" name="直接箭头连接符 5"/>
            <p:cNvCxnSpPr/>
            <p:nvPr/>
          </p:nvCxnSpPr>
          <p:spPr>
            <a:xfrm flipH="1">
              <a:off x="984070" y="4483879"/>
              <a:ext cx="8707" cy="8981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2598070"/>
                </p:ext>
              </p:extLst>
            </p:nvPr>
          </p:nvGraphicFramePr>
          <p:xfrm>
            <a:off x="995134" y="4647337"/>
            <a:ext cx="711200" cy="446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4" name="Equation" r:id="rId5" imgW="634680" imgH="393480" progId="Equation.DSMT4">
                    <p:embed/>
                  </p:oleObj>
                </mc:Choice>
                <mc:Fallback>
                  <p:oleObj name="Equation" r:id="rId5" imgW="6346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5134" y="4647337"/>
                          <a:ext cx="711200" cy="446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320764"/>
              </p:ext>
            </p:extLst>
          </p:nvPr>
        </p:nvGraphicFramePr>
        <p:xfrm>
          <a:off x="1045660" y="2776186"/>
          <a:ext cx="3035431" cy="1385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Equation" r:id="rId7" imgW="1460160" imgH="660240" progId="Equation.DSMT4">
                  <p:embed/>
                </p:oleObj>
              </mc:Choice>
              <mc:Fallback>
                <p:oleObj name="Equation" r:id="rId7" imgW="146016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5660" y="2776186"/>
                        <a:ext cx="3035431" cy="1385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972286"/>
              </p:ext>
            </p:extLst>
          </p:nvPr>
        </p:nvGraphicFramePr>
        <p:xfrm>
          <a:off x="876890" y="4369721"/>
          <a:ext cx="3204201" cy="427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Equation" r:id="rId9" imgW="1638000" imgH="215640" progId="Equation.DSMT4">
                  <p:embed/>
                </p:oleObj>
              </mc:Choice>
              <mc:Fallback>
                <p:oleObj name="Equation" r:id="rId9" imgW="1638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890" y="4369721"/>
                        <a:ext cx="3204201" cy="427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组合 12"/>
          <p:cNvGrpSpPr/>
          <p:nvPr/>
        </p:nvGrpSpPr>
        <p:grpSpPr>
          <a:xfrm>
            <a:off x="972508" y="617982"/>
            <a:ext cx="6708451" cy="3196402"/>
            <a:chOff x="987138" y="405841"/>
            <a:chExt cx="6708451" cy="3196402"/>
          </a:xfrm>
        </p:grpSpPr>
        <p:graphicFrame>
          <p:nvGraphicFramePr>
            <p:cNvPr id="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4154998"/>
                </p:ext>
              </p:extLst>
            </p:nvPr>
          </p:nvGraphicFramePr>
          <p:xfrm>
            <a:off x="987138" y="405841"/>
            <a:ext cx="1375670" cy="3966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7" name="Equation" r:id="rId11" imgW="711000" imgH="203040" progId="Equation.DSMT4">
                    <p:embed/>
                  </p:oleObj>
                </mc:Choice>
                <mc:Fallback>
                  <p:oleObj name="Equation" r:id="rId11" imgW="71100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7138" y="405841"/>
                          <a:ext cx="1375670" cy="3966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8868" y="692134"/>
              <a:ext cx="2756721" cy="2910109"/>
            </a:xfrm>
            <a:prstGeom prst="rect">
              <a:avLst/>
            </a:prstGeom>
          </p:spPr>
        </p:pic>
      </p:grp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311517"/>
              </p:ext>
            </p:extLst>
          </p:nvPr>
        </p:nvGraphicFramePr>
        <p:xfrm>
          <a:off x="4492410" y="268288"/>
          <a:ext cx="37877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Equation" r:id="rId14" imgW="1473120" imgH="203040" progId="Equation.DSMT4">
                  <p:embed/>
                </p:oleObj>
              </mc:Choice>
              <mc:Fallback>
                <p:oleObj name="Equation" r:id="rId14" imgW="1473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410" y="268288"/>
                        <a:ext cx="378777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311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582777"/>
              </p:ext>
            </p:extLst>
          </p:nvPr>
        </p:nvGraphicFramePr>
        <p:xfrm>
          <a:off x="854580" y="889169"/>
          <a:ext cx="3329712" cy="395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9" name="Equation" r:id="rId3" imgW="1841400" imgH="215640" progId="Equation.DSMT4">
                  <p:embed/>
                </p:oleObj>
              </mc:Choice>
              <mc:Fallback>
                <p:oleObj name="Equation" r:id="rId3" imgW="18414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580" y="889169"/>
                        <a:ext cx="3329712" cy="3958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690498"/>
              </p:ext>
            </p:extLst>
          </p:nvPr>
        </p:nvGraphicFramePr>
        <p:xfrm>
          <a:off x="854580" y="1403819"/>
          <a:ext cx="4643437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" name="Equation" r:id="rId5" imgW="2755800" imgH="457200" progId="Equation.DSMT4">
                  <p:embed/>
                </p:oleObj>
              </mc:Choice>
              <mc:Fallback>
                <p:oleObj name="Equation" r:id="rId5" imgW="2755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580" y="1403819"/>
                        <a:ext cx="4643437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331223"/>
              </p:ext>
            </p:extLst>
          </p:nvPr>
        </p:nvGraphicFramePr>
        <p:xfrm>
          <a:off x="854580" y="2867650"/>
          <a:ext cx="3204201" cy="790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1" name="Equation" r:id="rId7" imgW="2145960" imgH="520560" progId="Equation.DSMT4">
                  <p:embed/>
                </p:oleObj>
              </mc:Choice>
              <mc:Fallback>
                <p:oleObj name="Equation" r:id="rId7" imgW="214596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580" y="2867650"/>
                        <a:ext cx="3204201" cy="790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351133"/>
              </p:ext>
            </p:extLst>
          </p:nvPr>
        </p:nvGraphicFramePr>
        <p:xfrm>
          <a:off x="819150" y="2293938"/>
          <a:ext cx="34464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2" name="Equation" r:id="rId9" imgW="1866600" imgH="203040" progId="Equation.DSMT4">
                  <p:embed/>
                </p:oleObj>
              </mc:Choice>
              <mc:Fallback>
                <p:oleObj name="Equation" r:id="rId9" imgW="1866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2293938"/>
                        <a:ext cx="3446463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902759"/>
              </p:ext>
            </p:extLst>
          </p:nvPr>
        </p:nvGraphicFramePr>
        <p:xfrm>
          <a:off x="854580" y="3854352"/>
          <a:ext cx="3204201" cy="427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3" name="Equation" r:id="rId11" imgW="1638000" imgH="215640" progId="Equation.DSMT4">
                  <p:embed/>
                </p:oleObj>
              </mc:Choice>
              <mc:Fallback>
                <p:oleObj name="Equation" r:id="rId11" imgW="1638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580" y="3854352"/>
                        <a:ext cx="3204201" cy="427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组合 13"/>
          <p:cNvGrpSpPr/>
          <p:nvPr/>
        </p:nvGrpSpPr>
        <p:grpSpPr>
          <a:xfrm>
            <a:off x="819150" y="421338"/>
            <a:ext cx="8119130" cy="2691415"/>
            <a:chOff x="819150" y="421338"/>
            <a:chExt cx="8119130" cy="269141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8017" y="889169"/>
              <a:ext cx="3440263" cy="2223584"/>
            </a:xfrm>
            <a:prstGeom prst="rect">
              <a:avLst/>
            </a:prstGeom>
          </p:spPr>
        </p:pic>
        <p:graphicFrame>
          <p:nvGraphicFramePr>
            <p:cNvPr id="1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8481491"/>
                </p:ext>
              </p:extLst>
            </p:nvPr>
          </p:nvGraphicFramePr>
          <p:xfrm>
            <a:off x="819150" y="421338"/>
            <a:ext cx="1276350" cy="369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54" name="Equation" r:id="rId14" imgW="711000" imgH="203040" progId="Equation.DSMT4">
                    <p:embed/>
                  </p:oleObj>
                </mc:Choice>
                <mc:Fallback>
                  <p:oleObj name="Equation" r:id="rId14" imgW="71100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9150" y="421338"/>
                          <a:ext cx="1276350" cy="369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947591"/>
              </p:ext>
            </p:extLst>
          </p:nvPr>
        </p:nvGraphicFramePr>
        <p:xfrm>
          <a:off x="4492410" y="206060"/>
          <a:ext cx="37877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5" name="Equation" r:id="rId16" imgW="1473120" imgH="203040" progId="Equation.DSMT4">
                  <p:embed/>
                </p:oleObj>
              </mc:Choice>
              <mc:Fallback>
                <p:oleObj name="Equation" r:id="rId16" imgW="1473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410" y="206060"/>
                        <a:ext cx="378777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228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117220"/>
              </p:ext>
            </p:extLst>
          </p:nvPr>
        </p:nvGraphicFramePr>
        <p:xfrm>
          <a:off x="3277210" y="1094103"/>
          <a:ext cx="2290336" cy="1067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Equation" r:id="rId3" imgW="939600" imgH="431640" progId="Equation.DSMT4">
                  <p:embed/>
                </p:oleObj>
              </mc:Choice>
              <mc:Fallback>
                <p:oleObj name="Equation" r:id="rId3" imgW="9396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7210" y="1094103"/>
                        <a:ext cx="2290336" cy="1067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3818750" y="2161284"/>
            <a:ext cx="1455509" cy="1773299"/>
            <a:chOff x="984070" y="4483879"/>
            <a:chExt cx="671727" cy="898178"/>
          </a:xfrm>
        </p:grpSpPr>
        <p:cxnSp>
          <p:nvCxnSpPr>
            <p:cNvPr id="7" name="直接箭头连接符 6"/>
            <p:cNvCxnSpPr/>
            <p:nvPr/>
          </p:nvCxnSpPr>
          <p:spPr>
            <a:xfrm flipH="1">
              <a:off x="984070" y="4483879"/>
              <a:ext cx="8707" cy="8981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9287987"/>
                </p:ext>
              </p:extLst>
            </p:nvPr>
          </p:nvGraphicFramePr>
          <p:xfrm>
            <a:off x="1044754" y="4754597"/>
            <a:ext cx="611043" cy="230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4" name="Equation" r:id="rId5" imgW="545760" imgH="203040" progId="Equation.DSMT4">
                    <p:embed/>
                  </p:oleObj>
                </mc:Choice>
                <mc:Fallback>
                  <p:oleObj name="Equation" r:id="rId5" imgW="54576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4754" y="4754597"/>
                          <a:ext cx="611043" cy="2304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611" y="1179433"/>
            <a:ext cx="1988752" cy="2110962"/>
          </a:xfrm>
          <a:prstGeom prst="rect">
            <a:avLst/>
          </a:prstGeom>
        </p:spPr>
      </p:pic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045576"/>
              </p:ext>
            </p:extLst>
          </p:nvPr>
        </p:nvGraphicFramePr>
        <p:xfrm>
          <a:off x="841375" y="449263"/>
          <a:ext cx="127635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Equation" r:id="rId8" imgW="711000" imgH="203040" progId="Equation.DSMT4">
                  <p:embed/>
                </p:oleObj>
              </mc:Choice>
              <mc:Fallback>
                <p:oleObj name="Equation" r:id="rId8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449263"/>
                        <a:ext cx="127635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024804"/>
              </p:ext>
            </p:extLst>
          </p:nvPr>
        </p:nvGraphicFramePr>
        <p:xfrm>
          <a:off x="3175012" y="3873831"/>
          <a:ext cx="3781743" cy="522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Equation" r:id="rId10" imgW="1485720" imgH="203040" progId="Equation.DSMT4">
                  <p:embed/>
                </p:oleObj>
              </mc:Choice>
              <mc:Fallback>
                <p:oleObj name="Equation" r:id="rId10" imgW="1485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12" y="3873831"/>
                        <a:ext cx="3781743" cy="5227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311517"/>
              </p:ext>
            </p:extLst>
          </p:nvPr>
        </p:nvGraphicFramePr>
        <p:xfrm>
          <a:off x="4492410" y="268288"/>
          <a:ext cx="37877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Equation" r:id="rId12" imgW="1473120" imgH="203040" progId="Equation.DSMT4">
                  <p:embed/>
                </p:oleObj>
              </mc:Choice>
              <mc:Fallback>
                <p:oleObj name="Equation" r:id="rId12" imgW="1473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410" y="268288"/>
                        <a:ext cx="378777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699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794301"/>
              </p:ext>
            </p:extLst>
          </p:nvPr>
        </p:nvGraphicFramePr>
        <p:xfrm>
          <a:off x="842772" y="468477"/>
          <a:ext cx="6904038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Equation" r:id="rId3" imgW="3835080" imgH="457200" progId="Equation.DSMT4">
                  <p:embed/>
                </p:oleObj>
              </mc:Choice>
              <mc:Fallback>
                <p:oleObj name="Equation" r:id="rId3" imgW="38350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772" y="468477"/>
                        <a:ext cx="6904038" cy="823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709547"/>
              </p:ext>
            </p:extLst>
          </p:nvPr>
        </p:nvGraphicFramePr>
        <p:xfrm>
          <a:off x="842772" y="1355063"/>
          <a:ext cx="378618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Equation" r:id="rId5" imgW="1473120" imgH="203040" progId="Equation.DSMT4">
                  <p:embed/>
                </p:oleObj>
              </mc:Choice>
              <mc:Fallback>
                <p:oleObj name="Equation" r:id="rId5" imgW="1473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772" y="1355063"/>
                        <a:ext cx="378618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012058"/>
              </p:ext>
            </p:extLst>
          </p:nvPr>
        </p:nvGraphicFramePr>
        <p:xfrm>
          <a:off x="776935" y="2046321"/>
          <a:ext cx="6178181" cy="762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Equation" r:id="rId7" imgW="3695400" imgH="431640" progId="Equation.DSMT4">
                  <p:embed/>
                </p:oleObj>
              </mc:Choice>
              <mc:Fallback>
                <p:oleObj name="Equation" r:id="rId7" imgW="3695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935" y="2046321"/>
                        <a:ext cx="6178181" cy="7625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776935" y="3563566"/>
            <a:ext cx="799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思考一：从方程的角度分析，等式中若已知三边的长，是否可以求出</a:t>
            </a:r>
            <a:endParaRPr lang="en-US" altLang="zh-CN" dirty="0"/>
          </a:p>
          <a:p>
            <a:r>
              <a:rPr lang="zh-CN" altLang="en-US" dirty="0"/>
              <a:t>三角形中角的大小？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11098" y="4477976"/>
            <a:ext cx="799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思考二：解三角形要知道边角中的几个量才能求解其他的量？</a:t>
            </a:r>
          </a:p>
        </p:txBody>
      </p:sp>
      <p:sp>
        <p:nvSpPr>
          <p:cNvPr id="4" name="椭圆形标注 3"/>
          <p:cNvSpPr/>
          <p:nvPr/>
        </p:nvSpPr>
        <p:spPr>
          <a:xfrm>
            <a:off x="5486400" y="1005805"/>
            <a:ext cx="2662733" cy="8412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</a:rPr>
              <a:t>余弦定理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76935" y="3008153"/>
            <a:ext cx="725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余弦定理是勾股定理的推广，勾股定理是余弦定理的特殊形式。</a:t>
            </a:r>
          </a:p>
        </p:txBody>
      </p:sp>
    </p:spTree>
    <p:extLst>
      <p:ext uri="{BB962C8B-B14F-4D97-AF65-F5344CB8AC3E}">
        <p14:creationId xmlns:p14="http://schemas.microsoft.com/office/powerpoint/2010/main" val="267186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4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246</Words>
  <Application>Microsoft Office PowerPoint</Application>
  <PresentationFormat>全屏显示(16:9)</PresentationFormat>
  <Paragraphs>21</Paragraphs>
  <Slides>10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黑体</vt:lpstr>
      <vt:lpstr>楷体</vt:lpstr>
      <vt:lpstr>楷体_GB2312</vt:lpstr>
      <vt:lpstr>微软雅黑</vt:lpstr>
      <vt:lpstr>Arial</vt:lpstr>
      <vt:lpstr>Calibri</vt:lpstr>
      <vt:lpstr>Times New Roman</vt:lpstr>
      <vt:lpstr>1_Office 主题​​</vt:lpstr>
      <vt:lpstr>Equation</vt:lpstr>
      <vt:lpstr>从生活中的测量谈起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Tan Xue</cp:lastModifiedBy>
  <cp:revision>65</cp:revision>
  <dcterms:created xsi:type="dcterms:W3CDTF">2020-02-01T11:21:51Z</dcterms:created>
  <dcterms:modified xsi:type="dcterms:W3CDTF">2020-03-13T14:33:17Z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