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12.xml" ContentType="application/vnd.openxmlformats-officedocument.presentationml.tags+xml"/>
  <Override PartName="/ppt/notesSlides/notesSlide1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0" r:id="rId3"/>
  </p:sldMasterIdLst>
  <p:notesMasterIdLst>
    <p:notesMasterId r:id="rId11"/>
  </p:notesMasterIdLst>
  <p:handoutMasterIdLst>
    <p:handoutMasterId r:id="rId12"/>
  </p:handoutMasterIdLst>
  <p:sldIdLst>
    <p:sldId id="257" r:id="rId4"/>
    <p:sldId id="280" r:id="rId5"/>
    <p:sldId id="262" r:id="rId6"/>
    <p:sldId id="263" r:id="rId7"/>
    <p:sldId id="266" r:id="rId8"/>
    <p:sldId id="267" r:id="rId9"/>
    <p:sldId id="27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62"/>
      </p:cViewPr>
      <p:guideLst>
        <p:guide orient="horz" pos="2115"/>
        <p:guide pos="38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2020/3/13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12" Type="http://schemas.openxmlformats.org/officeDocument/2006/relationships/image" Target="../media/image3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9.xml"/><Relationship Id="rId10" Type="http://schemas.openxmlformats.org/officeDocument/2006/relationships/image" Target="../media/image2.png"/><Relationship Id="rId4" Type="http://schemas.openxmlformats.org/officeDocument/2006/relationships/tags" Target="../tags/tag78.xml"/><Relationship Id="rId9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85.xml"/><Relationship Id="rId7" Type="http://schemas.openxmlformats.org/officeDocument/2006/relationships/image" Target="../media/image4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3.png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image" Target="../media/image2.png"/><Relationship Id="rId5" Type="http://schemas.openxmlformats.org/officeDocument/2006/relationships/tags" Target="../tags/tag9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2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9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5" Type="http://schemas.openxmlformats.org/officeDocument/2006/relationships/tags" Target="../tags/tag101.xml"/><Relationship Id="rId15" Type="http://schemas.openxmlformats.org/officeDocument/2006/relationships/image" Target="../media/image3.png"/><Relationship Id="rId10" Type="http://schemas.openxmlformats.org/officeDocument/2006/relationships/tags" Target="../tags/tag106.xml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112.xml"/><Relationship Id="rId10" Type="http://schemas.openxmlformats.org/officeDocument/2006/relationships/image" Target="../media/image3.png"/><Relationship Id="rId4" Type="http://schemas.openxmlformats.org/officeDocument/2006/relationships/tags" Target="../tags/tag11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../media/image3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2.png"/><Relationship Id="rId5" Type="http://schemas.openxmlformats.org/officeDocument/2006/relationships/tags" Target="../tags/tag12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3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30.xml"/><Relationship Id="rId10" Type="http://schemas.openxmlformats.org/officeDocument/2006/relationships/image" Target="../media/image2.png"/><Relationship Id="rId4" Type="http://schemas.openxmlformats.org/officeDocument/2006/relationships/tags" Target="../tags/tag129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image" Target="../media/image3.png"/><Relationship Id="rId5" Type="http://schemas.openxmlformats.org/officeDocument/2006/relationships/tags" Target="../tags/tag13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37.xml"/><Relationship Id="rId9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image" Target="../media/image3.png"/><Relationship Id="rId5" Type="http://schemas.openxmlformats.org/officeDocument/2006/relationships/tags" Target="../tags/tag15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50.xml"/><Relationship Id="rId9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image" Target="../media/image3.png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image" Target="../media/image2.png"/><Relationship Id="rId5" Type="http://schemas.openxmlformats.org/officeDocument/2006/relationships/tags" Target="../tags/tag15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67.xml"/><Relationship Id="rId10" Type="http://schemas.openxmlformats.org/officeDocument/2006/relationships/image" Target="../media/image2.png"/><Relationship Id="rId4" Type="http://schemas.openxmlformats.org/officeDocument/2006/relationships/tags" Target="../tags/tag166.xml"/><Relationship Id="rId9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image" Target="../media/image2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7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2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92.xml"/><Relationship Id="rId16" Type="http://schemas.openxmlformats.org/officeDocument/2006/relationships/image" Target="../media/image3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200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image" Target="../media/image7.png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2.png"/><Relationship Id="rId5" Type="http://schemas.openxmlformats.org/officeDocument/2006/relationships/tags" Target="../tags/tag20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02167" y="609600"/>
            <a:ext cx="11387667" cy="5489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  <a:t>2020/3/13</a:t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2020/3/13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ags" Target="../tags/tag67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3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558640"/>
            <a:ext cx="7216140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从直角三角形谈起（一）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高一年级数学</a:t>
            </a:r>
            <a:r>
              <a:rPr lang="zh-CN" altLang="en-US" sz="32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27229" y="4883339"/>
            <a:ext cx="6448320" cy="63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谭雪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id="{0CCD64A7-0362-43A8-89EE-AD388074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6" y="2470568"/>
            <a:ext cx="5787809" cy="37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4">
            <a:extLst>
              <a:ext uri="{FF2B5EF4-FFF2-40B4-BE49-F238E27FC236}">
                <a16:creationId xmlns:a16="http://schemas.microsoft.com/office/drawing/2014/main" id="{E85D9D7D-8688-41F1-BA7F-938DF4E1A5A2}"/>
              </a:ext>
            </a:extLst>
          </p:cNvPr>
          <p:cNvSpPr txBox="1">
            <a:spLocks/>
          </p:cNvSpPr>
          <p:nvPr/>
        </p:nvSpPr>
        <p:spPr>
          <a:xfrm>
            <a:off x="383552" y="685453"/>
            <a:ext cx="3504867" cy="7260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zh-CN" altLang="en-US" sz="3200" b="0" spc="300" dirty="0">
                <a:solidFill>
                  <a:srgbClr val="FF0000"/>
                </a:solidFill>
                <a:latin typeface="微软雅黑" panose="020B0503020204020204" charset="-122"/>
                <a:sym typeface="+mn-ea"/>
              </a:rPr>
              <a:t>解直角三角形</a:t>
            </a:r>
            <a:endParaRPr lang="zh-CN" altLang="en-US" sz="3200" b="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3BD5FA7-FC76-433A-A67B-530CDC238479}"/>
              </a:ext>
            </a:extLst>
          </p:cNvPr>
          <p:cNvSpPr/>
          <p:nvPr/>
        </p:nvSpPr>
        <p:spPr>
          <a:xfrm>
            <a:off x="596617" y="1491449"/>
            <a:ext cx="10221158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在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Rt</a:t>
            </a:r>
            <a:r>
              <a:rPr lang="en-US" altLang="zh-CN" sz="2400" kern="100" dirty="0" err="1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△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ABC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中，已知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∠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∠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∠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∠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的对边分别为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348230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1.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三边之间的关系：</a:t>
            </a:r>
            <a:r>
              <a:rPr lang="zh-CN" altLang="zh-CN" sz="2400" u="sng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u="sng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zh-CN" altLang="zh-CN" sz="24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2.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两个锐角之间的关系：</a:t>
            </a:r>
            <a:r>
              <a:rPr lang="zh-CN" altLang="zh-CN" sz="2400" u="sng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u="sng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                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A92FF3-98E3-4C15-A16F-F9509C88BF62}"/>
                  </a:ext>
                </a:extLst>
              </p:cNvPr>
              <p:cNvSpPr txBox="1"/>
              <p:nvPr/>
            </p:nvSpPr>
            <p:spPr>
              <a:xfrm>
                <a:off x="2725445" y="2123884"/>
                <a:ext cx="4190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AA92FF3-98E3-4C15-A16F-F9509C88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445" y="2123884"/>
                <a:ext cx="419026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DB71FAD-46D8-4898-A752-3458735D3A23}"/>
                  </a:ext>
                </a:extLst>
              </p:cNvPr>
              <p:cNvSpPr txBox="1"/>
              <p:nvPr/>
            </p:nvSpPr>
            <p:spPr>
              <a:xfrm>
                <a:off x="3481526" y="2664201"/>
                <a:ext cx="4190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=90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DB71FAD-46D8-4898-A752-3458735D3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26" y="2664201"/>
                <a:ext cx="41902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E75FFA3-C3A7-4252-9A7E-05EF37AF4EEC}"/>
              </a:ext>
            </a:extLst>
          </p:cNvPr>
          <p:cNvSpPr/>
          <p:nvPr/>
        </p:nvSpPr>
        <p:spPr>
          <a:xfrm>
            <a:off x="633274" y="699623"/>
            <a:ext cx="7997702" cy="219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边角之间的关系：</a:t>
            </a:r>
          </a:p>
          <a:p>
            <a:pPr>
              <a:lnSpc>
                <a:spcPct val="20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 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A=</a:t>
            </a:r>
            <a:r>
              <a:rPr lang="en-US" altLang="zh-CN" sz="2400" u="sng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    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cos 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A=</a:t>
            </a:r>
            <a:r>
              <a:rPr lang="en-US" altLang="zh-CN" sz="2400" u="sng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tan 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A=</a:t>
            </a:r>
            <a:r>
              <a:rPr lang="en-US" altLang="zh-CN" sz="2400" u="sng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sin 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 =</a:t>
            </a:r>
            <a:r>
              <a:rPr lang="en-US" altLang="zh-CN" sz="2400" u="sng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 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cos 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 =</a:t>
            </a:r>
            <a:r>
              <a:rPr lang="en-US" altLang="zh-CN" sz="2400" u="sng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 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tan 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 =</a:t>
            </a:r>
            <a:r>
              <a:rPr lang="en-US" altLang="zh-CN" sz="2400" u="sng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63847" name="图片 2" descr="学科网(www.zxxk.com)--教育资源门户，提供试卷、教案、课件、论文、素材及各类教学资源下载，还有大量而丰富的教学相关资讯！">
            <a:extLst>
              <a:ext uri="{FF2B5EF4-FFF2-40B4-BE49-F238E27FC236}">
                <a16:creationId xmlns:a16="http://schemas.microsoft.com/office/drawing/2014/main" id="{645AA5D9-BD38-4E76-8085-AB3B080A7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3" y="2534575"/>
            <a:ext cx="15875" cy="2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D1AE7834-51C2-400E-B166-36CA4FD02C6A}"/>
              </a:ext>
            </a:extLst>
          </p:cNvPr>
          <p:cNvSpPr/>
          <p:nvPr/>
        </p:nvSpPr>
        <p:spPr>
          <a:xfrm>
            <a:off x="497613" y="3295714"/>
            <a:ext cx="10388901" cy="2192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三角函数值之间的关系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① 同角三角函数之间的关系：</a:t>
            </a:r>
            <a:r>
              <a:rPr lang="zh-CN" altLang="en-US" sz="2400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②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互余两角的三角函数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关系：若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＋∠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90°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zh-CN" altLang="en-US" sz="2400" u="sng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           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3E0528-1439-4706-99BF-E7195D90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373" y="1662701"/>
            <a:ext cx="3400941" cy="219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55C4C3D-073D-42E3-B005-0C8C4B511D8A}"/>
                  </a:ext>
                </a:extLst>
              </p:cNvPr>
              <p:cNvSpPr txBox="1"/>
              <p:nvPr/>
            </p:nvSpPr>
            <p:spPr>
              <a:xfrm>
                <a:off x="1172296" y="1485863"/>
                <a:ext cx="1526959" cy="61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55C4C3D-073D-42E3-B005-0C8C4B511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296" y="1485863"/>
                <a:ext cx="1526959" cy="619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834068-B03F-4B91-A8D8-8D330B5E55D3}"/>
                  </a:ext>
                </a:extLst>
              </p:cNvPr>
              <p:cNvSpPr txBox="1"/>
              <p:nvPr/>
            </p:nvSpPr>
            <p:spPr>
              <a:xfrm>
                <a:off x="3374677" y="1408214"/>
                <a:ext cx="1526959" cy="697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0834068-B03F-4B91-A8D8-8D330B5E5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677" y="1408214"/>
                <a:ext cx="1526959" cy="6972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9C69387-12E0-4A1C-A334-1DCA55C72D01}"/>
                  </a:ext>
                </a:extLst>
              </p:cNvPr>
              <p:cNvSpPr txBox="1"/>
              <p:nvPr/>
            </p:nvSpPr>
            <p:spPr>
              <a:xfrm>
                <a:off x="5239346" y="1370211"/>
                <a:ext cx="1526959" cy="61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9C69387-12E0-4A1C-A334-1DCA55C72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346" y="1370211"/>
                <a:ext cx="1526959" cy="6195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5FB88AE-4C8B-4511-A288-A5E6A784ED2D}"/>
                  </a:ext>
                </a:extLst>
              </p:cNvPr>
              <p:cNvSpPr txBox="1"/>
              <p:nvPr/>
            </p:nvSpPr>
            <p:spPr>
              <a:xfrm>
                <a:off x="3403405" y="2169411"/>
                <a:ext cx="1526959" cy="6195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5FB88AE-4C8B-4511-A288-A5E6A784E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405" y="2169411"/>
                <a:ext cx="1526959" cy="6195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646B4D-B196-40A5-BA00-A16B9BC9A8EF}"/>
                  </a:ext>
                </a:extLst>
              </p:cNvPr>
              <p:cNvSpPr txBox="1"/>
              <p:nvPr/>
            </p:nvSpPr>
            <p:spPr>
              <a:xfrm>
                <a:off x="1262797" y="2147128"/>
                <a:ext cx="1526959" cy="697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D646B4D-B196-40A5-BA00-A16B9BC9A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797" y="2147128"/>
                <a:ext cx="1526959" cy="6972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608777B-6FCF-4B2E-BB1B-819AB1191537}"/>
                  </a:ext>
                </a:extLst>
              </p:cNvPr>
              <p:cNvSpPr txBox="1"/>
              <p:nvPr/>
            </p:nvSpPr>
            <p:spPr>
              <a:xfrm>
                <a:off x="5515285" y="2164317"/>
                <a:ext cx="1526959" cy="697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608777B-6FCF-4B2E-BB1B-819AB1191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285" y="2164317"/>
                <a:ext cx="1526959" cy="697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A2D0393-C9DD-463E-91EC-E79EFCBE3C83}"/>
                  </a:ext>
                </a:extLst>
              </p:cNvPr>
              <p:cNvSpPr txBox="1"/>
              <p:nvPr/>
            </p:nvSpPr>
            <p:spPr>
              <a:xfrm>
                <a:off x="4930364" y="4191184"/>
                <a:ext cx="2876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A2D0393-C9DD-463E-91EC-E79EFCBE3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364" y="4191184"/>
                <a:ext cx="287636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13DD36E-8B5E-465A-A1CE-1866870E93AD}"/>
              </a:ext>
            </a:extLst>
          </p:cNvPr>
          <p:cNvSpPr txBox="1"/>
          <p:nvPr/>
        </p:nvSpPr>
        <p:spPr>
          <a:xfrm>
            <a:off x="7968953" y="4964466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sin 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A=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cos 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7" grpId="0"/>
      <p:bldP spid="8" grpId="0"/>
      <p:bldP spid="9" grpId="0"/>
      <p:bldP spid="11" grpId="0"/>
      <p:bldP spid="1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矩形 10247"/>
          <p:cNvSpPr/>
          <p:nvPr/>
        </p:nvSpPr>
        <p:spPr>
          <a:xfrm>
            <a:off x="152400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矩形 10248"/>
          <p:cNvSpPr/>
          <p:nvPr/>
        </p:nvSpPr>
        <p:spPr>
          <a:xfrm>
            <a:off x="5876925" y="3380740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56" name="矩形 10255"/>
          <p:cNvSpPr/>
          <p:nvPr/>
        </p:nvSpPr>
        <p:spPr>
          <a:xfrm>
            <a:off x="5795963" y="3390265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0DD084EF-6E86-4A72-A8E7-42F4D1CD1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02873"/>
              </p:ext>
            </p:extLst>
          </p:nvPr>
        </p:nvGraphicFramePr>
        <p:xfrm>
          <a:off x="2161803" y="1952226"/>
          <a:ext cx="5831291" cy="3160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587">
                  <a:extLst>
                    <a:ext uri="{9D8B030D-6E8A-4147-A177-3AD203B41FA5}">
                      <a16:colId xmlns:a16="http://schemas.microsoft.com/office/drawing/2014/main" val="2005128358"/>
                    </a:ext>
                  </a:extLst>
                </a:gridCol>
                <a:gridCol w="1496977">
                  <a:extLst>
                    <a:ext uri="{9D8B030D-6E8A-4147-A177-3AD203B41FA5}">
                      <a16:colId xmlns:a16="http://schemas.microsoft.com/office/drawing/2014/main" val="3393056239"/>
                    </a:ext>
                  </a:extLst>
                </a:gridCol>
                <a:gridCol w="1560717">
                  <a:extLst>
                    <a:ext uri="{9D8B030D-6E8A-4147-A177-3AD203B41FA5}">
                      <a16:colId xmlns:a16="http://schemas.microsoft.com/office/drawing/2014/main" val="143833533"/>
                    </a:ext>
                  </a:extLst>
                </a:gridCol>
                <a:gridCol w="1517010">
                  <a:extLst>
                    <a:ext uri="{9D8B030D-6E8A-4147-A177-3AD203B41FA5}">
                      <a16:colId xmlns:a16="http://schemas.microsoft.com/office/drawing/2014/main" val="905248125"/>
                    </a:ext>
                  </a:extLst>
                </a:gridCol>
              </a:tblGrid>
              <a:tr h="670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α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α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 α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3780327"/>
                  </a:ext>
                </a:extLst>
              </a:tr>
              <a:tr h="8858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30°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7868295"/>
                  </a:ext>
                </a:extLst>
              </a:tr>
              <a:tr h="9342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45°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81667284"/>
                  </a:ext>
                </a:extLst>
              </a:tr>
              <a:tr h="670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60°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417563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033F52E4-833D-4603-BBD4-1D26A3CC52DA}"/>
              </a:ext>
            </a:extLst>
          </p:cNvPr>
          <p:cNvSpPr/>
          <p:nvPr/>
        </p:nvSpPr>
        <p:spPr>
          <a:xfrm>
            <a:off x="466151" y="733382"/>
            <a:ext cx="4698722" cy="737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zh-CN" sz="32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特殊锐角的三角函数值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DC9EAA-D2BF-4DD3-A077-795C40ED45C2}"/>
                  </a:ext>
                </a:extLst>
              </p:cNvPr>
              <p:cNvSpPr txBox="1"/>
              <p:nvPr/>
            </p:nvSpPr>
            <p:spPr>
              <a:xfrm>
                <a:off x="3465044" y="2716692"/>
                <a:ext cx="1526959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1DC9EAA-D2BF-4DD3-A077-795C40ED4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044" y="2716692"/>
                <a:ext cx="1526959" cy="6950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51E2C3-4175-47D2-AF02-0CDF2C67C5EA}"/>
                  </a:ext>
                </a:extLst>
              </p:cNvPr>
              <p:cNvSpPr txBox="1"/>
              <p:nvPr/>
            </p:nvSpPr>
            <p:spPr>
              <a:xfrm>
                <a:off x="4902385" y="2683410"/>
                <a:ext cx="1526959" cy="75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851E2C3-4175-47D2-AF02-0CDF2C67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85" y="2683410"/>
                <a:ext cx="1526959" cy="7520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697A7F-5C2B-413E-9CE9-D0A04BAD97F2}"/>
                  </a:ext>
                </a:extLst>
              </p:cNvPr>
              <p:cNvSpPr txBox="1"/>
              <p:nvPr/>
            </p:nvSpPr>
            <p:spPr>
              <a:xfrm>
                <a:off x="6421326" y="2683410"/>
                <a:ext cx="1526959" cy="75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9697A7F-5C2B-413E-9CE9-D0A04BAD9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26" y="2683410"/>
                <a:ext cx="1526959" cy="7520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1697AE-62B0-42BA-A9D9-F7EB086E7AE6}"/>
                  </a:ext>
                </a:extLst>
              </p:cNvPr>
              <p:cNvSpPr txBox="1"/>
              <p:nvPr/>
            </p:nvSpPr>
            <p:spPr>
              <a:xfrm>
                <a:off x="3428504" y="4394417"/>
                <a:ext cx="1526959" cy="75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E1697AE-62B0-42BA-A9D9-F7EB086E7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04" y="4394417"/>
                <a:ext cx="1526959" cy="7520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AC69B99-E11F-4C46-A4E4-F38AEDF668E3}"/>
                  </a:ext>
                </a:extLst>
              </p:cNvPr>
              <p:cNvSpPr txBox="1"/>
              <p:nvPr/>
            </p:nvSpPr>
            <p:spPr>
              <a:xfrm>
                <a:off x="4911752" y="4442669"/>
                <a:ext cx="1526959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AC69B99-E11F-4C46-A4E4-F38AEDF66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52" y="4442669"/>
                <a:ext cx="1526959" cy="6950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DC176A-4AE7-4C60-995A-9C2D0AA2A704}"/>
                  </a:ext>
                </a:extLst>
              </p:cNvPr>
              <p:cNvSpPr txBox="1"/>
              <p:nvPr/>
            </p:nvSpPr>
            <p:spPr>
              <a:xfrm>
                <a:off x="6618538" y="4589215"/>
                <a:ext cx="1194729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EDC176A-4AE7-4C60-995A-9C2D0AA2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538" y="4589215"/>
                <a:ext cx="1194729" cy="4019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8AB44C2-01DC-43AF-91B9-965B14F35DA8}"/>
                  </a:ext>
                </a:extLst>
              </p:cNvPr>
              <p:cNvSpPr txBox="1"/>
              <p:nvPr/>
            </p:nvSpPr>
            <p:spPr>
              <a:xfrm>
                <a:off x="3428503" y="3599401"/>
                <a:ext cx="1526959" cy="75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8AB44C2-01DC-43AF-91B9-965B14F35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503" y="3599401"/>
                <a:ext cx="1526959" cy="752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18884D3-C023-46B1-99E3-6EDD983D9DAA}"/>
                  </a:ext>
                </a:extLst>
              </p:cNvPr>
              <p:cNvSpPr txBox="1"/>
              <p:nvPr/>
            </p:nvSpPr>
            <p:spPr>
              <a:xfrm>
                <a:off x="4894367" y="3662139"/>
                <a:ext cx="1526959" cy="752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418884D3-C023-46B1-99E3-6EDD983D9D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67" y="3662139"/>
                <a:ext cx="1526959" cy="7520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A1603D2-7A72-4AA1-B3BE-1E49E9CEFF42}"/>
                  </a:ext>
                </a:extLst>
              </p:cNvPr>
              <p:cNvSpPr txBox="1"/>
              <p:nvPr/>
            </p:nvSpPr>
            <p:spPr>
              <a:xfrm>
                <a:off x="6429344" y="3838116"/>
                <a:ext cx="15269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A1603D2-7A72-4AA1-B3BE-1E49E9CEF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44" y="3838116"/>
                <a:ext cx="152695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>
            <a:extLst>
              <a:ext uri="{FF2B5EF4-FFF2-40B4-BE49-F238E27FC236}">
                <a16:creationId xmlns:a16="http://schemas.microsoft.com/office/drawing/2014/main" id="{B3F747F1-A97C-4D52-8D08-664547ECC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30" y="2300726"/>
            <a:ext cx="3822783" cy="246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C4B3B8A-2FE3-450B-9A41-1A11934CC581}"/>
              </a:ext>
            </a:extLst>
          </p:cNvPr>
          <p:cNvSpPr/>
          <p:nvPr/>
        </p:nvSpPr>
        <p:spPr>
          <a:xfrm>
            <a:off x="0" y="0"/>
            <a:ext cx="5468645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kern="0" dirty="0">
                <a:solidFill>
                  <a:srgbClr val="000000"/>
                </a:solidFill>
                <a:latin typeface="宋体" panose="02010600030101010101" pitchFamily="2" charset="-122"/>
                <a:cs typeface="Courier New" panose="02070309020205020404" pitchFamily="49" charset="0"/>
              </a:rPr>
              <a:t>题型一、直角三角形中边角关系的度量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D04005F-4E74-4A95-9CF5-EECBA2C27573}"/>
                  </a:ext>
                </a:extLst>
              </p:cNvPr>
              <p:cNvSpPr/>
              <p:nvPr/>
            </p:nvSpPr>
            <p:spPr>
              <a:xfrm>
                <a:off x="587406" y="747575"/>
                <a:ext cx="9762478" cy="8137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例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1. 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在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sz="2400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Rt</a:t>
                </a:r>
                <a:r>
                  <a:rPr lang="en-US" altLang="zh-CN" sz="2400" kern="100" dirty="0" err="1">
                    <a:solidFill>
                      <a:srgbClr val="000000"/>
                    </a:solidFill>
                    <a:latin typeface="宋体" panose="02010600030101010101" pitchFamily="2" charset="-122"/>
                    <a:cs typeface="Courier New" panose="02070309020205020404" pitchFamily="49" charset="0"/>
                  </a:rPr>
                  <a:t>△</a:t>
                </a:r>
                <a:r>
                  <a:rPr lang="en-US" altLang="zh-CN" sz="2400" i="1" kern="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ABC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中，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宋体" panose="02010600030101010101" pitchFamily="2" charset="-122"/>
                    <a:cs typeface="Courier New" panose="02070309020205020404" pitchFamily="49" charset="0"/>
                  </a:rPr>
                  <a:t>∠</a:t>
                </a:r>
                <a:r>
                  <a:rPr lang="en-US" altLang="zh-CN" sz="24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C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＝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90°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，若</a:t>
                </a:r>
                <a:r>
                  <a:rPr lang="en-US" altLang="zh-CN" sz="24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AB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＝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4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，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sin </a:t>
                </a:r>
                <a:r>
                  <a:rPr lang="en-US" altLang="zh-CN" sz="2400" i="1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A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altLang="zh-CN" sz="24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kern="1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，求直角边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AC</a:t>
                </a:r>
                <a:r>
                  <a:rPr lang="zh-CN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的长</a:t>
                </a:r>
                <a:r>
                  <a:rPr lang="en-US" altLang="zh-CN" sz="2400" kern="1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Courier New" panose="02070309020205020404" pitchFamily="49" charset="0"/>
                  </a:rPr>
                  <a:t>.</a:t>
                </a:r>
                <a:endParaRPr lang="zh-CN" altLang="zh-CN" sz="2400" kern="100" dirty="0">
                  <a:latin typeface="宋体" panose="02010600030101010101" pitchFamily="2" charset="-122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D04005F-4E74-4A95-9CF5-EECBA2C27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06" y="747575"/>
                <a:ext cx="9762478" cy="813749"/>
              </a:xfrm>
              <a:prstGeom prst="rect">
                <a:avLst/>
              </a:prstGeom>
              <a:blipFill>
                <a:blip r:embed="rId2"/>
                <a:stretch>
                  <a:fillRect l="-936" r="-1748" b="-67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DB34692A-E051-464D-9F49-AA7F981B1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069" y="1561324"/>
            <a:ext cx="3819525" cy="381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E89C2-4F68-47FE-BA91-7A21BEAE48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858" t="4271" r="7115"/>
          <a:stretch/>
        </p:blipFill>
        <p:spPr>
          <a:xfrm>
            <a:off x="1030358" y="3429000"/>
            <a:ext cx="3155880" cy="947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ADCE188-ED83-4E00-83D9-8DE5F0A90738}"/>
                  </a:ext>
                </a:extLst>
              </p:cNvPr>
              <p:cNvSpPr txBox="1"/>
              <p:nvPr/>
            </p:nvSpPr>
            <p:spPr>
              <a:xfrm>
                <a:off x="434010" y="1748313"/>
                <a:ext cx="2876364" cy="619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/>
                  <a:t>法一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𝑠𝑖𝑛𝐴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1ADCE188-ED83-4E00-83D9-8DE5F0A90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0" y="1748313"/>
                <a:ext cx="2876364" cy="619272"/>
              </a:xfrm>
              <a:prstGeom prst="rect">
                <a:avLst/>
              </a:prstGeom>
              <a:blipFill>
                <a:blip r:embed="rId5"/>
                <a:stretch>
                  <a:fillRect l="-3178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F554769D-D6C0-47C9-BC98-349CA454B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078" t="1" r="36767" b="-8473"/>
          <a:stretch/>
        </p:blipFill>
        <p:spPr>
          <a:xfrm>
            <a:off x="1034780" y="2554574"/>
            <a:ext cx="2643809" cy="1073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CD49490-1C01-45BC-B3F7-AF925786CD97}"/>
                  </a:ext>
                </a:extLst>
              </p:cNvPr>
              <p:cNvSpPr txBox="1"/>
              <p:nvPr/>
            </p:nvSpPr>
            <p:spPr>
              <a:xfrm>
                <a:off x="4961749" y="1888669"/>
                <a:ext cx="41902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CD49490-1C01-45BC-B3F7-AF925786C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749" y="1888669"/>
                <a:ext cx="419026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51CAEB-1813-41E1-8551-946D77615821}"/>
                  </a:ext>
                </a:extLst>
              </p:cNvPr>
              <p:cNvSpPr txBox="1"/>
              <p:nvPr/>
            </p:nvSpPr>
            <p:spPr>
              <a:xfrm>
                <a:off x="5834815" y="2629903"/>
                <a:ext cx="2876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51CAEB-1813-41E1-8551-946D77615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15" y="2629903"/>
                <a:ext cx="287636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2D4A2E-799D-4839-A68E-51B54B0DB50B}"/>
                  </a:ext>
                </a:extLst>
              </p:cNvPr>
              <p:cNvSpPr txBox="1"/>
              <p:nvPr/>
            </p:nvSpPr>
            <p:spPr>
              <a:xfrm>
                <a:off x="434010" y="4376810"/>
                <a:ext cx="5827642" cy="61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0" dirty="0"/>
                  <a:t>法二 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ra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𝑐𝑜𝑠𝐴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12D4A2E-799D-4839-A68E-51B54B0DB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0" y="4376810"/>
                <a:ext cx="5827642" cy="615425"/>
              </a:xfrm>
              <a:prstGeom prst="rect">
                <a:avLst/>
              </a:prstGeom>
              <a:blipFill>
                <a:blip r:embed="rId8"/>
                <a:stretch>
                  <a:fillRect l="-1569" t="-990" b="-3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DF655F4-830E-4E11-857B-4667E80C6DBC}"/>
                  </a:ext>
                </a:extLst>
              </p:cNvPr>
              <p:cNvSpPr txBox="1"/>
              <p:nvPr/>
            </p:nvSpPr>
            <p:spPr>
              <a:xfrm>
                <a:off x="1195719" y="5115880"/>
                <a:ext cx="5827642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0" dirty="0"/>
                  <a:t>所以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𝑐𝑜𝑠𝐴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DF655F4-830E-4E11-857B-4667E80C6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719" y="5115880"/>
                <a:ext cx="5827642" cy="616964"/>
              </a:xfrm>
              <a:prstGeom prst="rect">
                <a:avLst/>
              </a:prstGeom>
              <a:blipFill>
                <a:blip r:embed="rId9"/>
                <a:stretch>
                  <a:fillRect l="-1569" b="-49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6F6781AB-049A-46BC-BCB7-09AE0C1EE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95" y="770124"/>
            <a:ext cx="9954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．如图所示，在</a:t>
            </a:r>
            <a:r>
              <a:rPr lang="zh-CN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△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zh-CN" altLang="en-US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∠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45°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，求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pic>
        <p:nvPicPr>
          <p:cNvPr id="4103" name="图片 8339" descr="学科网(www.zxxk.com)--教育资源门户，提供试卷、教案、课件、论文、素材及各类教学资源下载，还有大量而丰富的教学相关资讯！">
            <a:extLst>
              <a:ext uri="{FF2B5EF4-FFF2-40B4-BE49-F238E27FC236}">
                <a16:creationId xmlns:a16="http://schemas.microsoft.com/office/drawing/2014/main" id="{1DF437DE-A091-4DB7-9B5D-02A1DE0C1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5875" cy="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B68AAE8-EF29-4296-9E86-05B998BBDB97}"/>
              </a:ext>
            </a:extLst>
          </p:cNvPr>
          <p:cNvSpPr/>
          <p:nvPr/>
        </p:nvSpPr>
        <p:spPr>
          <a:xfrm>
            <a:off x="0" y="85988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>
                <a:solidFill>
                  <a:srgbClr val="00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题型二、</a:t>
            </a:r>
            <a:r>
              <a:rPr lang="zh-CN" altLang="zh-CN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zh-CN" altLang="zh-CN" sz="2400" b="1" dirty="0">
                <a:solidFill>
                  <a:srgbClr val="00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化斜为直</a:t>
            </a:r>
            <a:r>
              <a:rPr lang="zh-CN" altLang="zh-CN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zh-CN" altLang="zh-CN" sz="2400" b="1" dirty="0">
                <a:solidFill>
                  <a:srgbClr val="0000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，构造直角三角形求解</a:t>
            </a:r>
            <a:endParaRPr lang="zh-CN" altLang="zh-CN" sz="2400" dirty="0"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49B867-289F-4807-B82F-C5503DDEFD8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0" y="1563590"/>
            <a:ext cx="3468757" cy="3448878"/>
          </a:xfrm>
          <a:prstGeom prst="rect">
            <a:avLst/>
          </a:prstGeom>
          <a:noFill/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E760B1D-720F-408F-B2A5-22B575E82433}"/>
              </a:ext>
            </a:extLst>
          </p:cNvPr>
          <p:cNvCxnSpPr/>
          <p:nvPr/>
        </p:nvCxnSpPr>
        <p:spPr>
          <a:xfrm flipH="1" flipV="1">
            <a:off x="9153939" y="3876261"/>
            <a:ext cx="755374" cy="61622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92771A39-95E2-4ECE-8781-A01E8CA3527D}"/>
              </a:ext>
            </a:extLst>
          </p:cNvPr>
          <p:cNvSpPr/>
          <p:nvPr/>
        </p:nvSpPr>
        <p:spPr>
          <a:xfrm>
            <a:off x="8786191" y="3498574"/>
            <a:ext cx="367748" cy="3776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C2037D5-2CD1-4916-8848-BDC418543AB7}"/>
              </a:ext>
            </a:extLst>
          </p:cNvPr>
          <p:cNvSpPr/>
          <p:nvPr/>
        </p:nvSpPr>
        <p:spPr>
          <a:xfrm>
            <a:off x="9046265" y="3959087"/>
            <a:ext cx="215348" cy="2252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ABD469-34BD-41A2-A5BD-0E850310C7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3538"/>
          <a:stretch/>
        </p:blipFill>
        <p:spPr>
          <a:xfrm>
            <a:off x="484118" y="1454260"/>
            <a:ext cx="6105525" cy="6428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5D17557-A39D-4C7D-8168-26F37D6637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627" b="45749"/>
          <a:stretch/>
        </p:blipFill>
        <p:spPr>
          <a:xfrm>
            <a:off x="427176" y="2228771"/>
            <a:ext cx="6105525" cy="15083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778658E-99F5-4A84-8F98-0FBA2C2A20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348" r="55392" b="25764"/>
          <a:stretch/>
        </p:blipFill>
        <p:spPr>
          <a:xfrm>
            <a:off x="427175" y="3637721"/>
            <a:ext cx="2723529" cy="8547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5483EFC-71CD-4B79-8871-6E3C3AA78C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60" t="52348" b="25313"/>
          <a:stretch/>
        </p:blipFill>
        <p:spPr>
          <a:xfrm>
            <a:off x="790367" y="4531336"/>
            <a:ext cx="3323843" cy="87240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9099E9E-24CC-4BB1-9922-F4B70194DD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643" r="33468" b="-453"/>
          <a:stretch/>
        </p:blipFill>
        <p:spPr>
          <a:xfrm>
            <a:off x="395700" y="5442589"/>
            <a:ext cx="4062108" cy="9688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348</Words>
  <Application>Microsoft Office PowerPoint</Application>
  <PresentationFormat>宽屏</PresentationFormat>
  <Paragraphs>64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楷体</vt:lpstr>
      <vt:lpstr>宋体</vt:lpstr>
      <vt:lpstr>微软雅黑</vt:lpstr>
      <vt:lpstr>Arial</vt:lpstr>
      <vt:lpstr>Calibri</vt:lpstr>
      <vt:lpstr>Cambria Math</vt:lpstr>
      <vt:lpstr>Courier New</vt:lpstr>
      <vt:lpstr>Times New Roman</vt:lpstr>
      <vt:lpstr>Office 主题​​</vt:lpstr>
      <vt:lpstr>1_Office 主题​​</vt:lpstr>
      <vt:lpstr>1_Office 主题</vt:lpstr>
      <vt:lpstr>从直角三角形谈起（一）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解三角形（一）</dc:title>
  <dc:creator/>
  <cp:lastModifiedBy>Tan Xue</cp:lastModifiedBy>
  <cp:revision>48</cp:revision>
  <dcterms:created xsi:type="dcterms:W3CDTF">2019-06-19T02:08:00Z</dcterms:created>
  <dcterms:modified xsi:type="dcterms:W3CDTF">2020-03-13T14:16:10Z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