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5" r:id="rId2"/>
    <p:sldId id="313" r:id="rId3"/>
    <p:sldId id="314" r:id="rId4"/>
    <p:sldId id="320" r:id="rId5"/>
    <p:sldId id="315" r:id="rId6"/>
    <p:sldId id="316" r:id="rId7"/>
    <p:sldId id="324" r:id="rId8"/>
    <p:sldId id="317" r:id="rId9"/>
    <p:sldId id="319" r:id="rId10"/>
    <p:sldId id="318" r:id="rId11"/>
    <p:sldId id="321" r:id="rId12"/>
    <p:sldId id="323" r:id="rId13"/>
    <p:sldId id="322" r:id="rId14"/>
    <p:sldId id="271" r:id="rId15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648182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36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2020/3/13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11191" y="1918980"/>
            <a:ext cx="5797856" cy="1111221"/>
          </a:xfrm>
        </p:spPr>
        <p:txBody>
          <a:bodyPr>
            <a:no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义项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推导解</a:t>
            </a:r>
            <a:r>
              <a:rPr lang="zh-CN" altLang="en-US" sz="2800" b="1" spc="3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</a:t>
            </a:r>
            <a:r>
              <a:rPr lang="zh-CN" altLang="en-US" sz="2800" b="1" spc="30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意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——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文言</a:t>
            </a: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词语“以” “如” 的</a:t>
            </a:r>
            <a: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意义与用法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高一年级语文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829844" y="3837038"/>
            <a:ext cx="7079203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中央美术学院附属实验学校  章永平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729A30F-6995-41E8-AC92-E55ECDDA0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xmlns="" id="{8296A691-4473-4871-8A69-7237D6033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3237" y="714375"/>
            <a:ext cx="8364137" cy="4096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二、连词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  <a:r>
              <a:rPr lang="zh-CN" altLang="en-US" sz="1600" dirty="0">
                <a:solidFill>
                  <a:srgbClr val="000000"/>
                </a:solidFill>
              </a:rPr>
              <a:t>如果；假如。</a:t>
            </a:r>
            <a:r>
              <a:rPr lang="en-US" altLang="zh-CN" sz="1600" dirty="0">
                <a:solidFill>
                  <a:srgbClr val="000000"/>
                </a:solidFill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</a:rPr>
              <a:t>芙蓉楼送辛渐</a:t>
            </a:r>
            <a:r>
              <a:rPr lang="en-US" altLang="zh-CN" sz="1600" dirty="0">
                <a:solidFill>
                  <a:srgbClr val="000000"/>
                </a:solidFill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</a:rPr>
              <a:t>：“洛阳亲友如相问。”</a:t>
            </a:r>
            <a:br>
              <a:rPr lang="zh-CN" altLang="en-US" sz="1600" dirty="0">
                <a:solidFill>
                  <a:srgbClr val="000000"/>
                </a:solidFill>
              </a:rPr>
            </a:br>
            <a:r>
              <a:rPr lang="zh-CN" altLang="en-US" sz="1600" dirty="0">
                <a:solidFill>
                  <a:srgbClr val="000000"/>
                </a:solidFill>
              </a:rPr>
              <a:t>⑧或者。</a:t>
            </a:r>
            <a:r>
              <a:rPr lang="en-US" altLang="zh-CN" sz="1600" dirty="0">
                <a:solidFill>
                  <a:srgbClr val="000000"/>
                </a:solidFill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</a:rPr>
              <a:t>子路曾皙冉有公西华侍坐</a:t>
            </a:r>
            <a:r>
              <a:rPr lang="en-US" altLang="zh-CN" sz="1600" dirty="0">
                <a:solidFill>
                  <a:srgbClr val="000000"/>
                </a:solidFill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</a:rPr>
              <a:t>：“安见方六七十，如五六十，而非邦也者？”</a:t>
            </a:r>
            <a:br>
              <a:rPr lang="zh-CN" altLang="en-US" sz="1600" dirty="0">
                <a:solidFill>
                  <a:srgbClr val="000000"/>
                </a:solidFill>
              </a:rPr>
            </a:br>
            <a:r>
              <a:rPr lang="zh-CN" altLang="en-US" sz="1600" dirty="0">
                <a:solidFill>
                  <a:srgbClr val="000000"/>
                </a:solidFill>
              </a:rPr>
              <a:t>⑨至于。</a:t>
            </a:r>
            <a:r>
              <a:rPr lang="en-US" altLang="zh-CN" sz="1600" dirty="0">
                <a:solidFill>
                  <a:srgbClr val="000000"/>
                </a:solidFill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</a:rPr>
              <a:t>子路曾皙冉有公西华侍坐</a:t>
            </a:r>
            <a:r>
              <a:rPr lang="en-US" altLang="zh-CN" sz="1600" dirty="0">
                <a:solidFill>
                  <a:srgbClr val="000000"/>
                </a:solidFill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</a:rPr>
              <a:t>：“如其礼乐，以俟君子。”</a:t>
            </a:r>
            <a:br>
              <a:rPr lang="zh-CN" altLang="en-US" sz="1600" dirty="0">
                <a:solidFill>
                  <a:srgbClr val="000000"/>
                </a:solidFill>
              </a:rPr>
            </a:br>
            <a:endParaRPr lang="en-US" altLang="zh-CN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三、词缀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000000"/>
                </a:solidFill>
              </a:rPr>
              <a:t>⑩用于形容词后，表示“</a:t>
            </a:r>
            <a:r>
              <a:rPr lang="en-US" altLang="zh-CN" sz="1600" dirty="0">
                <a:solidFill>
                  <a:srgbClr val="000000"/>
                </a:solidFill>
              </a:rPr>
              <a:t>……</a:t>
            </a:r>
            <a:r>
              <a:rPr lang="zh-CN" altLang="en-US" sz="1600" dirty="0">
                <a:solidFill>
                  <a:srgbClr val="000000"/>
                </a:solidFill>
              </a:rPr>
              <a:t>的样子”，也可不译。韩愈</a:t>
            </a:r>
            <a:r>
              <a:rPr lang="en-US" altLang="zh-CN" sz="1600" dirty="0">
                <a:solidFill>
                  <a:srgbClr val="000000"/>
                </a:solidFill>
              </a:rPr>
              <a:t>《</a:t>
            </a:r>
            <a:r>
              <a:rPr lang="zh-CN" altLang="en-US" sz="1600" dirty="0">
                <a:solidFill>
                  <a:srgbClr val="000000"/>
                </a:solidFill>
              </a:rPr>
              <a:t>答李翊书</a:t>
            </a:r>
            <a:r>
              <a:rPr lang="en-US" altLang="zh-CN" sz="1600" dirty="0">
                <a:solidFill>
                  <a:srgbClr val="000000"/>
                </a:solidFill>
              </a:rPr>
              <a:t>》</a:t>
            </a:r>
            <a:r>
              <a:rPr lang="zh-CN" altLang="en-US" sz="1600" dirty="0">
                <a:solidFill>
                  <a:srgbClr val="000000"/>
                </a:solidFill>
              </a:rPr>
              <a:t>：“仁义之人，其言蔼如也。”</a:t>
            </a:r>
          </a:p>
        </p:txBody>
      </p:sp>
    </p:spTree>
    <p:extLst>
      <p:ext uri="{BB962C8B-B14F-4D97-AF65-F5344CB8AC3E}">
        <p14:creationId xmlns:p14="http://schemas.microsoft.com/office/powerpoint/2010/main" val="185626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9E06E5-47C1-4892-B58A-1CEDE58A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/>
              <a:t>义项推导识记法</a:t>
            </a:r>
          </a:p>
        </p:txBody>
      </p:sp>
      <p:pic>
        <p:nvPicPr>
          <p:cNvPr id="5" name="内容占位符 5">
            <a:extLst>
              <a:ext uri="{FF2B5EF4-FFF2-40B4-BE49-F238E27FC236}">
                <a16:creationId xmlns:a16="http://schemas.microsoft.com/office/drawing/2014/main" xmlns="" id="{14745BD0-5388-4B46-9707-C7829198D3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1" t="25203" r="14993" b="31943"/>
          <a:stretch/>
        </p:blipFill>
        <p:spPr>
          <a:xfrm>
            <a:off x="123068" y="2352194"/>
            <a:ext cx="1640491" cy="154570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93C87AED-CC1D-443F-85BA-04A2EF8ADFA7}"/>
              </a:ext>
            </a:extLst>
          </p:cNvPr>
          <p:cNvSpPr/>
          <p:nvPr/>
        </p:nvSpPr>
        <p:spPr>
          <a:xfrm>
            <a:off x="586188" y="66398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①依照；遵从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C615BAC-5454-4CBD-87D2-85C01B0EC9AF}"/>
              </a:ext>
            </a:extLst>
          </p:cNvPr>
          <p:cNvSpPr/>
          <p:nvPr/>
        </p:nvSpPr>
        <p:spPr>
          <a:xfrm>
            <a:off x="2850641" y="2162607"/>
            <a:ext cx="1620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66FF"/>
                </a:solidFill>
              </a:rPr>
              <a:t>要有一定的标准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902975ED-BBF7-47F3-9EA0-8BA133EF17DB}"/>
              </a:ext>
            </a:extLst>
          </p:cNvPr>
          <p:cNvSpPr/>
          <p:nvPr/>
        </p:nvSpPr>
        <p:spPr>
          <a:xfrm>
            <a:off x="5752770" y="659117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④像；如同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8DAFCC5-89A7-4DC1-A1F0-98C7D7B20406}"/>
              </a:ext>
            </a:extLst>
          </p:cNvPr>
          <p:cNvSpPr/>
          <p:nvPr/>
        </p:nvSpPr>
        <p:spPr>
          <a:xfrm>
            <a:off x="586188" y="118017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⑤及；比得上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6A97E3C6-F7D5-4CCC-ADB5-8247946190A8}"/>
              </a:ext>
            </a:extLst>
          </p:cNvPr>
          <p:cNvSpPr/>
          <p:nvPr/>
        </p:nvSpPr>
        <p:spPr>
          <a:xfrm>
            <a:off x="5060273" y="2131527"/>
            <a:ext cx="203132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66FF"/>
                </a:solidFill>
              </a:rPr>
              <a:t>“像”就产生了比较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57828FAF-C86C-42AF-B042-3E056CE47B17}"/>
              </a:ext>
            </a:extLst>
          </p:cNvPr>
          <p:cNvSpPr/>
          <p:nvPr/>
        </p:nvSpPr>
        <p:spPr>
          <a:xfrm>
            <a:off x="5190296" y="2909595"/>
            <a:ext cx="31438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0066FF"/>
                </a:solidFill>
              </a:rPr>
              <a:t>既是“如同”，当然可以假设了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5B0A058-ADD1-46D8-8E74-1972E1862800}"/>
              </a:ext>
            </a:extLst>
          </p:cNvPr>
          <p:cNvSpPr/>
          <p:nvPr/>
        </p:nvSpPr>
        <p:spPr>
          <a:xfrm>
            <a:off x="4732579" y="3702745"/>
            <a:ext cx="42883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66FF"/>
                </a:solidFill>
              </a:rPr>
              <a:t>又因为“像”，有用作描摹事物的情态的词缀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9CE6BBBC-E5C2-4EB5-A3EA-931FB13F607A}"/>
              </a:ext>
            </a:extLst>
          </p:cNvPr>
          <p:cNvSpPr/>
          <p:nvPr/>
        </p:nvSpPr>
        <p:spPr>
          <a:xfrm>
            <a:off x="4225293" y="663981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③顺；符合。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28306DA8-C696-4A08-97CE-06FCADBC962C}"/>
              </a:ext>
            </a:extLst>
          </p:cNvPr>
          <p:cNvSpPr/>
          <p:nvPr/>
        </p:nvSpPr>
        <p:spPr>
          <a:xfrm>
            <a:off x="2239624" y="663981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②往；到</a:t>
            </a:r>
            <a:r>
              <a:rPr lang="en-US" altLang="zh-CN" dirty="0"/>
              <a:t>……</a:t>
            </a:r>
            <a:r>
              <a:rPr lang="zh-CN" altLang="en-US" dirty="0"/>
              <a:t>去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97EBBE9F-40AA-4553-B6D5-6E491A9826F1}"/>
              </a:ext>
            </a:extLst>
          </p:cNvPr>
          <p:cNvSpPr/>
          <p:nvPr/>
        </p:nvSpPr>
        <p:spPr>
          <a:xfrm>
            <a:off x="2419273" y="1180178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⑥用于短语“如</a:t>
            </a:r>
            <a:r>
              <a:rPr lang="en-US" altLang="zh-CN" dirty="0"/>
              <a:t>……</a:t>
            </a:r>
            <a:r>
              <a:rPr lang="zh-CN" altLang="en-US" dirty="0"/>
              <a:t>何”中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7F8BDEA7-6CD1-4C3D-8CFD-AFD26EEFCF0D}"/>
              </a:ext>
            </a:extLst>
          </p:cNvPr>
          <p:cNvSpPr/>
          <p:nvPr/>
        </p:nvSpPr>
        <p:spPr>
          <a:xfrm>
            <a:off x="5637354" y="11781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⑦</a:t>
            </a:r>
            <a:r>
              <a:rPr lang="zh-CN" altLang="en-US" dirty="0"/>
              <a:t>如果；假如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7D7F6E22-340D-4871-AAA6-E67A3D3568A6}"/>
              </a:ext>
            </a:extLst>
          </p:cNvPr>
          <p:cNvSpPr/>
          <p:nvPr/>
        </p:nvSpPr>
        <p:spPr>
          <a:xfrm>
            <a:off x="618801" y="1617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⑧或者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AEFC534F-EB56-4042-94BD-2B9946D8873E}"/>
              </a:ext>
            </a:extLst>
          </p:cNvPr>
          <p:cNvSpPr/>
          <p:nvPr/>
        </p:nvSpPr>
        <p:spPr>
          <a:xfrm>
            <a:off x="2405740" y="1617320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⑨至于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6A57D84D-9E05-42BB-8140-0BB797B77C34}"/>
              </a:ext>
            </a:extLst>
          </p:cNvPr>
          <p:cNvSpPr/>
          <p:nvPr/>
        </p:nvSpPr>
        <p:spPr>
          <a:xfrm>
            <a:off x="4225293" y="1617320"/>
            <a:ext cx="4108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⑩用于形容词后，表示“</a:t>
            </a:r>
            <a:r>
              <a:rPr lang="en-US" altLang="zh-CN" dirty="0"/>
              <a:t>……</a:t>
            </a:r>
            <a:r>
              <a:rPr lang="zh-CN" altLang="en-US" dirty="0"/>
              <a:t>的样子”</a:t>
            </a:r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xmlns="" id="{C8920C77-4C31-42DD-88F3-B09CFAA97A74}"/>
              </a:ext>
            </a:extLst>
          </p:cNvPr>
          <p:cNvSpPr/>
          <p:nvPr/>
        </p:nvSpPr>
        <p:spPr>
          <a:xfrm>
            <a:off x="2419273" y="2864205"/>
            <a:ext cx="45719" cy="6395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箭头: 右 23">
            <a:extLst>
              <a:ext uri="{FF2B5EF4-FFF2-40B4-BE49-F238E27FC236}">
                <a16:creationId xmlns:a16="http://schemas.microsoft.com/office/drawing/2014/main" xmlns="" id="{1E1F8A84-1683-4F4A-B1D2-5D55D8BDBE25}"/>
              </a:ext>
            </a:extLst>
          </p:cNvPr>
          <p:cNvSpPr/>
          <p:nvPr/>
        </p:nvSpPr>
        <p:spPr>
          <a:xfrm>
            <a:off x="3289223" y="2617543"/>
            <a:ext cx="565766" cy="78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箭头: 右 24">
            <a:extLst>
              <a:ext uri="{FF2B5EF4-FFF2-40B4-BE49-F238E27FC236}">
                <a16:creationId xmlns:a16="http://schemas.microsoft.com/office/drawing/2014/main" xmlns="" id="{B7905879-7284-4D00-9B07-4F6078EE5DF2}"/>
              </a:ext>
            </a:extLst>
          </p:cNvPr>
          <p:cNvSpPr/>
          <p:nvPr/>
        </p:nvSpPr>
        <p:spPr>
          <a:xfrm>
            <a:off x="5469887" y="2633921"/>
            <a:ext cx="565766" cy="78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xmlns="" id="{9B7CEA56-7A56-499A-8D03-E185FC53D607}"/>
              </a:ext>
            </a:extLst>
          </p:cNvPr>
          <p:cNvSpPr/>
          <p:nvPr/>
        </p:nvSpPr>
        <p:spPr>
          <a:xfrm rot="17860082">
            <a:off x="4986423" y="2898057"/>
            <a:ext cx="107013" cy="640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xmlns="" id="{92B82FB1-E338-4E08-9C27-7A17635E70EA}"/>
              </a:ext>
            </a:extLst>
          </p:cNvPr>
          <p:cNvSpPr/>
          <p:nvPr/>
        </p:nvSpPr>
        <p:spPr>
          <a:xfrm rot="18613675">
            <a:off x="5474462" y="2803518"/>
            <a:ext cx="50402" cy="18348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xmlns="" id="{F98D409C-1037-41D8-BAF7-AAAD2D2809C3}"/>
              </a:ext>
            </a:extLst>
          </p:cNvPr>
          <p:cNvSpPr/>
          <p:nvPr/>
        </p:nvSpPr>
        <p:spPr>
          <a:xfrm>
            <a:off x="1783599" y="3827209"/>
            <a:ext cx="24416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rgbClr val="0066FF"/>
                </a:solidFill>
              </a:rPr>
              <a:t>遵从心意，去想去的地方</a:t>
            </a:r>
          </a:p>
        </p:txBody>
      </p:sp>
      <p:sp>
        <p:nvSpPr>
          <p:cNvPr id="31" name="箭头: 下 30">
            <a:extLst>
              <a:ext uri="{FF2B5EF4-FFF2-40B4-BE49-F238E27FC236}">
                <a16:creationId xmlns:a16="http://schemas.microsoft.com/office/drawing/2014/main" xmlns="" id="{0BF822BC-992A-4627-AF4F-7BFF227019D4}"/>
              </a:ext>
            </a:extLst>
          </p:cNvPr>
          <p:cNvSpPr/>
          <p:nvPr/>
        </p:nvSpPr>
        <p:spPr>
          <a:xfrm>
            <a:off x="2447333" y="4116575"/>
            <a:ext cx="45719" cy="1776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386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0.1217 0.3595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76" y="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81481E-6 L -0.28125 0.5503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63" y="2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20052 0.3558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5" y="1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45679E-6 L 0.58889 0.255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44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0.00434 0.4058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35802E-6 L 0.02864 0.53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4" y="2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-0.04878 0.70618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8" y="353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7" grpId="0"/>
      <p:bldP spid="19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794FC1-D157-4DD8-93B7-8C49C1CCC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800" dirty="0"/>
              <a:t>小结：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75A9217-A58A-4DF6-9CBA-A9E6EEC4B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447" y="1081261"/>
            <a:ext cx="7259941" cy="3675387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1</a:t>
            </a:r>
            <a:r>
              <a:rPr lang="zh-CN" altLang="en-US" sz="1800" dirty="0"/>
              <a:t>、学习文言词语，需要求本溯源，知晓它的本义。</a:t>
            </a:r>
            <a:endParaRPr lang="en-US" altLang="zh-CN" sz="1800" dirty="0"/>
          </a:p>
          <a:p>
            <a:endParaRPr lang="en-US" altLang="zh-CN" sz="1800" dirty="0"/>
          </a:p>
          <a:p>
            <a:r>
              <a:rPr lang="en-US" altLang="zh-CN" sz="1800" dirty="0"/>
              <a:t>2</a:t>
            </a:r>
            <a:r>
              <a:rPr lang="zh-CN" altLang="en-US" sz="1800" dirty="0"/>
              <a:t>、积累文言词语，根据它各个义项之间的逻辑联系进行推导，能事半功倍。</a:t>
            </a:r>
          </a:p>
        </p:txBody>
      </p:sp>
    </p:spTree>
    <p:extLst>
      <p:ext uri="{BB962C8B-B14F-4D97-AF65-F5344CB8AC3E}">
        <p14:creationId xmlns:p14="http://schemas.microsoft.com/office/powerpoint/2010/main" val="253709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F9E2CEA-68D1-4A0A-95A5-E271CB37A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2000" dirty="0"/>
              <a:t>你也来试试</a:t>
            </a:r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xmlns="" id="{E3A56DF6-5241-4F91-BD45-F37A24D1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412" y="1121309"/>
            <a:ext cx="8139178" cy="3595293"/>
          </a:xfrm>
        </p:spPr>
        <p:txBody>
          <a:bodyPr>
            <a:norm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、查阅资料，辅以想象，把“如”的其他义项编入义项推导表里去。</a:t>
            </a:r>
            <a:endParaRPr lang="en-US" altLang="zh-CN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、查阅资料，辅以想象，编绘出“以”的义项推导表。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77261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179127" y="2301281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46FB6C1-CE46-4918-AC28-E1ADECD69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796" y="332466"/>
            <a:ext cx="7673794" cy="788841"/>
          </a:xfrm>
        </p:spPr>
        <p:txBody>
          <a:bodyPr>
            <a:noAutofit/>
          </a:bodyPr>
          <a:lstStyle/>
          <a:p>
            <a:r>
              <a:rPr lang="zh-CN" altLang="en-US" sz="3600" dirty="0"/>
              <a:t>以</a:t>
            </a: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xmlns="" id="{8D539286-373E-46F2-B2CB-540BF5E6FB7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" t="24019" r="38081" b="40596"/>
          <a:stretch/>
        </p:blipFill>
        <p:spPr>
          <a:xfrm>
            <a:off x="2106411" y="2643083"/>
            <a:ext cx="2685846" cy="2273752"/>
          </a:xfrm>
        </p:spPr>
      </p:pic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C997312C-6BA1-45EA-B92F-A24B5585A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8022" y="1217101"/>
            <a:ext cx="5170284" cy="3699734"/>
          </a:xfrm>
        </p:spPr>
        <p:txBody>
          <a:bodyPr>
            <a:normAutofit/>
          </a:bodyPr>
          <a:lstStyle/>
          <a:p>
            <a:r>
              <a:rPr lang="zh-CN" altLang="en-US" sz="1400" dirty="0"/>
              <a:t>“以”又作“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㠯</a:t>
            </a:r>
            <a:r>
              <a:rPr lang="zh-CN" altLang="en-US" sz="1400" dirty="0"/>
              <a:t>” </a:t>
            </a:r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(</a:t>
            </a:r>
            <a:r>
              <a:rPr lang="en-US" altLang="zh-CN" sz="1400" dirty="0" err="1">
                <a:solidFill>
                  <a:srgbClr val="333333"/>
                </a:solidFill>
                <a:latin typeface="arial" panose="020B0604020202020204" pitchFamily="34" charset="0"/>
              </a:rPr>
              <a:t>yǐ</a:t>
            </a:r>
            <a:r>
              <a:rPr lang="en-US" altLang="zh-CN" sz="1400" dirty="0">
                <a:solidFill>
                  <a:srgbClr val="333333"/>
                </a:solidFill>
                <a:latin typeface="arial" panose="020B0604020202020204" pitchFamily="34" charset="0"/>
              </a:rPr>
              <a:t>)</a:t>
            </a:r>
            <a:r>
              <a:rPr lang="zh-CN" altLang="en-US" sz="1400" dirty="0">
                <a:solidFill>
                  <a:srgbClr val="333333"/>
                </a:solidFill>
                <a:latin typeface="arial" panose="020B0604020202020204" pitchFamily="34" charset="0"/>
              </a:rPr>
              <a:t>。是</a:t>
            </a:r>
            <a:r>
              <a:rPr lang="zh-CN" altLang="en-US" sz="1400" dirty="0"/>
              <a:t>原始翻土农具“耒”的下端铲土的部分，形状像今天的铁锹和犁铧。见下图。</a:t>
            </a:r>
            <a:endParaRPr lang="en-US" altLang="zh-CN" sz="1400" dirty="0"/>
          </a:p>
          <a:p>
            <a:r>
              <a:rPr lang="zh-CN" altLang="en-US" sz="1400" dirty="0"/>
              <a:t>“以”字的书写和演化见右图。</a:t>
            </a:r>
            <a:endParaRPr lang="en-US" altLang="zh-CN" sz="1400" dirty="0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xmlns="" id="{6DA7495A-9E30-4C83-B3E9-5141B21DD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44" r="7637"/>
          <a:stretch/>
        </p:blipFill>
        <p:spPr>
          <a:xfrm>
            <a:off x="6962458" y="236672"/>
            <a:ext cx="1106955" cy="48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28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86F8E5D-447C-479E-94F3-3B63F81D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1" y="232349"/>
            <a:ext cx="8139178" cy="588607"/>
          </a:xfrm>
        </p:spPr>
        <p:txBody>
          <a:bodyPr>
            <a:noAutofit/>
          </a:bodyPr>
          <a:lstStyle/>
          <a:p>
            <a:r>
              <a:rPr lang="zh-CN" altLang="en-US" sz="2400" dirty="0"/>
              <a:t>“以”的意义和用法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00496DD-D717-49BB-9391-99ED61CC8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08847" y="1028637"/>
            <a:ext cx="7067123" cy="37823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/>
              <a:t>一、动词</a:t>
            </a: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1</a:t>
            </a:r>
            <a:r>
              <a:rPr lang="zh-CN" altLang="en-US" sz="1600" dirty="0"/>
              <a:t>、用，使用。由使用农具而得义。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例如：忠不必用兮，贤不必以。</a:t>
            </a:r>
            <a:r>
              <a:rPr lang="en-US" altLang="zh-CN" sz="1600" dirty="0"/>
              <a:t>——</a:t>
            </a:r>
            <a:r>
              <a:rPr lang="zh-CN" altLang="en-US" sz="1600" dirty="0"/>
              <a:t>屈原</a:t>
            </a:r>
            <a:r>
              <a:rPr lang="en-US" altLang="zh-CN" sz="1600" dirty="0"/>
              <a:t>《</a:t>
            </a:r>
            <a:r>
              <a:rPr lang="zh-CN" altLang="en-US" sz="1600" dirty="0"/>
              <a:t>涉江</a:t>
            </a:r>
            <a:r>
              <a:rPr lang="en-US" altLang="zh-CN" sz="1600" dirty="0"/>
              <a:t>》</a:t>
            </a:r>
          </a:p>
          <a:p>
            <a:pPr marL="0" indent="0">
              <a:buNone/>
            </a:pPr>
            <a:r>
              <a:rPr lang="en-US" altLang="zh-CN" sz="1600" dirty="0"/>
              <a:t>2</a:t>
            </a:r>
            <a:r>
              <a:rPr lang="zh-CN" altLang="en-US" sz="1600" dirty="0"/>
              <a:t>、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以为，认为。</a:t>
            </a:r>
            <a:endParaRPr lang="en-US" altLang="zh-CN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例如：皆以美于徐公。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——《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国策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·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齐策一</a:t>
            </a: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》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二、名词</a:t>
            </a:r>
            <a:endParaRPr lang="en-US" altLang="zh-CN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600" dirty="0">
                <a:solidFill>
                  <a:srgbClr val="333333"/>
                </a:solidFill>
                <a:latin typeface="arial" panose="020B0604020202020204" pitchFamily="34" charset="0"/>
              </a:rPr>
              <a:t>1</a:t>
            </a: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、</a:t>
            </a:r>
            <a:r>
              <a:rPr lang="zh-CN" altLang="en-US" sz="1600" dirty="0"/>
              <a:t>因由，缘故。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例如：何其久也</a:t>
            </a:r>
            <a:r>
              <a:rPr lang="en-US" altLang="zh-CN" sz="1600" dirty="0"/>
              <a:t>?</a:t>
            </a:r>
            <a:r>
              <a:rPr lang="zh-CN" altLang="en-US" sz="1600" dirty="0"/>
              <a:t>必有以也。</a:t>
            </a:r>
            <a:r>
              <a:rPr lang="en-US" altLang="zh-CN" sz="1600" dirty="0"/>
              <a:t>——《</a:t>
            </a:r>
            <a:r>
              <a:rPr lang="zh-CN" altLang="en-US" sz="1600" dirty="0"/>
              <a:t>诗</a:t>
            </a:r>
            <a:r>
              <a:rPr lang="en-US" altLang="zh-CN" sz="1600" dirty="0"/>
              <a:t>·</a:t>
            </a:r>
            <a:r>
              <a:rPr lang="zh-CN" altLang="en-US" sz="1600" dirty="0"/>
              <a:t>邶风</a:t>
            </a:r>
            <a:r>
              <a:rPr lang="en-US" altLang="zh-CN" sz="1600" dirty="0"/>
              <a:t>·</a:t>
            </a:r>
            <a:r>
              <a:rPr lang="zh-CN" altLang="en-US" sz="1600" dirty="0"/>
              <a:t>旄丘</a:t>
            </a:r>
            <a:r>
              <a:rPr lang="en-US" altLang="zh-CN" sz="1600" dirty="0"/>
              <a:t>》</a:t>
            </a:r>
            <a:endParaRPr lang="zh-CN" altLang="en-US" sz="1600" dirty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20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87FE4BB-3B06-4193-B2FB-F1C729CA7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471" y="397716"/>
            <a:ext cx="4183529" cy="439454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</a:rPr>
              <a:t>三、介词</a:t>
            </a:r>
            <a:endParaRPr lang="en-US" altLang="zh-CN" sz="1600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zh-CN" sz="1600" dirty="0"/>
              <a:t>1</a:t>
            </a:r>
            <a:r>
              <a:rPr lang="zh-CN" altLang="en-US" sz="1600" dirty="0"/>
              <a:t>、介绍动作行为产生的原因，可译为“因为”“由于”。如</a:t>
            </a:r>
            <a:r>
              <a:rPr lang="en-US" altLang="zh-CN" sz="1600" dirty="0"/>
              <a:t>:</a:t>
            </a:r>
          </a:p>
          <a:p>
            <a:pPr marL="0" indent="0">
              <a:buNone/>
            </a:pPr>
            <a:r>
              <a:rPr lang="en-US" altLang="zh-CN" sz="1600" dirty="0"/>
              <a:t>①</a:t>
            </a:r>
            <a:r>
              <a:rPr lang="zh-CN" altLang="en-US" sz="1600" dirty="0"/>
              <a:t>不以物喜，不以己悲</a:t>
            </a:r>
            <a:r>
              <a:rPr lang="en-US" altLang="zh-CN" sz="1600" dirty="0"/>
              <a:t>(《</a:t>
            </a:r>
            <a:r>
              <a:rPr lang="zh-CN" altLang="en-US" sz="1600" dirty="0"/>
              <a:t>岳阳楼记</a:t>
            </a:r>
            <a:r>
              <a:rPr lang="en-US" altLang="zh-CN" sz="1600" dirty="0"/>
              <a:t>》)</a:t>
            </a:r>
          </a:p>
          <a:p>
            <a:pPr marL="0" indent="0">
              <a:buNone/>
            </a:pPr>
            <a:r>
              <a:rPr lang="en-US" altLang="zh-CN" sz="1600" dirty="0"/>
              <a:t>②</a:t>
            </a:r>
            <a:r>
              <a:rPr lang="zh-CN" altLang="en-US" sz="1600" dirty="0"/>
              <a:t>而吾以捕蛇独存。</a:t>
            </a:r>
            <a:r>
              <a:rPr lang="en-US" altLang="zh-CN" sz="1600" dirty="0"/>
              <a:t>(《</a:t>
            </a:r>
            <a:r>
              <a:rPr lang="zh-CN" altLang="en-US" sz="1600" dirty="0"/>
              <a:t>捕蛇者说</a:t>
            </a:r>
            <a:r>
              <a:rPr lang="en-US" altLang="zh-CN" sz="1600" dirty="0"/>
              <a:t>》)</a:t>
            </a:r>
          </a:p>
          <a:p>
            <a:pPr marL="0" indent="0">
              <a:buNone/>
            </a:pPr>
            <a:r>
              <a:rPr lang="en-US" altLang="zh-CN" sz="1600" dirty="0"/>
              <a:t>2</a:t>
            </a:r>
            <a:r>
              <a:rPr lang="zh-CN" altLang="en-US" sz="1600" dirty="0"/>
              <a:t>、介绍动作行为所凭借的条件，可译为“凭借”“按照”“依靠”等。如</a:t>
            </a:r>
            <a:r>
              <a:rPr lang="en-US" altLang="zh-CN" sz="1600" dirty="0"/>
              <a:t>:</a:t>
            </a:r>
          </a:p>
          <a:p>
            <a:pPr marL="0" indent="0">
              <a:buNone/>
            </a:pPr>
            <a:r>
              <a:rPr lang="en-US" altLang="zh-CN" sz="1600" dirty="0"/>
              <a:t>①</a:t>
            </a:r>
            <a:r>
              <a:rPr lang="zh-CN" altLang="en-US" sz="1600" dirty="0"/>
              <a:t>策之不以其道，食之不能尽其材</a:t>
            </a:r>
            <a:r>
              <a:rPr lang="en-US" altLang="zh-CN" sz="1600" dirty="0"/>
              <a:t>(《</a:t>
            </a:r>
            <a:r>
              <a:rPr lang="zh-CN" altLang="en-US" sz="1600" dirty="0"/>
              <a:t>马说</a:t>
            </a:r>
            <a:r>
              <a:rPr lang="en-US" altLang="zh-CN" sz="1600" dirty="0"/>
              <a:t>》)</a:t>
            </a:r>
          </a:p>
          <a:p>
            <a:pPr marL="0" indent="0">
              <a:buNone/>
            </a:pPr>
            <a:r>
              <a:rPr lang="en-US" altLang="zh-CN" sz="1600" dirty="0"/>
              <a:t>②</a:t>
            </a:r>
            <a:r>
              <a:rPr lang="zh-CN" altLang="en-US" sz="1600" dirty="0"/>
              <a:t>以残年余力，曾不能毁山之一毛</a:t>
            </a:r>
            <a:r>
              <a:rPr lang="en-US" altLang="zh-CN" sz="1600" dirty="0"/>
              <a:t>(《</a:t>
            </a:r>
            <a:r>
              <a:rPr lang="zh-CN" altLang="en-US" sz="1600" dirty="0"/>
              <a:t>愚公移山</a:t>
            </a:r>
            <a:r>
              <a:rPr lang="en-US" altLang="zh-CN" sz="1600" dirty="0"/>
              <a:t>》)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94C52A3D-92F6-4741-AD98-1EB44C241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529" y="397716"/>
            <a:ext cx="4267200" cy="439454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1600" dirty="0"/>
              <a:t>3</a:t>
            </a:r>
            <a:r>
              <a:rPr lang="zh-CN" altLang="en-US" sz="1600" dirty="0"/>
              <a:t>、表示动作行为的方式，可译作“把”、“拿”、“用”等。如</a:t>
            </a:r>
            <a:r>
              <a:rPr lang="en-US" altLang="zh-CN" sz="1600" dirty="0"/>
              <a:t>:</a:t>
            </a:r>
          </a:p>
          <a:p>
            <a:pPr marL="0" indent="0">
              <a:buNone/>
            </a:pPr>
            <a:r>
              <a:rPr lang="en-US" altLang="zh-CN" sz="1600" dirty="0"/>
              <a:t>①</a:t>
            </a:r>
            <a:r>
              <a:rPr lang="zh-CN" altLang="en-US" sz="1600" dirty="0"/>
              <a:t>屠惧，投以骨</a:t>
            </a:r>
            <a:r>
              <a:rPr lang="en-US" altLang="zh-CN" sz="1600" dirty="0"/>
              <a:t>(《</a:t>
            </a:r>
            <a:r>
              <a:rPr lang="zh-CN" altLang="en-US" sz="1600" dirty="0"/>
              <a:t>狼</a:t>
            </a:r>
            <a:r>
              <a:rPr lang="en-US" altLang="zh-CN" sz="1600" dirty="0"/>
              <a:t>》)</a:t>
            </a:r>
          </a:p>
          <a:p>
            <a:pPr marL="0" indent="0">
              <a:buNone/>
            </a:pPr>
            <a:endParaRPr lang="en-US" altLang="zh-CN" sz="1600" dirty="0"/>
          </a:p>
          <a:p>
            <a:pPr marL="0" indent="0">
              <a:buNone/>
            </a:pPr>
            <a:r>
              <a:rPr lang="en-US" altLang="zh-CN" sz="1600" dirty="0"/>
              <a:t>4</a:t>
            </a:r>
            <a:r>
              <a:rPr lang="zh-CN" altLang="en-US" sz="1600" dirty="0"/>
              <a:t>、介绍动作行为发生的时间，可译为“在”“从”等。</a:t>
            </a:r>
          </a:p>
          <a:p>
            <a:pPr marL="0" indent="0">
              <a:buNone/>
            </a:pPr>
            <a:r>
              <a:rPr lang="zh-CN" altLang="en-US" sz="1600" dirty="0"/>
              <a:t>①余以乾隆三十九年十二月，自京师乘风雪，</a:t>
            </a:r>
            <a:r>
              <a:rPr lang="en-US" altLang="zh-CN" sz="1600" dirty="0"/>
              <a:t>……</a:t>
            </a:r>
            <a:r>
              <a:rPr lang="zh-CN" altLang="en-US" sz="1600" dirty="0"/>
              <a:t>至于泰安。</a:t>
            </a:r>
            <a:r>
              <a:rPr lang="en-US" altLang="zh-CN" sz="1600" dirty="0"/>
              <a:t>(《</a:t>
            </a:r>
            <a:r>
              <a:rPr lang="zh-CN" altLang="en-US" sz="1600" dirty="0"/>
              <a:t>登泰山记</a:t>
            </a:r>
            <a:r>
              <a:rPr lang="en-US" altLang="zh-CN" sz="1600" dirty="0"/>
              <a:t>》)</a:t>
            </a: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7289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3EA45B7C-7CD7-496A-9914-3F0D846F0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0541" y="409669"/>
            <a:ext cx="4094301" cy="4042179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dirty="0"/>
              <a:t>四、</a:t>
            </a:r>
            <a:r>
              <a:rPr lang="zh-CN" altLang="zh-CN" sz="1600" dirty="0"/>
              <a:t>连词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“以”作为连词，可以</a:t>
            </a:r>
            <a:r>
              <a:rPr lang="zh-CN" altLang="zh-CN" sz="1600" dirty="0"/>
              <a:t>表示并列</a:t>
            </a:r>
            <a:r>
              <a:rPr lang="zh-CN" altLang="en-US" sz="1600" dirty="0"/>
              <a:t>、</a:t>
            </a:r>
            <a:r>
              <a:rPr lang="zh-CN" altLang="zh-CN" sz="1600" dirty="0"/>
              <a:t>递进</a:t>
            </a:r>
            <a:r>
              <a:rPr lang="zh-CN" altLang="en-US" sz="1600" dirty="0"/>
              <a:t>、</a:t>
            </a:r>
            <a:r>
              <a:rPr lang="zh-CN" altLang="zh-CN" sz="1600" dirty="0"/>
              <a:t>承接</a:t>
            </a:r>
            <a:r>
              <a:rPr lang="zh-CN" altLang="en-US" sz="1600" dirty="0"/>
              <a:t>、</a:t>
            </a:r>
            <a:r>
              <a:rPr lang="zh-CN" altLang="zh-CN" sz="1600" dirty="0"/>
              <a:t>目的</a:t>
            </a:r>
            <a:r>
              <a:rPr lang="zh-CN" altLang="en-US" sz="1600" dirty="0"/>
              <a:t>、因果、修饰等关系。基本相当于连词“而”的用法。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例如：</a:t>
            </a:r>
            <a:r>
              <a:rPr lang="zh-CN" altLang="zh-CN" sz="1600" dirty="0"/>
              <a:t>①</a:t>
            </a:r>
            <a:r>
              <a:rPr lang="zh-CN" altLang="en-US" sz="1600" dirty="0"/>
              <a:t>新城之上，有池洼然而方以长（</a:t>
            </a:r>
            <a:r>
              <a:rPr lang="en-US" altLang="zh-CN" sz="1600" dirty="0"/>
              <a:t>《</a:t>
            </a:r>
            <a:r>
              <a:rPr lang="zh-CN" altLang="en-US" sz="1600" dirty="0"/>
              <a:t>墨池记</a:t>
            </a:r>
            <a:r>
              <a:rPr lang="en-US" altLang="zh-CN" sz="1600" dirty="0"/>
              <a:t>》</a:t>
            </a:r>
            <a:r>
              <a:rPr lang="zh-CN" altLang="en-US" sz="1600" dirty="0"/>
              <a:t>）</a:t>
            </a:r>
            <a:endParaRPr lang="zh-CN" altLang="zh-CN" sz="1600" dirty="0"/>
          </a:p>
          <a:p>
            <a:pPr marL="0" indent="0">
              <a:buNone/>
            </a:pPr>
            <a:r>
              <a:rPr lang="zh-CN" altLang="zh-CN" sz="1600" dirty="0"/>
              <a:t>②</a:t>
            </a:r>
            <a:r>
              <a:rPr lang="zh-CN" altLang="en-US" sz="1600" dirty="0"/>
              <a:t> 作</a:t>
            </a:r>
            <a:r>
              <a:rPr lang="en-US" altLang="zh-CN" sz="1600" dirty="0"/>
              <a:t>《</a:t>
            </a:r>
            <a:r>
              <a:rPr lang="zh-CN" altLang="en-US" sz="1600" dirty="0"/>
              <a:t>师说</a:t>
            </a:r>
            <a:r>
              <a:rPr lang="en-US" altLang="zh-CN" sz="1600" dirty="0"/>
              <a:t>》</a:t>
            </a:r>
            <a:r>
              <a:rPr lang="zh-CN" altLang="en-US" sz="1600" dirty="0"/>
              <a:t>以贻之。 （</a:t>
            </a:r>
            <a:r>
              <a:rPr lang="en-US" altLang="zh-CN" sz="1600" dirty="0"/>
              <a:t>《</a:t>
            </a:r>
            <a:r>
              <a:rPr lang="zh-CN" altLang="en-US" sz="1600" dirty="0"/>
              <a:t>师说</a:t>
            </a:r>
            <a:r>
              <a:rPr lang="en-US" altLang="zh-CN" sz="1600" dirty="0"/>
              <a:t>》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③不宜妄自菲薄，引喻失义，以塞忠谏之路也</a:t>
            </a:r>
            <a:r>
              <a:rPr lang="en-US" altLang="zh-CN" sz="1600" dirty="0"/>
              <a:t>(《</a:t>
            </a:r>
            <a:r>
              <a:rPr lang="zh-CN" altLang="en-US" sz="1600" dirty="0"/>
              <a:t>出师表</a:t>
            </a:r>
            <a:r>
              <a:rPr lang="en-US" altLang="zh-CN" sz="1600" dirty="0"/>
              <a:t>》</a:t>
            </a:r>
            <a:r>
              <a:rPr lang="zh-CN" altLang="en-US" sz="1600" dirty="0"/>
              <a:t>）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09E6E08-D372-4254-BE8D-17A4EC7CB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79160" y="424891"/>
            <a:ext cx="3962432" cy="404217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lvl="0" indent="0" defTabSz="914400">
              <a:buNone/>
            </a:pPr>
            <a:r>
              <a:rPr lang="zh-CN" altLang="en-US" sz="1600" noProof="1">
                <a:sym typeface="+mn-ea"/>
              </a:rPr>
              <a:t>五、</a:t>
            </a:r>
            <a:r>
              <a:rPr lang="zh-CN" altLang="zh-CN" sz="1600" noProof="1">
                <a:sym typeface="+mn-ea"/>
              </a:rPr>
              <a:t>通假 </a:t>
            </a:r>
            <a:r>
              <a:rPr lang="en-US" altLang="zh-CN" sz="1600" noProof="1">
                <a:sym typeface="+mn-ea"/>
              </a:rPr>
              <a:t>   </a:t>
            </a:r>
            <a:endParaRPr lang="zh-CN" altLang="zh-CN" sz="1600" noProof="1">
              <a:sym typeface="+mn-ea"/>
            </a:endParaRPr>
          </a:p>
          <a:p>
            <a:pPr marL="0" indent="0" defTabSz="914400">
              <a:buNone/>
            </a:pPr>
            <a:r>
              <a:rPr lang="en-US" altLang="zh-CN" sz="1600" noProof="1">
                <a:sym typeface="+mn-ea"/>
              </a:rPr>
              <a:t>1.</a:t>
            </a:r>
            <a:r>
              <a:rPr lang="zh-CN" altLang="zh-CN" sz="1600" noProof="1">
                <a:sym typeface="+mn-ea"/>
              </a:rPr>
              <a:t>通“已”，</a:t>
            </a:r>
            <a:r>
              <a:rPr lang="zh-CN" altLang="en-US" sz="1600" noProof="1">
                <a:sym typeface="+mn-ea"/>
              </a:rPr>
              <a:t>副词，</a:t>
            </a:r>
            <a:r>
              <a:rPr lang="zh-CN" altLang="zh-CN" sz="1600" noProof="1">
                <a:sym typeface="+mn-ea"/>
              </a:rPr>
              <a:t>已经。</a:t>
            </a:r>
            <a:endParaRPr lang="en-US" altLang="zh-CN" sz="1600" noProof="1">
              <a:sym typeface="+mn-ea"/>
            </a:endParaRPr>
          </a:p>
          <a:p>
            <a:pPr marL="0" indent="0" defTabSz="914400">
              <a:buNone/>
            </a:pPr>
            <a:r>
              <a:rPr lang="zh-CN" altLang="zh-CN" sz="1600" noProof="1">
                <a:sym typeface="+mn-ea"/>
              </a:rPr>
              <a:t>①固以怪之矣。</a:t>
            </a:r>
            <a:r>
              <a:rPr lang="zh-CN" altLang="en-US" sz="1600" dirty="0"/>
              <a:t>（</a:t>
            </a:r>
            <a:r>
              <a:rPr lang="en-US" altLang="zh-CN" sz="1600" dirty="0"/>
              <a:t>《</a:t>
            </a:r>
            <a:r>
              <a:rPr lang="zh-CN" altLang="en-US" sz="1600" dirty="0"/>
              <a:t>陈涉世家</a:t>
            </a:r>
            <a:r>
              <a:rPr lang="en-US" altLang="zh-CN" sz="1600" dirty="0"/>
              <a:t>》</a:t>
            </a:r>
            <a:r>
              <a:rPr lang="zh-CN" altLang="en-US" sz="1600" dirty="0"/>
              <a:t>）</a:t>
            </a:r>
            <a:endParaRPr lang="en-US" altLang="zh-CN" sz="1600" dirty="0"/>
          </a:p>
          <a:p>
            <a:pPr marL="0" indent="0" defTabSz="914400">
              <a:buNone/>
            </a:pPr>
            <a:r>
              <a:rPr lang="zh-CN" altLang="zh-CN" sz="1600" noProof="1">
                <a:sym typeface="+mn-ea"/>
              </a:rPr>
              <a:t>②日以尽矣。</a:t>
            </a:r>
            <a:r>
              <a:rPr lang="zh-CN" altLang="en-US" sz="1600" dirty="0"/>
              <a:t> </a:t>
            </a:r>
            <a:r>
              <a:rPr lang="en-US" altLang="zh-CN" sz="1600" dirty="0"/>
              <a:t>(《</a:t>
            </a:r>
            <a:r>
              <a:rPr lang="zh-CN" altLang="en-US" sz="1600" dirty="0"/>
              <a:t>荆轲刺秦</a:t>
            </a:r>
            <a:r>
              <a:rPr lang="en-US" altLang="zh-CN" sz="1600" dirty="0"/>
              <a:t>》)</a:t>
            </a:r>
            <a:r>
              <a:rPr lang="en-US" altLang="zh-CN" sz="1600" noProof="1">
                <a:sym typeface="+mn-ea"/>
              </a:rPr>
              <a:t>   </a:t>
            </a:r>
            <a:endParaRPr lang="zh-CN" altLang="zh-CN" sz="1600" noProof="1">
              <a:sym typeface="+mn-ea"/>
            </a:endParaRPr>
          </a:p>
          <a:p>
            <a:pPr marL="0" indent="0" defTabSz="914400">
              <a:buNone/>
            </a:pPr>
            <a:r>
              <a:rPr lang="en-US" altLang="zh-CN" sz="1600" noProof="1">
                <a:sym typeface="+mn-ea"/>
              </a:rPr>
              <a:t>2.</a:t>
            </a:r>
            <a:r>
              <a:rPr lang="zh-CN" altLang="zh-CN" sz="1600" noProof="1">
                <a:sym typeface="+mn-ea"/>
              </a:rPr>
              <a:t>通“已”，</a:t>
            </a:r>
            <a:r>
              <a:rPr lang="zh-CN" altLang="en-US" sz="1600" noProof="1">
                <a:sym typeface="+mn-ea"/>
              </a:rPr>
              <a:t>动词，</a:t>
            </a:r>
            <a:r>
              <a:rPr lang="zh-CN" altLang="zh-CN" sz="1600" noProof="1">
                <a:sym typeface="+mn-ea"/>
              </a:rPr>
              <a:t>止。</a:t>
            </a:r>
            <a:endParaRPr lang="en-US" altLang="zh-CN" sz="1600" noProof="1">
              <a:sym typeface="+mn-ea"/>
            </a:endParaRPr>
          </a:p>
          <a:p>
            <a:pPr marL="0" indent="0" defTabSz="914400">
              <a:buNone/>
            </a:pPr>
            <a:r>
              <a:rPr lang="zh-CN" altLang="zh-CN" sz="1600" noProof="1">
                <a:sym typeface="+mn-ea"/>
              </a:rPr>
              <a:t>①无以，则王乎？</a:t>
            </a:r>
            <a:r>
              <a:rPr lang="en-US" altLang="zh-CN" sz="1600" noProof="1">
                <a:sym typeface="+mn-ea"/>
              </a:rPr>
              <a:t> </a:t>
            </a:r>
            <a:r>
              <a:rPr lang="en-US" altLang="zh-CN" sz="1600" dirty="0"/>
              <a:t>(《</a:t>
            </a:r>
            <a:r>
              <a:rPr lang="zh-CN" altLang="en-US" sz="1600" dirty="0"/>
              <a:t>齐桓晋文之事</a:t>
            </a:r>
            <a:r>
              <a:rPr lang="en-US" altLang="zh-CN" sz="1600" dirty="0"/>
              <a:t>》)</a:t>
            </a:r>
            <a:r>
              <a:rPr lang="en-US" altLang="zh-CN" sz="1600" noProof="1">
                <a:sym typeface="+mn-ea"/>
              </a:rPr>
              <a:t>  </a:t>
            </a:r>
            <a:endParaRPr lang="zh-CN" altLang="zh-CN" sz="1600" noProof="1">
              <a:sym typeface="+mn-ea"/>
            </a:endParaRPr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8277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BF8A0D-77BE-4482-95F9-AEBF24BC0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412" y="217754"/>
            <a:ext cx="8139178" cy="446227"/>
          </a:xfrm>
        </p:spPr>
        <p:txBody>
          <a:bodyPr>
            <a:noAutofit/>
          </a:bodyPr>
          <a:lstStyle/>
          <a:p>
            <a:r>
              <a:rPr lang="zh-CN" altLang="zh-CN" sz="2400" dirty="0"/>
              <a:t>文言虚词“以”</a:t>
            </a:r>
            <a:r>
              <a:rPr lang="zh-CN" altLang="en-US" sz="2400" dirty="0"/>
              <a:t>连词介词</a:t>
            </a:r>
            <a:r>
              <a:rPr lang="zh-CN" altLang="zh-CN" sz="2400" dirty="0"/>
              <a:t>判别</a:t>
            </a:r>
            <a:endParaRPr lang="zh-CN" altLang="en-US" sz="24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F48390E-49AE-4605-9DF2-64768E015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0269" y="819920"/>
            <a:ext cx="8683462" cy="4211277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+mj-ea"/>
                <a:ea typeface="+mj-ea"/>
              </a:rPr>
              <a:t>文言文中，虚词“以”既可以作连词，也可以作介词。</a:t>
            </a:r>
            <a:r>
              <a:rPr lang="zh-CN" altLang="en-US" sz="1600" kern="100" dirty="0">
                <a:latin typeface="+mj-ea"/>
                <a:ea typeface="+mj-ea"/>
              </a:rPr>
              <a:t>那应该如何判别呢？</a:t>
            </a:r>
            <a:endParaRPr lang="zh-CN" altLang="zh-CN" sz="16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1600" kern="100" dirty="0">
                <a:latin typeface="+mj-ea"/>
                <a:ea typeface="+mj-ea"/>
              </a:rPr>
              <a:t>介词：</a:t>
            </a:r>
            <a:r>
              <a:rPr lang="zh-CN" altLang="en-US" sz="1600" dirty="0">
                <a:latin typeface="+mj-ea"/>
                <a:ea typeface="+mj-ea"/>
              </a:rPr>
              <a:t>一般用在名词，代词或名词性质的短语前面，和这些词合起来组成介词结构，以表示处所、时间、状态、方式、原因、目的、比较对象等的词。</a:t>
            </a:r>
            <a:endParaRPr lang="en-US" altLang="zh-CN" sz="16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1600" kern="100" dirty="0">
                <a:latin typeface="+mj-ea"/>
                <a:ea typeface="+mj-ea"/>
              </a:rPr>
              <a:t>连词：</a:t>
            </a:r>
            <a:r>
              <a:rPr lang="zh-CN" altLang="en-US" sz="1600" dirty="0">
                <a:latin typeface="+mj-ea"/>
                <a:ea typeface="+mj-ea"/>
              </a:rPr>
              <a:t>不能独立担任句子成分，只起连接词与词、短语与短语以及句与句的作用的词。</a:t>
            </a:r>
            <a:endParaRPr lang="en-US" altLang="zh-CN" sz="1600" dirty="0">
              <a:latin typeface="+mj-ea"/>
              <a:ea typeface="+mj-ea"/>
            </a:endParaRPr>
          </a:p>
          <a:p>
            <a:r>
              <a:rPr lang="zh-CN" altLang="en-US" sz="1600" dirty="0">
                <a:latin typeface="+mj-ea"/>
                <a:ea typeface="+mj-ea"/>
              </a:rPr>
              <a:t>区分 “以”是介词还是连词，关键看它后面的成分：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        以</a:t>
            </a:r>
            <a:r>
              <a:rPr lang="en-US" altLang="zh-CN" sz="1600" dirty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代词、名词、名词性短语  </a:t>
            </a:r>
          </a:p>
          <a:p>
            <a:pPr marL="0" indent="0">
              <a:buNone/>
            </a:pP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        以</a:t>
            </a:r>
            <a:r>
              <a:rPr lang="en-US" altLang="zh-CN" sz="1600" dirty="0">
                <a:solidFill>
                  <a:srgbClr val="FF0000"/>
                </a:solidFill>
                <a:latin typeface="+mj-ea"/>
                <a:ea typeface="+mj-ea"/>
              </a:rPr>
              <a:t>+</a:t>
            </a:r>
            <a:r>
              <a:rPr lang="zh-CN" altLang="en-US" sz="1600" dirty="0">
                <a:solidFill>
                  <a:srgbClr val="FF0000"/>
                </a:solidFill>
                <a:latin typeface="+mj-ea"/>
                <a:ea typeface="+mj-ea"/>
              </a:rPr>
              <a:t>动词、形容词、主谓短语或分句</a:t>
            </a:r>
            <a:endParaRPr lang="en-US" altLang="zh-CN" sz="1600" kern="100" dirty="0">
              <a:solidFill>
                <a:srgbClr val="FF0000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zh-CN" altLang="en-US" sz="1600" kern="100" dirty="0">
                <a:latin typeface="+mj-ea"/>
                <a:ea typeface="+mj-ea"/>
              </a:rPr>
              <a:t>例如</a:t>
            </a:r>
            <a:r>
              <a:rPr lang="zh-CN" altLang="zh-CN" sz="1600" kern="100" dirty="0">
                <a:latin typeface="+mj-ea"/>
                <a:ea typeface="+mj-ea"/>
              </a:rPr>
              <a:t>：</a:t>
            </a:r>
            <a:r>
              <a:rPr lang="en-US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 </a:t>
            </a:r>
            <a:r>
              <a:rPr lang="zh-CN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⑴不效则治臣之罪，以告先帝之灵。（《出师表》）</a:t>
            </a:r>
            <a:r>
              <a:rPr lang="en-US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         </a:t>
            </a:r>
            <a:r>
              <a:rPr lang="zh-CN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⑵以刀劈狼首，又数刀毙之。（《狼》）</a:t>
            </a:r>
            <a:r>
              <a:rPr lang="en-US" altLang="zh-CN" sz="1600" kern="100" dirty="0">
                <a:solidFill>
                  <a:srgbClr val="0066FF"/>
                </a:solidFill>
                <a:latin typeface="+mj-ea"/>
                <a:ea typeface="+mj-ea"/>
              </a:rPr>
              <a:t> </a:t>
            </a:r>
            <a:endParaRPr lang="zh-CN" altLang="zh-CN" sz="1600" kern="100" dirty="0">
              <a:solidFill>
                <a:srgbClr val="0066FF"/>
              </a:solidFill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+mj-ea"/>
                <a:ea typeface="+mj-ea"/>
              </a:rPr>
              <a:t>⑴句中“以”用在动词“告”前，连接前后分句，是连词</a:t>
            </a:r>
            <a:r>
              <a:rPr lang="zh-CN" altLang="en-US" sz="1600" kern="100" dirty="0">
                <a:latin typeface="+mj-ea"/>
                <a:ea typeface="+mj-ea"/>
              </a:rPr>
              <a:t>，</a:t>
            </a:r>
            <a:r>
              <a:rPr lang="zh-CN" altLang="zh-CN" sz="1600" kern="100" dirty="0">
                <a:latin typeface="+mj-ea"/>
                <a:ea typeface="+mj-ea"/>
              </a:rPr>
              <a:t>表目的关系；</a:t>
            </a:r>
            <a:endParaRPr lang="en-US" altLang="zh-CN" sz="1600" kern="100" dirty="0">
              <a:latin typeface="+mj-ea"/>
              <a:ea typeface="+mj-ea"/>
            </a:endParaRPr>
          </a:p>
          <a:p>
            <a:pPr algn="just">
              <a:spcAft>
                <a:spcPts val="0"/>
              </a:spcAft>
            </a:pPr>
            <a:r>
              <a:rPr lang="zh-CN" altLang="zh-CN" sz="1600" kern="100" dirty="0">
                <a:latin typeface="+mj-ea"/>
                <a:ea typeface="+mj-ea"/>
              </a:rPr>
              <a:t>⑵句中“以”用在名词“刀”前，组成介宾短语作动词“劈”的状语，是介词。</a:t>
            </a:r>
          </a:p>
          <a:p>
            <a:endParaRPr lang="zh-CN" altLang="en-US" sz="1600" dirty="0">
              <a:latin typeface="+mj-ea"/>
              <a:ea typeface="+mj-ea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xmlns="" id="{9E3FFC47-C84E-4451-9512-4CE4AE1DEEFB}"/>
              </a:ext>
            </a:extLst>
          </p:cNvPr>
          <p:cNvGrpSpPr/>
          <p:nvPr/>
        </p:nvGrpSpPr>
        <p:grpSpPr>
          <a:xfrm>
            <a:off x="4642111" y="2556226"/>
            <a:ext cx="1359343" cy="369332"/>
            <a:chOff x="4748872" y="2441522"/>
            <a:chExt cx="1359343" cy="369332"/>
          </a:xfrm>
        </p:grpSpPr>
        <p:sp>
          <p:nvSpPr>
            <p:cNvPr id="5" name="箭头: 右 4">
              <a:extLst>
                <a:ext uri="{FF2B5EF4-FFF2-40B4-BE49-F238E27FC236}">
                  <a16:creationId xmlns:a16="http://schemas.microsoft.com/office/drawing/2014/main" xmlns="" id="{6425181E-6DB9-4751-8D24-5FEB8071E388}"/>
                </a:ext>
              </a:extLst>
            </p:cNvPr>
            <p:cNvSpPr/>
            <p:nvPr/>
          </p:nvSpPr>
          <p:spPr>
            <a:xfrm>
              <a:off x="4748872" y="2560487"/>
              <a:ext cx="477223" cy="1314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>
              <a:extLst>
                <a:ext uri="{FF2B5EF4-FFF2-40B4-BE49-F238E27FC236}">
                  <a16:creationId xmlns:a16="http://schemas.microsoft.com/office/drawing/2014/main" xmlns="" id="{75015042-62F4-41DE-9DEC-D345471DCB40}"/>
                </a:ext>
              </a:extLst>
            </p:cNvPr>
            <p:cNvSpPr/>
            <p:nvPr/>
          </p:nvSpPr>
          <p:spPr>
            <a:xfrm>
              <a:off x="5392955" y="2441522"/>
              <a:ext cx="7152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+mj-ea"/>
                </a:rPr>
                <a:t>介词 </a:t>
              </a:r>
              <a:endParaRPr lang="zh-CN" altLang="en-US" dirty="0"/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C289088B-910A-4C26-8D6D-7EA641B41EAD}"/>
              </a:ext>
            </a:extLst>
          </p:cNvPr>
          <p:cNvGrpSpPr/>
          <p:nvPr/>
        </p:nvGrpSpPr>
        <p:grpSpPr>
          <a:xfrm>
            <a:off x="4852325" y="2998978"/>
            <a:ext cx="1190847" cy="369332"/>
            <a:chOff x="5392955" y="2925559"/>
            <a:chExt cx="1190847" cy="369332"/>
          </a:xfrm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xmlns="" id="{039257EF-3746-47AA-8617-AD529A44EBB1}"/>
                </a:ext>
              </a:extLst>
            </p:cNvPr>
            <p:cNvSpPr/>
            <p:nvPr/>
          </p:nvSpPr>
          <p:spPr>
            <a:xfrm>
              <a:off x="5392955" y="3044524"/>
              <a:ext cx="477223" cy="13140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xmlns="" id="{03947F00-393C-4FB3-9943-A3562646BAC7}"/>
                </a:ext>
              </a:extLst>
            </p:cNvPr>
            <p:cNvSpPr/>
            <p:nvPr/>
          </p:nvSpPr>
          <p:spPr>
            <a:xfrm>
              <a:off x="5937471" y="2925559"/>
              <a:ext cx="64633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rgbClr val="FF0000"/>
                  </a:solidFill>
                  <a:latin typeface="+mj-ea"/>
                </a:rPr>
                <a:t>连词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16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D8457D2-511F-4FB2-82C8-EEEFE5B2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1AD9A511-3D46-44F5-89D3-06721BF2D9E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2000" dirty="0">
                <a:solidFill>
                  <a:srgbClr val="1F1F1F"/>
                </a:solidFill>
                <a:latin typeface="XinGothic-SinaWeibo"/>
              </a:rPr>
              <a:t>子路、曾皙、冉有、公西华侍坐。子曰：“</a:t>
            </a:r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①以</a:t>
            </a:r>
            <a:r>
              <a:rPr lang="zh-CN" altLang="en-US" sz="2000" dirty="0">
                <a:solidFill>
                  <a:srgbClr val="1F1F1F"/>
                </a:solidFill>
                <a:latin typeface="XinGothic-SinaWeibo"/>
              </a:rPr>
              <a:t>吾一日长乎尔，毋吾</a:t>
            </a:r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②以</a:t>
            </a:r>
            <a:r>
              <a:rPr lang="zh-CN" altLang="en-US" sz="2000" dirty="0">
                <a:solidFill>
                  <a:srgbClr val="1F1F1F"/>
                </a:solidFill>
                <a:latin typeface="XinGothic-SinaWeibo"/>
              </a:rPr>
              <a:t>也。居则曰：‘不吾知也！’如或知尔，则何</a:t>
            </a:r>
            <a:r>
              <a:rPr lang="zh-CN" altLang="en-US" sz="20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以</a:t>
            </a:r>
            <a:r>
              <a:rPr lang="zh-CN" altLang="en-US" sz="2000" dirty="0">
                <a:solidFill>
                  <a:srgbClr val="1F1F1F"/>
                </a:solidFill>
                <a:latin typeface="XinGothic-SinaWeibo"/>
              </a:rPr>
              <a:t>哉？”</a:t>
            </a:r>
            <a:endParaRPr lang="en-US" altLang="zh-CN" sz="2000" dirty="0">
              <a:solidFill>
                <a:srgbClr val="1F1F1F"/>
              </a:solidFill>
              <a:latin typeface="XinGothic-SinaWeibo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①以</a:t>
            </a:r>
            <a:endParaRPr lang="en-US" altLang="zh-CN" sz="2000" dirty="0">
              <a:solidFill>
                <a:srgbClr val="FF0000"/>
              </a:solidFill>
              <a:latin typeface="XinGothic-SinaWeibo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②以</a:t>
            </a:r>
            <a:endParaRPr lang="en-US" altLang="zh-CN" sz="2000" dirty="0">
              <a:solidFill>
                <a:srgbClr val="FF0000"/>
              </a:solidFill>
              <a:latin typeface="XinGothic-SinaWeibo"/>
            </a:endParaRPr>
          </a:p>
          <a:p>
            <a:endParaRPr lang="en-US" altLang="zh-CN" sz="200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③</a:t>
            </a:r>
            <a:r>
              <a:rPr lang="zh-CN" altLang="en-US" sz="2000" dirty="0">
                <a:solidFill>
                  <a:srgbClr val="FF0000"/>
                </a:solidFill>
                <a:latin typeface="XinGothic-SinaWeibo"/>
              </a:rPr>
              <a:t>以</a:t>
            </a:r>
            <a:endParaRPr lang="en-US" altLang="zh-CN" sz="2000" dirty="0">
              <a:solidFill>
                <a:srgbClr val="FF0000"/>
              </a:solidFill>
              <a:latin typeface="XinGothic-SinaWeibo"/>
            </a:endParaRPr>
          </a:p>
          <a:p>
            <a:endParaRPr lang="zh-CN" altLang="en-US" sz="2000" dirty="0">
              <a:solidFill>
                <a:srgbClr val="1F1F1F"/>
              </a:solidFill>
              <a:latin typeface="XinGothic-SinaWeibo"/>
            </a:endParaRP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1E3712D-5918-4C5B-98AB-785D2D31DD8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z="1600" dirty="0">
                <a:solidFill>
                  <a:srgbClr val="0066FF"/>
                </a:solidFill>
                <a:latin typeface="arial" panose="020B0604020202020204" pitchFamily="34" charset="0"/>
              </a:rPr>
              <a:t>子路、曾皙、冉有、公西华四个人陪孔子坐着。孔子说</a:t>
            </a:r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</a:rPr>
              <a:t>:“</a:t>
            </a:r>
            <a:r>
              <a:rPr lang="zh-CN" altLang="en-US" sz="1600" dirty="0">
                <a:solidFill>
                  <a:srgbClr val="0066FF"/>
                </a:solidFill>
                <a:latin typeface="arial" panose="020B0604020202020204" pitchFamily="34" charset="0"/>
              </a:rPr>
              <a:t>不要因为我比你们年纪大一点，就不敢在我面前随便说话，你们平时总在说</a:t>
            </a:r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</a:rPr>
              <a:t>:'</a:t>
            </a:r>
            <a:r>
              <a:rPr lang="zh-CN" altLang="en-US" sz="1600" dirty="0">
                <a:solidFill>
                  <a:srgbClr val="0066FF"/>
                </a:solidFill>
                <a:latin typeface="arial" panose="020B0604020202020204" pitchFamily="34" charset="0"/>
              </a:rPr>
              <a:t>没有人知道我呀</a:t>
            </a:r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</a:rPr>
              <a:t>!'</a:t>
            </a:r>
            <a:r>
              <a:rPr lang="zh-CN" altLang="en-US" sz="1600" dirty="0">
                <a:solidFill>
                  <a:srgbClr val="0066FF"/>
                </a:solidFill>
                <a:latin typeface="arial" panose="020B0604020202020204" pitchFamily="34" charset="0"/>
              </a:rPr>
              <a:t>如果有人知道你们，那么你们打算怎么办呢</a:t>
            </a:r>
            <a:r>
              <a:rPr lang="en-US" altLang="zh-CN" sz="1600" dirty="0">
                <a:solidFill>
                  <a:srgbClr val="0066FF"/>
                </a:solidFill>
                <a:latin typeface="arial" panose="020B0604020202020204" pitchFamily="34" charset="0"/>
              </a:rPr>
              <a:t>?"</a:t>
            </a:r>
            <a:endParaRPr lang="zh-CN" altLang="en-US" sz="1600" dirty="0">
              <a:solidFill>
                <a:srgbClr val="0066FF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6BB7020C-5675-4327-8190-FA16D413DFDE}"/>
              </a:ext>
            </a:extLst>
          </p:cNvPr>
          <p:cNvSpPr/>
          <p:nvPr/>
        </p:nvSpPr>
        <p:spPr>
          <a:xfrm>
            <a:off x="1601445" y="2735558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rgbClr val="333333"/>
                </a:solidFill>
                <a:latin typeface="PingFang SC"/>
              </a:rPr>
              <a:t>连词，因为</a:t>
            </a:r>
            <a:endParaRPr lang="zh-CN" altLang="en-US" dirty="0">
              <a:solidFill>
                <a:srgbClr val="333333"/>
              </a:solidFill>
              <a:latin typeface="PingFang SC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3BF17E5F-7805-453F-8B24-5ED94C314772}"/>
              </a:ext>
            </a:extLst>
          </p:cNvPr>
          <p:cNvSpPr/>
          <p:nvPr/>
        </p:nvSpPr>
        <p:spPr>
          <a:xfrm>
            <a:off x="1601445" y="4190576"/>
            <a:ext cx="15696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介词，拿，用</a:t>
            </a:r>
            <a:endParaRPr lang="zh-CN" altLang="en-US" b="1" dirty="0"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F78FE7DA-41EC-480E-B924-FD016B4EC73A}"/>
              </a:ext>
            </a:extLst>
          </p:cNvPr>
          <p:cNvSpPr/>
          <p:nvPr/>
        </p:nvSpPr>
        <p:spPr>
          <a:xfrm>
            <a:off x="1597986" y="3198123"/>
            <a:ext cx="5302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b="1" dirty="0">
                <a:ea typeface="宋体" panose="02010600030101010101" pitchFamily="2" charset="-122"/>
                <a:cs typeface="Times New Roman" panose="02020603050405020304" pitchFamily="18" charset="0"/>
              </a:rPr>
              <a:t>动词，用；</a:t>
            </a:r>
            <a:endParaRPr lang="zh-CN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07D60ED5-D565-4EA4-AF2E-D1AF6604D627}"/>
              </a:ext>
            </a:extLst>
          </p:cNvPr>
          <p:cNvSpPr/>
          <p:nvPr/>
        </p:nvSpPr>
        <p:spPr>
          <a:xfrm>
            <a:off x="1597986" y="3660689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同“已”，停止。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48A783E5-9B37-432B-93C6-C4E39409DC48}"/>
              </a:ext>
            </a:extLst>
          </p:cNvPr>
          <p:cNvSpPr/>
          <p:nvPr/>
        </p:nvSpPr>
        <p:spPr>
          <a:xfrm>
            <a:off x="4285386" y="3186015"/>
            <a:ext cx="3877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因为我的年纪比你们大，没人用我了</a:t>
            </a:r>
            <a:endParaRPr lang="zh-CN" altLang="en-US" dirty="0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9E7D4A8F-86B1-4D91-A980-70211A76FFA8}"/>
              </a:ext>
            </a:extLst>
          </p:cNvPr>
          <p:cNvSpPr/>
          <p:nvPr/>
        </p:nvSpPr>
        <p:spPr>
          <a:xfrm>
            <a:off x="4285386" y="3605835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333333"/>
                </a:solidFill>
                <a:latin typeface="PingFang SC"/>
              </a:rPr>
              <a:t>因为我的年纪比你们大，就停止（不说）了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794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824619-CD27-4D79-B1B2-55029AE84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047" y="171033"/>
            <a:ext cx="7870542" cy="982400"/>
          </a:xfrm>
        </p:spPr>
        <p:txBody>
          <a:bodyPr>
            <a:noAutofit/>
          </a:bodyPr>
          <a:lstStyle/>
          <a:p>
            <a:r>
              <a:rPr lang="zh-CN" altLang="en-US" sz="3200" dirty="0"/>
              <a:t>如</a:t>
            </a:r>
          </a:p>
        </p:txBody>
      </p:sp>
      <p:pic>
        <p:nvPicPr>
          <p:cNvPr id="6" name="内容占位符 5">
            <a:extLst>
              <a:ext uri="{FF2B5EF4-FFF2-40B4-BE49-F238E27FC236}">
                <a16:creationId xmlns:a16="http://schemas.microsoft.com/office/drawing/2014/main" xmlns="" id="{CDEAB435-6CA7-47D8-94C5-C2F961B5392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8" t="25203" r="16127" b="31943"/>
          <a:stretch/>
        </p:blipFill>
        <p:spPr>
          <a:xfrm>
            <a:off x="3152198" y="2624987"/>
            <a:ext cx="2694621" cy="2260712"/>
          </a:xfrm>
        </p:spPr>
      </p:pic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954AEE4-3C8E-45D3-BB08-D6E17DF40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411" y="1061379"/>
            <a:ext cx="5270990" cy="1715194"/>
          </a:xfrm>
        </p:spPr>
        <p:txBody>
          <a:bodyPr>
            <a:normAutofit lnSpcReduction="10000"/>
          </a:bodyPr>
          <a:lstStyle/>
          <a:p>
            <a:r>
              <a:rPr lang="zh-CN" altLang="en-US" sz="1600" dirty="0"/>
              <a:t>“如”是个会意字。甲骨文的“如”，右半部分是个“口”形，表示从口中发出号令，左半部分是个跪在地上的女人的形象，表示随时听从主人的吩咐。本义是“顺从”“依照”。见下图。</a:t>
            </a:r>
            <a:endParaRPr lang="en-US" altLang="zh-CN" sz="1600" dirty="0"/>
          </a:p>
          <a:p>
            <a:r>
              <a:rPr lang="zh-CN" altLang="en-US" sz="1600" dirty="0"/>
              <a:t>“如”字的书写和演化见右图。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xmlns="" id="{ACAA13A3-EBF0-460D-A1E0-DFC014141CAE}"/>
              </a:ext>
            </a:extLst>
          </p:cNvPr>
          <p:cNvGrpSpPr/>
          <p:nvPr/>
        </p:nvGrpSpPr>
        <p:grpSpPr>
          <a:xfrm>
            <a:off x="6833037" y="487235"/>
            <a:ext cx="1368292" cy="4398464"/>
            <a:chOff x="6421050" y="892355"/>
            <a:chExt cx="864268" cy="3373668"/>
          </a:xfrm>
        </p:grpSpPr>
        <p:pic>
          <p:nvPicPr>
            <p:cNvPr id="7" name="内容占位符 5">
              <a:extLst>
                <a:ext uri="{FF2B5EF4-FFF2-40B4-BE49-F238E27FC236}">
                  <a16:creationId xmlns:a16="http://schemas.microsoft.com/office/drawing/2014/main" xmlns="" id="{D1122D95-86A2-4984-A291-2BC30FACC4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2" r="76756"/>
            <a:stretch/>
          </p:blipFill>
          <p:spPr>
            <a:xfrm>
              <a:off x="6421050" y="926352"/>
              <a:ext cx="612305" cy="3339671"/>
            </a:xfrm>
            <a:prstGeom prst="rect">
              <a:avLst/>
            </a:prstGeom>
          </p:spPr>
        </p:pic>
        <p:pic>
          <p:nvPicPr>
            <p:cNvPr id="8" name="内容占位符 4">
              <a:extLst>
                <a:ext uri="{FF2B5EF4-FFF2-40B4-BE49-F238E27FC236}">
                  <a16:creationId xmlns:a16="http://schemas.microsoft.com/office/drawing/2014/main" xmlns="" id="{E38790A3-1926-4BA2-9AFD-D3C4BB76C4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37" r="7637" b="11148"/>
            <a:stretch/>
          </p:blipFill>
          <p:spPr>
            <a:xfrm>
              <a:off x="6974540" y="892355"/>
              <a:ext cx="310778" cy="33247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63025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23B885D-3F2F-414C-8151-423A63B67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“如”的意义和用法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9610079-2CDB-4B74-BD68-2B02C0F5F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448" y="714469"/>
            <a:ext cx="7960758" cy="37640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1600" dirty="0"/>
              <a:t>一、动词</a:t>
            </a:r>
            <a:endParaRPr lang="en-US" altLang="zh-CN" sz="1600" dirty="0"/>
          </a:p>
          <a:p>
            <a:pPr marL="0" indent="0">
              <a:buNone/>
            </a:pPr>
            <a:r>
              <a:rPr lang="zh-CN" altLang="en-US" sz="1600" dirty="0"/>
              <a:t>①依照；遵从。</a:t>
            </a:r>
            <a:r>
              <a:rPr lang="en-US" altLang="zh-CN" sz="1600" dirty="0"/>
              <a:t>《</a:t>
            </a:r>
            <a:r>
              <a:rPr lang="zh-CN" altLang="en-US" sz="1600" dirty="0"/>
              <a:t>中山狼传</a:t>
            </a:r>
            <a:r>
              <a:rPr lang="en-US" altLang="zh-CN" sz="1600" dirty="0"/>
              <a:t>》</a:t>
            </a:r>
            <a:r>
              <a:rPr lang="zh-CN" altLang="en-US" sz="1600" dirty="0"/>
              <a:t>：“先生如其指，内狼于囊。”</a:t>
            </a:r>
            <a:br>
              <a:rPr lang="zh-CN" altLang="en-US" sz="1600" dirty="0"/>
            </a:br>
            <a:r>
              <a:rPr lang="zh-CN" altLang="en-US" sz="1600" dirty="0"/>
              <a:t>②往；到</a:t>
            </a:r>
            <a:r>
              <a:rPr lang="en-US" altLang="zh-CN" sz="1600" dirty="0"/>
              <a:t>……</a:t>
            </a:r>
            <a:r>
              <a:rPr lang="zh-CN" altLang="en-US" sz="1600" dirty="0"/>
              <a:t>去。</a:t>
            </a:r>
            <a:r>
              <a:rPr lang="en-US" altLang="zh-CN" sz="1600" dirty="0"/>
              <a:t>《</a:t>
            </a:r>
            <a:r>
              <a:rPr lang="zh-CN" altLang="en-US" sz="1600" dirty="0"/>
              <a:t>赤壁赋</a:t>
            </a:r>
            <a:r>
              <a:rPr lang="en-US" altLang="zh-CN" sz="1600" dirty="0"/>
              <a:t>》</a:t>
            </a:r>
            <a:r>
              <a:rPr lang="zh-CN" altLang="en-US" sz="1600" dirty="0"/>
              <a:t>：“纵一苇之所如，凌万顷之茫然。”</a:t>
            </a:r>
            <a:br>
              <a:rPr lang="zh-CN" altLang="en-US" sz="1600" dirty="0"/>
            </a:br>
            <a:r>
              <a:rPr lang="zh-CN" altLang="en-US" sz="1600" dirty="0"/>
              <a:t>③顺；符合。</a:t>
            </a:r>
            <a:r>
              <a:rPr lang="en-US" altLang="zh-CN" sz="1600" dirty="0"/>
              <a:t>《</a:t>
            </a:r>
            <a:r>
              <a:rPr lang="zh-CN" altLang="en-US" sz="1600" dirty="0"/>
              <a:t>赤壁之战</a:t>
            </a:r>
            <a:r>
              <a:rPr lang="en-US" altLang="zh-CN" sz="1600" dirty="0"/>
              <a:t>》</a:t>
            </a:r>
            <a:r>
              <a:rPr lang="zh-CN" altLang="en-US" sz="1600" dirty="0"/>
              <a:t>：“邂逅不如意，便还就孤。”</a:t>
            </a:r>
            <a:br>
              <a:rPr lang="zh-CN" altLang="en-US" sz="1600" dirty="0"/>
            </a:br>
            <a:r>
              <a:rPr lang="zh-CN" altLang="en-US" sz="1600" dirty="0"/>
              <a:t>④像；如同。</a:t>
            </a:r>
            <a:r>
              <a:rPr lang="en-US" altLang="zh-CN" sz="1600" dirty="0"/>
              <a:t>《</a:t>
            </a:r>
            <a:r>
              <a:rPr lang="zh-CN" altLang="en-US" sz="1600" dirty="0"/>
              <a:t>两小儿辩日</a:t>
            </a:r>
            <a:r>
              <a:rPr lang="en-US" altLang="zh-CN" sz="1600" dirty="0"/>
              <a:t>》</a:t>
            </a:r>
            <a:r>
              <a:rPr lang="zh-CN" altLang="en-US" sz="1600" dirty="0"/>
              <a:t>：“日初出大如车盖。”</a:t>
            </a:r>
            <a:br>
              <a:rPr lang="zh-CN" altLang="en-US" sz="1600" dirty="0"/>
            </a:br>
            <a:r>
              <a:rPr lang="zh-CN" altLang="en-US" sz="1600" dirty="0"/>
              <a:t>⑤及；比得上。</a:t>
            </a:r>
            <a:r>
              <a:rPr lang="en-US" altLang="zh-CN" sz="1600" dirty="0"/>
              <a:t>《</a:t>
            </a:r>
            <a:r>
              <a:rPr lang="zh-CN" altLang="en-US" sz="1600" dirty="0"/>
              <a:t>得道多助，失道寡助</a:t>
            </a:r>
            <a:r>
              <a:rPr lang="en-US" altLang="zh-CN" sz="1600" dirty="0"/>
              <a:t>》</a:t>
            </a:r>
            <a:r>
              <a:rPr lang="zh-CN" altLang="en-US" sz="1600" dirty="0"/>
              <a:t>：“天时不如地利。”</a:t>
            </a:r>
            <a:br>
              <a:rPr lang="zh-CN" altLang="en-US" sz="1600" dirty="0"/>
            </a:br>
            <a:r>
              <a:rPr lang="zh-CN" altLang="en-US" sz="1600" dirty="0"/>
              <a:t>⑥用于短语“如</a:t>
            </a:r>
            <a:r>
              <a:rPr lang="en-US" altLang="zh-CN" sz="1600" dirty="0"/>
              <a:t>……</a:t>
            </a:r>
            <a:r>
              <a:rPr lang="zh-CN" altLang="en-US" sz="1600" dirty="0"/>
              <a:t>何”中，表示“对待</a:t>
            </a:r>
            <a:r>
              <a:rPr lang="en-US" altLang="zh-CN" sz="1600" dirty="0"/>
              <a:t>……</a:t>
            </a:r>
            <a:r>
              <a:rPr lang="zh-CN" altLang="en-US" sz="1600" dirty="0"/>
              <a:t>怎么办”、“把</a:t>
            </a:r>
            <a:r>
              <a:rPr lang="en-US" altLang="zh-CN" sz="1600" dirty="0"/>
              <a:t>……</a:t>
            </a:r>
            <a:r>
              <a:rPr lang="zh-CN" altLang="en-US" sz="1600" dirty="0"/>
              <a:t>怎么办”。</a:t>
            </a:r>
            <a:r>
              <a:rPr lang="en-US" altLang="zh-CN" sz="1600" dirty="0"/>
              <a:t>《</a:t>
            </a:r>
            <a:r>
              <a:rPr lang="zh-CN" altLang="en-US" sz="1600" dirty="0"/>
              <a:t>愚公移山</a:t>
            </a:r>
            <a:r>
              <a:rPr lang="en-US" altLang="zh-CN" sz="1600" dirty="0"/>
              <a:t>》</a:t>
            </a:r>
            <a:r>
              <a:rPr lang="zh-CN" altLang="en-US" sz="1600" dirty="0"/>
              <a:t>：“如太行、王屋何？”</a:t>
            </a:r>
          </a:p>
        </p:txBody>
      </p:sp>
    </p:spTree>
    <p:extLst>
      <p:ext uri="{BB962C8B-B14F-4D97-AF65-F5344CB8AC3E}">
        <p14:creationId xmlns:p14="http://schemas.microsoft.com/office/powerpoint/2010/main" val="3183770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1052</Words>
  <Application>Microsoft Office PowerPoint</Application>
  <PresentationFormat>全屏显示(16:9)</PresentationFormat>
  <Paragraphs>101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PingFang SC</vt:lpstr>
      <vt:lpstr>XinGothic-SinaWeibo</vt:lpstr>
      <vt:lpstr>等线</vt:lpstr>
      <vt:lpstr>汉仪旗黑-85S</vt:lpstr>
      <vt:lpstr>楷体</vt:lpstr>
      <vt:lpstr>宋体</vt:lpstr>
      <vt:lpstr>微软雅黑</vt:lpstr>
      <vt:lpstr>Arial</vt:lpstr>
      <vt:lpstr>Arial</vt:lpstr>
      <vt:lpstr>Calibri</vt:lpstr>
      <vt:lpstr>Times New Roman</vt:lpstr>
      <vt:lpstr>1_Office 主题​​</vt:lpstr>
      <vt:lpstr> 义项推导解词意 ——文言词语“以” “如” 的 意义与用法</vt:lpstr>
      <vt:lpstr>以</vt:lpstr>
      <vt:lpstr>“以”的意义和用法</vt:lpstr>
      <vt:lpstr>PowerPoint 演示文稿</vt:lpstr>
      <vt:lpstr>PowerPoint 演示文稿</vt:lpstr>
      <vt:lpstr>文言虚词“以”连词介词判别</vt:lpstr>
      <vt:lpstr>PowerPoint 演示文稿</vt:lpstr>
      <vt:lpstr>如</vt:lpstr>
      <vt:lpstr>“如”的意义和用法</vt:lpstr>
      <vt:lpstr>PowerPoint 演示文稿</vt:lpstr>
      <vt:lpstr>义项推导识记法</vt:lpstr>
      <vt:lpstr>小结：</vt:lpstr>
      <vt:lpstr>你也来试试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Administrator</cp:lastModifiedBy>
  <cp:revision>77</cp:revision>
  <dcterms:created xsi:type="dcterms:W3CDTF">2020-02-01T11:21:51Z</dcterms:created>
  <dcterms:modified xsi:type="dcterms:W3CDTF">2020-03-13T15:31:46Z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