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58" r:id="rId3"/>
    <p:sldId id="260" r:id="rId4"/>
    <p:sldId id="266" r:id="rId5"/>
    <p:sldId id="275" r:id="rId6"/>
    <p:sldId id="274" r:id="rId7"/>
    <p:sldId id="265" r:id="rId8"/>
    <p:sldId id="267" r:id="rId9"/>
    <p:sldId id="268" r:id="rId10"/>
    <p:sldId id="271" r:id="rId11"/>
    <p:sldId id="264" r:id="rId12"/>
    <p:sldId id="261" r:id="rId13"/>
    <p:sldId id="270" r:id="rId14"/>
    <p:sldId id="277" r:id="rId15"/>
    <p:sldId id="279" r:id="rId16"/>
    <p:sldId id="273" r:id="rId17"/>
    <p:sldId id="257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38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86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086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3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25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33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88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7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12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0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A1CB774-32FF-4D8B-936D-B116C8A8760F}" type="datetimeFigureOut">
              <a:rPr lang="zh-CN" altLang="en-US" smtClean="0"/>
              <a:t>2020/3/11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5B867C9-4859-4585-B806-94458B3E23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5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CCA7D9B-4214-4B88-823B-86B98BD96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39" y="0"/>
            <a:ext cx="12191999" cy="685800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F8FD7F2-F16D-4F27-914B-0F8DC0FDA413}"/>
              </a:ext>
            </a:extLst>
          </p:cNvPr>
          <p:cNvSpPr txBox="1"/>
          <p:nvPr/>
        </p:nvSpPr>
        <p:spPr>
          <a:xfrm>
            <a:off x="5062301" y="1767571"/>
            <a:ext cx="644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32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32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初中名著阅读 </a:t>
            </a:r>
          </a:p>
        </p:txBody>
      </p:sp>
      <p:sp>
        <p:nvSpPr>
          <p:cNvPr id="7" name="标题 14">
            <a:extLst>
              <a:ext uri="{FF2B5EF4-FFF2-40B4-BE49-F238E27FC236}">
                <a16:creationId xmlns:a16="http://schemas.microsoft.com/office/drawing/2014/main" id="{50053B3A-BDE7-411A-BAD1-16DF7B2F2094}"/>
              </a:ext>
            </a:extLst>
          </p:cNvPr>
          <p:cNvSpPr txBox="1">
            <a:spLocks/>
          </p:cNvSpPr>
          <p:nvPr/>
        </p:nvSpPr>
        <p:spPr>
          <a:xfrm>
            <a:off x="4056993" y="2879093"/>
            <a:ext cx="8123767" cy="11463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西游记</a:t>
            </a:r>
            <a:r>
              <a:rPr lang="en-US" altLang="zh-CN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描写专题之环境描写</a:t>
            </a:r>
            <a:endParaRPr lang="zh-CN" altLang="zh-CN" sz="4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B48F3C3-BDEF-4CB9-A511-7F22C1247BBF}"/>
              </a:ext>
            </a:extLst>
          </p:cNvPr>
          <p:cNvSpPr txBox="1"/>
          <p:nvPr/>
        </p:nvSpPr>
        <p:spPr>
          <a:xfrm>
            <a:off x="5160050" y="4449909"/>
            <a:ext cx="6253479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中国人民大学附属中学朝阳分校</a:t>
            </a:r>
            <a:endParaRPr lang="en-US" altLang="zh-CN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袁  洋</a:t>
            </a:r>
          </a:p>
        </p:txBody>
      </p:sp>
    </p:spTree>
    <p:extLst>
      <p:ext uri="{BB962C8B-B14F-4D97-AF65-F5344CB8AC3E}">
        <p14:creationId xmlns:p14="http://schemas.microsoft.com/office/powerpoint/2010/main" val="388969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BC3B3-7F95-47C2-ABF3-D0B9748E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</a:t>
            </a:r>
            <a:r>
              <a:rPr lang="en-US" altLang="zh-CN" dirty="0"/>
              <a:t>《</a:t>
            </a:r>
            <a:r>
              <a:rPr lang="zh-CN" altLang="en-US" dirty="0"/>
              <a:t>西游记</a:t>
            </a:r>
            <a:r>
              <a:rPr lang="en-US" altLang="zh-CN" dirty="0"/>
              <a:t>》</a:t>
            </a:r>
            <a:r>
              <a:rPr lang="zh-CN" altLang="en-US" dirty="0"/>
              <a:t>环境描写的作用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8F06E6-4BEB-4628-871B-75A199BBE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84" y="2022763"/>
            <a:ext cx="11570855" cy="491836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精读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回（灵根育孕源流出　心性修持大道生），圈划出本回目描写花果山与三星洞的内容。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精读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回（尸魔三戏唐三藏  圣僧恨逐美猴王），圈划出本回目悟空开路登山山崖看到的景色。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精读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西游记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回（万寿山大仙留故友 五庄观行者窃人参），圈划出本回目描写万寿山的内容。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09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6009C-E73A-4785-BAD5-EE104BD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18" y="1016"/>
            <a:ext cx="10058400" cy="1609344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第一回    灵根育孕源流出　心性修持大道生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128EDB-BD4A-4EAB-BC63-17E1B62E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328" y="1318768"/>
            <a:ext cx="9986079" cy="3455047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烟霞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散彩，日月摇光。千株老柏，万节修篁。千株老柏，带雨半空青冉冉；万节修篁，含烟一壑色苍苍。门外奇花布锦，桥边瑶草喷香。石崖突兀青苔润，悬壁高张翠藓长。时闻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仙鹤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唳，每见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凤凰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翔。仙鹤唳时，声振九皋霄汉远；凤凰翔起，翎毛五色彩云光。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玄猿白鹿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随隐见，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金狮玉象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任行藏。细观灵福地，真个赛天堂！又见那洞门紧闭，静悄悄杳无人迹。忽回头，见崖头立一石牌，约有三丈馀高、八尺馀阔，上有一行十个大字，乃是“灵台方寸山，斜月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三星洞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584D888-7BA7-4657-975D-DC1D59BC6CB5}"/>
              </a:ext>
            </a:extLst>
          </p:cNvPr>
          <p:cNvSpPr/>
          <p:nvPr/>
        </p:nvSpPr>
        <p:spPr>
          <a:xfrm>
            <a:off x="1160318" y="4982188"/>
            <a:ext cx="10134600" cy="1094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 这段描写里的仙鹤、凤凰、玄猿、白鹿、金狮、玉象等瑞兽，渲染出环境的宗教氛围，这种宗教氛围与菩提祖师的身份一致。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C17DFB8-F082-4D45-9C0E-0340993AC958}"/>
              </a:ext>
            </a:extLst>
          </p:cNvPr>
          <p:cNvSpPr/>
          <p:nvPr/>
        </p:nvSpPr>
        <p:spPr>
          <a:xfrm>
            <a:off x="401782" y="1148078"/>
            <a:ext cx="720436" cy="32004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景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物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为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氛围服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务</a:t>
            </a:r>
          </a:p>
        </p:txBody>
      </p:sp>
    </p:spTree>
    <p:extLst>
      <p:ext uri="{BB962C8B-B14F-4D97-AF65-F5344CB8AC3E}">
        <p14:creationId xmlns:p14="http://schemas.microsoft.com/office/powerpoint/2010/main" val="227712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6009C-E73A-4785-BAD5-EE104BD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389" y="258896"/>
            <a:ext cx="10871939" cy="713786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第一回    灵根育孕源流出　心性修持大道生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128EDB-BD4A-4EAB-BC63-17E1B62E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1461656"/>
            <a:ext cx="10130722" cy="4010889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国近大海，海中有一座山，唤为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花果山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。此山乃十洲之祖脉，三岛之来龙，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自开清浊而立，鸿蒙判后而成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。真个好山！有词赋为证。赋曰：势镇汪洋，威宁瑶海。势镇汪洋，潮涌银山鱼入穴；威宁瑶海，波翻雪浪蜃离渊。木火方隅高积上，东海之处耸崇巅。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丹崖怪石，削壁奇峰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。丹崖上，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彩凤双鸣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；削壁前，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麒麟独卧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。峰头时听锦鸡鸣，石窟每观龙出入。林中有寿鹿仙狐，树上有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灵禽玄鹤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瑶草奇花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不谢，青松翠柏长春。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仙桃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常结果，修竹每留云。一条涧壑藤萝密，四面原堤草色新。正是百川会处擎天柱，万劫无移大地根。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4BC50B0-5057-4A49-8042-43945745DAB0}"/>
              </a:ext>
            </a:extLst>
          </p:cNvPr>
          <p:cNvSpPr/>
          <p:nvPr/>
        </p:nvSpPr>
        <p:spPr>
          <a:xfrm>
            <a:off x="1267692" y="5396344"/>
            <a:ext cx="10345188" cy="9005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此处的环境描写，无论是山水还是走兽，均极力展示了花果山的祥和、生机与非凡奇特，景物的特别暗示了石猴来历不凡。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AF6E87-FED4-455D-8EF3-6D267E84057B}"/>
              </a:ext>
            </a:extLst>
          </p:cNvPr>
          <p:cNvSpPr/>
          <p:nvPr/>
        </p:nvSpPr>
        <p:spPr>
          <a:xfrm>
            <a:off x="297873" y="1220119"/>
            <a:ext cx="699654" cy="36506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景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物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为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人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物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形象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服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务</a:t>
            </a:r>
          </a:p>
        </p:txBody>
      </p:sp>
    </p:spTree>
    <p:extLst>
      <p:ext uri="{BB962C8B-B14F-4D97-AF65-F5344CB8AC3E}">
        <p14:creationId xmlns:p14="http://schemas.microsoft.com/office/powerpoint/2010/main" val="25457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B6009C-E73A-4785-BAD5-EE104BD4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45" y="108615"/>
            <a:ext cx="10058400" cy="1609344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第二十七回    尸魔三戏唐三藏  圣僧恨逐美猴王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128EDB-BD4A-4EAB-BC63-17E1B62EE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03" y="1633728"/>
            <a:ext cx="10123793" cy="2755392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   好猴王，他在那马前，横担着棒，剖开山路，上了高崖，看不尽：峰岩重叠，涧壑湾环。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虎狼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成阵走，麂鹿作群行。无数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獐豝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钻簇簇，满山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狐兔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聚丛丛。千尺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大蟒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，万丈</a:t>
            </a:r>
            <a:r>
              <a:rPr lang="zh-CN" altLang="en-US" sz="2800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长蛇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。大蟒喷愁雾，长蛇吐怪风。道旁荆棘牵漫，岭上松楠秀丽。薜萝满目，芳草连天。影落沧溟北，云开斗柄南。万古常含元气老，千峰巍列日光寒。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CB303ED1-9D81-41EF-822A-7E7C6702C092}"/>
              </a:ext>
            </a:extLst>
          </p:cNvPr>
          <p:cNvSpPr/>
          <p:nvPr/>
        </p:nvSpPr>
        <p:spPr>
          <a:xfrm>
            <a:off x="1454727" y="4389120"/>
            <a:ext cx="10259753" cy="22056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此处着重描写了狼、獐豝、狐兔、蟒、蛇等动物，这些动物在中国文化中常是凶残、狡诈、邪恶的体现。通过动物的凶猛形象刻画出了骇人的环境特点，暗示了妖精的凶残，为白骨精的出场埋下伏笔。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0630FE5-2B88-4162-96C9-2F392084AD46}"/>
              </a:ext>
            </a:extLst>
          </p:cNvPr>
          <p:cNvSpPr/>
          <p:nvPr/>
        </p:nvSpPr>
        <p:spPr>
          <a:xfrm>
            <a:off x="301752" y="1474119"/>
            <a:ext cx="762000" cy="3311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景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物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为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情节服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务</a:t>
            </a:r>
          </a:p>
        </p:txBody>
      </p:sp>
    </p:spTree>
    <p:extLst>
      <p:ext uri="{BB962C8B-B14F-4D97-AF65-F5344CB8AC3E}">
        <p14:creationId xmlns:p14="http://schemas.microsoft.com/office/powerpoint/2010/main" val="293348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7A01DB-ABD9-4937-8873-79C5FC76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79" y="252424"/>
            <a:ext cx="10795739" cy="866186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第二十四回    万寿山大仙留故友 五庄观行者窃人参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0B58B0-6583-46C3-A8D8-359E5408E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52" y="1192878"/>
            <a:ext cx="10795739" cy="4281054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      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高山峻极，大势峥嵘。根接昆仑脉，顶摩霄汉中。白鹤每来栖桧柏，玄猿时复挂藤萝。日映晴林，迭迭千条红雾绕；风生阴壑，飘飘万道彩云飞。幽鸟乱啼青竹里，锦鸡齐斗野花间。只见那千年峰、五福峰、芙蓉峰，巍巍凛凛放毫光；万岁石、虎牙石、三尖石，突突磷磷生瑞气。崖前草秀，岭上梅香。荆棘密森森，芝兰清淡淡。深林鹰凤聚千禽，古洞麒麟辖万兽。涧水有情，曲曲弯弯多绕顾；峰峦不断，重重迭迭自周回。又见那绿的槐，斑的竹，青的松，依依千载斗秾华；白的李、红的桃，翠的柳，灼灼三春争艳丽。龙吟虎啸，鹤舞猿啼。麋鹿从花出，青鸾对日鸣。乃是仙山真福地，蓬莱阆苑只如然。又见些花开花谢山头景，云去云来岭上峰。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2C9450C-C13F-4590-AF27-94857ADC554B}"/>
              </a:ext>
            </a:extLst>
          </p:cNvPr>
          <p:cNvSpPr/>
          <p:nvPr/>
        </p:nvSpPr>
        <p:spPr>
          <a:xfrm>
            <a:off x="691154" y="5339079"/>
            <a:ext cx="11201401" cy="12057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        此段描写了白鹤玄猿等十余种动物</a:t>
            </a:r>
            <a:r>
              <a:rPr lang="en-US" altLang="zh-CN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;</a:t>
            </a:r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有芝兰、青松等多种植物。动物自由自在</a:t>
            </a:r>
            <a:r>
              <a:rPr lang="en-US" altLang="zh-CN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植物茁壮生长</a:t>
            </a:r>
            <a:r>
              <a:rPr lang="en-US" altLang="zh-CN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一派和谐。这与</a:t>
            </a:r>
            <a:r>
              <a:rPr lang="en-US" altLang="zh-CN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《</a:t>
            </a:r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西游记</a:t>
            </a:r>
            <a:r>
              <a:rPr lang="en-US" altLang="zh-CN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》</a:t>
            </a:r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开篇阐述的天道观“万物资生</a:t>
            </a:r>
            <a:r>
              <a:rPr lang="en-US" altLang="zh-CN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,</a:t>
            </a:r>
            <a:r>
              <a:rPr lang="zh-CN" altLang="en-US" sz="24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乃顺承天”一致，作者的天道观强调的是万物并育、生态平衡的思想。此处描写暗合主题。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F336454-B4B1-4421-89A7-DDBB4D42FA36}"/>
              </a:ext>
            </a:extLst>
          </p:cNvPr>
          <p:cNvSpPr/>
          <p:nvPr/>
        </p:nvSpPr>
        <p:spPr>
          <a:xfrm>
            <a:off x="387926" y="1118610"/>
            <a:ext cx="768926" cy="367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景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物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为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主旨服</a:t>
            </a:r>
            <a:endParaRPr lang="en-US" altLang="zh-CN" sz="2800" b="1" dirty="0">
              <a:solidFill>
                <a:schemeClr val="tx1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务</a:t>
            </a:r>
          </a:p>
        </p:txBody>
      </p:sp>
    </p:spTree>
    <p:extLst>
      <p:ext uri="{BB962C8B-B14F-4D97-AF65-F5344CB8AC3E}">
        <p14:creationId xmlns:p14="http://schemas.microsoft.com/office/powerpoint/2010/main" val="7966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6251B1-46B5-4A1D-A496-1DE13726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环境描写作用小结</a:t>
            </a:r>
            <a:r>
              <a:rPr lang="en-US" altLang="zh-CN" dirty="0"/>
              <a:t>——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33E40C-59A5-471F-9B25-D7E95073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91" y="2446989"/>
            <a:ext cx="10393957" cy="2921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1.</a:t>
            </a:r>
            <a: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环境描写可以暗示</a:t>
            </a:r>
            <a:r>
              <a:rPr lang="en-US" altLang="zh-CN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/</a:t>
            </a:r>
            <a: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衬托人物的身份、地位等；</a:t>
            </a:r>
            <a:endParaRPr lang="en-US" altLang="zh-CN" sz="3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 </a:t>
            </a:r>
            <a:b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</a:br>
            <a:r>
              <a:rPr lang="en-US" altLang="zh-CN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2.</a:t>
            </a:r>
            <a: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环境描写可以渲染气氛；</a:t>
            </a:r>
            <a:endParaRPr lang="en-US" altLang="zh-CN" sz="3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>
              <a:buNone/>
            </a:pPr>
            <a:b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</a:br>
            <a:r>
              <a:rPr lang="en-US" altLang="zh-CN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3.</a:t>
            </a:r>
            <a: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环境描写还可以推动情节发展、为后文埋下伏笔；</a:t>
            </a:r>
            <a:endParaRPr lang="en-US" altLang="zh-CN" sz="32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>
              <a:buNone/>
            </a:pPr>
            <a:b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</a:br>
            <a:r>
              <a:rPr lang="en-US" altLang="zh-CN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4.</a:t>
            </a:r>
            <a:r>
              <a:rPr lang="zh-CN" altLang="en-US" sz="32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环境描写可以蕴含某种意蕴，突出主旨。</a:t>
            </a:r>
          </a:p>
        </p:txBody>
      </p:sp>
    </p:spTree>
    <p:extLst>
      <p:ext uri="{BB962C8B-B14F-4D97-AF65-F5344CB8AC3E}">
        <p14:creationId xmlns:p14="http://schemas.microsoft.com/office/powerpoint/2010/main" val="40435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图片 4" descr="图片包含 游戏机, 钟表&#10;&#10;描述已自动生成">
            <a:extLst>
              <a:ext uri="{FF2B5EF4-FFF2-40B4-BE49-F238E27FC236}">
                <a16:creationId xmlns:a16="http://schemas.microsoft.com/office/drawing/2014/main" id="{09272129-8C66-4BD5-B3BF-F67A9EB59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75" y="278674"/>
            <a:ext cx="7420320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内容占位符 4" descr="手机屏幕截图&#10;&#10;描述已自动生成">
            <a:extLst>
              <a:ext uri="{FF2B5EF4-FFF2-40B4-BE49-F238E27FC236}">
                <a16:creationId xmlns:a16="http://schemas.microsoft.com/office/drawing/2014/main" id="{CDD7FA99-6E79-4B5C-9018-DC8097FCD0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83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63F1BA1-8F6B-4476-96A5-A2271CCC6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690" y="1480044"/>
            <a:ext cx="7346690" cy="4778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/>
              <a:t>       “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天气绝不只是天气。雨绝不只是雨。同样，雪不只是雪，太阳不只是太阳，温暖不只是温暖，寒冷也不只是寒冷</a:t>
            </a:r>
            <a:r>
              <a:rPr lang="zh-CN" altLang="en-US" sz="4000" dirty="0"/>
              <a:t>。”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</a:p>
          <a:p>
            <a:pPr marL="0" indent="0">
              <a:buNone/>
            </a:pP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      ——《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风霜雨雪总关情</a:t>
            </a:r>
            <a:r>
              <a:rPr lang="en-US" altLang="zh-CN" sz="4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672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443638-A1F4-4085-9BAF-4014727D16E8}"/>
              </a:ext>
            </a:extLst>
          </p:cNvPr>
          <p:cNvSpPr txBox="1"/>
          <p:nvPr/>
        </p:nvSpPr>
        <p:spPr>
          <a:xfrm>
            <a:off x="3366655" y="3500650"/>
            <a:ext cx="5327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F56B71C-AF19-40A2-A793-FA8D5FC46F99}"/>
              </a:ext>
            </a:extLst>
          </p:cNvPr>
          <p:cNvSpPr txBox="1"/>
          <p:nvPr/>
        </p:nvSpPr>
        <p:spPr>
          <a:xfrm>
            <a:off x="3913910" y="5195062"/>
            <a:ext cx="4308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  <a:p>
            <a:endParaRPr lang="zh-CN" altLang="en-US" dirty="0"/>
          </a:p>
        </p:txBody>
      </p:sp>
      <p:pic>
        <p:nvPicPr>
          <p:cNvPr id="6" name="图片 5" descr="微信图片_20200201171503">
            <a:extLst>
              <a:ext uri="{FF2B5EF4-FFF2-40B4-BE49-F238E27FC236}">
                <a16:creationId xmlns:a16="http://schemas.microsoft.com/office/drawing/2014/main" id="{18E391D3-902A-48DB-BAF8-0916CC0A85B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5108" y="818005"/>
            <a:ext cx="2080257" cy="206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20DDE-A5A4-4441-93C3-D92EAE41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775788" cy="1609344"/>
          </a:xfrm>
        </p:spPr>
        <p:txBody>
          <a:bodyPr>
            <a:normAutofit/>
          </a:bodyPr>
          <a:lstStyle/>
          <a:p>
            <a:r>
              <a:rPr lang="zh-CN" altLang="en-US" sz="4800" dirty="0"/>
              <a:t>当我们聊起</a:t>
            </a:r>
            <a:r>
              <a:rPr lang="en-US" altLang="zh-CN" sz="4800" dirty="0"/>
              <a:t>《</a:t>
            </a:r>
            <a:r>
              <a:rPr lang="zh-CN" altLang="en-US" sz="4800" dirty="0"/>
              <a:t>西游记</a:t>
            </a:r>
            <a:r>
              <a:rPr lang="en-US" altLang="zh-CN" sz="4800" dirty="0"/>
              <a:t>》</a:t>
            </a:r>
            <a:r>
              <a:rPr lang="zh-CN" altLang="en-US" sz="4800" dirty="0"/>
              <a:t>，你会想到</a:t>
            </a:r>
            <a:r>
              <a:rPr lang="en-US" altLang="zh-CN" sz="4800" dirty="0"/>
              <a:t>……</a:t>
            </a:r>
            <a:endParaRPr lang="zh-CN" altLang="en-US" sz="4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7F51CE-BF71-4496-8851-3B48CB297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94" y="2121408"/>
            <a:ext cx="6153533" cy="329571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师徒四人历经艰险取得真经</a:t>
            </a:r>
            <a:endParaRPr lang="en-US" altLang="zh-CN" sz="24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上天入地的美猴王</a:t>
            </a:r>
            <a:endParaRPr lang="en-US" altLang="zh-CN" sz="24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好吃好色的猪八戒</a:t>
            </a:r>
            <a:endParaRPr lang="en-US" altLang="zh-CN" sz="24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忠心憨厚的沙和尚</a:t>
            </a:r>
            <a:endParaRPr lang="en-US" altLang="zh-CN" sz="24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有时迂腐，有时胆怯，但始终初心不改的唐僧</a:t>
            </a:r>
            <a:endParaRPr lang="en-US" altLang="zh-CN" sz="24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大大小小的妖魔鬼怪</a:t>
            </a:r>
            <a:endParaRPr lang="en-US" altLang="zh-CN" sz="24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dirty="0"/>
          </a:p>
          <a:p>
            <a:pPr marL="0" indent="0">
              <a:lnSpc>
                <a:spcPct val="120000"/>
              </a:lnSpc>
              <a:buNone/>
            </a:pPr>
            <a:endParaRPr lang="zh-CN" altLang="en-US" dirty="0"/>
          </a:p>
          <a:p>
            <a:pPr>
              <a:lnSpc>
                <a:spcPct val="120000"/>
              </a:lnSpc>
            </a:pPr>
            <a:endParaRPr lang="en-US" altLang="zh-CN" dirty="0"/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5" name="右大括号 4">
            <a:extLst>
              <a:ext uri="{FF2B5EF4-FFF2-40B4-BE49-F238E27FC236}">
                <a16:creationId xmlns:a16="http://schemas.microsoft.com/office/drawing/2014/main" id="{E08818FB-0172-400A-BA5E-F4458EF912E3}"/>
              </a:ext>
            </a:extLst>
          </p:cNvPr>
          <p:cNvSpPr/>
          <p:nvPr/>
        </p:nvSpPr>
        <p:spPr>
          <a:xfrm>
            <a:off x="7003473" y="2798618"/>
            <a:ext cx="685800" cy="25049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2480DB75-CA6F-4950-9A44-349DA6F06954}"/>
              </a:ext>
            </a:extLst>
          </p:cNvPr>
          <p:cNvSpPr/>
          <p:nvPr/>
        </p:nvSpPr>
        <p:spPr>
          <a:xfrm>
            <a:off x="8104908" y="3713540"/>
            <a:ext cx="1496291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</a:rPr>
              <a:t>人物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A261C22F-4392-43BC-91CB-1CBF43156386}"/>
              </a:ext>
            </a:extLst>
          </p:cNvPr>
          <p:cNvSpPr/>
          <p:nvPr/>
        </p:nvSpPr>
        <p:spPr>
          <a:xfrm>
            <a:off x="5036126" y="2244436"/>
            <a:ext cx="2898833" cy="19396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88A2FC93-288E-4E33-B20E-196FA97F8FB3}"/>
              </a:ext>
            </a:extLst>
          </p:cNvPr>
          <p:cNvSpPr/>
          <p:nvPr/>
        </p:nvSpPr>
        <p:spPr>
          <a:xfrm>
            <a:off x="8042563" y="1974274"/>
            <a:ext cx="1496291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>
                <a:solidFill>
                  <a:schemeClr val="tx1"/>
                </a:solidFill>
              </a:rPr>
              <a:t>情节</a:t>
            </a:r>
          </a:p>
        </p:txBody>
      </p:sp>
    </p:spTree>
    <p:extLst>
      <p:ext uri="{BB962C8B-B14F-4D97-AF65-F5344CB8AC3E}">
        <p14:creationId xmlns:p14="http://schemas.microsoft.com/office/powerpoint/2010/main" val="331272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AC15952-50DA-4321-9D39-A283913A3EDD}"/>
              </a:ext>
            </a:extLst>
          </p:cNvPr>
          <p:cNvSpPr txBox="1"/>
          <p:nvPr/>
        </p:nvSpPr>
        <p:spPr>
          <a:xfrm>
            <a:off x="1454727" y="2680853"/>
            <a:ext cx="2874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小说三要素</a:t>
            </a: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239A18C1-DF85-49BC-9E17-9DD6DA513A56}"/>
              </a:ext>
            </a:extLst>
          </p:cNvPr>
          <p:cNvSpPr/>
          <p:nvPr/>
        </p:nvSpPr>
        <p:spPr>
          <a:xfrm>
            <a:off x="4140200" y="1141696"/>
            <a:ext cx="983673" cy="394292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E71141-5D8F-41D9-8339-01BFB0AA0256}"/>
              </a:ext>
            </a:extLst>
          </p:cNvPr>
          <p:cNvSpPr txBox="1"/>
          <p:nvPr/>
        </p:nvSpPr>
        <p:spPr>
          <a:xfrm>
            <a:off x="5123873" y="835380"/>
            <a:ext cx="189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人物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71EAE3-44DF-4472-8AFB-BF0268921224}"/>
              </a:ext>
            </a:extLst>
          </p:cNvPr>
          <p:cNvSpPr txBox="1"/>
          <p:nvPr/>
        </p:nvSpPr>
        <p:spPr>
          <a:xfrm>
            <a:off x="5116550" y="2560579"/>
            <a:ext cx="189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情节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A35ED1F-6A16-4341-B5C1-1D28387869AE}"/>
              </a:ext>
            </a:extLst>
          </p:cNvPr>
          <p:cNvSpPr txBox="1"/>
          <p:nvPr/>
        </p:nvSpPr>
        <p:spPr>
          <a:xfrm>
            <a:off x="5081975" y="4529570"/>
            <a:ext cx="189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环境</a:t>
            </a: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EF17A8EF-6853-4841-B62A-468EF21E28DC}"/>
              </a:ext>
            </a:extLst>
          </p:cNvPr>
          <p:cNvSpPr/>
          <p:nvPr/>
        </p:nvSpPr>
        <p:spPr>
          <a:xfrm>
            <a:off x="6207257" y="4083413"/>
            <a:ext cx="262650" cy="16002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CD78D0-EDE0-4A97-83BB-0CD1F75C1791}"/>
              </a:ext>
            </a:extLst>
          </p:cNvPr>
          <p:cNvSpPr txBox="1"/>
          <p:nvPr/>
        </p:nvSpPr>
        <p:spPr>
          <a:xfrm>
            <a:off x="6418775" y="3689631"/>
            <a:ext cx="170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社会环境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0E671A5-3EDD-4CC2-BC16-E44456DDF544}"/>
              </a:ext>
            </a:extLst>
          </p:cNvPr>
          <p:cNvSpPr txBox="1"/>
          <p:nvPr/>
        </p:nvSpPr>
        <p:spPr>
          <a:xfrm>
            <a:off x="6461529" y="5298030"/>
            <a:ext cx="1704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自然环境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6CBCC5C-2660-402C-8E3D-2CD97602E257}"/>
              </a:ext>
            </a:extLst>
          </p:cNvPr>
          <p:cNvSpPr txBox="1"/>
          <p:nvPr/>
        </p:nvSpPr>
        <p:spPr>
          <a:xfrm>
            <a:off x="7956794" y="3122465"/>
            <a:ext cx="4010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指能反映社会、时代特征的建筑、场所、陈设等景物以及民俗民风等。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6BAC19-D1FF-499F-A533-A7EFFD286C59}"/>
              </a:ext>
            </a:extLst>
          </p:cNvPr>
          <p:cNvSpPr txBox="1"/>
          <p:nvPr/>
        </p:nvSpPr>
        <p:spPr>
          <a:xfrm>
            <a:off x="8063828" y="4904248"/>
            <a:ext cx="3828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指自然界的景物，如季节变化、风霜雨雪、山川湖海、森林原野等。</a:t>
            </a:r>
          </a:p>
        </p:txBody>
      </p:sp>
    </p:spTree>
    <p:extLst>
      <p:ext uri="{BB962C8B-B14F-4D97-AF65-F5344CB8AC3E}">
        <p14:creationId xmlns:p14="http://schemas.microsoft.com/office/powerpoint/2010/main" val="426755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2" grpId="0"/>
      <p:bldP spid="13" grpId="0"/>
      <p:bldP spid="8" grpId="0" animBg="1"/>
      <p:bldP spid="3" grpId="0"/>
      <p:bldP spid="10" grpId="0"/>
      <p:bldP spid="4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AE1C0-8D2B-4213-8913-600CBAF7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《</a:t>
            </a:r>
            <a:r>
              <a:rPr lang="zh-CN" altLang="en-US" dirty="0"/>
              <a:t>西游记</a:t>
            </a:r>
            <a:r>
              <a:rPr lang="en-US" altLang="zh-CN" dirty="0"/>
              <a:t>》</a:t>
            </a:r>
            <a:r>
              <a:rPr lang="zh-CN" altLang="en-US" dirty="0"/>
              <a:t>环境描写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1A14C4-495D-4691-8377-98C5D329F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2812474"/>
            <a:ext cx="11049000" cy="2459182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不一时，来于门首观看，见那松坡冷淡，竹径清幽。往来白鹤送浮云，上下猿猴时献果。那门前池宽树影长，石裂苔花破。宫殿森罗紫极高，楼台缥缈丹霞堕。真个是福地灵区，蓬莱云洞。清虚人事少，寂静道心生。青鸟每传王母信，紫鸾常寄老君经。看不尽那巍巍道德之风，果然漠漠神仙之宅。三藏离鞍下马，又见那山门左边有一通碑，碑上有十个大字，乃是“万寿山福地，五庄观洞天”。（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回）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3922B8EF-B7D7-463F-9364-EF606E6CA09B}"/>
              </a:ext>
            </a:extLst>
          </p:cNvPr>
          <p:cNvSpPr/>
          <p:nvPr/>
        </p:nvSpPr>
        <p:spPr>
          <a:xfrm>
            <a:off x="7779327" y="1828800"/>
            <a:ext cx="4128655" cy="87976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山寺道观</a:t>
            </a:r>
          </a:p>
        </p:txBody>
      </p:sp>
    </p:spTree>
    <p:extLst>
      <p:ext uri="{BB962C8B-B14F-4D97-AF65-F5344CB8AC3E}">
        <p14:creationId xmlns:p14="http://schemas.microsoft.com/office/powerpoint/2010/main" val="314082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C3641-2EAA-4580-93DC-F3281A82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30" y="41286"/>
            <a:ext cx="10058400" cy="1609344"/>
          </a:xfrm>
        </p:spPr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《</a:t>
            </a:r>
            <a:r>
              <a:rPr lang="zh-CN" altLang="en-US" dirty="0"/>
              <a:t>西游记</a:t>
            </a:r>
            <a:r>
              <a:rPr lang="en-US" altLang="zh-CN" dirty="0"/>
              <a:t>》</a:t>
            </a:r>
            <a:r>
              <a:rPr lang="zh-CN" altLang="en-US" dirty="0"/>
              <a:t>环境描写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EA4FCC-E070-4D6E-AB07-02B3A4246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8" y="2687782"/>
            <a:ext cx="10719539" cy="2791691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但见那：石崖高万丈，山大接青霄。根连地厚，峰插天高。两边杂树数千颗，前后藤缠百余里。花映草梢风有影，水流云窦月无根。倒木横担深涧，枯藤结挂光峰。石桥下，流滚滚清泉；台座上，长明明白粉。远观一似三岛天堂，近看有如蓬莱胜境。香松紫竹绕山溪，鸦鹊猿猴穿峻岭。洞门外，有一来一往的走兽成行；树林里，有或出或入的飞禽作队。青青香草秀，艳艳野花开。（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回）</a:t>
            </a: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F5322D7C-8DC4-4CA8-9D6D-BDA0DB405BE1}"/>
              </a:ext>
            </a:extLst>
          </p:cNvPr>
          <p:cNvSpPr/>
          <p:nvPr/>
        </p:nvSpPr>
        <p:spPr>
          <a:xfrm>
            <a:off x="3920837" y="1295400"/>
            <a:ext cx="6604924" cy="11568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山、树、藤、清泉、松竹、花草等</a:t>
            </a:r>
          </a:p>
        </p:txBody>
      </p:sp>
    </p:spTree>
    <p:extLst>
      <p:ext uri="{BB962C8B-B14F-4D97-AF65-F5344CB8AC3E}">
        <p14:creationId xmlns:p14="http://schemas.microsoft.com/office/powerpoint/2010/main" val="20866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761AF2-5E32-47FD-BD7B-5B4FBF04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《</a:t>
            </a:r>
            <a:r>
              <a:rPr lang="zh-CN" altLang="en-US" dirty="0"/>
              <a:t>西游记</a:t>
            </a:r>
            <a:r>
              <a:rPr lang="en-US" altLang="zh-CN" dirty="0"/>
              <a:t>》</a:t>
            </a:r>
            <a:r>
              <a:rPr lang="zh-CN" altLang="en-US" dirty="0"/>
              <a:t>环境描写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F4E89A-11D1-4027-9418-F7E835A7F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928" y="2130136"/>
            <a:ext cx="10058400" cy="3422073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却说那大圣虽被唐僧逐赶，然犹思念，感叹不已，早望见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东洋大海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，道：“我不走此路者，已五百年矣！”</a:t>
            </a:r>
            <a:r>
              <a:rPr lang="zh-CN" altLang="en-US" sz="3200" b="1" dirty="0">
                <a:highlight>
                  <a:srgbClr val="FFFF00"/>
                </a:highlight>
                <a:latin typeface="楷体" panose="02010609060101010101" pitchFamily="49" charset="-122"/>
                <a:ea typeface="楷体" panose="02010609060101010101" pitchFamily="49" charset="-122"/>
              </a:rPr>
              <a:t>只见那海水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：烟波荡荡，巨浪悠悠。烟波荡荡接天河，巨浪悠悠通地脉。潮来汹涌，水浸湾环。潮来汹涌，犹如霹雳吼三春；水浸湾环，却似狂风吹九夏。乘龙福老，往来必定皱眉行；跨鹤仙童，反复果然忧虑过。近岸无村社，傍水少渔舟。浪卷千年雪，风生六月秋。野禽凭出没，沙鸟任沉浮，眼前无钓客，耳畔只闻鸥。海底游鱼乐，天边过雁愁。（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回）</a:t>
            </a: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19A5D99C-23A4-485F-8516-A1D347563141}"/>
              </a:ext>
            </a:extLst>
          </p:cNvPr>
          <p:cNvSpPr/>
          <p:nvPr/>
        </p:nvSpPr>
        <p:spPr>
          <a:xfrm>
            <a:off x="7557655" y="1551709"/>
            <a:ext cx="4350327" cy="11568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大海</a:t>
            </a:r>
          </a:p>
        </p:txBody>
      </p:sp>
    </p:spTree>
    <p:extLst>
      <p:ext uri="{BB962C8B-B14F-4D97-AF65-F5344CB8AC3E}">
        <p14:creationId xmlns:p14="http://schemas.microsoft.com/office/powerpoint/2010/main" val="42920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AE1C0-8D2B-4213-8913-600CBAF79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89" y="124414"/>
            <a:ext cx="10058400" cy="1609344"/>
          </a:xfrm>
        </p:spPr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《</a:t>
            </a:r>
            <a:r>
              <a:rPr lang="zh-CN" altLang="en-US" dirty="0"/>
              <a:t>西游记</a:t>
            </a:r>
            <a:r>
              <a:rPr lang="en-US" altLang="zh-CN" dirty="0"/>
              <a:t>》</a:t>
            </a:r>
            <a:r>
              <a:rPr lang="zh-CN" altLang="en-US" dirty="0"/>
              <a:t>环境描写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1A14C4-495D-4691-8377-98C5D329F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68" y="2085340"/>
            <a:ext cx="10058400" cy="3053265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山顶嵯峨摩斗柄，树梢仿佛接云霄。青烟堆里，时闻得谷口猿啼；乱翠阴中，每听得松间鹤唳。啸风山魅立溪间，戏弄樵夫；成器狐狸坐崖畔，惊张猎户。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啸风山魅立溪间，戏弄樵夫；成器狐狸坐崖畔，惊张猎户。好山！看那八面崖巍，四围险峻。古怪乔松盘翠盖，枯摧老树挂藤萝。泉水飞流，寒气透人毛发冷；巅峰屹崒，清风射眼梦魂惊。时听大虫哮吼，每闻山鸟时鸣。麂鹿成群穿荆棘，往来跳跃；獐兔结党寻野食，前后奔跑。佇立草坡，一望并无客旅；行来深凹，四边俱有豺狼。应非佛祖修行处，尽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飞禽走兽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场。（第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回）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F330CB86-D36F-4C8A-83AF-EAAAF54BC559}"/>
              </a:ext>
            </a:extLst>
          </p:cNvPr>
          <p:cNvSpPr/>
          <p:nvPr/>
        </p:nvSpPr>
        <p:spPr>
          <a:xfrm>
            <a:off x="7557655" y="1551709"/>
            <a:ext cx="4350327" cy="115685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飞禽走兽</a:t>
            </a:r>
          </a:p>
        </p:txBody>
      </p:sp>
    </p:spTree>
    <p:extLst>
      <p:ext uri="{BB962C8B-B14F-4D97-AF65-F5344CB8AC3E}">
        <p14:creationId xmlns:p14="http://schemas.microsoft.com/office/powerpoint/2010/main" val="410240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FAE1C0-8D2B-4213-8913-600CBAF79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</a:t>
            </a:r>
            <a:r>
              <a:rPr lang="en-US" altLang="zh-CN" dirty="0"/>
              <a:t>《</a:t>
            </a:r>
            <a:r>
              <a:rPr lang="zh-CN" altLang="en-US" dirty="0"/>
              <a:t>西游记</a:t>
            </a:r>
            <a:r>
              <a:rPr lang="en-US" altLang="zh-CN" dirty="0"/>
              <a:t>》</a:t>
            </a:r>
            <a:r>
              <a:rPr lang="zh-CN" altLang="en-US" dirty="0"/>
              <a:t>环境描写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1A14C4-495D-4691-8377-98C5D329F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3006435"/>
            <a:ext cx="11430000" cy="220287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诗云：“皓魄当空宝镜悬，山河摇影十分全。琼楼玉宇清光满，冰鉴银盘爽气旋。万里此时同皎洁，一年今夜最明鲜。浑如霜饼离沧海，却似冰轮挂碧天。别馆寒窗孤客闷，山村野店老翁眠。乍临汉苑惊秋鬓，才到秦楼促晚奁。庾亮有诗传晋史，袁宏不寐泛江船。光浮杯面寒无力，清映庭中健有仙。处处窗轩吟白雪，家家院宇弄冰弦。”（第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回）</a:t>
            </a:r>
            <a:endParaRPr lang="en-US" altLang="zh-CN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3FDD685E-3DC7-413B-A629-33867F17D0C1}"/>
              </a:ext>
            </a:extLst>
          </p:cNvPr>
          <p:cNvSpPr/>
          <p:nvPr/>
        </p:nvSpPr>
        <p:spPr>
          <a:xfrm>
            <a:off x="7654636" y="1884218"/>
            <a:ext cx="2840182" cy="82434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月色</a:t>
            </a:r>
          </a:p>
        </p:txBody>
      </p:sp>
    </p:spTree>
    <p:extLst>
      <p:ext uri="{BB962C8B-B14F-4D97-AF65-F5344CB8AC3E}">
        <p14:creationId xmlns:p14="http://schemas.microsoft.com/office/powerpoint/2010/main" val="30112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B22991-A468-4B34-855D-71130CA8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755073"/>
            <a:ext cx="10428593" cy="1489363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《</a:t>
            </a:r>
            <a:r>
              <a:rPr lang="zh-CN" altLang="en-US" b="1" dirty="0">
                <a:solidFill>
                  <a:srgbClr val="FF0000"/>
                </a:solidFill>
              </a:rPr>
              <a:t>西游记</a:t>
            </a:r>
            <a:r>
              <a:rPr lang="en-US" altLang="zh-CN" b="1" dirty="0">
                <a:solidFill>
                  <a:srgbClr val="FF0000"/>
                </a:solidFill>
              </a:rPr>
              <a:t>》</a:t>
            </a:r>
            <a:r>
              <a:rPr lang="zh-CN" altLang="en-US" b="1" dirty="0">
                <a:solidFill>
                  <a:srgbClr val="FF0000"/>
                </a:solidFill>
              </a:rPr>
              <a:t>环境描写特点小结</a:t>
            </a:r>
            <a:r>
              <a:rPr lang="en-US" altLang="zh-CN" b="1" dirty="0">
                <a:solidFill>
                  <a:srgbClr val="FF0000"/>
                </a:solidFill>
              </a:rPr>
              <a:t>——</a:t>
            </a:r>
            <a:br>
              <a:rPr lang="en-US" altLang="zh-CN" b="1" dirty="0">
                <a:solidFill>
                  <a:schemeClr val="tx1"/>
                </a:solidFill>
              </a:rPr>
            </a:b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23926B7-4FAD-4C16-9678-152D9549548B}"/>
              </a:ext>
            </a:extLst>
          </p:cNvPr>
          <p:cNvSpPr/>
          <p:nvPr/>
        </p:nvSpPr>
        <p:spPr>
          <a:xfrm>
            <a:off x="381000" y="2043546"/>
            <a:ext cx="11014364" cy="41632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4000" b="1" dirty="0">
              <a:solidFill>
                <a:srgbClr val="FF0000"/>
              </a:solidFill>
            </a:endParaRPr>
          </a:p>
          <a:p>
            <a:endParaRPr lang="en-US" altLang="zh-CN" sz="4000" b="1" dirty="0">
              <a:solidFill>
                <a:srgbClr val="FF0000"/>
              </a:solidFill>
            </a:endParaRPr>
          </a:p>
          <a:p>
            <a:r>
              <a:rPr lang="en-US" altLang="zh-CN" sz="4000" b="1" dirty="0">
                <a:solidFill>
                  <a:srgbClr val="FF0000"/>
                </a:solidFill>
              </a:rPr>
              <a:t>1.</a:t>
            </a:r>
            <a:r>
              <a:rPr lang="zh-CN" altLang="en-US" sz="4000" b="1" dirty="0">
                <a:solidFill>
                  <a:srgbClr val="FF0000"/>
                </a:solidFill>
              </a:rPr>
              <a:t>形式多采用押韵的诗文。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endParaRPr lang="en-US" altLang="zh-CN" sz="4000" b="1" dirty="0">
              <a:solidFill>
                <a:srgbClr val="FF0000"/>
              </a:solidFill>
            </a:endParaRPr>
          </a:p>
          <a:p>
            <a:r>
              <a:rPr lang="en-US" altLang="zh-CN" sz="4000" b="1" dirty="0">
                <a:solidFill>
                  <a:srgbClr val="FF0000"/>
                </a:solidFill>
              </a:rPr>
              <a:t>2.</a:t>
            </a:r>
            <a:r>
              <a:rPr lang="zh-CN" altLang="en-US" sz="4000" b="1" dirty="0">
                <a:solidFill>
                  <a:srgbClr val="FF0000"/>
                </a:solidFill>
              </a:rPr>
              <a:t>数量繁多，随处可见。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endParaRPr lang="en-US" altLang="zh-CN" sz="4000" b="1" dirty="0">
              <a:solidFill>
                <a:srgbClr val="FF0000"/>
              </a:solidFill>
            </a:endParaRPr>
          </a:p>
          <a:p>
            <a:r>
              <a:rPr lang="en-US" altLang="zh-CN" sz="4000" b="1" dirty="0">
                <a:solidFill>
                  <a:srgbClr val="FF0000"/>
                </a:solidFill>
              </a:rPr>
              <a:t>3.</a:t>
            </a:r>
            <a:r>
              <a:rPr lang="zh-CN" altLang="en-US" sz="4000" b="1" dirty="0">
                <a:solidFill>
                  <a:srgbClr val="FF0000"/>
                </a:solidFill>
              </a:rPr>
              <a:t>常常用铺陈的手法，事无巨细地描绘。</a:t>
            </a:r>
            <a:endParaRPr lang="en-US" altLang="zh-CN" sz="4000" b="1" dirty="0">
              <a:solidFill>
                <a:srgbClr val="FF0000"/>
              </a:solidFill>
            </a:endParaRPr>
          </a:p>
          <a:p>
            <a:endParaRPr lang="en-US" altLang="zh-CN" sz="4000" b="1" dirty="0">
              <a:solidFill>
                <a:srgbClr val="FF0000"/>
              </a:solidFill>
            </a:endParaRPr>
          </a:p>
          <a:p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82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材纹理">
  <a:themeElements>
    <a:clrScheme name="木材纹理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材纹理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材纹理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2208</Words>
  <Application>Microsoft Office PowerPoint</Application>
  <PresentationFormat>宽屏</PresentationFormat>
  <Paragraphs>95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方正姚体</vt:lpstr>
      <vt:lpstr>华文宋体</vt:lpstr>
      <vt:lpstr>楷体</vt:lpstr>
      <vt:lpstr>宋体</vt:lpstr>
      <vt:lpstr>微软雅黑</vt:lpstr>
      <vt:lpstr>Calibri</vt:lpstr>
      <vt:lpstr>Rockwell</vt:lpstr>
      <vt:lpstr>Rockwell Condensed</vt:lpstr>
      <vt:lpstr>Rockwell Extra Bold</vt:lpstr>
      <vt:lpstr>Wingdings</vt:lpstr>
      <vt:lpstr>木材纹理</vt:lpstr>
      <vt:lpstr>PowerPoint 演示文稿</vt:lpstr>
      <vt:lpstr>当我们聊起《西游记》，你会想到……</vt:lpstr>
      <vt:lpstr>PowerPoint 演示文稿</vt:lpstr>
      <vt:lpstr>一、《西游记》环境描写</vt:lpstr>
      <vt:lpstr>一、《西游记》环境描写</vt:lpstr>
      <vt:lpstr>一、《西游记》环境描写</vt:lpstr>
      <vt:lpstr>一、《西游记》环境描写</vt:lpstr>
      <vt:lpstr>一、《西游记》环境描写</vt:lpstr>
      <vt:lpstr>《西游记》环境描写特点小结—— </vt:lpstr>
      <vt:lpstr>二、《西游记》环境描写的作用</vt:lpstr>
      <vt:lpstr>第一回    灵根育孕源流出　心性修持大道生</vt:lpstr>
      <vt:lpstr>第一回    灵根育孕源流出　心性修持大道生</vt:lpstr>
      <vt:lpstr>第二十七回    尸魔三戏唐三藏  圣僧恨逐美猴王</vt:lpstr>
      <vt:lpstr>第二十四回    万寿山大仙留故友 五庄观行者窃人参</vt:lpstr>
      <vt:lpstr>环境描写作用小结——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 baishi</dc:creator>
  <cp:lastModifiedBy>舒芳</cp:lastModifiedBy>
  <cp:revision>42</cp:revision>
  <dcterms:created xsi:type="dcterms:W3CDTF">2020-03-08T14:24:57Z</dcterms:created>
  <dcterms:modified xsi:type="dcterms:W3CDTF">2020-03-11T12:36:52Z</dcterms:modified>
</cp:coreProperties>
</file>