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306" r:id="rId3"/>
    <p:sldId id="310" r:id="rId4"/>
    <p:sldId id="319" r:id="rId5"/>
    <p:sldId id="311" r:id="rId6"/>
    <p:sldId id="312" r:id="rId7"/>
    <p:sldId id="313" r:id="rId8"/>
    <p:sldId id="320" r:id="rId9"/>
    <p:sldId id="314" r:id="rId10"/>
    <p:sldId id="315" r:id="rId11"/>
    <p:sldId id="316" r:id="rId12"/>
    <p:sldId id="317" r:id="rId13"/>
    <p:sldId id="318" r:id="rId14"/>
    <p:sldId id="30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1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42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3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46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8444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81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8697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833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73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2020/3/13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2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 smtClean="0">
                <a:solidFill>
                  <a:srgbClr val="FF0000"/>
                </a:solidFill>
              </a:rPr>
              <a:t>孔</a:t>
            </a:r>
            <a:r>
              <a:rPr lang="zh-CN" altLang="en-US" sz="4300" b="1" dirty="0">
                <a:solidFill>
                  <a:srgbClr val="FF0000"/>
                </a:solidFill>
              </a:rPr>
              <a:t>门言志话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理想</a:t>
            </a:r>
            <a:endParaRPr lang="zh-CN" altLang="en-US" sz="43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7579079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对外经济贸易大学附属中学：罗君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259309" y="1760563"/>
            <a:ext cx="11737073" cy="4941456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对于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子路，夫子“哂之”，这个“哂”即呵呵一笑，子路所说符合自己的才能，这里孔子并不是嘲笑子路说大话，但“为国以礼，其言不让”，子路这种轻率、不谦让的态度不符合孔子心中“礼”的标准，这一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“哂”是对其态度的轻微否定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。对于冉有和公西华“述志”，孔子虽然当时没有明确表态，但从最后的评论“安见方六七十，如五六十而非邦也者？” “宗庙会同，非诸侯而何？赤也为之小，孰能为之大？”中可以看出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表扬中有自信，推重中有欣慰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。但是孔子内心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最为认同的显然是曾皙之志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，当听完曾皙之志后，他长叹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说“吾与点也”，也就是“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我赞同曾点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啊”！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259309" y="941696"/>
            <a:ext cx="10740787" cy="98264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对于四个弟子“述志”，孔子分别持什么态度？</a:t>
            </a:r>
          </a:p>
        </p:txBody>
      </p:sp>
    </p:spTree>
    <p:extLst>
      <p:ext uri="{BB962C8B-B14F-4D97-AF65-F5344CB8AC3E}">
        <p14:creationId xmlns:p14="http://schemas.microsoft.com/office/powerpoint/2010/main" val="26538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0" y="2020836"/>
            <a:ext cx="11546006" cy="2852382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前面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我们说过，孔子社会理想是“老者安之，朋友信之，少者怀之”的大同境界，而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曾点所讲的这个境界，就是社会安定，国家自主，天下太平，每个人都享受真善美的人生，曾点描绘了一幅大同世界安详、自得的生活素描，这正是孔子一生孜孜以求的愿景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，而这完美人生与完美社会的憧憬又是很难实现的，因此孔子“喟然而叹”，“吾与点也”。 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509427" y="909449"/>
            <a:ext cx="9139539" cy="1111387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孔子为什么对曾皙的说法“喟然而叹”？</a:t>
            </a:r>
          </a:p>
        </p:txBody>
      </p:sp>
    </p:spTree>
    <p:extLst>
      <p:ext uri="{BB962C8B-B14F-4D97-AF65-F5344CB8AC3E}">
        <p14:creationId xmlns:p14="http://schemas.microsoft.com/office/powerpoint/2010/main" val="35033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99998" y="1496303"/>
            <a:ext cx="11964624" cy="3539721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许多</a:t>
            </a:r>
            <a:r>
              <a:rPr lang="zh-CN" altLang="en-US" sz="2800" dirty="0"/>
              <a:t>学者对孔子所赞同的“曾点之志”，对孔子“与点”的原因都有自己的理解，有兴趣的同学可以进一步研究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同学们</a:t>
            </a:r>
            <a:r>
              <a:rPr lang="zh-CN" altLang="en-US" sz="2800" dirty="0"/>
              <a:t>还可以读孔子与弟子言志的其它文章， 比如</a:t>
            </a:r>
            <a:r>
              <a:rPr lang="en-US" altLang="zh-CN" sz="2800" dirty="0"/>
              <a:t>《</a:t>
            </a:r>
            <a:r>
              <a:rPr lang="zh-CN" altLang="en-US" sz="2800" dirty="0"/>
              <a:t>孔子家语</a:t>
            </a:r>
            <a:r>
              <a:rPr lang="en-US" altLang="zh-CN" sz="2800" dirty="0"/>
              <a:t>•</a:t>
            </a:r>
            <a:r>
              <a:rPr lang="zh-CN" altLang="en-US" sz="2800" dirty="0"/>
              <a:t>致思第八</a:t>
            </a:r>
            <a:r>
              <a:rPr lang="en-US" altLang="zh-CN" sz="2800" dirty="0"/>
              <a:t>》</a:t>
            </a:r>
            <a:r>
              <a:rPr lang="zh-CN" altLang="en-US" sz="2800" dirty="0"/>
              <a:t>中的</a:t>
            </a:r>
            <a:r>
              <a:rPr lang="en-US" altLang="zh-CN" sz="2800" dirty="0"/>
              <a:t>《</a:t>
            </a:r>
            <a:r>
              <a:rPr lang="zh-CN" altLang="en-US" sz="2800" dirty="0"/>
              <a:t>农山言志</a:t>
            </a:r>
            <a:r>
              <a:rPr lang="en-US" altLang="zh-CN" sz="2800" dirty="0"/>
              <a:t>》 </a:t>
            </a:r>
            <a:r>
              <a:rPr lang="zh-CN" altLang="en-US" sz="2800" dirty="0"/>
              <a:t>等，进一步理解孔子的社会理想。 </a:t>
            </a: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99997" y="0"/>
            <a:ext cx="6532815" cy="97103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拓展阅读和研究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51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0" y="1660075"/>
            <a:ext cx="12191999" cy="2598025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1</a:t>
            </a:r>
            <a:r>
              <a:rPr lang="en-US" altLang="zh-CN" sz="3600" dirty="0"/>
              <a:t>. </a:t>
            </a:r>
            <a:r>
              <a:rPr lang="zh-CN" altLang="en-US" sz="3600" dirty="0"/>
              <a:t>了解孔子及其弟子的人生志向，理解孔子的治国理念、社会理想。</a:t>
            </a:r>
          </a:p>
          <a:p>
            <a:r>
              <a:rPr lang="en-US" altLang="zh-CN" sz="3600" dirty="0"/>
              <a:t>2. </a:t>
            </a:r>
            <a:r>
              <a:rPr lang="zh-CN" altLang="en-US" sz="3600" dirty="0"/>
              <a:t>认识孔子及其弟子形象特点，并在此基础上</a:t>
            </a:r>
            <a:r>
              <a:rPr lang="zh-CN" altLang="en-US" sz="3600"/>
              <a:t>有</a:t>
            </a:r>
            <a:r>
              <a:rPr lang="zh-CN" altLang="en-US" sz="3600" smtClean="0"/>
              <a:t>感情</a:t>
            </a:r>
            <a:r>
              <a:rPr lang="zh-CN" altLang="en-US" sz="3600"/>
              <a:t>地</a:t>
            </a:r>
            <a:r>
              <a:rPr lang="zh-CN" altLang="en-US" sz="3600" smtClean="0"/>
              <a:t>朗读</a:t>
            </a:r>
            <a:r>
              <a:rPr lang="zh-CN" altLang="en-US" sz="3600" dirty="0"/>
              <a:t>文本。</a:t>
            </a:r>
          </a:p>
          <a:p>
            <a:endParaRPr lang="zh-CN" altLang="en-US" sz="3200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509430" y="300251"/>
            <a:ext cx="4799550" cy="89602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学习目标：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6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72701" y="1050878"/>
            <a:ext cx="11964624" cy="5807122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2800" dirty="0" smtClean="0"/>
              <a:t>         </a:t>
            </a:r>
            <a:r>
              <a:rPr lang="zh-CN" altLang="zh-CN" sz="11200" dirty="0" smtClean="0"/>
              <a:t>历史</a:t>
            </a:r>
            <a:r>
              <a:rPr lang="zh-CN" altLang="zh-CN" sz="11200" dirty="0"/>
              <a:t>记载，孔子有三千弟子</a:t>
            </a:r>
            <a:r>
              <a:rPr lang="zh-CN" altLang="zh-CN" sz="11200" dirty="0" smtClean="0"/>
              <a:t>，贤者有</a:t>
            </a:r>
            <a:r>
              <a:rPr lang="zh-CN" altLang="zh-CN" sz="11200" dirty="0"/>
              <a:t>七十二人</a:t>
            </a:r>
            <a:r>
              <a:rPr lang="zh-CN" altLang="zh-CN" sz="11200" dirty="0" smtClean="0"/>
              <a:t>，见</a:t>
            </a:r>
            <a:r>
              <a:rPr lang="zh-CN" altLang="zh-CN" sz="11200" dirty="0"/>
              <a:t>诸《论语》及《史记》等资料，出名的，有了不起的成就的</a:t>
            </a:r>
            <a:r>
              <a:rPr lang="zh-CN" altLang="zh-CN" sz="11200" dirty="0" smtClean="0"/>
              <a:t>，</a:t>
            </a:r>
            <a:r>
              <a:rPr lang="zh-CN" altLang="en-US" sz="11200" dirty="0" smtClean="0"/>
              <a:t>有</a:t>
            </a:r>
            <a:r>
              <a:rPr lang="zh-CN" altLang="zh-CN" sz="11200" dirty="0" smtClean="0"/>
              <a:t>一二十人。</a:t>
            </a:r>
            <a:r>
              <a:rPr lang="zh-CN" altLang="zh-CN" sz="11200" dirty="0"/>
              <a:t>《论语》中有一些语录记录了孔子对这些弟子的评价，孔子与弟子们</a:t>
            </a:r>
            <a:r>
              <a:rPr lang="en-US" altLang="zh-CN" sz="11200" dirty="0"/>
              <a:t>“</a:t>
            </a:r>
            <a:r>
              <a:rPr lang="zh-CN" altLang="zh-CN" sz="11200" dirty="0"/>
              <a:t>言志</a:t>
            </a:r>
            <a:r>
              <a:rPr lang="en-US" altLang="zh-CN" sz="11200" dirty="0"/>
              <a:t>”</a:t>
            </a:r>
            <a:r>
              <a:rPr lang="zh-CN" altLang="zh-CN" sz="11200" dirty="0"/>
              <a:t>的经过与内容</a:t>
            </a:r>
            <a:r>
              <a:rPr lang="zh-CN" altLang="zh-CN" sz="11200" dirty="0" smtClean="0"/>
              <a:t>。</a:t>
            </a:r>
            <a:endParaRPr lang="en-US" altLang="zh-CN" sz="11200" dirty="0" smtClean="0"/>
          </a:p>
          <a:p>
            <a:endParaRPr lang="en-US" altLang="zh-CN" sz="11200" dirty="0" smtClean="0"/>
          </a:p>
          <a:p>
            <a:r>
              <a:rPr lang="zh-CN" altLang="en-US" sz="11200" dirty="0"/>
              <a:t>子</a:t>
            </a:r>
            <a:r>
              <a:rPr lang="zh-CN" altLang="en-US" sz="11200" dirty="0" smtClean="0"/>
              <a:t>路，名由</a:t>
            </a:r>
            <a:r>
              <a:rPr lang="zh-CN" altLang="en-US" sz="11200" dirty="0"/>
              <a:t>，</a:t>
            </a:r>
            <a:r>
              <a:rPr lang="zh-CN" altLang="en-US" sz="11200" dirty="0" smtClean="0"/>
              <a:t>字子路，</a:t>
            </a:r>
            <a:r>
              <a:rPr lang="zh-CN" altLang="en-US" sz="11200" dirty="0"/>
              <a:t>又字季路</a:t>
            </a:r>
            <a:r>
              <a:rPr lang="zh-CN" altLang="en-US" sz="11200" dirty="0" smtClean="0"/>
              <a:t>；</a:t>
            </a:r>
            <a:endParaRPr lang="en-US" altLang="zh-CN" sz="11200" dirty="0" smtClean="0"/>
          </a:p>
          <a:p>
            <a:r>
              <a:rPr lang="zh-CN" altLang="en-US" sz="11200" dirty="0" smtClean="0"/>
              <a:t>冉有，名求</a:t>
            </a:r>
            <a:r>
              <a:rPr lang="zh-CN" altLang="en-US" sz="11200" dirty="0"/>
              <a:t>，字子</a:t>
            </a:r>
            <a:r>
              <a:rPr lang="zh-CN" altLang="en-US" sz="11200" dirty="0" smtClean="0"/>
              <a:t>有；</a:t>
            </a:r>
            <a:endParaRPr lang="en-US" altLang="zh-CN" sz="11200" dirty="0" smtClean="0"/>
          </a:p>
          <a:p>
            <a:r>
              <a:rPr lang="zh-CN" altLang="en-US" sz="11200" dirty="0" smtClean="0"/>
              <a:t>公西华，名赤</a:t>
            </a:r>
            <a:r>
              <a:rPr lang="zh-CN" altLang="en-US" sz="11200" dirty="0"/>
              <a:t>，字子</a:t>
            </a:r>
            <a:r>
              <a:rPr lang="zh-CN" altLang="en-US" sz="11200" dirty="0" smtClean="0"/>
              <a:t>华；</a:t>
            </a:r>
            <a:endParaRPr lang="en-US" altLang="zh-CN" sz="11200" dirty="0" smtClean="0"/>
          </a:p>
          <a:p>
            <a:r>
              <a:rPr lang="zh-CN" altLang="en-US" sz="11200" dirty="0"/>
              <a:t>颜</a:t>
            </a:r>
            <a:r>
              <a:rPr lang="zh-CN" altLang="en-US" sz="11200" dirty="0" smtClean="0"/>
              <a:t>渊，名回，字</a:t>
            </a:r>
            <a:r>
              <a:rPr lang="zh-CN" altLang="en-US" sz="11200" dirty="0"/>
              <a:t>子</a:t>
            </a:r>
            <a:r>
              <a:rPr lang="zh-CN" altLang="en-US" sz="11200" dirty="0" smtClean="0"/>
              <a:t>渊；</a:t>
            </a:r>
            <a:endParaRPr lang="en-US" altLang="zh-CN" sz="11200" dirty="0" smtClean="0"/>
          </a:p>
          <a:p>
            <a:r>
              <a:rPr lang="zh-CN" altLang="en-US" sz="11200" dirty="0" smtClean="0"/>
              <a:t>曾皙，名点，字子皙。</a:t>
            </a:r>
            <a:endParaRPr lang="zh-CN" altLang="en-US" sz="11200" dirty="0"/>
          </a:p>
          <a:p>
            <a:endParaRPr lang="zh-CN" altLang="en-US" sz="11200" dirty="0"/>
          </a:p>
        </p:txBody>
      </p:sp>
    </p:spTree>
    <p:extLst>
      <p:ext uri="{BB962C8B-B14F-4D97-AF65-F5344CB8AC3E}">
        <p14:creationId xmlns:p14="http://schemas.microsoft.com/office/powerpoint/2010/main" val="7978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286602" y="1173709"/>
            <a:ext cx="11573302" cy="521344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sz="2600" dirty="0" smtClean="0"/>
              <a:t>孟武伯</a:t>
            </a:r>
            <a:r>
              <a:rPr lang="zh-CN" altLang="en-US" sz="2600" dirty="0"/>
              <a:t>问</a:t>
            </a:r>
            <a:r>
              <a:rPr lang="en-US" altLang="zh-CN" sz="2600" dirty="0"/>
              <a:t>:“</a:t>
            </a:r>
            <a:r>
              <a:rPr lang="zh-CN" altLang="en-US" sz="2600" dirty="0"/>
              <a:t>子路仁乎</a:t>
            </a:r>
            <a:r>
              <a:rPr lang="en-US" altLang="zh-CN" sz="2600" dirty="0"/>
              <a:t>?”</a:t>
            </a:r>
            <a:r>
              <a:rPr lang="zh-CN" altLang="en-US" sz="2600" dirty="0"/>
              <a:t>子曰</a:t>
            </a:r>
            <a:r>
              <a:rPr lang="en-US" altLang="zh-CN" sz="2600" dirty="0"/>
              <a:t>:“</a:t>
            </a:r>
            <a:r>
              <a:rPr lang="zh-CN" altLang="en-US" sz="2600" dirty="0"/>
              <a:t>不知也。”又问。子曰</a:t>
            </a:r>
            <a:r>
              <a:rPr lang="en-US" altLang="zh-CN" sz="2600" dirty="0" smtClean="0"/>
              <a:t>:</a:t>
            </a:r>
            <a:r>
              <a:rPr lang="zh-CN" altLang="en-US" sz="2600" dirty="0" smtClean="0"/>
              <a:t>”由</a:t>
            </a:r>
            <a:r>
              <a:rPr lang="zh-CN" altLang="en-US" sz="2600" dirty="0"/>
              <a:t>也，千乘之国，可使治其赋也，不知其仁也。”“求也何如</a:t>
            </a:r>
            <a:r>
              <a:rPr lang="en-US" altLang="zh-CN" sz="2600" dirty="0"/>
              <a:t>?”</a:t>
            </a:r>
            <a:r>
              <a:rPr lang="zh-CN" altLang="en-US" sz="2600" dirty="0"/>
              <a:t>子曰</a:t>
            </a:r>
            <a:r>
              <a:rPr lang="en-US" altLang="zh-CN" sz="2600" dirty="0" smtClean="0"/>
              <a:t>:</a:t>
            </a:r>
            <a:r>
              <a:rPr lang="zh-CN" altLang="en-US" sz="2600" dirty="0" smtClean="0"/>
              <a:t>“求</a:t>
            </a:r>
            <a:r>
              <a:rPr lang="zh-CN" altLang="en-US" sz="2600" dirty="0"/>
              <a:t>也，千室之邑，百乘之家，可使为之宰也，不知其仁也。”“赤也何如</a:t>
            </a:r>
            <a:r>
              <a:rPr lang="en-US" altLang="zh-CN" sz="2600" dirty="0"/>
              <a:t>?”</a:t>
            </a:r>
            <a:r>
              <a:rPr lang="zh-CN" altLang="en-US" sz="2600" dirty="0"/>
              <a:t>子曰</a:t>
            </a:r>
            <a:r>
              <a:rPr lang="en-US" altLang="zh-CN" sz="2600" dirty="0"/>
              <a:t>:“</a:t>
            </a:r>
            <a:r>
              <a:rPr lang="zh-CN" altLang="en-US" sz="2600" dirty="0"/>
              <a:t>赤也，束带立于朝，可使与宾客言也，不知其仁也。”</a:t>
            </a:r>
          </a:p>
          <a:p>
            <a:r>
              <a:rPr lang="zh-CN" altLang="en-US" sz="2600" dirty="0"/>
              <a:t> </a:t>
            </a:r>
            <a:r>
              <a:rPr lang="zh-CN" altLang="en-US" sz="2600" dirty="0" smtClean="0"/>
              <a:t>                                                            </a:t>
            </a:r>
            <a:r>
              <a:rPr lang="en-US" altLang="zh-CN" sz="2600" dirty="0" smtClean="0"/>
              <a:t>《</a:t>
            </a:r>
            <a:r>
              <a:rPr lang="zh-CN" altLang="en-US" sz="2600" dirty="0"/>
              <a:t>论语</a:t>
            </a:r>
            <a:r>
              <a:rPr lang="en-US" altLang="zh-CN" sz="2600" dirty="0"/>
              <a:t>•</a:t>
            </a:r>
            <a:r>
              <a:rPr lang="zh-CN" altLang="en-US" sz="2600" dirty="0"/>
              <a:t>公冶</a:t>
            </a:r>
            <a:r>
              <a:rPr lang="zh-CN" altLang="en-US" sz="2600" dirty="0" smtClean="0"/>
              <a:t>长</a:t>
            </a:r>
            <a:r>
              <a:rPr lang="zh-CN" altLang="en-US" sz="2600" dirty="0"/>
              <a:t>篇</a:t>
            </a:r>
            <a:r>
              <a:rPr lang="en-US" altLang="zh-CN" sz="2600" dirty="0" smtClean="0"/>
              <a:t>》</a:t>
            </a:r>
          </a:p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子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路：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军事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才能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大将之材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冉求：管理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才能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行政长官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公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西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华：外交才能，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外交官。</a:t>
            </a:r>
          </a:p>
          <a:p>
            <a:endParaRPr lang="zh-CN" altLang="en-US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5535" y="-204717"/>
            <a:ext cx="4176215" cy="1065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spc="800" dirty="0"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孔子知人</a:t>
            </a:r>
          </a:p>
        </p:txBody>
      </p:sp>
    </p:spTree>
    <p:extLst>
      <p:ext uri="{BB962C8B-B14F-4D97-AF65-F5344CB8AC3E}">
        <p14:creationId xmlns:p14="http://schemas.microsoft.com/office/powerpoint/2010/main" val="25660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191069" y="1214651"/>
            <a:ext cx="11723427" cy="541816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     </a:t>
            </a:r>
            <a:r>
              <a:rPr lang="zh-CN" altLang="en-US" sz="2400" dirty="0"/>
              <a:t>颜渊、季路侍。</a:t>
            </a:r>
            <a:r>
              <a:rPr lang="zh-CN" altLang="en-US" sz="2400" dirty="0" smtClean="0"/>
              <a:t>子曰：</a:t>
            </a:r>
            <a:r>
              <a:rPr lang="zh-CN" altLang="en-US" sz="2400" dirty="0"/>
              <a:t>“盍各言尔志。”子路曰：“愿</a:t>
            </a:r>
            <a:r>
              <a:rPr lang="zh-CN" altLang="en-US" sz="2400" dirty="0" smtClean="0"/>
              <a:t>车马衣裘</a:t>
            </a:r>
            <a:r>
              <a:rPr lang="zh-CN" altLang="en-US" sz="2400" dirty="0"/>
              <a:t>，与朋友共，敝之而无憾。”颜渊曰：“愿无伐善，无施劳。”子路曰：“愿闻子之志。”子曰：“老者安之，朋友信之，少者怀之。</a:t>
            </a:r>
            <a:r>
              <a:rPr lang="zh-CN" altLang="en-US" sz="2400" dirty="0" smtClean="0"/>
              <a:t>”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                                                       《</a:t>
            </a:r>
            <a:r>
              <a:rPr lang="zh-CN" altLang="en-US" sz="2400" dirty="0"/>
              <a:t>论语</a:t>
            </a:r>
            <a:r>
              <a:rPr lang="en-US" altLang="zh-CN" sz="2400" dirty="0"/>
              <a:t>•</a:t>
            </a:r>
            <a:r>
              <a:rPr lang="zh-CN" altLang="en-US" sz="2400" dirty="0"/>
              <a:t>公冶</a:t>
            </a:r>
            <a:r>
              <a:rPr lang="zh-CN" altLang="en-US" sz="2400" dirty="0" smtClean="0"/>
              <a:t>长</a:t>
            </a:r>
            <a:r>
              <a:rPr lang="zh-CN" altLang="en-US" sz="2400" dirty="0"/>
              <a:t>篇</a:t>
            </a:r>
            <a:r>
              <a:rPr lang="en-US" altLang="zh-CN" sz="2400" dirty="0" smtClean="0"/>
              <a:t>》</a:t>
            </a:r>
          </a:p>
          <a:p>
            <a:r>
              <a:rPr lang="zh-CN" altLang="en-US" sz="2400" dirty="0"/>
              <a:t>子路</a:t>
            </a:r>
            <a:r>
              <a:rPr lang="zh-CN" altLang="en-US" sz="2400" dirty="0" smtClean="0"/>
              <a:t>：豪爽侠气      志</a:t>
            </a:r>
            <a:r>
              <a:rPr lang="zh-CN" altLang="en-US" sz="2400" dirty="0"/>
              <a:t>在</a:t>
            </a:r>
            <a:r>
              <a:rPr lang="zh-CN" altLang="en-US" sz="2400" dirty="0" smtClean="0"/>
              <a:t>情意</a:t>
            </a:r>
            <a:endParaRPr lang="en-US" altLang="zh-CN" sz="2400" dirty="0" smtClean="0"/>
          </a:p>
          <a:p>
            <a:r>
              <a:rPr lang="zh-CN" altLang="en-US" sz="2400" dirty="0"/>
              <a:t>颜渊：</a:t>
            </a:r>
            <a:r>
              <a:rPr lang="zh-CN" altLang="en-US" sz="2400" dirty="0" smtClean="0"/>
              <a:t>谦虚</a:t>
            </a:r>
            <a:r>
              <a:rPr lang="zh-CN" altLang="en-US" sz="2400" dirty="0"/>
              <a:t>低调</a:t>
            </a:r>
            <a:r>
              <a:rPr lang="zh-CN" altLang="en-US" sz="2400" dirty="0" smtClean="0"/>
              <a:t>      志</a:t>
            </a:r>
            <a:r>
              <a:rPr lang="zh-CN" altLang="en-US" sz="2400" dirty="0"/>
              <a:t>在自我修养，志在</a:t>
            </a:r>
            <a:r>
              <a:rPr lang="zh-CN" altLang="en-US" sz="2400" dirty="0" smtClean="0"/>
              <a:t>无私</a:t>
            </a:r>
            <a:endParaRPr lang="en-US" altLang="zh-CN" sz="2400" dirty="0" smtClean="0"/>
          </a:p>
          <a:p>
            <a:r>
              <a:rPr lang="zh-CN" altLang="en-US" sz="2400" dirty="0"/>
              <a:t>孔子：仁慈</a:t>
            </a:r>
            <a:r>
              <a:rPr lang="zh-CN" altLang="en-US" sz="2400" dirty="0" smtClean="0"/>
              <a:t>博爱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     志</a:t>
            </a:r>
            <a:r>
              <a:rPr lang="zh-CN" altLang="en-US" sz="2400" dirty="0"/>
              <a:t>在大同境界，志</a:t>
            </a:r>
            <a:r>
              <a:rPr lang="zh-CN" altLang="en-US" sz="2400" dirty="0" smtClean="0"/>
              <a:t>在至</a:t>
            </a:r>
            <a:r>
              <a:rPr lang="zh-CN" altLang="en-US" sz="2400" dirty="0"/>
              <a:t>善。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191069" y="0"/>
            <a:ext cx="4825365" cy="971035"/>
          </a:xfrm>
        </p:spPr>
        <p:txBody>
          <a:bodyPr/>
          <a:lstStyle/>
          <a:p>
            <a:r>
              <a:rPr lang="zh-CN" altLang="en-US" dirty="0" smtClean="0"/>
              <a:t>师生言志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17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427542" y="2265528"/>
            <a:ext cx="10818213" cy="3248167"/>
          </a:xfrm>
        </p:spPr>
        <p:txBody>
          <a:bodyPr>
            <a:normAutofit fontScale="32500" lnSpcReduction="20000"/>
          </a:bodyPr>
          <a:lstStyle/>
          <a:p>
            <a:r>
              <a:rPr lang="zh-CN" altLang="en-US" dirty="0" smtClean="0"/>
              <a:t>子      </a:t>
            </a:r>
            <a:r>
              <a:rPr lang="zh-CN" altLang="en-US" sz="1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子路</a:t>
            </a:r>
            <a:r>
              <a:rPr lang="zh-CN" altLang="en-US" sz="12800" dirty="0">
                <a:latin typeface="楷体" panose="02010609060101010101" pitchFamily="49" charset="-122"/>
                <a:ea typeface="楷体" panose="02010609060101010101" pitchFamily="49" charset="-122"/>
              </a:rPr>
              <a:t>、曾皙、冉有、公西华侍坐。子曰：“以吾一日长乎尔，毋吾以也。居则曰：‘不吾知也。’如或知尔，则何以哉？</a:t>
            </a:r>
            <a:r>
              <a:rPr lang="zh-CN" altLang="en-US" sz="1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1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弟子</a:t>
            </a:r>
            <a:r>
              <a:rPr lang="zh-CN" altLang="en-US" sz="1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陪侍，老师问志</a:t>
            </a:r>
            <a:r>
              <a:rPr lang="zh-CN" altLang="en-US" sz="1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127289" y="191069"/>
            <a:ext cx="7870299" cy="133748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5400" spc="800" dirty="0">
                <a:ea typeface="汉仪旗黑-85S" panose="00020600040101010101" pitchFamily="18" charset="-122"/>
                <a:cs typeface="+mj-cs"/>
              </a:rPr>
              <a:t>孔子问</a:t>
            </a:r>
            <a:r>
              <a:rPr lang="zh-CN" altLang="en-US" sz="5400" spc="800" dirty="0" smtClean="0">
                <a:ea typeface="汉仪旗黑-85S" panose="00020600040101010101" pitchFamily="18" charset="-122"/>
                <a:cs typeface="+mj-cs"/>
              </a:rPr>
              <a:t>志</a:t>
            </a:r>
            <a:endParaRPr lang="en-US" altLang="zh-CN" sz="5400" spc="800" dirty="0" smtClean="0">
              <a:ea typeface="汉仪旗黑-85S" panose="00020600040101010101" pitchFamily="18" charset="-122"/>
              <a:cs typeface="+mj-cs"/>
            </a:endParaRPr>
          </a:p>
          <a:p>
            <a:r>
              <a:rPr lang="en-US" altLang="zh-CN" sz="5100" spc="800" dirty="0" smtClean="0">
                <a:ea typeface="汉仪旗黑-85S" panose="00020600040101010101" pitchFamily="18" charset="-122"/>
                <a:cs typeface="+mj-cs"/>
              </a:rPr>
              <a:t>《</a:t>
            </a:r>
            <a:r>
              <a:rPr lang="zh-CN" altLang="en-US" sz="5100" spc="800" dirty="0">
                <a:ea typeface="汉仪旗黑-85S" panose="00020600040101010101" pitchFamily="18" charset="-122"/>
                <a:cs typeface="+mj-cs"/>
              </a:rPr>
              <a:t>论语</a:t>
            </a:r>
            <a:r>
              <a:rPr lang="en-US" altLang="zh-CN" sz="5100" spc="800" dirty="0" smtClean="0">
                <a:ea typeface="汉仪旗黑-85S" panose="00020600040101010101" pitchFamily="18" charset="-122"/>
                <a:cs typeface="+mj-cs"/>
              </a:rPr>
              <a:t>•</a:t>
            </a:r>
            <a:r>
              <a:rPr lang="zh-CN" altLang="en-US" sz="5100" spc="800" dirty="0" smtClean="0">
                <a:ea typeface="汉仪旗黑-85S" panose="00020600040101010101" pitchFamily="18" charset="-122"/>
                <a:cs typeface="+mj-cs"/>
              </a:rPr>
              <a:t>先进篇</a:t>
            </a:r>
            <a:r>
              <a:rPr lang="en-US" altLang="zh-CN" sz="5100" spc="800" dirty="0" smtClean="0">
                <a:ea typeface="汉仪旗黑-85S" panose="00020600040101010101" pitchFamily="18" charset="-122"/>
                <a:cs typeface="+mj-cs"/>
              </a:rPr>
              <a:t>》</a:t>
            </a:r>
            <a:endParaRPr lang="zh-CN" altLang="en-US" sz="5100" spc="800" dirty="0">
              <a:ea typeface="汉仪旗黑-85S" panose="00020600040101010101" pitchFamily="18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19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518616" y="2047165"/>
            <a:ext cx="10890912" cy="4626590"/>
          </a:xfrm>
        </p:spPr>
        <p:txBody>
          <a:bodyPr>
            <a:normAutofit fontScale="40000" lnSpcReduction="20000"/>
          </a:bodyPr>
          <a:lstStyle/>
          <a:p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子路率尔而对曰：“千乘之国，摄乎大国之间，加之以师旅，因之以饥馑；由也为之，比及三年，可使有勇，且知方也。”</a:t>
            </a:r>
            <a:r>
              <a:rPr lang="zh-CN" altLang="en-US" sz="9600" dirty="0">
                <a:latin typeface="宋体" panose="02010600030101010101" pitchFamily="2" charset="-122"/>
                <a:ea typeface="宋体" panose="02010600030101010101" pitchFamily="2" charset="-122"/>
              </a:rPr>
              <a:t>子路“率尔而对”，第一个抢着发言，正是</a:t>
            </a:r>
            <a:r>
              <a:rPr lang="zh-CN" altLang="en-US" sz="9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豪爽直率</a:t>
            </a:r>
            <a:r>
              <a:rPr lang="zh-CN" altLang="en-US" sz="9600" dirty="0">
                <a:latin typeface="宋体" panose="02010600030101010101" pitchFamily="2" charset="-122"/>
                <a:ea typeface="宋体" panose="02010600030101010101" pitchFamily="2" charset="-122"/>
              </a:rPr>
              <a:t>的子路，在一个强敌环伺，饥荒不断，内忧外患的国家，三年之内，我可以</a:t>
            </a:r>
            <a:r>
              <a:rPr lang="zh-CN" altLang="en-US" sz="9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使百姓勇敢善战又懂得礼仪</a:t>
            </a:r>
            <a:r>
              <a:rPr lang="zh-CN" altLang="en-US" sz="9600" dirty="0">
                <a:latin typeface="宋体" panose="02010600030101010101" pitchFamily="2" charset="-122"/>
                <a:ea typeface="宋体" panose="02010600030101010101" pitchFamily="2" charset="-122"/>
              </a:rPr>
              <a:t>，这符合子路</a:t>
            </a:r>
            <a:r>
              <a:rPr lang="zh-CN" altLang="en-US" sz="9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军事人才</a:t>
            </a:r>
            <a:r>
              <a:rPr lang="zh-CN" altLang="en-US" sz="96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9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特点。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218365" y="798447"/>
            <a:ext cx="6578220" cy="971035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四位弟子志在何处？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2609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95534" y="1111387"/>
            <a:ext cx="11900848" cy="574661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曰：“方六七十，如五六十，求也为之，比及三年，可使足民。如其礼乐，以俟君子。”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在老师点名之后发言的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冉有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就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谨慎谦虚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多了，他说只要方圆六七十里或者更小的国家交给我治理，花上三年的时间，可以使这个国家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人民富足，经济繁荣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。这也符合冉有作为一个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行政管理人才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的特点。</a:t>
            </a: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对曰：“非曰能之，愿学焉。宗庙之事，如会同，端章甫，愿为小相焉。”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前面我们说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公西华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是一个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外交人才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，果然，他对自己的认识也是与孔子一致的，他很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低调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，说“宗庙祭祀的工作，或者是诸侯会盟及朝见天子的时候，我愿意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穿戴好礼服礼帽做一个小傧相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。”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43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109182" y="1058093"/>
            <a:ext cx="11709779" cy="537000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曰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：“莫春者，春服既成，冠者五六人，童子六七人，浴乎沂，风乎舞雩，咏而归。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dirty="0" smtClean="0"/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最后一个发言的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曾皙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一边鼓瑟一边听着同学们的谈话，很有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高雅恬淡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的风度，他的理想是“春天来了，脱去冬衣，换上春装，和五六个成年人，六七个少年人，到沂水去洗洗澡，然后到舞雩台吹吹风，唱唱歌，大家优哉游哉地尽兴游玩，快快乐乐地唱着歌回家去。”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92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711</TotalTime>
  <Words>1307</Words>
  <Application>Microsoft Office PowerPoint</Application>
  <PresentationFormat>宽屏</PresentationFormat>
  <Paragraphs>48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汉仪旗黑-85S</vt:lpstr>
      <vt:lpstr>黑体</vt:lpstr>
      <vt:lpstr>华文新魏</vt:lpstr>
      <vt:lpstr>楷体</vt:lpstr>
      <vt:lpstr>宋体</vt:lpstr>
      <vt:lpstr>微软雅黑</vt:lpstr>
      <vt:lpstr>幼圆</vt:lpstr>
      <vt:lpstr>Arial</vt:lpstr>
      <vt:lpstr>Calibri</vt:lpstr>
      <vt:lpstr>Elephant</vt:lpstr>
      <vt:lpstr>Wingdings</vt:lpstr>
      <vt:lpstr>A000120140530A18PPBG</vt:lpstr>
      <vt:lpstr>1_Office 主题​​</vt:lpstr>
      <vt:lpstr>孔门言志话理想</vt:lpstr>
      <vt:lpstr>学习目标： </vt:lpstr>
      <vt:lpstr>PowerPoint 演示文稿</vt:lpstr>
      <vt:lpstr>PowerPoint 演示文稿</vt:lpstr>
      <vt:lpstr>师生言志</vt:lpstr>
      <vt:lpstr>PowerPoint 演示文稿</vt:lpstr>
      <vt:lpstr>四位弟子志在何处？</vt:lpstr>
      <vt:lpstr>PowerPoint 演示文稿</vt:lpstr>
      <vt:lpstr>PowerPoint 演示文稿</vt:lpstr>
      <vt:lpstr>PowerPoint 演示文稿</vt:lpstr>
      <vt:lpstr>PowerPoint 演示文稿</vt:lpstr>
      <vt:lpstr>拓展阅读和研究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Administrator</cp:lastModifiedBy>
  <cp:revision>118</cp:revision>
  <dcterms:created xsi:type="dcterms:W3CDTF">2019-08-28T15:40:44Z</dcterms:created>
  <dcterms:modified xsi:type="dcterms:W3CDTF">2020-03-13T15:36:50Z</dcterms:modified>
</cp:coreProperties>
</file>