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57" r:id="rId2"/>
    <p:sldId id="262" r:id="rId3"/>
    <p:sldId id="269" r:id="rId4"/>
    <p:sldId id="259" r:id="rId5"/>
    <p:sldId id="280" r:id="rId6"/>
    <p:sldId id="281" r:id="rId7"/>
    <p:sldId id="284" r:id="rId8"/>
    <p:sldId id="283" r:id="rId9"/>
    <p:sldId id="268" r:id="rId10"/>
    <p:sldId id="272" r:id="rId11"/>
    <p:sldId id="273" r:id="rId12"/>
    <p:sldId id="274" r:id="rId13"/>
    <p:sldId id="276" r:id="rId14"/>
    <p:sldId id="278" r:id="rId15"/>
    <p:sldId id="277" r:id="rId16"/>
    <p:sldId id="279" r:id="rId17"/>
    <p:sldId id="26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7" autoAdjust="0"/>
  </p:normalViewPr>
  <p:slideViewPr>
    <p:cSldViewPr snapToGrid="0">
      <p:cViewPr varScale="1">
        <p:scale>
          <a:sx n="60" d="100"/>
          <a:sy n="60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8FF8-5F82-43E8-8606-EDC5659D23D5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B2ACD-4ABD-4FE1-AA16-9FEC5B4D3E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75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BA341D-732B-445D-9A8B-0D928AB5D7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7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200" b="1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408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有谋，团队配合</a:t>
            </a:r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71673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2822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51685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540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8663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2687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610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7487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196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10A073B-4EB2-4713-9818-1DBE3D44B1BD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07152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6621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994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5375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0494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众多的打斗场面中，有几场是水下打斗孙悟空没有参与，请你阅读下面一段摘录，请你根据场面描写和打斗场面的相关知识，说说你在其中获取了哪些信息？八戒和沙僧在打斗中表现出了怎样的特点？请联系原文，此刻孙悟空又在做什么？你又读出了怎样的悟空？</a:t>
            </a:r>
          </a:p>
        </p:txBody>
      </p:sp>
      <p:sp>
        <p:nvSpPr>
          <p:cNvPr id="614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DD1FC7-6921-4FCA-8E00-62EBACB7E072}" type="datetime1">
              <a:rPr lang="zh-CN" altLang="en-US" smtClean="0"/>
              <a:pPr/>
              <a:t>2020/3/11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752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7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7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94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15"/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</p:spPr>
        <p:txBody>
          <a:bodyPr wrap="square">
            <a:normAutofit/>
          </a:bodyPr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A356394F-24F8-4E44-AF6A-FA5900722B79}" type="datetimeFigureOut">
              <a:rPr lang="zh-CN" altLang="en-US"/>
              <a:pPr>
                <a:defRPr/>
              </a:pPr>
              <a:t>2020/3/11</a:t>
            </a:fld>
            <a:endParaRPr lang="zh-CN" altLang="en-US"/>
          </a:p>
        </p:txBody>
      </p:sp>
      <p:sp>
        <p:nvSpPr>
          <p:cNvPr id="8" name="页脚占位符 16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</p:spPr>
        <p:txBody>
          <a:bodyPr wrap="square">
            <a:normAutofit/>
          </a:bodyPr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</p:spPr>
        <p:txBody>
          <a:bodyPr wrap="square">
            <a:normAutofit/>
          </a:bodyPr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C493C93-1E52-4D73-918A-5E8F0326FEF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86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58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7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00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2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2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57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70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4BDB2-AD7E-442F-91CF-17B82794356D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DFB0-0831-449B-97BC-E5AB19EC3F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3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43425" y="2716213"/>
            <a:ext cx="7216775" cy="13922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描写专题</a:t>
            </a:r>
            <a:b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之打斗场面</a:t>
            </a:r>
          </a:p>
        </p:txBody>
      </p:sp>
      <p:sp>
        <p:nvSpPr>
          <p:cNvPr id="10" name="矩形 9"/>
          <p:cNvSpPr/>
          <p:nvPr/>
        </p:nvSpPr>
        <p:spPr>
          <a:xfrm>
            <a:off x="6494463" y="4846638"/>
            <a:ext cx="48021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900" y="1592263"/>
            <a:ext cx="6148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初中名著阅读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300" y="4932363"/>
            <a:ext cx="6448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人大附中朝阳分校   胡培真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343329" y="250724"/>
            <a:ext cx="11505342" cy="599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/>
              <a:t> </a:t>
            </a:r>
            <a:r>
              <a:rPr lang="zh-CN" altLang="en-US" b="1" dirty="0"/>
              <a:t>示例</a:t>
            </a:r>
            <a:r>
              <a:rPr lang="en-US" altLang="zh-CN" b="1" dirty="0"/>
              <a:t>2</a:t>
            </a:r>
            <a:r>
              <a:rPr lang="zh-CN" altLang="en-US" b="1" dirty="0"/>
              <a:t>：</a:t>
            </a:r>
            <a:r>
              <a:rPr lang="en-US" altLang="zh-CN" b="1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000" b="1" dirty="0"/>
              <a:t>       </a:t>
            </a:r>
            <a:r>
              <a:rPr lang="zh-CN" altLang="zh-CN" sz="3000" b="1" dirty="0"/>
              <a:t>铜锤宝杖与钉钯，悟能悟净战妖邪。一个是天蓬临世界，一个是上将降天涯。他两个夹攻水怪施威武，这一个独抵神僧势可夸。有分有缘成大道，相生相克秉恒沙。土克水，水干见底；水生木，木旺开花。禅法参修归一体，还丹炮炼伏三家。土是母，发金芽，金生神水产婴娃；水为本，润木华，木有辉煌烈火霞。攒簇五行皆别异，故然变脸各争差。看他那铜锤九瓣光明好，宝杖千丝彩绣佳。钯按阴阳分九曜，不明解数乱如麻。捐躯弃命因僧难，舍死忘生为释迦。致使铜锤忙不坠，左遮宝杖右遮钯。</a:t>
            </a:r>
            <a:endParaRPr lang="en-US" altLang="zh-CN" sz="30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/>
              <a:t>                                            </a:t>
            </a:r>
            <a:r>
              <a:rPr lang="zh-CN" altLang="zh-CN" b="1" dirty="0"/>
              <a:t>【第四十九回  三藏有灾沉水宅 观音救难现鱼篮】</a:t>
            </a:r>
          </a:p>
          <a:p>
            <a:pPr>
              <a:lnSpc>
                <a:spcPct val="150000"/>
              </a:lnSpc>
            </a:pPr>
            <a:endParaRPr lang="zh-CN" altLang="zh-CN" b="1" dirty="0"/>
          </a:p>
          <a:p>
            <a:pPr>
              <a:lnSpc>
                <a:spcPct val="150000"/>
              </a:lnSpc>
            </a:pPr>
            <a:endParaRPr lang="zh-CN" altLang="en-US" b="1" dirty="0"/>
          </a:p>
          <a:p>
            <a:pPr>
              <a:lnSpc>
                <a:spcPct val="150000"/>
              </a:lnSpc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04195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201561" y="706525"/>
            <a:ext cx="11788877" cy="58789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请阅读资料，根据场面描写和打斗场面的相关知识回答：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）你在其中获取了哪些信息？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）</a:t>
            </a:r>
            <a:r>
              <a:rPr lang="zh-CN" altLang="en-US" sz="3200" b="1" dirty="0">
                <a:solidFill>
                  <a:srgbClr val="FF0000"/>
                </a:solidFill>
              </a:rPr>
              <a:t>八戒和沙僧</a:t>
            </a:r>
            <a:r>
              <a:rPr lang="zh-CN" altLang="en-US" sz="3200" b="1" dirty="0"/>
              <a:t>在打斗中表现出了怎样的特点？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）请联系前后文回答，此刻</a:t>
            </a:r>
            <a:r>
              <a:rPr lang="zh-CN" altLang="en-US" sz="3200" b="1" dirty="0">
                <a:solidFill>
                  <a:srgbClr val="FF0000"/>
                </a:solidFill>
              </a:rPr>
              <a:t>孙悟空</a:t>
            </a:r>
            <a:r>
              <a:rPr lang="zh-CN" altLang="en-US" sz="3200" b="1" dirty="0"/>
              <a:t>做了什么？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）你读出了一个怎样的悟空？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endParaRPr lang="zh-CN" altLang="en-US" sz="3200" b="1" dirty="0"/>
          </a:p>
          <a:p>
            <a:pPr>
              <a:lnSpc>
                <a:spcPct val="150000"/>
              </a:lnSpc>
            </a:pP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2901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403123" y="289560"/>
            <a:ext cx="11385754" cy="6328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/>
              <a:t>解析：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）</a:t>
            </a:r>
            <a:r>
              <a:rPr lang="zh-CN" altLang="en-US" sz="3600" b="1" dirty="0"/>
              <a:t>八戒、沙僧共同出战，对付法力高强的灵感大王；但孙悟空没有参与水下打斗。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         </a:t>
            </a:r>
            <a:r>
              <a:rPr lang="zh-CN" altLang="zh-CN" b="1" dirty="0"/>
              <a:t>铜锤宝杖与钉钯，</a:t>
            </a:r>
            <a:r>
              <a:rPr lang="zh-CN" altLang="zh-CN" b="1" dirty="0">
                <a:solidFill>
                  <a:srgbClr val="FF0000"/>
                </a:solidFill>
              </a:rPr>
              <a:t>悟能悟净</a:t>
            </a:r>
            <a:r>
              <a:rPr lang="zh-CN" altLang="zh-CN" b="1" dirty="0"/>
              <a:t>战</a:t>
            </a:r>
            <a:r>
              <a:rPr lang="zh-CN" altLang="zh-CN" b="1" dirty="0">
                <a:solidFill>
                  <a:srgbClr val="00B0F0"/>
                </a:solidFill>
              </a:rPr>
              <a:t>妖邪</a:t>
            </a:r>
            <a:r>
              <a:rPr lang="zh-CN" altLang="zh-CN" b="1" dirty="0"/>
              <a:t>。</a:t>
            </a:r>
            <a:r>
              <a:rPr lang="zh-CN" altLang="zh-CN" b="1" dirty="0">
                <a:solidFill>
                  <a:srgbClr val="FF0000"/>
                </a:solidFill>
              </a:rPr>
              <a:t>一个是天蓬临世界，一个是上将降天涯。</a:t>
            </a:r>
            <a:r>
              <a:rPr lang="zh-CN" altLang="zh-CN" b="1" dirty="0"/>
              <a:t>他两个夹攻水怪施威武，</a:t>
            </a:r>
            <a:r>
              <a:rPr lang="zh-CN" altLang="zh-CN" b="1" dirty="0">
                <a:solidFill>
                  <a:srgbClr val="00B0F0"/>
                </a:solidFill>
              </a:rPr>
              <a:t>这一个独抵神僧势可夸</a:t>
            </a:r>
            <a:r>
              <a:rPr lang="zh-CN" altLang="zh-CN" b="1" dirty="0"/>
              <a:t>。</a:t>
            </a:r>
            <a:r>
              <a:rPr lang="en-US" altLang="zh-CN" b="1" dirty="0"/>
              <a:t>……</a:t>
            </a:r>
            <a:r>
              <a:rPr lang="zh-CN" altLang="zh-CN" b="1" dirty="0"/>
              <a:t>看他那铜锤九瓣光明好，宝杖千丝彩绣佳。钯按阴阳分九曜，</a:t>
            </a:r>
            <a:r>
              <a:rPr lang="zh-CN" altLang="zh-CN" b="1" dirty="0">
                <a:solidFill>
                  <a:srgbClr val="FF0000"/>
                </a:solidFill>
              </a:rPr>
              <a:t>不明解数乱如麻</a:t>
            </a:r>
            <a:r>
              <a:rPr lang="zh-CN" altLang="zh-CN" b="1" dirty="0"/>
              <a:t>。捐躯弃命因僧难，舍死忘生为释迦。</a:t>
            </a:r>
            <a:r>
              <a:rPr lang="zh-CN" altLang="zh-CN" b="1" dirty="0">
                <a:solidFill>
                  <a:srgbClr val="FF0000"/>
                </a:solidFill>
              </a:rPr>
              <a:t>致使铜锤忙不坠，左遮宝杖右遮钯。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568643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230594" y="318081"/>
            <a:ext cx="11385754" cy="60522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）</a:t>
            </a:r>
            <a:r>
              <a:rPr lang="zh-CN" altLang="en-US" sz="3600" b="1" dirty="0"/>
              <a:t>这是八戒、沙僧第一次集结出征；八戒和沙僧有水下优势，但并未取胜。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</a:rPr>
              <a:t>沙僧昔日在流沙河吃人无数，武艺十分高强，特别是水中功夫。</a:t>
            </a:r>
            <a:endParaRPr lang="en-US" altLang="zh-CN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</a:rPr>
              <a:t>八戒是天蓬元帅，统领天庭六万水兵，水下功夫也十分了得。</a:t>
            </a:r>
            <a:endParaRPr lang="en-US" altLang="zh-CN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在流沙河，八戒与沙僧苦战数次：“</a:t>
            </a:r>
            <a:r>
              <a:rPr lang="zh-CN" altLang="zh-CN" dirty="0">
                <a:solidFill>
                  <a:srgbClr val="002060"/>
                </a:solidFill>
              </a:rPr>
              <a:t>跃浪振山川，推波昏世界</a:t>
            </a:r>
            <a:r>
              <a:rPr lang="zh-CN" altLang="en-US" b="1" dirty="0">
                <a:solidFill>
                  <a:srgbClr val="002060"/>
                </a:solidFill>
              </a:rPr>
              <a:t>”，“</a:t>
            </a:r>
            <a:r>
              <a:rPr lang="zh-CN" altLang="zh-CN" dirty="0">
                <a:solidFill>
                  <a:srgbClr val="002060"/>
                </a:solidFill>
              </a:rPr>
              <a:t>只听得波翻浪滚似雷轰，日月无光天地怪</a:t>
            </a:r>
            <a:r>
              <a:rPr lang="zh-CN" altLang="en-US" b="1" dirty="0">
                <a:solidFill>
                  <a:srgbClr val="002060"/>
                </a:solidFill>
              </a:rPr>
              <a:t>”。</a:t>
            </a:r>
            <a:endParaRPr lang="en-US" altLang="zh-CN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思考：武艺高强的二人怎不敌灵感大王呢？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2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230594" y="482531"/>
            <a:ext cx="11961406" cy="589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/>
              <a:t>2.</a:t>
            </a:r>
            <a:r>
              <a:rPr lang="zh-CN" altLang="en-US" sz="3600" b="1" u="sng" dirty="0"/>
              <a:t>从前后文看</a:t>
            </a:r>
            <a:r>
              <a:rPr lang="zh-CN" altLang="en-US" sz="3600" b="1" dirty="0"/>
              <a:t>，二人还是存在畏难情绪的。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八戒：“哥啊，我两个手段不见怎的，还得你先下水。”</a:t>
            </a:r>
            <a:endParaRPr lang="en-US" altLang="zh-CN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沙僧：“哥啊，小弟虽是去得，但不知水底如何。大家都去</a:t>
            </a:r>
            <a:r>
              <a:rPr lang="en-US" altLang="zh-CN" b="1" dirty="0">
                <a:solidFill>
                  <a:srgbClr val="002060"/>
                </a:solidFill>
              </a:rPr>
              <a:t>……</a:t>
            </a:r>
            <a:r>
              <a:rPr lang="zh-CN" altLang="en-US" b="1" dirty="0">
                <a:solidFill>
                  <a:srgbClr val="002060"/>
                </a:solidFill>
              </a:rPr>
              <a:t>你先进去打听打听。</a:t>
            </a:r>
            <a:endParaRPr lang="en-US" altLang="zh-CN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八戒：“这猴子，平日里捉弄我多少次？这次在水里，待老猪驮他，逮个机会捉弄他！”</a:t>
            </a:r>
            <a:endParaRPr lang="en-US" altLang="zh-CN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沙僧：“这厢想是妖精住处，我两个不知虚实，怎么上门索战？”</a:t>
            </a:r>
            <a:endParaRPr lang="en-US" altLang="zh-CN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8607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403123" y="276045"/>
            <a:ext cx="11385754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3200" b="1" dirty="0"/>
              <a:t>3.</a:t>
            </a:r>
            <a:r>
              <a:rPr lang="zh-CN" altLang="en-US" sz="3200" b="1" dirty="0"/>
              <a:t>孙悟空是这场打斗的</a:t>
            </a:r>
            <a:r>
              <a:rPr lang="zh-CN" altLang="en-US" sz="3200" b="1" dirty="0">
                <a:solidFill>
                  <a:srgbClr val="FF0000"/>
                </a:solidFill>
              </a:rPr>
              <a:t>主心骨，</a:t>
            </a:r>
            <a:r>
              <a:rPr lang="zh-CN" altLang="en-US" sz="3200" b="1" u="sng" dirty="0"/>
              <a:t>既排兵布阵，又探访敌情，还负责收场</a:t>
            </a:r>
            <a:r>
              <a:rPr lang="zh-CN" altLang="en-US" sz="3200" b="1" dirty="0"/>
              <a:t>，是用</a:t>
            </a:r>
            <a:r>
              <a:rPr lang="zh-CN" altLang="en-US" sz="3200" b="1" dirty="0">
                <a:solidFill>
                  <a:srgbClr val="FF0000"/>
                </a:solidFill>
              </a:rPr>
              <a:t>智谋</a:t>
            </a:r>
            <a:r>
              <a:rPr lang="zh-CN" altLang="en-US" sz="3200" b="1"/>
              <a:t>参与打斗。</a:t>
            </a:r>
            <a:endParaRPr lang="en-US" altLang="zh-CN" sz="3200" b="1" dirty="0"/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zh-CN" altLang="en-US" sz="3200" b="1" dirty="0"/>
              <a:t>孙悟空请来观音，在观音的帮助下收服河妖，顺利过河。</a:t>
            </a:r>
            <a:endParaRPr lang="en-US" altLang="zh-CN" sz="2400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B0F0"/>
                </a:solidFill>
              </a:rPr>
              <a:t>我久知你两个乃惯水之人，所以要你两个下去。”</a:t>
            </a:r>
            <a:r>
              <a:rPr lang="zh-CN" altLang="en-US" sz="2400" b="1" u="sng" dirty="0">
                <a:solidFill>
                  <a:srgbClr val="00B0F0"/>
                </a:solidFill>
              </a:rPr>
              <a:t>（知人知己）</a:t>
            </a:r>
            <a:endParaRPr lang="en-US" altLang="zh-CN" sz="2400" b="1" u="sng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2060"/>
                </a:solidFill>
              </a:rPr>
              <a:t>行者：“</a:t>
            </a:r>
            <a:r>
              <a:rPr lang="zh-CN" altLang="en-US" sz="2400" b="1" dirty="0">
                <a:solidFill>
                  <a:srgbClr val="00B0F0"/>
                </a:solidFill>
              </a:rPr>
              <a:t>你若擒得他就擒；擒不得，做个佯输，引他出水，等我打他。</a:t>
            </a:r>
            <a:r>
              <a:rPr lang="zh-CN" altLang="en-US" sz="2400" b="1" u="sng" dirty="0">
                <a:solidFill>
                  <a:srgbClr val="00B0F0"/>
                </a:solidFill>
              </a:rPr>
              <a:t>（排兵布阵）</a:t>
            </a:r>
            <a:endParaRPr lang="zh-CN" altLang="en-US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2060"/>
                </a:solidFill>
              </a:rPr>
              <a:t>行者道：“既无水，你再藏隐在左右，待老孙去打听打听。”</a:t>
            </a:r>
            <a:r>
              <a:rPr lang="zh-CN" altLang="en-US" sz="2400" b="1" u="sng" dirty="0">
                <a:solidFill>
                  <a:srgbClr val="00B0F0"/>
                </a:solidFill>
              </a:rPr>
              <a:t>（探访敌情）</a:t>
            </a:r>
            <a:endParaRPr lang="en-US" altLang="zh-CN" sz="2400" b="1" u="sng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2060"/>
                </a:solidFill>
              </a:rPr>
              <a:t>才出头，被行者喝道：“看棍！”</a:t>
            </a:r>
            <a:r>
              <a:rPr lang="en-US" altLang="zh-CN" sz="2400" b="1" dirty="0">
                <a:solidFill>
                  <a:srgbClr val="002060"/>
                </a:solidFill>
              </a:rPr>
              <a:t>……</a:t>
            </a:r>
            <a:r>
              <a:rPr lang="zh-CN" altLang="en-US" sz="2400" b="1" dirty="0">
                <a:solidFill>
                  <a:srgbClr val="002060"/>
                </a:solidFill>
              </a:rPr>
              <a:t>搭上手未经三合，那妖遮架不住，打个花，又淬</a:t>
            </a:r>
            <a:r>
              <a:rPr lang="en-US" altLang="zh-CN" sz="2400" b="1" dirty="0">
                <a:solidFill>
                  <a:srgbClr val="002060"/>
                </a:solidFill>
              </a:rPr>
              <a:t>(</a:t>
            </a:r>
            <a:r>
              <a:rPr lang="en-US" altLang="zh-CN" sz="2400" b="1" dirty="0" err="1">
                <a:solidFill>
                  <a:srgbClr val="002060"/>
                </a:solidFill>
              </a:rPr>
              <a:t>cuì</a:t>
            </a:r>
            <a:r>
              <a:rPr lang="en-US" altLang="zh-CN" sz="2400" b="1" dirty="0">
                <a:solidFill>
                  <a:srgbClr val="002060"/>
                </a:solidFill>
              </a:rPr>
              <a:t>)</a:t>
            </a:r>
            <a:r>
              <a:rPr lang="zh-CN" altLang="en-US" sz="2400" b="1" dirty="0">
                <a:solidFill>
                  <a:srgbClr val="002060"/>
                </a:solidFill>
              </a:rPr>
              <a:t>于水里，遂此风平浪息。</a:t>
            </a:r>
            <a:r>
              <a:rPr lang="zh-CN" altLang="en-US" sz="2400" b="1" u="sng" dirty="0">
                <a:solidFill>
                  <a:srgbClr val="00B0F0"/>
                </a:solidFill>
              </a:rPr>
              <a:t>（智取）</a:t>
            </a:r>
            <a:endParaRPr lang="en-US" altLang="zh-CN" sz="2400" b="1" u="sng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002060"/>
                </a:solidFill>
              </a:rPr>
              <a:t>行者道：“我上普陀岩拜问菩萨，看这妖怪是那里出身，姓甚名谁。寻着他的祖居，拿了他的家属，捉了他的四邻，却来此擒怪救师。”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1168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2076142" y="1266672"/>
            <a:ext cx="9979742" cy="381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b="1" dirty="0"/>
              <a:t> 4.</a:t>
            </a:r>
            <a:r>
              <a:rPr lang="zh-CN" altLang="en-US" sz="3600" b="1" dirty="0"/>
              <a:t>我读出了：</a:t>
            </a:r>
            <a:endParaRPr lang="en-US" altLang="zh-CN" sz="36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2060"/>
                </a:solidFill>
              </a:rPr>
              <a:t>一个</a:t>
            </a:r>
            <a:r>
              <a:rPr lang="zh-CN" altLang="en-US" sz="3200" b="1" dirty="0">
                <a:solidFill>
                  <a:srgbClr val="FF0000"/>
                </a:solidFill>
              </a:rPr>
              <a:t>负责任、敢担当</a:t>
            </a:r>
            <a:r>
              <a:rPr lang="zh-CN" altLang="en-US" sz="3200" b="1" dirty="0">
                <a:solidFill>
                  <a:srgbClr val="002060"/>
                </a:solidFill>
              </a:rPr>
              <a:t>的孙悟空；</a:t>
            </a:r>
            <a:endParaRPr lang="en-US" altLang="zh-CN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2060"/>
                </a:solidFill>
              </a:rPr>
              <a:t>一个</a:t>
            </a:r>
            <a:r>
              <a:rPr lang="zh-CN" altLang="en-US" sz="3200" b="1" dirty="0">
                <a:solidFill>
                  <a:srgbClr val="FF0000"/>
                </a:solidFill>
              </a:rPr>
              <a:t>有勇气、有谋略</a:t>
            </a:r>
            <a:r>
              <a:rPr lang="zh-CN" altLang="en-US" sz="3200" b="1" dirty="0">
                <a:solidFill>
                  <a:srgbClr val="002060"/>
                </a:solidFill>
              </a:rPr>
              <a:t>的孙悟空；</a:t>
            </a:r>
            <a:endParaRPr lang="en-US" altLang="zh-CN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002060"/>
                </a:solidFill>
              </a:rPr>
              <a:t>一个</a:t>
            </a:r>
            <a:r>
              <a:rPr lang="zh-CN" altLang="en-US" sz="3200" b="1" dirty="0">
                <a:solidFill>
                  <a:srgbClr val="FF0000"/>
                </a:solidFill>
              </a:rPr>
              <a:t>知人知己、考虑周全</a:t>
            </a:r>
            <a:r>
              <a:rPr lang="zh-CN" altLang="en-US" sz="3200" b="1" dirty="0">
                <a:solidFill>
                  <a:srgbClr val="002060"/>
                </a:solidFill>
              </a:rPr>
              <a:t>的孙悟空。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00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6571" y="422812"/>
            <a:ext cx="1678858" cy="1325563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6285" y="1796128"/>
            <a:ext cx="943896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借用鉴赏知识，品味精彩的打斗场面；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转化角度，回顾主要人物、经典情节与小说主题；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在字里行间再探人物形象与特点；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在言外之意续品小说内涵与主题。</a:t>
            </a:r>
          </a:p>
        </p:txBody>
      </p:sp>
    </p:spTree>
    <p:extLst>
      <p:ext uri="{BB962C8B-B14F-4D97-AF65-F5344CB8AC3E}">
        <p14:creationId xmlns:p14="http://schemas.microsoft.com/office/powerpoint/2010/main" val="170012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1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0716" y="114326"/>
            <a:ext cx="2906260" cy="1044624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【</a:t>
            </a:r>
            <a:r>
              <a:rPr lang="zh-CN" altLang="en-US" sz="3200" b="1" dirty="0"/>
              <a:t>知识速递</a:t>
            </a:r>
            <a:r>
              <a:rPr lang="en-US" altLang="zh-CN" sz="3200" b="1" dirty="0"/>
              <a:t>】</a:t>
            </a:r>
            <a:endParaRPr lang="zh-CN" altLang="en-US" sz="3200" b="1" dirty="0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140109" y="523567"/>
            <a:ext cx="11911781" cy="5810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【</a:t>
            </a:r>
            <a:r>
              <a:rPr lang="zh-CN" altLang="en-US" sz="3200" b="1" dirty="0"/>
              <a:t>场面描写</a:t>
            </a:r>
            <a:r>
              <a:rPr lang="en-US" altLang="zh-CN" sz="3200" b="1" dirty="0"/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        指的是在某一特定时间和特定地点范围内</a:t>
            </a:r>
            <a:r>
              <a:rPr lang="zh-CN" altLang="en-US" b="1" dirty="0">
                <a:solidFill>
                  <a:srgbClr val="FF0000"/>
                </a:solidFill>
              </a:rPr>
              <a:t>以人物活动</a:t>
            </a:r>
            <a:r>
              <a:rPr lang="zh-CN" altLang="en-US" b="1" dirty="0"/>
              <a:t>为中心的生活画面的描写。场面描写一般由“人”“事”“境”构成，它是叙事性作品的基本构成单位，是</a:t>
            </a:r>
            <a:r>
              <a:rPr lang="zh-CN" altLang="en-US" b="1" dirty="0">
                <a:solidFill>
                  <a:srgbClr val="FF0000"/>
                </a:solidFill>
              </a:rPr>
              <a:t>刻画人物、展开情节、表现主题</a:t>
            </a:r>
            <a:r>
              <a:rPr lang="zh-CN" altLang="en-US" b="1" dirty="0"/>
              <a:t>的主要手段。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【</a:t>
            </a:r>
            <a:r>
              <a:rPr lang="zh-CN" altLang="en-US" sz="3200" b="1" dirty="0"/>
              <a:t>打斗场面</a:t>
            </a:r>
            <a:r>
              <a:rPr lang="en-US" altLang="zh-CN" sz="3200" b="1" dirty="0"/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        </a:t>
            </a:r>
            <a:r>
              <a:rPr lang="zh-CN" altLang="zh-CN" b="1" dirty="0"/>
              <a:t>小说</a:t>
            </a:r>
            <a:r>
              <a:rPr lang="zh-CN" altLang="en-US" b="1" dirty="0"/>
              <a:t>打斗场面描写</a:t>
            </a:r>
            <a:r>
              <a:rPr lang="zh-CN" altLang="zh-CN" b="1" dirty="0"/>
              <a:t>要素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）</a:t>
            </a:r>
            <a:r>
              <a:rPr lang="zh-CN" altLang="zh-CN" b="1" dirty="0">
                <a:solidFill>
                  <a:srgbClr val="FF0000"/>
                </a:solidFill>
              </a:rPr>
              <a:t>气氛</a:t>
            </a:r>
            <a:r>
              <a:rPr lang="zh-CN" altLang="zh-CN" b="1" dirty="0"/>
              <a:t>（观众的反应，双方的心理状态）</a:t>
            </a:r>
            <a:r>
              <a:rPr lang="zh-CN" altLang="en-US" b="1" dirty="0"/>
              <a:t>；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（</a:t>
            </a:r>
            <a:r>
              <a:rPr lang="en-US" altLang="zh-CN" b="1" dirty="0"/>
              <a:t>2</a:t>
            </a:r>
            <a:r>
              <a:rPr lang="zh-CN" altLang="en-US" b="1" dirty="0"/>
              <a:t>）</a:t>
            </a:r>
            <a:r>
              <a:rPr lang="zh-CN" altLang="zh-CN" b="1" dirty="0">
                <a:solidFill>
                  <a:srgbClr val="FF0000"/>
                </a:solidFill>
              </a:rPr>
              <a:t>解说</a:t>
            </a:r>
            <a:r>
              <a:rPr lang="zh-CN" altLang="zh-CN" b="1" dirty="0"/>
              <a:t>（这个招式的背景、厉害程度等等）</a:t>
            </a:r>
            <a:r>
              <a:rPr lang="zh-CN" altLang="en-US" b="1" dirty="0"/>
              <a:t>；</a:t>
            </a:r>
            <a:endParaRPr lang="en-US" altLang="zh-CN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/>
              <a:t>  </a:t>
            </a:r>
            <a:r>
              <a:rPr lang="zh-CN" altLang="en-US" b="1" dirty="0"/>
              <a:t>（</a:t>
            </a:r>
            <a:r>
              <a:rPr lang="en-US" altLang="zh-CN" b="1" dirty="0"/>
              <a:t>3</a:t>
            </a:r>
            <a:r>
              <a:rPr lang="zh-CN" altLang="en-US" b="1" dirty="0"/>
              <a:t>）</a:t>
            </a:r>
            <a:r>
              <a:rPr lang="zh-CN" altLang="zh-CN" b="1" dirty="0">
                <a:solidFill>
                  <a:srgbClr val="FF0000"/>
                </a:solidFill>
              </a:rPr>
              <a:t>打斗</a:t>
            </a:r>
            <a:r>
              <a:rPr lang="zh-CN" altLang="zh-CN" b="1" dirty="0"/>
              <a:t>（打斗过程中的声音、动作分解、场面效果等）</a:t>
            </a:r>
            <a:r>
              <a:rPr lang="zh-CN" altLang="en-US" b="1" dirty="0"/>
              <a:t>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34601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99935" y="1142206"/>
            <a:ext cx="3392130" cy="1325563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任务一</a:t>
            </a:r>
            <a:endParaRPr lang="zh-CN" altLang="en-US" sz="7200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247775" y="30289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回顾：</a:t>
            </a:r>
            <a:r>
              <a:rPr lang="en-US" altLang="zh-CN" b="1" dirty="0"/>
              <a:t>《</a:t>
            </a:r>
            <a:r>
              <a:rPr lang="zh-CN" altLang="en-US" b="1" dirty="0"/>
              <a:t>西游记</a:t>
            </a:r>
            <a:r>
              <a:rPr lang="en-US" altLang="zh-CN" b="1" dirty="0"/>
              <a:t>》</a:t>
            </a:r>
            <a:r>
              <a:rPr lang="zh-CN" altLang="en-US" b="1" dirty="0"/>
              <a:t>中惊险刺激的打斗场面</a:t>
            </a:r>
          </a:p>
        </p:txBody>
      </p:sp>
    </p:spTree>
    <p:extLst>
      <p:ext uri="{BB962C8B-B14F-4D97-AF65-F5344CB8AC3E}">
        <p14:creationId xmlns:p14="http://schemas.microsoft.com/office/powerpoint/2010/main" val="32523212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7172" name="内容占位符 2"/>
          <p:cNvSpPr>
            <a:spLocks noGrp="1"/>
          </p:cNvSpPr>
          <p:nvPr>
            <p:ph idx="1"/>
          </p:nvPr>
        </p:nvSpPr>
        <p:spPr bwMode="auto">
          <a:xfrm>
            <a:off x="380999" y="116114"/>
            <a:ext cx="11548731" cy="6561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示例</a:t>
            </a:r>
            <a:r>
              <a:rPr lang="en-US" altLang="zh-CN" b="1" dirty="0"/>
              <a:t>1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        </a:t>
            </a:r>
            <a:r>
              <a:rPr lang="zh-CN" altLang="en-US" sz="2400" b="1" dirty="0"/>
              <a:t>昭惠二郎神，齐天孙大圣，这个心高欺敌美猴王，那个面生压伏真梁栋。两个乍相逢，各人皆赌兴。从来未识浅和深，今日方知轻与重。铁棒赛飞龙，神锋如舞凤。左挡右攻，前迎后映。这阵上梅山六弟助威风，那阵上马流四将传军令。摇旗擂鼓各齐心，呐喊筛锣都助兴。两个钢刀有见机，一来一往无丝缝。金箍棒是海中珍，变化飞腾能取胜。若还身慢命该休，但要差池为蹭蹬。</a:t>
            </a:r>
            <a:endParaRPr lang="en-US" altLang="zh-CN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/>
              <a:t>                                                                         【</a:t>
            </a:r>
            <a:r>
              <a:rPr lang="zh-CN" altLang="en-US" sz="2400" b="1" dirty="0"/>
              <a:t>第六回  观音赴会问原因　小圣施威降大圣</a:t>
            </a:r>
            <a:r>
              <a:rPr lang="en-US" altLang="zh-CN" sz="2400" b="1" dirty="0"/>
              <a:t>】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请找出</a:t>
            </a:r>
            <a:r>
              <a:rPr lang="zh-CN" altLang="en-US" sz="3200" b="1" dirty="0">
                <a:solidFill>
                  <a:srgbClr val="FF0000"/>
                </a:solidFill>
              </a:rPr>
              <a:t>打斗的主要内容、人物打斗特点以及人物特点。</a:t>
            </a:r>
          </a:p>
        </p:txBody>
      </p:sp>
    </p:spTree>
    <p:extLst>
      <p:ext uri="{BB962C8B-B14F-4D97-AF65-F5344CB8AC3E}">
        <p14:creationId xmlns:p14="http://schemas.microsoft.com/office/powerpoint/2010/main" val="2764472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1012467" y="1157625"/>
            <a:ext cx="10781743" cy="56608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</a:rPr>
              <a:t>“昭惠二郎神，齐天孙大圣。”</a:t>
            </a:r>
            <a:r>
              <a:rPr lang="zh-CN" altLang="en-US" b="1" dirty="0"/>
              <a:t> 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打斗内容：</a:t>
            </a:r>
            <a:r>
              <a:rPr lang="zh-CN" altLang="en-US" sz="3200" b="1" dirty="0"/>
              <a:t>二郎神与孙悟空大战。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</a:rPr>
              <a:t>“从来未识浅和深，今日方知轻与重。”</a:t>
            </a:r>
            <a:endParaRPr lang="en-US" altLang="zh-CN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人物打斗特点：</a:t>
            </a:r>
            <a:r>
              <a:rPr lang="zh-CN" altLang="en-US" sz="3200" b="1" dirty="0"/>
              <a:t>两人武功不分上下，一个比一个厉害！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F0"/>
                </a:solidFill>
              </a:rPr>
              <a:t>“</a:t>
            </a:r>
            <a:r>
              <a:rPr lang="zh-CN" altLang="en-US" b="1" dirty="0">
                <a:solidFill>
                  <a:srgbClr val="00B0F0"/>
                </a:solidFill>
              </a:rPr>
              <a:t>铁棒赛飞龙，神锋如舞凤。</a:t>
            </a:r>
            <a:r>
              <a:rPr lang="zh-CN" altLang="en-US" dirty="0">
                <a:solidFill>
                  <a:srgbClr val="00B0F0"/>
                </a:solidFill>
              </a:rPr>
              <a:t>”</a:t>
            </a:r>
            <a:endParaRPr lang="en-US" altLang="zh-CN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武器是：</a:t>
            </a:r>
            <a:r>
              <a:rPr lang="zh-CN" altLang="en-US" sz="3200" b="1" dirty="0"/>
              <a:t>如意金箍棒（孙悟空）、三尖两刃刀（二郎神）</a:t>
            </a:r>
            <a:endParaRPr lang="en-US" altLang="zh-CN" sz="3200" b="1" dirty="0">
              <a:solidFill>
                <a:srgbClr val="00B0F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909" y="0"/>
            <a:ext cx="3954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打斗场面分析</a:t>
            </a:r>
          </a:p>
        </p:txBody>
      </p:sp>
    </p:spTree>
    <p:extLst>
      <p:ext uri="{BB962C8B-B14F-4D97-AF65-F5344CB8AC3E}">
        <p14:creationId xmlns:p14="http://schemas.microsoft.com/office/powerpoint/2010/main" val="327201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1249365" y="1128876"/>
            <a:ext cx="11119113" cy="5690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</a:rPr>
              <a:t> “若还身慢命该休，但要差池为蹭蹬。”</a:t>
            </a:r>
            <a:endParaRPr lang="en-US" altLang="zh-CN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</a:rPr>
              <a:t> “这阵上梅山六弟助威风，那阵上马流四将传军令。 ”</a:t>
            </a:r>
            <a:endParaRPr lang="en-US" altLang="zh-CN" b="1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</a:rPr>
              <a:t> “摇旗擂鼓各齐心，呐喊筛锣都助兴。”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现场气氛：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惊险、刺激，打斗招数繁多、速度极快；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惊呆了众人，没人敢加入打斗，只是摇旗呐喊。</a:t>
            </a:r>
            <a:endParaRPr lang="en-US" altLang="zh-CN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16784" y="0"/>
            <a:ext cx="3954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打斗场面分析</a:t>
            </a:r>
          </a:p>
        </p:txBody>
      </p:sp>
    </p:spTree>
    <p:extLst>
      <p:ext uri="{BB962C8B-B14F-4D97-AF65-F5344CB8AC3E}">
        <p14:creationId xmlns:p14="http://schemas.microsoft.com/office/powerpoint/2010/main" val="191963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1346681" y="1322529"/>
            <a:ext cx="8130080" cy="5233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人物特点：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/>
              <a:t>孙悟空</a:t>
            </a:r>
            <a:r>
              <a:rPr lang="en-US" altLang="zh-CN" sz="3200" dirty="0"/>
              <a:t>——</a:t>
            </a:r>
            <a:r>
              <a:rPr lang="zh-CN" altLang="en-US" sz="3200" b="1" dirty="0"/>
              <a:t>英勇善战 ，机智勇敢；</a:t>
            </a:r>
            <a:endParaRPr lang="en-US" altLang="zh-CN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/>
              <a:t>                       </a:t>
            </a:r>
            <a:r>
              <a:rPr lang="zh-CN" altLang="en-US" sz="3200" b="1" dirty="0"/>
              <a:t>敢作敢为，身手不凡。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二郎神</a:t>
            </a:r>
            <a:r>
              <a:rPr lang="en-US" altLang="zh-CN" sz="3200" dirty="0"/>
              <a:t>——</a:t>
            </a:r>
            <a:r>
              <a:rPr lang="zh-CN" altLang="en-US" sz="3200" b="1" dirty="0"/>
              <a:t>武艺高强、性格比较孤傲；</a:t>
            </a:r>
            <a:endParaRPr lang="en-US" altLang="zh-CN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/>
              <a:t>                       </a:t>
            </a:r>
            <a:r>
              <a:rPr lang="zh-CN" altLang="en-US" sz="3200" b="1" dirty="0"/>
              <a:t>虽出身不好，但有志气。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0770" y="276545"/>
            <a:ext cx="3954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打斗场面分析</a:t>
            </a:r>
          </a:p>
        </p:txBody>
      </p:sp>
    </p:spTree>
    <p:extLst>
      <p:ext uri="{BB962C8B-B14F-4D97-AF65-F5344CB8AC3E}">
        <p14:creationId xmlns:p14="http://schemas.microsoft.com/office/powerpoint/2010/main" val="2564041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5124" name="内容占位符 2"/>
          <p:cNvSpPr>
            <a:spLocks noGrp="1"/>
          </p:cNvSpPr>
          <p:nvPr>
            <p:ph idx="1"/>
          </p:nvPr>
        </p:nvSpPr>
        <p:spPr bwMode="auto">
          <a:xfrm>
            <a:off x="2290578" y="1881706"/>
            <a:ext cx="6853423" cy="3545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交代了打斗双方的身份、武器；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解说了招式的背景及厉害程度；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渲染了激烈惊险的打斗氛围；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塑造了立体鲜明的人物形象。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59418" y="649768"/>
            <a:ext cx="3954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打斗场面描写</a:t>
            </a:r>
          </a:p>
        </p:txBody>
      </p:sp>
    </p:spTree>
    <p:extLst>
      <p:ext uri="{BB962C8B-B14F-4D97-AF65-F5344CB8AC3E}">
        <p14:creationId xmlns:p14="http://schemas.microsoft.com/office/powerpoint/2010/main" val="683953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38"/>
          <p:cNvSpPr>
            <a:spLocks noChangeArrowheads="1"/>
          </p:cNvSpPr>
          <p:nvPr/>
        </p:nvSpPr>
        <p:spPr bwMode="auto">
          <a:xfrm>
            <a:off x="6505575" y="280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3064" y="965994"/>
            <a:ext cx="3465872" cy="1325563"/>
          </a:xfrm>
        </p:spPr>
        <p:txBody>
          <a:bodyPr>
            <a:normAutofit/>
          </a:bodyPr>
          <a:lstStyle/>
          <a:p>
            <a:r>
              <a:rPr lang="zh-CN" altLang="en-US" sz="7200" b="1" dirty="0"/>
              <a:t>任务二</a:t>
            </a:r>
            <a:endParaRPr lang="zh-CN" altLang="en-US" sz="72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814483" y="3028949"/>
            <a:ext cx="65630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品味：打斗中的世事百态</a:t>
            </a:r>
          </a:p>
        </p:txBody>
      </p:sp>
    </p:spTree>
    <p:extLst>
      <p:ext uri="{BB962C8B-B14F-4D97-AF65-F5344CB8AC3E}">
        <p14:creationId xmlns:p14="http://schemas.microsoft.com/office/powerpoint/2010/main" val="363858325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1620</Words>
  <Application>Microsoft Office PowerPoint</Application>
  <PresentationFormat>宽屏</PresentationFormat>
  <Paragraphs>105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楷体</vt:lpstr>
      <vt:lpstr>微软雅黑</vt:lpstr>
      <vt:lpstr>Arial</vt:lpstr>
      <vt:lpstr>Calibri</vt:lpstr>
      <vt:lpstr>Calibri Light</vt:lpstr>
      <vt:lpstr>Office Theme</vt:lpstr>
      <vt:lpstr>《西游记》描写专题 之打斗场面</vt:lpstr>
      <vt:lpstr>【知识速递】</vt:lpstr>
      <vt:lpstr>任务一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《西游记》描写专题 之打斗场面</dc:title>
  <dc:creator>胡培真</dc:creator>
  <cp:lastModifiedBy>舒芳</cp:lastModifiedBy>
  <cp:revision>44</cp:revision>
  <dcterms:created xsi:type="dcterms:W3CDTF">2020-03-09T14:54:39Z</dcterms:created>
  <dcterms:modified xsi:type="dcterms:W3CDTF">2020-03-11T12:34:24Z</dcterms:modified>
</cp:coreProperties>
</file>