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265" r:id="rId2"/>
    <p:sldId id="272" r:id="rId3"/>
    <p:sldId id="273" r:id="rId4"/>
    <p:sldId id="274" r:id="rId5"/>
    <p:sldId id="300" r:id="rId6"/>
    <p:sldId id="301" r:id="rId7"/>
    <p:sldId id="299" r:id="rId8"/>
    <p:sldId id="288" r:id="rId9"/>
    <p:sldId id="302" r:id="rId10"/>
    <p:sldId id="303" r:id="rId11"/>
    <p:sldId id="405" r:id="rId12"/>
    <p:sldId id="305" r:id="rId13"/>
    <p:sldId id="370" r:id="rId14"/>
    <p:sldId id="306" r:id="rId15"/>
    <p:sldId id="307" r:id="rId16"/>
    <p:sldId id="308" r:id="rId17"/>
    <p:sldId id="339" r:id="rId18"/>
    <p:sldId id="309" r:id="rId19"/>
    <p:sldId id="310" r:id="rId20"/>
    <p:sldId id="340" r:id="rId21"/>
    <p:sldId id="341" r:id="rId22"/>
    <p:sldId id="311" r:id="rId23"/>
    <p:sldId id="313" r:id="rId24"/>
    <p:sldId id="342" r:id="rId25"/>
    <p:sldId id="314" r:id="rId26"/>
    <p:sldId id="317" r:id="rId27"/>
    <p:sldId id="312" r:id="rId28"/>
    <p:sldId id="315" r:id="rId29"/>
    <p:sldId id="316" r:id="rId30"/>
    <p:sldId id="318" r:id="rId31"/>
    <p:sldId id="319" r:id="rId32"/>
    <p:sldId id="321" r:id="rId33"/>
    <p:sldId id="322" r:id="rId34"/>
    <p:sldId id="320" r:id="rId35"/>
    <p:sldId id="323" r:id="rId36"/>
    <p:sldId id="324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281" r:id="rId46"/>
    <p:sldId id="271" r:id="rId47"/>
  </p:sldIdLst>
  <p:sldSz cx="9144000" cy="5143500" type="screen16x9"/>
  <p:notesSz cx="6858000" cy="9144000"/>
  <p:embeddedFontLst>
    <p:embeddedFont>
      <p:font typeface="义启小魏楷" panose="02010600030101010101" charset="-128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黑体" panose="02010609060101010101" pitchFamily="49" charset="-122"/>
      <p:regular r:id="rId54"/>
    </p:embeddedFont>
    <p:embeddedFont>
      <p:font typeface="楷体" panose="02010609060101010101" pitchFamily="49" charset="-122"/>
      <p:regular r:id="rId55"/>
    </p:embeddedFont>
    <p:embeddedFont>
      <p:font typeface="微软雅黑" panose="020B0503020204020204" pitchFamily="34" charset="-122"/>
      <p:regular r:id="rId56"/>
      <p:bold r:id="rId57"/>
    </p:embeddedFont>
    <p:embeddedFont>
      <p:font typeface="幼圆" panose="02010509060101010101" pitchFamily="49" charset="-122"/>
      <p:regular r:id="rId5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E34"/>
    <a:srgbClr val="FFFFFF"/>
    <a:srgbClr val="1D4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3-09T14:33:44.436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1"/>
          <p:cNvSpPr>
            <a:spLocks noGrp="1"/>
          </p:cNvSpPr>
          <p:nvPr>
            <p:ph type="sldNum" sz="quarter"/>
          </p:nvPr>
        </p:nvSpPr>
        <p:spPr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/>
          <a:lstStyle/>
          <a:p>
            <a:pPr lvl="0" algn="r" defTabSz="449580" hangingPunct="0">
              <a:lnSpc>
                <a:spcPct val="92000"/>
              </a:lnSpc>
              <a:buSzPct val="100000"/>
              <a:tabLst>
                <a:tab pos="449580" algn="l"/>
                <a:tab pos="898525" algn="l"/>
                <a:tab pos="1348105" algn="l"/>
                <a:tab pos="1797050" algn="l"/>
                <a:tab pos="2246630" algn="l"/>
                <a:tab pos="2695575" algn="l"/>
                <a:tab pos="3145155" algn="l"/>
              </a:tabLst>
            </a:pPr>
            <a:fld id="{9A0DB2DC-4C9A-4742-B13C-FB6460FD3503}" type="slidenum"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</a:t>
            </a:fld>
            <a:endParaRPr lang="en-US" altLang="zh-CN" sz="14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2291" name="幻灯片图像占位符 46080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/>
          </a:ln>
        </p:spPr>
      </p:sp>
      <p:sp>
        <p:nvSpPr>
          <p:cNvPr id="12292" name="文本框 46081"/>
          <p:cNvSpPr txBox="1"/>
          <p:nvPr/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lnSpc>
                <a:spcPct val="120000"/>
              </a:lnSpc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>
    <p:split orient="vert" dir="in"/>
  </p:transition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comments" Target="../comments/commen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5.jpe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07488" y="2380297"/>
            <a:ext cx="5412105" cy="72834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愈挫愈奋，铁骨铮铮</a:t>
            </a:r>
            <a:br>
              <a:rPr lang="zh-CN" altLang="en-US" dirty="0">
                <a:solidFill>
                  <a:srgbClr val="FF0000"/>
                </a:solidFill>
              </a:rPr>
            </a:br>
            <a:r>
              <a:rPr lang="en-US" altLang="zh-CN" sz="2700" dirty="0">
                <a:solidFill>
                  <a:srgbClr val="FF0000"/>
                </a:solidFill>
              </a:rPr>
              <a:t>——</a:t>
            </a:r>
            <a:r>
              <a:rPr lang="zh-CN" altLang="en-US" sz="2700" dirty="0">
                <a:solidFill>
                  <a:srgbClr val="FF0000"/>
                </a:solidFill>
              </a:rPr>
              <a:t>唐代</a:t>
            </a:r>
            <a:r>
              <a:rPr lang="en-US" altLang="zh-CN" sz="2700" dirty="0">
                <a:solidFill>
                  <a:srgbClr val="FF0000"/>
                </a:solidFill>
              </a:rPr>
              <a:t>“</a:t>
            </a:r>
            <a:r>
              <a:rPr lang="zh-CN" altLang="en-US" sz="2700" dirty="0">
                <a:solidFill>
                  <a:srgbClr val="FF0000"/>
                </a:solidFill>
              </a:rPr>
              <a:t>诗豪</a:t>
            </a:r>
            <a:r>
              <a:rPr lang="en-US" altLang="zh-CN" sz="2700" dirty="0">
                <a:solidFill>
                  <a:srgbClr val="FF0000"/>
                </a:solidFill>
              </a:rPr>
              <a:t>”</a:t>
            </a:r>
            <a:r>
              <a:rPr lang="zh-CN" altLang="en-US" sz="2700" dirty="0">
                <a:solidFill>
                  <a:srgbClr val="FF0000"/>
                </a:solidFill>
              </a:rPr>
              <a:t>刘禹锡</a:t>
            </a:r>
            <a:br>
              <a:rPr lang="zh-CN" altLang="en-US" dirty="0">
                <a:solidFill>
                  <a:srgbClr val="FF0000"/>
                </a:solidFill>
              </a:rPr>
            </a:br>
            <a:endParaRPr lang="zh-CN" altLang="en-US" sz="31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七年级语文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5" y="3699510"/>
            <a:ext cx="52825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北京市第九十四中学机场分校  王振祥</a:t>
            </a:r>
          </a:p>
        </p:txBody>
      </p:sp>
    </p:spTree>
    <p:custDataLst>
      <p:tags r:id="rId1"/>
    </p:custDataLst>
  </p:cSld>
  <p:clrMapOvr>
    <a:masterClrMapping/>
  </p:clrMapOvr>
  <p:transition>
    <p:split orient="vert"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736465" y="1261110"/>
            <a:ext cx="3776345" cy="2891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47700" algn="l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有唐三百年诗……略而言之， 则有初唐、盛唐、中唐、晚唐之不同。</a:t>
            </a:r>
          </a:p>
          <a:p>
            <a:pPr indent="647700" algn="ctr" eaLnBrk="1">
              <a:lnSpc>
                <a:spcPct val="150000"/>
              </a:lnSpc>
            </a:pPr>
            <a:r>
              <a:rPr>
                <a:latin typeface="Calibri" panose="020F0502020204030204" charset="0"/>
                <a:ea typeface="宋体" panose="02010600030101010101" pitchFamily="2" charset="-122"/>
              </a:rPr>
              <a:t>——（明）高棅（bǐng）</a:t>
            </a:r>
          </a:p>
          <a:p>
            <a:pPr indent="647700" algn="ctr" eaLnBrk="1">
              <a:lnSpc>
                <a:spcPct val="150000"/>
              </a:lnSpc>
            </a:pPr>
            <a:r>
              <a:rPr>
                <a:latin typeface="Calibri" panose="020F0502020204030204" charset="0"/>
                <a:ea typeface="宋体" panose="02010600030101010101" pitchFamily="2" charset="-122"/>
              </a:rPr>
              <a:t>《唐诗品汇·总序》</a:t>
            </a:r>
            <a:endParaRPr sz="24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10" y="1343025"/>
            <a:ext cx="385254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初唐（朝气蓬勃）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盛唐（富庶繁华）</a:t>
            </a:r>
          </a:p>
          <a:p>
            <a:pPr indent="266700" algn="ctr"/>
            <a:r>
              <a:rPr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安史之乱</a:t>
            </a:r>
            <a:endParaRPr sz="24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中唐（乱丝密网）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晚唐（千疮百孔）</a:t>
            </a: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4044315" y="1343025"/>
            <a:ext cx="12065" cy="26054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-99695" y="900430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秋词（其一）</a:t>
            </a:r>
            <a:endParaRPr sz="2400"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自古逢秋悲寂寥，我言秋日胜春朝。 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晴空一鹤排云上，便引诗情到碧霄。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165" y="1444625"/>
            <a:ext cx="3048000" cy="304800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split orient="vert" dir="in"/>
      </p:transition>
    </mc:Choice>
    <mc:Fallback xmlns="">
      <p:transition>
        <p:split orient="vert" dir="in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73430" y="814070"/>
            <a:ext cx="7645400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12140" algn="l" eaLnBrk="1">
              <a:lnSpc>
                <a:spcPct val="100000"/>
              </a:lnSpc>
            </a:pPr>
            <a:endParaRPr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67995" algn="l" eaLnBrk="1">
              <a:lnSpc>
                <a:spcPct val="100000"/>
              </a:lnSpc>
            </a:pP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知人论世：了解一个人并研究他所处的时代背景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。</a:t>
            </a:r>
          </a:p>
          <a:p>
            <a:pPr indent="467995" algn="l" eaLnBrk="1">
              <a:lnSpc>
                <a:spcPct val="100000"/>
              </a:lnSpc>
            </a:pPr>
            <a:endParaRPr sz="24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67995" algn="l" eaLnBrk="1">
              <a:lnSpc>
                <a:spcPct val="100000"/>
              </a:lnSpc>
            </a:pP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孟子谓万章曰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：</a:t>
            </a: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“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一乡之善士，斯友一乡之善士；一国之善士，斯友一国之善士；天下之善士，斯友天下之善士。以友天下之善士为未足，又尚论古之人。颂其诗，读其书，不知其人，可乎？</a:t>
            </a:r>
            <a:r>
              <a:rPr sz="24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是以论其世也。是尚友</a:t>
            </a:r>
            <a:r>
              <a:rPr lang="zh-CN" sz="24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也。</a:t>
            </a: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”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           </a:t>
            </a:r>
          </a:p>
          <a:p>
            <a:pPr indent="467995" algn="l" eaLnBrk="1">
              <a:lnSpc>
                <a:spcPct val="100000"/>
              </a:lnSpc>
            </a:pP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——《</a:t>
            </a: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孟子·万章（下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）》</a:t>
            </a:r>
          </a:p>
          <a:p>
            <a:pPr indent="467995" algn="l" eaLnBrk="1">
              <a:lnSpc>
                <a:spcPct val="100000"/>
              </a:lnSpc>
            </a:pPr>
            <a:endParaRPr lang="en-US" sz="2400" dirty="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  <a:cs typeface="义启小魏楷" panose="0201060103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67760" y="33401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知人论世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81222" y="629736"/>
            <a:ext cx="8001736" cy="40438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612140" algn="l" eaLnBrk="1">
              <a:lnSpc>
                <a:spcPct val="100000"/>
              </a:lnSpc>
            </a:pPr>
            <a:endParaRPr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67995" algn="l" eaLnBrk="1">
              <a:lnSpc>
                <a:spcPct val="100000"/>
              </a:lnSpc>
            </a:pPr>
            <a:endParaRPr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67995" algn="l" eaLnBrk="1">
              <a:lnSpc>
                <a:spcPct val="100000"/>
              </a:lnSpc>
            </a:pPr>
            <a:r>
              <a:rPr dirty="0" err="1">
                <a:latin typeface="Calibri" panose="020F0502020204030204" charset="0"/>
                <a:ea typeface="宋体" panose="02010600030101010101" pitchFamily="2" charset="-122"/>
              </a:rPr>
              <a:t>孟子谓万章曰</a:t>
            </a:r>
            <a:r>
              <a:rPr dirty="0">
                <a:latin typeface="Calibri" panose="020F0502020204030204" charset="0"/>
                <a:ea typeface="宋体" panose="02010600030101010101" pitchFamily="2" charset="-122"/>
              </a:rPr>
              <a:t>：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</a:rPr>
              <a:t>“</a:t>
            </a:r>
            <a:r>
              <a:rPr dirty="0">
                <a:latin typeface="Calibri" panose="020F0502020204030204" charset="0"/>
                <a:ea typeface="宋体" panose="02010600030101010101" pitchFamily="2" charset="-122"/>
              </a:rPr>
              <a:t>一乡之善士，斯友一乡之善士；一国之善士，斯友一国之善士；天下之善士，斯友天下之善士。以友天下之善士为未足，又尚论古之人。颂其诗，读其书，不知其人，可乎？</a:t>
            </a:r>
            <a:r>
              <a:rPr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是以论其世也。是尚友</a:t>
            </a:r>
            <a:r>
              <a:rPr lang="zh-CN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也。</a:t>
            </a:r>
            <a:r>
              <a:rPr lang="zh-CN" altLang="en-US" dirty="0">
                <a:latin typeface="Calibri" panose="020F0502020204030204" charset="0"/>
                <a:ea typeface="宋体" panose="02010600030101010101" pitchFamily="2" charset="-122"/>
              </a:rPr>
              <a:t>”</a:t>
            </a:r>
            <a:r>
              <a:rPr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           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</a:t>
            </a:r>
          </a:p>
          <a:p>
            <a:pPr indent="467995" algn="l" eaLnBrk="1">
              <a:lnSpc>
                <a:spcPct val="100000"/>
              </a:lnSpc>
            </a:pPr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                             </a:t>
            </a:r>
            <a:r>
              <a:rPr>
                <a:latin typeface="Calibri" panose="020F0502020204030204" charset="0"/>
                <a:ea typeface="宋体" panose="02010600030101010101" pitchFamily="2" charset="-122"/>
              </a:rPr>
              <a:t>——《</a:t>
            </a:r>
            <a:r>
              <a:rPr dirty="0" err="1">
                <a:latin typeface="Calibri" panose="020F0502020204030204" charset="0"/>
                <a:ea typeface="宋体" panose="02010600030101010101" pitchFamily="2" charset="-122"/>
              </a:rPr>
              <a:t>孟子·万章（下</a:t>
            </a:r>
            <a:r>
              <a:rPr dirty="0">
                <a:latin typeface="Calibri" panose="020F0502020204030204" charset="0"/>
                <a:ea typeface="宋体" panose="02010600030101010101" pitchFamily="2" charset="-122"/>
              </a:rPr>
              <a:t>）》</a:t>
            </a:r>
          </a:p>
          <a:p>
            <a:pPr indent="467995" algn="l" eaLnBrk="1">
              <a:lnSpc>
                <a:spcPct val="100000"/>
              </a:lnSpc>
            </a:pP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</a:rPr>
              <a:t>【</a:t>
            </a:r>
            <a:r>
              <a:rPr dirty="0" err="1">
                <a:latin typeface="Calibri" panose="020F0502020204030204" charset="0"/>
                <a:ea typeface="宋体" panose="02010600030101010101" pitchFamily="2" charset="-122"/>
              </a:rPr>
              <a:t>翻译</a:t>
            </a:r>
            <a:r>
              <a:rPr lang="en-US" altLang="zh-CN" dirty="0">
                <a:latin typeface="Calibri" panose="020F0502020204030204" charset="0"/>
                <a:ea typeface="宋体" panose="02010600030101010101" pitchFamily="2" charset="-122"/>
              </a:rPr>
              <a:t>】</a:t>
            </a:r>
            <a:endParaRPr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67995" algn="l" eaLnBrk="1">
              <a:lnSpc>
                <a:spcPct val="150000"/>
              </a:lnSpc>
            </a:pPr>
            <a:r>
              <a:rPr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孟子对万章说</a:t>
            </a:r>
            <a:r>
              <a:rPr lang="zh-CN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：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“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一个乡的优秀人物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就和一个乡的优秀人物交朋友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；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一个国家的优秀人物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就和一个国家的优秀人物交朋友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；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天下的优秀人物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就和天下的优秀人物交朋友。如果认为和天下的优秀人物交朋友还不够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便又上溯古代的优秀人物。吟咏他们的诗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  <a:sym typeface="+mn-ea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读他们的书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不知道他们到底是什么人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  <a:sym typeface="+mn-ea"/>
              </a:rPr>
              <a:t>，</a:t>
            </a:r>
            <a:r>
              <a:rPr u="sng" dirty="0" err="1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可以吗</a:t>
            </a:r>
            <a:r>
              <a:rPr lang="zh-CN" u="sng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？</a:t>
            </a:r>
            <a:r>
              <a:rPr u="sng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所以要研究他们所处的社会时代。这就是上溯历史与古人交朋友</a:t>
            </a:r>
            <a:r>
              <a:rPr u="sng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。</a:t>
            </a:r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义启小魏楷" panose="02010601030101010101" charset="-128"/>
              </a:rPr>
              <a:t>”</a:t>
            </a:r>
            <a:endParaRPr lang="en-US" dirty="0">
              <a:solidFill>
                <a:srgbClr val="2E75B5"/>
              </a:solidFill>
              <a:latin typeface="楷体" panose="02010609060101010101" charset="-122"/>
              <a:ea typeface="楷体" panose="02010609060101010101" charset="-122"/>
              <a:cs typeface="义启小魏楷" panose="0201060103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6795" y="46990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知人论世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13715" y="152654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zh-CN" sz="3200" dirty="0">
                <a:latin typeface="Calibri" panose="020F0502020204030204" charset="0"/>
                <a:ea typeface="宋体" panose="02010600030101010101" pitchFamily="2" charset="-122"/>
              </a:rPr>
              <a:t>二、诗豪的</a:t>
            </a:r>
            <a:r>
              <a:rPr lang="zh-CN" altLang="en-US" sz="3200" dirty="0">
                <a:latin typeface="Calibri" panose="020F0502020204030204" charset="0"/>
                <a:ea typeface="宋体" panose="02010600030101010101" pitchFamily="2" charset="-122"/>
              </a:rPr>
              <a:t>“三落三起”</a:t>
            </a:r>
            <a:endParaRPr lang="en-US" altLang="zh-CN" sz="32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70" y="2467610"/>
            <a:ext cx="3771265" cy="242316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" name="图片 2" descr="刘禹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715" y="102235"/>
            <a:ext cx="3465195" cy="5041265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ransition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721995" y="173355"/>
            <a:ext cx="8083908" cy="5200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endParaRPr sz="24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l" eaLnBrk="1">
              <a:lnSpc>
                <a:spcPct val="150000"/>
              </a:lnSpc>
            </a:pP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       刘禹锡（772－842），字梦得，洛阳（今河南洛阳）人，唐代文学家、政治家，世称刘宾客，有</a:t>
            </a: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“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诗豪</a:t>
            </a: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”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之称。贞元九年（793）进士，登博学鸿辞科，后授为监察御史；因积极</a:t>
            </a:r>
            <a:r>
              <a:rPr lang="zh-CN" sz="2400" dirty="0">
                <a:latin typeface="Calibri" panose="020F0502020204030204" charset="0"/>
                <a:ea typeface="宋体" panose="02010600030101010101" pitchFamily="2" charset="-122"/>
              </a:rPr>
              <a:t>参</a:t>
            </a: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与永贞革新，失败后遭贬朗州司马，又迁连州刺史，转徙夔州刺史、和州刺史</a:t>
            </a:r>
            <a:r>
              <a:rPr lang="zh-CN" sz="2400" dirty="0">
                <a:latin typeface="Calibri" panose="020F0502020204030204" charset="0"/>
                <a:ea typeface="宋体" panose="02010600030101010101" pitchFamily="2" charset="-122"/>
              </a:rPr>
              <a:t>，又任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主客郎中、礼部郎中、苏州刺史等职；开成元年（836）以太子宾客分司东都，故世称</a:t>
            </a: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“</a:t>
            </a: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刘宾客</a:t>
            </a: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”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。</a:t>
            </a:r>
          </a:p>
          <a:p>
            <a:pPr indent="266700" algn="l" eaLnBrk="1">
              <a:lnSpc>
                <a:spcPct val="150000"/>
              </a:lnSpc>
            </a:pP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                                          ——</a:t>
            </a: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据卞孝萱《刘禹锡年谱》整理</a:t>
            </a:r>
            <a:endParaRPr sz="24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endParaRPr lang="zh-CN" sz="2000" dirty="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1990" y="999490"/>
            <a:ext cx="385254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王叔文、王伾即遭贬逐。</a:t>
            </a:r>
          </a:p>
          <a:p>
            <a:pPr indent="266700" algn="ctr"/>
            <a:endParaRPr sz="24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韦执谊被贬为崖州司马，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韩泰被贬为虔州司马，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陈谏被贬为台州司马，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柳宗元被贬为永州司马，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刘禹锡被贬为朗州司马，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韩晔被贬为饶州司马，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凌准被贬为连州司马，</a:t>
            </a:r>
          </a:p>
          <a:p>
            <a:pPr indent="266700" algn="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程异被贬为郴州司马。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971351" y="567620"/>
            <a:ext cx="3877985" cy="175432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永贞革新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zh-CN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“二王、八司马”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70" y="2553335"/>
            <a:ext cx="2678430" cy="259016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</p:cSld>
  <p:clrMapOvr>
    <a:masterClrMapping/>
  </p:clrMapOvr>
  <p:transition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箭头 7"/>
          <p:cNvSpPr/>
          <p:nvPr/>
        </p:nvSpPr>
        <p:spPr>
          <a:xfrm rot="3960000">
            <a:off x="247650" y="2665095"/>
            <a:ext cx="2828290" cy="76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96975" y="1682115"/>
            <a:ext cx="66306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坐贬连州刺史。在道，贬朗州司马。</a:t>
            </a:r>
          </a:p>
          <a:p>
            <a:pPr indent="266700" algn="ctr"/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               ——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《旧唐书·刘禹锡传》</a:t>
            </a:r>
            <a:endParaRPr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1685" y="800100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   </a:t>
            </a:r>
            <a:r>
              <a:rPr lang="zh-CN" altLang="en-US"/>
              <a:t>长安（今陕西西安）</a:t>
            </a:r>
          </a:p>
        </p:txBody>
      </p:sp>
      <p:sp>
        <p:nvSpPr>
          <p:cNvPr id="5" name="同心圆 4"/>
          <p:cNvSpPr/>
          <p:nvPr/>
        </p:nvSpPr>
        <p:spPr>
          <a:xfrm>
            <a:off x="781685" y="831215"/>
            <a:ext cx="269875" cy="306705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2418715" y="4097020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38120" y="4010660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朗州（今湖南常德）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960" y="2596515"/>
            <a:ext cx="3728720" cy="20974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87085" y="4693920"/>
            <a:ext cx="2075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常德刘禹锡纪念馆</a:t>
            </a:r>
            <a:endParaRPr lang="zh-CN" alt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667000" y="2160270"/>
            <a:ext cx="6477000" cy="2857500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100" name="文本框 99"/>
          <p:cNvSpPr txBox="1"/>
          <p:nvPr/>
        </p:nvSpPr>
        <p:spPr>
          <a:xfrm>
            <a:off x="-173355" y="669909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</a:rPr>
              <a:t>秋词二首（其二）</a:t>
            </a:r>
          </a:p>
          <a:p>
            <a:pPr indent="266700" algn="ctr" eaLnBrk="1">
              <a:lnSpc>
                <a:spcPct val="150000"/>
              </a:lnSpc>
            </a:pP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  <a:endParaRPr sz="24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山明水净夜来霜，数树深红出浅黄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。 </a:t>
            </a:r>
          </a:p>
          <a:p>
            <a:pPr indent="266700" algn="ctr"/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试上高楼清入骨，岂如春色嗾人狂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。</a:t>
            </a:r>
          </a:p>
          <a:p>
            <a:pPr indent="266700" algn="ctr"/>
            <a:endParaRPr lang="zh-CN" sz="2000" dirty="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79745" y="669925"/>
            <a:ext cx="3564255" cy="1337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indent="457200" eaLnBrk="1">
              <a:lnSpc>
                <a:spcPct val="150000"/>
              </a:lnSpc>
            </a:pPr>
            <a:r>
              <a:rPr lang="zh-CN" altLang="en-US" dirty="0"/>
              <a:t>禹锡在朗州十年，唯以文章吟咏陶冶性情。</a:t>
            </a:r>
          </a:p>
          <a:p>
            <a:pPr indent="457200" eaLnBrk="1">
              <a:lnSpc>
                <a:spcPct val="150000"/>
              </a:lnSpc>
            </a:pPr>
            <a:r>
              <a:rPr lang="zh-CN" altLang="en-US" dirty="0"/>
              <a:t>     ——《新唐书·刘禹锡传》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9635" y="3023235"/>
            <a:ext cx="3713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深红浅黄：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秋天树叶的颜色。</a:t>
            </a:r>
          </a:p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嗾（sǒu）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：这里是“使”的意思。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 游玄都观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1805" y="4286250"/>
            <a:ext cx="619125" cy="61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35574" b="7528"/>
          <a:stretch>
            <a:fillRect/>
          </a:stretch>
        </p:blipFill>
        <p:spPr>
          <a:xfrm>
            <a:off x="4404360" y="1286510"/>
            <a:ext cx="4640580" cy="361886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00" name="文本框 99"/>
          <p:cNvSpPr txBox="1"/>
          <p:nvPr/>
        </p:nvSpPr>
        <p:spPr>
          <a:xfrm>
            <a:off x="-248285" y="638613"/>
            <a:ext cx="610933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</a:rPr>
              <a:t>元和十年，自朗州召至京，</a:t>
            </a:r>
          </a:p>
          <a:p>
            <a:pPr indent="266700"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</a:rPr>
              <a:t>戏赠看花诸君子</a:t>
            </a:r>
          </a:p>
          <a:p>
            <a:pPr indent="266700" algn="ctr" eaLnBrk="1">
              <a:lnSpc>
                <a:spcPct val="150000"/>
              </a:lnSpc>
            </a:pP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  <a:endParaRPr sz="2400" dirty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紫陌红尘拂面来，无人不道看花回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。</a:t>
            </a:r>
          </a:p>
          <a:p>
            <a:pPr indent="266700" algn="ctr"/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玄都观里桃千树，尽是刘</a:t>
            </a:r>
            <a:r>
              <a:rPr lang="zh-CN" sz="2400" dirty="0">
                <a:latin typeface="Calibri" panose="020F0502020204030204" charset="0"/>
                <a:ea typeface="宋体" panose="02010600030101010101" pitchFamily="2" charset="-122"/>
              </a:rPr>
              <a:t>郎</a:t>
            </a:r>
            <a:r>
              <a:rPr sz="2400" dirty="0" err="1">
                <a:latin typeface="Calibri" panose="020F0502020204030204" charset="0"/>
                <a:ea typeface="宋体" panose="02010600030101010101" pitchFamily="2" charset="-122"/>
              </a:rPr>
              <a:t>去后栽</a:t>
            </a:r>
            <a:r>
              <a:rPr sz="2400" dirty="0">
                <a:latin typeface="Calibri" panose="020F0502020204030204" charset="0"/>
                <a:ea typeface="宋体" panose="02010600030101010101" pitchFamily="2" charset="-122"/>
              </a:rPr>
              <a:t>。</a:t>
            </a:r>
          </a:p>
          <a:p>
            <a:pPr indent="266700" algn="ctr"/>
            <a:endParaRPr lang="zh-CN" sz="2000" dirty="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26405" y="243840"/>
            <a:ext cx="3617595" cy="13379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indent="457200" eaLnBrk="1">
              <a:lnSpc>
                <a:spcPct val="150000"/>
              </a:lnSpc>
            </a:pPr>
            <a:r>
              <a:rPr lang="zh-CN" altLang="en-US" dirty="0"/>
              <a:t>语涉讥刺，执政不悦，复出为播州刺史。</a:t>
            </a:r>
          </a:p>
          <a:p>
            <a:pPr indent="457200" eaLnBrk="1">
              <a:lnSpc>
                <a:spcPct val="150000"/>
              </a:lnSpc>
            </a:pPr>
            <a:r>
              <a:rPr lang="zh-CN" altLang="en-US" dirty="0"/>
              <a:t>      ——《旧唐书·刘禹锡传》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40055" y="3429000"/>
            <a:ext cx="3840480" cy="1476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元和：唐宪宗年号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。元和十年，有</a:t>
            </a:r>
          </a:p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版本误记为元和十一年。</a:t>
            </a:r>
          </a:p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紫陌：指京城长安的道路。</a:t>
            </a:r>
          </a:p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红尘：尘埃，人马往来扬起的尘土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  <a:endParaRPr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玄都观：道教庙宇名，在长安城南。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矩形 14338"/>
          <p:cNvSpPr/>
          <p:nvPr/>
        </p:nvSpPr>
        <p:spPr>
          <a:xfrm>
            <a:off x="3939779" y="142267"/>
            <a:ext cx="1675209" cy="342900"/>
          </a:xfrm>
          <a:prstGeom prst="rect">
            <a:avLst/>
          </a:prstGeom>
          <a:noFill/>
          <a:ln w="9525">
            <a:noFill/>
          </a:ln>
        </p:spPr>
        <p:txBody>
          <a:bodyPr wrap="none" lIns="67500" tIns="33750" rIns="67500" bIns="33750" anchor="t"/>
          <a:lstStyle/>
          <a:p>
            <a:pPr algn="ctr" defTabSz="449580">
              <a:lnSpc>
                <a:spcPct val="100000"/>
              </a:lnSpc>
              <a:buSzPct val="100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zh-CN" altLang="x-none" sz="2700" b="1" dirty="0" err="1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b="11317"/>
          <a:stretch>
            <a:fillRect/>
          </a:stretch>
        </p:blipFill>
        <p:spPr>
          <a:xfrm>
            <a:off x="1585595" y="397510"/>
            <a:ext cx="2800985" cy="43484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b="10969"/>
          <a:stretch>
            <a:fillRect/>
          </a:stretch>
        </p:blipFill>
        <p:spPr>
          <a:xfrm>
            <a:off x="4898390" y="397510"/>
            <a:ext cx="2737485" cy="433451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箭头 7"/>
          <p:cNvSpPr/>
          <p:nvPr/>
        </p:nvSpPr>
        <p:spPr>
          <a:xfrm rot="4380000" flipV="1">
            <a:off x="-30480" y="2938780"/>
            <a:ext cx="3237865" cy="78105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256665" y="1495425"/>
            <a:ext cx="66306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复出为播州刺史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乃改授连州刺史</a:t>
            </a:r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  <a:p>
            <a:pPr indent="266700" algn="ctr"/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                      ——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《旧唐书·刘禹锡传》</a:t>
            </a:r>
            <a:endParaRPr 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1685" y="800100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   </a:t>
            </a:r>
            <a:r>
              <a:rPr lang="zh-CN" altLang="en-US"/>
              <a:t>长安（今陕西西安）</a:t>
            </a:r>
          </a:p>
        </p:txBody>
      </p:sp>
      <p:sp>
        <p:nvSpPr>
          <p:cNvPr id="5" name="同心圆 4"/>
          <p:cNvSpPr/>
          <p:nvPr/>
        </p:nvSpPr>
        <p:spPr>
          <a:xfrm>
            <a:off x="781685" y="831215"/>
            <a:ext cx="269875" cy="306705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2282190" y="2880360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601595" y="2794000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朗州（今湖南常德）</a:t>
            </a:r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2086610" y="4484370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06015" y="4398010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连州（今广东连州）</a:t>
            </a:r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 rot="3120000" flipV="1">
            <a:off x="579120" y="1965960"/>
            <a:ext cx="2134235" cy="76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090" y="2441575"/>
            <a:ext cx="2790825" cy="20955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12155" y="4537075"/>
            <a:ext cx="2075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连州刘禹锡纪念馆</a:t>
            </a:r>
            <a:endParaRPr lang="zh-CN" alt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箭头 7"/>
          <p:cNvSpPr/>
          <p:nvPr/>
        </p:nvSpPr>
        <p:spPr>
          <a:xfrm rot="4380000" flipV="1">
            <a:off x="4025265" y="2753360"/>
            <a:ext cx="3237865" cy="78105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863465" y="614045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   </a:t>
            </a:r>
            <a:r>
              <a:rPr lang="zh-CN" altLang="en-US"/>
              <a:t>长安（今陕西西安）</a:t>
            </a:r>
          </a:p>
        </p:txBody>
      </p:sp>
      <p:sp>
        <p:nvSpPr>
          <p:cNvPr id="5" name="同心圆 4"/>
          <p:cNvSpPr/>
          <p:nvPr/>
        </p:nvSpPr>
        <p:spPr>
          <a:xfrm>
            <a:off x="4863465" y="645160"/>
            <a:ext cx="269875" cy="306705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6376035" y="2976245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683375" y="260794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朗州（今湖南常德）</a:t>
            </a:r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6168390" y="4298315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87795" y="421195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连州（今广东连州）</a:t>
            </a:r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 rot="3540000" flipV="1">
            <a:off x="4726305" y="1916430"/>
            <a:ext cx="2134235" cy="76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7560000">
            <a:off x="4561205" y="2138045"/>
            <a:ext cx="1671320" cy="76200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464560" y="313626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夔州（今重庆奉节）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" y="2289175"/>
            <a:ext cx="3221990" cy="206248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4680585" y="2889250"/>
            <a:ext cx="182880" cy="2228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54990" y="435165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奉节竹枝园刘禹锡像</a:t>
            </a: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5907405" y="1297305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154420" y="1365250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+mn-ea"/>
              </a:rPr>
              <a:t>荥阳（今河南荥阳）</a:t>
            </a:r>
            <a:endParaRPr lang="zh-CN" alt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19000"/>
            <a:lum bright="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竹枝词_1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21555"/>
            <a:ext cx="346075" cy="3219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70535" y="602615"/>
            <a:ext cx="6518275" cy="2399665"/>
          </a:xfrm>
          <a:prstGeom prst="rect">
            <a:avLst/>
          </a:prstGeom>
          <a:noFill/>
          <a:ln w="9525">
            <a:noFill/>
          </a:ln>
          <a:effectLst>
            <a:glow rad="127000">
              <a:schemeClr val="accent1">
                <a:alpha val="46000"/>
              </a:schemeClr>
            </a:glow>
          </a:effectLst>
        </p:spPr>
        <p:txBody>
          <a:bodyPr wrap="square">
            <a:spAutoFit/>
          </a:bodyPr>
          <a:lstStyle/>
          <a:p>
            <a:pPr indent="266700" algn="ctr"/>
            <a:r>
              <a:rPr lang="zh-CN" sz="32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竹枝词二首（其一）</a:t>
            </a:r>
          </a:p>
          <a:p>
            <a:pPr indent="266700" algn="ctr" eaLnBrk="1">
              <a:lnSpc>
                <a:spcPct val="150000"/>
              </a:lnSpc>
            </a:pPr>
            <a:r>
              <a:rPr sz="28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8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</a:rPr>
              <a:t>杨柳青青江水平，闻郎江上唱歌声。</a:t>
            </a:r>
          </a:p>
          <a:p>
            <a:pPr indent="266700" algn="ctr"/>
            <a:r>
              <a:rPr sz="280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</a:rPr>
              <a:t>东边日出西边雨，道是无晴却有晴。</a:t>
            </a:r>
            <a:endParaRPr sz="24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9635" y="3755390"/>
            <a:ext cx="292608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唱：今人多误记为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踏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  <a:endParaRPr lang="zh-CN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晴</a:t>
            </a:r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：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谐音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情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</a:p>
          <a:p>
            <a:pPr algn="l"/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却：一作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还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24000"/>
          </a:blip>
          <a:stretch>
            <a:fillRect/>
          </a:stretch>
        </p:blipFill>
        <p:spPr>
          <a:xfrm>
            <a:off x="3654425" y="1588135"/>
            <a:ext cx="5489575" cy="355536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00" name="文本框 99"/>
          <p:cNvSpPr txBox="1"/>
          <p:nvPr/>
        </p:nvSpPr>
        <p:spPr>
          <a:xfrm>
            <a:off x="-99695" y="900430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浪淘沙九首（其八）</a:t>
            </a: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莫道谗言如浪深，莫言迁客似沙沉。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千淘万漉虽辛苦，吹尽狂沙始到金。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9635" y="3023235"/>
            <a:ext cx="30988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迁客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：遭贬迁的官员。</a:t>
            </a:r>
          </a:p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漉（</a:t>
            </a:r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lù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）：液体往下渗；滤。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箭头 7"/>
          <p:cNvSpPr/>
          <p:nvPr/>
        </p:nvSpPr>
        <p:spPr>
          <a:xfrm rot="4200000" flipV="1">
            <a:off x="976630" y="2731770"/>
            <a:ext cx="3411220" cy="76200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96440" y="701040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   </a:t>
            </a:r>
            <a:r>
              <a:rPr lang="zh-CN" altLang="en-US"/>
              <a:t>长安（今陕西西安）</a:t>
            </a:r>
          </a:p>
        </p:txBody>
      </p:sp>
      <p:sp>
        <p:nvSpPr>
          <p:cNvPr id="5" name="同心圆 4"/>
          <p:cNvSpPr/>
          <p:nvPr/>
        </p:nvSpPr>
        <p:spPr>
          <a:xfrm>
            <a:off x="1996440" y="781050"/>
            <a:ext cx="269875" cy="25781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3413125" y="3120390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081905" y="331533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和州（今安徽和县）</a:t>
            </a:r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301365" y="4385310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20770" y="4298950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连州（今广东连州）</a:t>
            </a:r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 rot="3840000" flipV="1">
            <a:off x="1732280" y="2091690"/>
            <a:ext cx="2134235" cy="76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7560000" flipV="1">
            <a:off x="1234440" y="2058670"/>
            <a:ext cx="1793240" cy="76200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18135" y="305625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夔州（今重庆奉节）</a:t>
            </a:r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240000" flipV="1">
            <a:off x="1909445" y="3036570"/>
            <a:ext cx="4839335" cy="76200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573530" y="2867660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816985" y="2694305"/>
            <a:ext cx="2303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朗州（今湖南常德）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55" y="530225"/>
            <a:ext cx="3187065" cy="21209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45605" y="2694940"/>
            <a:ext cx="2075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安徽和县刘禹锡像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689225" y="1273810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ym typeface="+mn-ea"/>
              </a:rPr>
              <a:t>荥阳（今河南荥阳）</a:t>
            </a: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689225" y="1153795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852285" y="3142615"/>
            <a:ext cx="207645" cy="194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望洞庭 (1)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0515" y="4434840"/>
            <a:ext cx="619125" cy="619125"/>
          </a:xfrm>
          <a:prstGeom prst="rect">
            <a:avLst/>
          </a:prstGeom>
        </p:spPr>
      </p:pic>
      <p:pic>
        <p:nvPicPr>
          <p:cNvPr id="2" name="图片 1" descr="望洞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005" y="-20955"/>
            <a:ext cx="3760470" cy="518477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0" name="文本框 99"/>
          <p:cNvSpPr txBox="1"/>
          <p:nvPr/>
        </p:nvSpPr>
        <p:spPr>
          <a:xfrm>
            <a:off x="-99695" y="900430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望洞庭</a:t>
            </a:r>
            <a:r>
              <a:rPr lang="en-US" altLang="zh-CN" sz="28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w</a:t>
            </a:r>
            <a:endParaRPr lang="zh-CN" sz="28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湖光秋月两相和，潭面无风镜未磨。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遥望洞庭山水翠，白银盘里一青螺。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85" y="259080"/>
            <a:ext cx="7753350" cy="3828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70400" y="4358640"/>
            <a:ext cx="25368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宋 黄庭坚书《陋室铭》</a:t>
            </a:r>
            <a:endParaRPr lang="zh-CN" altLang="en-US"/>
          </a:p>
        </p:txBody>
      </p:sp>
    </p:spTree>
  </p:cSld>
  <p:clrMapOvr>
    <a:masterClrMapping/>
  </p:clrMapOvr>
  <p:transition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酬乐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55" y="2432685"/>
            <a:ext cx="4373245" cy="2710815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5" name="文本框 4"/>
          <p:cNvSpPr txBox="1"/>
          <p:nvPr/>
        </p:nvSpPr>
        <p:spPr>
          <a:xfrm>
            <a:off x="5695315" y="680720"/>
            <a:ext cx="34480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eaLnBrk="1"/>
            <a:r>
              <a:rPr lang="zh-CN" altLang="en-US" sz="1600" dirty="0"/>
              <a:t>如梦得……“沉舟侧畔千帆过，病树前头万木春”之句之类，真谓神妙。</a:t>
            </a:r>
          </a:p>
          <a:p>
            <a:pPr indent="457200" eaLnBrk="1"/>
            <a:r>
              <a:rPr lang="zh-CN" altLang="en-US" sz="1600" dirty="0"/>
              <a:t>——白居易《刘白唱和集解》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6275" y="3787775"/>
            <a:ext cx="4094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酬乐天扬州初逢席上见赠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-331470" y="454660"/>
            <a:ext cx="610933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酬乐天扬州初逢席上见赠</a:t>
            </a: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巴山楚水凄凉地，二十三年弃置身。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怀旧空吟闻笛赋，到乡翻似烂柯人。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沉舟侧畔千帆过，病树前头万木春。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今日听君歌一曲，暂凭杯酒长精神。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E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再游玄都观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430" y="4258945"/>
            <a:ext cx="619125" cy="6191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774315" y="900430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再游玄都观</a:t>
            </a: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百亩庭中半是苔，桃花净尽菜花开。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种桃道士归何处，前度刘郎今又来。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502920"/>
            <a:ext cx="2828925" cy="4375150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4" name="文本框 3"/>
          <p:cNvSpPr txBox="1"/>
          <p:nvPr/>
        </p:nvSpPr>
        <p:spPr>
          <a:xfrm>
            <a:off x="4673600" y="3613785"/>
            <a:ext cx="36118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苔：青苔，谓玄都观已人迹罕至。</a:t>
            </a:r>
          </a:p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菜花：泛指各种野花。</a:t>
            </a:r>
          </a:p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种桃道士：暗指当初打击王叔文、</a:t>
            </a:r>
          </a:p>
          <a:p>
            <a:pPr algn="l"/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刘禹锡的权贵们。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E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21485" y="151511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zh-CN" sz="3200">
                <a:latin typeface="Calibri" panose="020F0502020204030204" charset="0"/>
                <a:ea typeface="宋体" panose="02010600030101010101" pitchFamily="2" charset="-122"/>
              </a:rPr>
              <a:t>三、</a:t>
            </a:r>
            <a:r>
              <a:rPr sz="3200">
                <a:latin typeface="Calibri" panose="020F0502020204030204" charset="0"/>
                <a:ea typeface="宋体" panose="02010600030101010101" pitchFamily="2" charset="-122"/>
              </a:rPr>
              <a:t>刘禹锡的朋友圈</a:t>
            </a:r>
            <a:endParaRPr lang="en-US" altLang="zh-CN" sz="320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6" charset="0"/>
            </a:endParaRPr>
          </a:p>
        </p:txBody>
      </p:sp>
      <p:pic>
        <p:nvPicPr>
          <p:cNvPr id="4" name="图片 3" descr="朋友圈"/>
          <p:cNvPicPr>
            <a:picLocks noChangeAspect="1"/>
          </p:cNvPicPr>
          <p:nvPr/>
        </p:nvPicPr>
        <p:blipFill>
          <a:blip r:embed="rId2">
            <a:lum bright="64000" contrast="-70000"/>
          </a:blip>
          <a:stretch>
            <a:fillRect/>
          </a:stretch>
        </p:blipFill>
        <p:spPr>
          <a:xfrm>
            <a:off x="5118100" y="2098675"/>
            <a:ext cx="3514725" cy="2819400"/>
          </a:xfrm>
          <a:prstGeom prst="rect">
            <a:avLst/>
          </a:prstGeom>
          <a:effectLst>
            <a:softEdge rad="520700"/>
          </a:effectLst>
        </p:spPr>
      </p:pic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 l="36325" t="2029" b="2697"/>
          <a:stretch>
            <a:fillRect/>
          </a:stretch>
        </p:blipFill>
        <p:spPr>
          <a:xfrm>
            <a:off x="0" y="-52705"/>
            <a:ext cx="9144000" cy="52489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contrast="24000"/>
          </a:blip>
          <a:stretch>
            <a:fillRect/>
          </a:stretch>
        </p:blipFill>
        <p:spPr>
          <a:xfrm>
            <a:off x="240030" y="741045"/>
            <a:ext cx="4474845" cy="1790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5" y="-15240"/>
            <a:ext cx="2891790" cy="521144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97965" y="3237865"/>
            <a:ext cx="140716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苏轼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1715" y="1009650"/>
            <a:ext cx="295592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</a:t>
            </a:r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刘柳</a:t>
            </a:r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0675" y="2861945"/>
            <a:ext cx="27546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刘禹锡</a:t>
            </a:r>
            <a:r>
              <a:rPr lang="zh-CN" sz="20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（772－842）</a:t>
            </a:r>
            <a:endParaRPr 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柳宗元</a:t>
            </a:r>
            <a:r>
              <a:rPr lang="zh-CN" sz="20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0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773</a:t>
            </a:r>
            <a:r>
              <a:rPr lang="zh-CN" sz="20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－</a:t>
            </a:r>
            <a:r>
              <a:rPr lang="en-US" altLang="zh-CN" sz="20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819</a:t>
            </a:r>
            <a:r>
              <a:rPr lang="zh-CN" sz="20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57245" y="621665"/>
            <a:ext cx="5715000" cy="359092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1715" y="1009650"/>
            <a:ext cx="295592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韩刘柳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21715" y="2351405"/>
            <a:ext cx="275463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韩愈   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（7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68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－8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24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</a:t>
            </a:r>
            <a:endParaRPr lang="zh-CN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刘禹锡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（772－842）</a:t>
            </a:r>
            <a:endParaRPr lang="zh-CN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柳宗元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773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－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81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9）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315" y="229235"/>
            <a:ext cx="3612515" cy="46856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77860" y="3883660"/>
            <a:ext cx="411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韩</a:t>
            </a:r>
          </a:p>
          <a:p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愈</a:t>
            </a:r>
            <a:endParaRPr lang="zh-CN" altLang="en-US"/>
          </a:p>
        </p:txBody>
      </p:sp>
    </p:spTree>
  </p:cSld>
  <p:clrMapOvr>
    <a:masterClrMapping/>
  </p:clrMapOvr>
  <p:transition>
    <p:split orient="vert"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18000" contrast="6000"/>
          </a:blip>
          <a:stretch>
            <a:fillRect/>
          </a:stretch>
        </p:blipFill>
        <p:spPr>
          <a:xfrm>
            <a:off x="0" y="3572510"/>
            <a:ext cx="3042877" cy="15709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1985" y="523240"/>
            <a:ext cx="295592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“</a:t>
            </a:r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刘白</a:t>
            </a:r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6560" y="1600200"/>
            <a:ext cx="28524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刘禹锡</a:t>
            </a:r>
            <a:r>
              <a:rPr lang="zh-CN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（772－842）</a:t>
            </a:r>
            <a:endParaRPr lang="zh-CN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白居易</a:t>
            </a:r>
            <a:r>
              <a:rPr lang="zh-CN" sz="18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（772－84</a:t>
            </a:r>
            <a:r>
              <a:rPr lang="en-US" altLang="zh-CN" sz="18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zh-CN" sz="1800" i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79891" y="614367"/>
            <a:ext cx="6193331" cy="3170099"/>
          </a:xfrm>
          <a:prstGeom prst="rect">
            <a:avLst/>
          </a:prstGeom>
          <a:noFill/>
          <a:ln w="12700" cap="rnd" cmpd="sng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266700"/>
            <a:r>
              <a:rPr lang="en-US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彭城刘梦得，诗豪者也，其锋森然，少敢当者。</a:t>
            </a: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   </a:t>
            </a: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6" charset="0"/>
              </a:rPr>
              <a:t>——白居易《刘白唱和集解》</a:t>
            </a:r>
            <a:endParaRPr lang="zh-CN" sz="2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善诗，精绝，与白居易酬唱颇多，尝推为</a:t>
            </a: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6" charset="0"/>
              </a:rPr>
              <a:t>“诗豪”，曰：“刘君诗在处，有神物护持。”     </a:t>
            </a: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6" charset="0"/>
              </a:rPr>
              <a:t>        ——（元）辛文房《唐才子传》</a:t>
            </a:r>
            <a:endParaRPr lang="zh-CN" sz="2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   </a:t>
            </a: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禹锡晚年与少傅白居易友善，诗笔文章，时无在其右者。</a:t>
            </a:r>
          </a:p>
          <a:p>
            <a:pPr indent="266700"/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        </a:t>
            </a: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6" charset="0"/>
              </a:rPr>
              <a:t>——《旧唐书·刘禹锡传》</a:t>
            </a:r>
            <a:endParaRPr lang="zh-CN" altLang="en-US" sz="2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6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E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1985" y="819785"/>
            <a:ext cx="3620135" cy="7067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唐代</a:t>
            </a:r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+mn-ea"/>
              </a:rPr>
              <a:t>“</a:t>
            </a:r>
            <a:r>
              <a:rPr 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苏州三杰</a:t>
            </a:r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”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05" y="210185"/>
            <a:ext cx="3910330" cy="45789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1715" y="2351405"/>
            <a:ext cx="275463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韦应物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（7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37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－</a:t>
            </a:r>
            <a:r>
              <a:rPr lang="en-US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792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</a:t>
            </a:r>
            <a:endParaRPr lang="zh-CN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白居易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（772－84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6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</a:t>
            </a:r>
            <a:endParaRPr lang="zh-CN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刘禹锡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772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－</a:t>
            </a:r>
            <a:r>
              <a:rPr lang="en-US" alt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8</a:t>
            </a:r>
            <a:r>
              <a:rPr lang="en-US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42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8825"/>
          <a:stretch>
            <a:fillRect/>
          </a:stretch>
        </p:blipFill>
        <p:spPr>
          <a:xfrm>
            <a:off x="342265" y="330835"/>
            <a:ext cx="3208655" cy="4133215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93770" y="565150"/>
            <a:ext cx="25869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王叔文</a:t>
            </a:r>
            <a:r>
              <a:rPr 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lang="en-US" alt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753</a:t>
            </a:r>
            <a:r>
              <a:rPr 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－</a:t>
            </a:r>
            <a:r>
              <a:rPr lang="en-US" alt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8</a:t>
            </a:r>
            <a:r>
              <a:rPr lang="en-US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06</a:t>
            </a:r>
            <a:r>
              <a:rPr 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</a:t>
            </a:r>
            <a:endParaRPr lang="zh-CN" altLang="en-US" i="1" kern="12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93770" y="1286828"/>
            <a:ext cx="5080000" cy="3230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en-US" alt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叔文每称有宰相器。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——《新唐书·刘禹锡传》</a:t>
            </a:r>
            <a:endParaRPr lang="zh-CN" sz="2000">
              <a:solidFill>
                <a:srgbClr val="2E75B5"/>
              </a:solidFill>
              <a:ea typeface="宋体" panose="02010600030101010101" pitchFamily="2" charset="-122"/>
            </a:endParaRPr>
          </a:p>
          <a:p>
            <a:pPr indent="266700"/>
            <a:r>
              <a:rPr lang="zh-CN" sz="2400">
                <a:solidFill>
                  <a:srgbClr val="2E75B5"/>
                </a:solidFill>
                <a:ea typeface="宋体" panose="02010600030101010101" pitchFamily="2" charset="-122"/>
              </a:rPr>
              <a:t>       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ea typeface="宋体" panose="02010600030101010101" pitchFamily="2" charset="-122"/>
              </a:rPr>
              <a:t>    既得用，自春至秋，其所施为，人不以为当非。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             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——刘禹锡《子刘子自传》</a:t>
            </a:r>
            <a:endParaRPr lang="zh-CN" sz="24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6" charset="0"/>
            </a:endParaRPr>
          </a:p>
          <a:p>
            <a:pPr indent="266700"/>
            <a:r>
              <a:rPr lang="zh-CN" sz="2000" kern="1200">
                <a:solidFill>
                  <a:srgbClr val="2E75B5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  <a:sym typeface="+mn-ea"/>
              </a:rPr>
              <a:t>（永贞革新实施以后</a:t>
            </a:r>
            <a:r>
              <a:rPr lang="zh-CN" sz="2000">
                <a:solidFill>
                  <a:schemeClr val="accent1"/>
                </a:solidFill>
                <a:latin typeface="义启小魏楷" panose="02010601030101010101" charset="-128"/>
                <a:ea typeface="宋体" panose="02010600030101010101" pitchFamily="2" charset="-122"/>
                <a:cs typeface="义启小魏楷" panose="02010601030101010101" charset="-128"/>
                <a:sym typeface="+mn-ea"/>
              </a:rPr>
              <a:t>，</a:t>
            </a:r>
            <a:r>
              <a:rPr lang="zh-CN" sz="2000" kern="1200">
                <a:solidFill>
                  <a:srgbClr val="2E75B5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  <a:sym typeface="+mn-ea"/>
              </a:rPr>
              <a:t>从春到秋的所采取的各项措施</a:t>
            </a:r>
            <a:r>
              <a:rPr lang="zh-CN" sz="2000">
                <a:solidFill>
                  <a:schemeClr val="accent1"/>
                </a:solidFill>
                <a:latin typeface="义启小魏楷" panose="02010601030101010101" charset="-128"/>
                <a:ea typeface="宋体" panose="02010600030101010101" pitchFamily="2" charset="-122"/>
                <a:cs typeface="义启小魏楷" panose="02010601030101010101" charset="-128"/>
                <a:sym typeface="+mn-ea"/>
              </a:rPr>
              <a:t>，</a:t>
            </a:r>
            <a:r>
              <a:rPr lang="zh-CN" sz="2000" kern="1200">
                <a:solidFill>
                  <a:srgbClr val="2E75B5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  <a:sym typeface="+mn-ea"/>
              </a:rPr>
              <a:t>人们都认为是无可非议的。）</a:t>
            </a:r>
          </a:p>
          <a:p>
            <a:pPr indent="266700"/>
            <a:endParaRPr lang="zh-CN" altLang="en-US" sz="2000" kern="1200">
              <a:solidFill>
                <a:srgbClr val="2E75B5"/>
              </a:solidFill>
              <a:latin typeface="义启小魏楷" panose="02010601030101010101" charset="-128"/>
              <a:ea typeface="义启小魏楷" panose="02010601030101010101" charset="-128"/>
              <a:cs typeface="义启小魏楷" panose="02010601030101010101" charset="-128"/>
              <a:sym typeface="+mn-ea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493770" y="565150"/>
            <a:ext cx="22821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裴度</a:t>
            </a:r>
            <a:r>
              <a:rPr 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（</a:t>
            </a:r>
            <a:r>
              <a:rPr lang="en-US" alt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765</a:t>
            </a:r>
            <a:r>
              <a:rPr 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－</a:t>
            </a:r>
            <a:r>
              <a:rPr lang="en-US" alt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8</a:t>
            </a:r>
            <a:r>
              <a:rPr lang="en-US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39</a:t>
            </a:r>
            <a:r>
              <a:rPr lang="zh-CN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）</a:t>
            </a:r>
            <a:endParaRPr lang="zh-CN" altLang="en-US" i="1" kern="12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493770" y="1637983"/>
            <a:ext cx="508000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en-US" alt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诏下，御史中丞裴度奏曰：“播极远，猿狖所宅，禹锡母八十有余不能往，当与其子死决，恐伤陛下孝治，请稍内迁。”。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——《新唐书·刘禹锡传》</a:t>
            </a:r>
            <a:endParaRPr lang="zh-CN" sz="2400">
              <a:solidFill>
                <a:srgbClr val="2E75B5"/>
              </a:solidFill>
              <a:ea typeface="宋体" panose="02010600030101010101" pitchFamily="2" charset="-122"/>
            </a:endParaRPr>
          </a:p>
          <a:p>
            <a:pPr indent="266700"/>
            <a:r>
              <a:rPr lang="zh-CN" sz="2400">
                <a:solidFill>
                  <a:srgbClr val="2E75B5"/>
                </a:solidFill>
                <a:ea typeface="宋体" panose="02010600030101010101" pitchFamily="2" charset="-122"/>
              </a:rPr>
              <a:t>       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ea typeface="宋体" panose="02010600030101010101" pitchFamily="2" charset="-122"/>
              </a:rPr>
              <a:t>    </a:t>
            </a:r>
            <a:endParaRPr lang="zh-CN" altLang="en-US" sz="2000" kern="1200">
              <a:solidFill>
                <a:srgbClr val="2E75B5"/>
              </a:solidFill>
              <a:latin typeface="义启小魏楷" panose="02010601030101010101" charset="-128"/>
              <a:ea typeface="义启小魏楷" panose="02010601030101010101" charset="-128"/>
              <a:cs typeface="义启小魏楷" panose="02010601030101010101" charset="-128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6286" r="16629"/>
          <a:stretch>
            <a:fillRect/>
          </a:stretch>
        </p:blipFill>
        <p:spPr>
          <a:xfrm>
            <a:off x="437515" y="492125"/>
            <a:ext cx="2790190" cy="415925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57300" y="1515110"/>
            <a:ext cx="55441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>
                <a:latin typeface="Calibri" panose="020F0502020204030204" charset="0"/>
                <a:ea typeface="宋体" panose="02010600030101010101" pitchFamily="2" charset="-122"/>
              </a:rPr>
              <a:t>四、我们需要记住的禹锡诗</a:t>
            </a:r>
            <a:endParaRPr lang="zh-CN" sz="320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contrast="6000"/>
          </a:blip>
          <a:srcRect r="458"/>
          <a:stretch>
            <a:fillRect/>
          </a:stretch>
        </p:blipFill>
        <p:spPr>
          <a:xfrm>
            <a:off x="3849370" y="2451100"/>
            <a:ext cx="4963160" cy="2508885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乌衣巷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7165" y="4269105"/>
            <a:ext cx="619125" cy="6191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lum bright="70000" contrast="-76000"/>
          </a:blip>
          <a:stretch>
            <a:fillRect/>
          </a:stretch>
        </p:blipFill>
        <p:spPr>
          <a:xfrm>
            <a:off x="0" y="2076450"/>
            <a:ext cx="3527425" cy="281178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00" name="文本框 99"/>
          <p:cNvSpPr txBox="1"/>
          <p:nvPr/>
        </p:nvSpPr>
        <p:spPr>
          <a:xfrm>
            <a:off x="2365375" y="957580"/>
            <a:ext cx="615569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乌衣巷</a:t>
            </a:r>
            <a:r>
              <a:rPr lang="en-US" altLang="zh-CN" sz="28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ko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朱雀桥边野草花，乌衣巷口夕阳斜。 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旧时王谢堂前燕，飞入寻常百姓家。</a:t>
            </a:r>
          </a:p>
          <a:p>
            <a:pPr indent="266700" algn="l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  <a:biLevel thresh="50000"/>
            <a:lum bright="30000" contrast="42000"/>
          </a:blip>
          <a:srcRect l="45433" b="44955"/>
          <a:stretch>
            <a:fillRect/>
          </a:stretch>
        </p:blipFill>
        <p:spPr>
          <a:xfrm>
            <a:off x="6804660" y="203835"/>
            <a:ext cx="2078990" cy="1518285"/>
          </a:xfrm>
          <a:prstGeom prst="snip2DiagRect">
            <a:avLst/>
          </a:prstGeom>
          <a:effectLst/>
        </p:spPr>
      </p:pic>
      <p:sp>
        <p:nvSpPr>
          <p:cNvPr id="5" name="文本框 4"/>
          <p:cNvSpPr txBox="1"/>
          <p:nvPr/>
        </p:nvSpPr>
        <p:spPr>
          <a:xfrm>
            <a:off x="3527425" y="3489325"/>
            <a:ext cx="53943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乌衣巷：金陵（今江苏南京）城内街名，位于秦淮河之南。三国时禁军居此皆着乌衣，故名。</a:t>
            </a:r>
          </a:p>
          <a:p>
            <a:pPr algn="l"/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朱雀桥</a:t>
            </a:r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：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金陵</a:t>
            </a:r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朱雀门外横跨秦淮河的大桥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王谢：</a:t>
            </a:r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王导、谢安，晋相，世家大族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，居乌衣巷</a:t>
            </a:r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唐时已衰。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浪淘沙九曲黄河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875" y="4524375"/>
            <a:ext cx="619125" cy="61912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26845" y="549275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浪淘沙九首（其一）</a:t>
            </a: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九曲黄河万里沙，浪淘风簸自天涯。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如今直上银河去，同到牵牛织女家。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九曲黄河万里沙"/>
          <p:cNvPicPr>
            <a:picLocks noChangeAspect="1"/>
          </p:cNvPicPr>
          <p:nvPr/>
        </p:nvPicPr>
        <p:blipFill>
          <a:blip r:embed="rId5">
            <a:lum bright="12000" contrast="24000"/>
          </a:blip>
          <a:stretch>
            <a:fillRect/>
          </a:stretch>
        </p:blipFill>
        <p:spPr>
          <a:xfrm>
            <a:off x="1524000" y="2910205"/>
            <a:ext cx="6096000" cy="2143125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赏牡丹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70" y="4375150"/>
            <a:ext cx="619125" cy="619125"/>
          </a:xfrm>
          <a:prstGeom prst="rect">
            <a:avLst/>
          </a:prstGeom>
        </p:spPr>
      </p:pic>
      <p:pic>
        <p:nvPicPr>
          <p:cNvPr id="2" name="图片 1" descr="C:/Users/WANGZH~1/AppData/Local/Temp/kaimatting/20200308172257/output_aiMatting_20200308172323.pngoutput_aiMatting_20200308172323"/>
          <p:cNvPicPr>
            <a:picLocks noChangeAspect="1"/>
          </p:cNvPicPr>
          <p:nvPr/>
        </p:nvPicPr>
        <p:blipFill>
          <a:blip r:embed="rId5">
            <a:lum contrast="24000"/>
          </a:blip>
          <a:srcRect r="27704"/>
          <a:stretch>
            <a:fillRect/>
          </a:stretch>
        </p:blipFill>
        <p:spPr>
          <a:xfrm>
            <a:off x="0" y="1907540"/>
            <a:ext cx="8845550" cy="323596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00" name="文本框 99"/>
          <p:cNvSpPr txBox="1"/>
          <p:nvPr/>
        </p:nvSpPr>
        <p:spPr>
          <a:xfrm>
            <a:off x="2592070" y="537845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800">
                <a:latin typeface="微软雅黑" panose="020B0503020204020204" charset="-122"/>
                <a:ea typeface="微软雅黑" panose="020B0503020204020204" charset="-122"/>
              </a:rPr>
              <a:t>赏牡丹</a:t>
            </a:r>
            <a:r>
              <a:rPr lang="en-US" altLang="zh-CN" sz="28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ko</a:t>
            </a:r>
            <a:endParaRPr lang="zh-CN" sz="28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庭前芍药妖无格，池上芙蕖净少情。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唯有牡丹真国色，花开时节动京城。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05425" y="3762375"/>
            <a:ext cx="36937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妖无格：妖娆美丽，但缺乏格调。</a:t>
            </a:r>
          </a:p>
          <a:p>
            <a:pPr algn="l"/>
            <a:r>
              <a:rPr>
                <a:latin typeface="Calibri" panose="020F0502020204030204" charset="0"/>
                <a:ea typeface="宋体" panose="02010600030101010101" pitchFamily="2" charset="-122"/>
                <a:sym typeface="+mn-ea"/>
              </a:rPr>
              <a:t>芙蕖（qú）：荷花的别名。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少情：</a:t>
            </a:r>
            <a:r>
              <a:rPr lang="zh-CN">
                <a:latin typeface="Calibri" panose="020F0502020204030204" charset="0"/>
                <a:ea typeface="宋体" panose="02010600030101010101" pitchFamily="2" charset="-122"/>
                <a:sym typeface="+mn-ea"/>
              </a:rPr>
              <a:t>缺少情感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  <a:sym typeface="+mn-ea"/>
              </a:rPr>
              <a:t>。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949575" y="602615"/>
            <a:ext cx="61093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雨洗东坡月色清，市人行尽野人行。</a:t>
            </a:r>
            <a:r>
              <a:rPr lang="en-US" sz="2400" b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 </a:t>
            </a:r>
            <a:endParaRPr lang="zh-CN" sz="24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莫嫌荦确坡头路，自爱铿然曳杖声。</a:t>
            </a:r>
          </a:p>
          <a:p>
            <a:pPr indent="266700" algn="ctr"/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——宋·苏轼《东坡》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49575" y="2367280"/>
            <a:ext cx="57988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持钱买花树，城东坡上栽。</a:t>
            </a:r>
          </a:p>
          <a:p>
            <a:pPr indent="266700" algn="ctr"/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——唐·白居易《东坡种花二首》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281940"/>
            <a:ext cx="2540635" cy="36163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32885" y="3721735"/>
            <a:ext cx="20193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白居易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21485" y="151511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zh-CN" sz="3200">
                <a:latin typeface="Calibri" panose="020F0502020204030204" charset="0"/>
                <a:ea typeface="宋体" panose="02010600030101010101" pitchFamily="2" charset="-122"/>
              </a:rPr>
              <a:t>五、说说贬官文化</a:t>
            </a:r>
            <a:endParaRPr lang="zh-CN" sz="320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49300"/>
          <a:stretch>
            <a:fillRect/>
          </a:stretch>
        </p:blipFill>
        <p:spPr>
          <a:xfrm>
            <a:off x="5734050" y="2200275"/>
            <a:ext cx="2554605" cy="2519045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55775" y="3571240"/>
            <a:ext cx="61093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en-US" altLang="zh-CN" sz="2800" dirty="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  <a:r>
              <a:rPr lang="zh-CN" sz="2800" dirty="0">
                <a:solidFill>
                  <a:srgbClr val="2E75B5"/>
                </a:solidFill>
                <a:latin typeface="楷体" panose="02010609060101010101" charset="-122"/>
                <a:ea typeface="楷体" panose="02010609060101010101" charset="-122"/>
              </a:rPr>
              <a:t>贬谪，封建时代指官吏降职，被派到远离京城的地方。也叫左迁。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9908" t="37797" r="20098" b="35278"/>
          <a:stretch>
            <a:fillRect/>
          </a:stretch>
        </p:blipFill>
        <p:spPr>
          <a:xfrm>
            <a:off x="138430" y="357505"/>
            <a:ext cx="6149975" cy="1330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8062" b="48160"/>
          <a:stretch>
            <a:fillRect/>
          </a:stretch>
        </p:blipFill>
        <p:spPr>
          <a:xfrm>
            <a:off x="138430" y="1844040"/>
            <a:ext cx="4762500" cy="120650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37515" y="759460"/>
            <a:ext cx="8268970" cy="3415030"/>
          </a:xfrm>
          <a:prstGeom prst="rect">
            <a:avLst/>
          </a:prstGeom>
          <a:noFill/>
          <a:ln w="12700" cap="rnd" cmpd="sng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indent="266700"/>
            <a:r>
              <a:rPr lang="en-US" alt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舜发于畎亩之中，傅说举于版筑之间，胶鬲举于鱼盐之中，管夷吾举于士，孙叔敖举于海，百里奚举于市。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——《孟子·告子下》</a:t>
            </a:r>
            <a:endParaRPr lang="zh-CN" sz="24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</a:t>
            </a:r>
          </a:p>
          <a:p>
            <a:pPr indent="266700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盖文王拘而演《周易》；仲尼厄而作《春秋》；屈原放逐，乃赋《离骚》；左丘失明，厥有《国语》；孙子膑脚，《兵法》修列；不韦迁蜀，世传《吕览》；韩非囚秦，《说难》《孤愤》；《诗》三百篇，大底圣贤发愤之所为作也。</a:t>
            </a:r>
          </a:p>
          <a:p>
            <a:pPr indent="266700" algn="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——司马迁《报任安书》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（</a:t>
            </a:r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后又引入  《史记·太史公自序》）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grayscl/>
            <a:lum bright="18000" contrast="72000"/>
          </a:blip>
          <a:stretch>
            <a:fillRect/>
          </a:stretch>
        </p:blipFill>
        <p:spPr>
          <a:xfrm>
            <a:off x="5449570" y="381635"/>
            <a:ext cx="3373120" cy="4094480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2" name="矩形 1"/>
          <p:cNvSpPr/>
          <p:nvPr/>
        </p:nvSpPr>
        <p:spPr>
          <a:xfrm>
            <a:off x="1102995" y="1904365"/>
            <a:ext cx="5669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逆境出人才！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66875" y="812165"/>
            <a:ext cx="4754880" cy="27997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柳宗元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《小石潭记》《捕蛇者说》</a:t>
            </a:r>
            <a:endParaRPr 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韩愈   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《马说》</a:t>
            </a:r>
            <a:endParaRPr lang="zh-CN" sz="2400" kern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algn="l"/>
            <a:r>
              <a:rPr lang="zh-CN"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白居易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《琵琶行》</a:t>
            </a:r>
            <a:endParaRPr 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欧阳修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《醉翁亭记》</a:t>
            </a:r>
            <a:endParaRPr lang="zh-CN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defTabSz="685800" hangingPunct="1"/>
            <a:r>
              <a:rPr lang="zh-CN"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范仲淹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《岳阳楼记》</a:t>
            </a:r>
            <a:endParaRPr lang="zh-CN" sz="3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defTabSz="685800" hangingPunct="1"/>
            <a:r>
              <a:rPr lang="zh-CN"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苏轼   </a:t>
            </a:r>
            <a:r>
              <a:rPr lang="zh-CN" sz="2000" i="1" kern="12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《赤壁赋》《念奴娇·赤壁怀古》</a:t>
            </a:r>
          </a:p>
          <a:p>
            <a:pPr algn="l" defTabSz="685800" hangingPunct="1"/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4337"/>
          <p:cNvSpPr/>
          <p:nvPr/>
        </p:nvSpPr>
        <p:spPr>
          <a:xfrm>
            <a:off x="337820" y="278553"/>
            <a:ext cx="623768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67500" tIns="33750" rIns="67500" bIns="33750" anchor="t">
            <a:spAutoFit/>
          </a:bodyPr>
          <a:lstStyle/>
          <a:p>
            <a:pPr defTabSz="449580" fontAlgn="base">
              <a:lnSpc>
                <a:spcPct val="100000"/>
              </a:lnSpc>
              <a:buSzPct val="100000"/>
              <a:buFont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zh-CN" sz="3000" b="1" strike="noStrike" noProof="1">
                <a:solidFill>
                  <a:schemeClr val="accent2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    </a:t>
            </a:r>
            <a:r>
              <a:rPr lang="zh-CN" altLang="en-US" sz="4950" b="1" strike="noStrike" noProof="1">
                <a:solidFill>
                  <a:srgbClr val="050880"/>
                </a:solidFill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结语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342390" y="1574800"/>
            <a:ext cx="67773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altLang="zh-CN" sz="2400">
                <a:latin typeface="Calibri" panose="020F0502020204030204" charset="0"/>
                <a:ea typeface="宋体" panose="02010600030101010101" pitchFamily="2" charset="-122"/>
              </a:rPr>
              <a:t>     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被辗转流放</a:t>
            </a:r>
            <a:r>
              <a:rPr 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23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年，仍然相信人间值得</a:t>
            </a:r>
            <a:r>
              <a:rPr lang="zh-CN" sz="2400">
                <a:ea typeface="宋体" panose="02010600030101010101" pitchFamily="2" charset="-122"/>
              </a:rPr>
              <a:t>，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刘禹锡，你把苦难踩在脚下的样子，真帅！苏东坡以刘禹锡为榜样，在接踵而至的人生风雨中活出了新的高度。我们每一个人，我们的民族，我们的国家，有了这种百折不挠的精神，就一定能在逆境中愈挫愈勇，在挫折和苦难中创造出更伟大的业绩！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949575" y="602615"/>
            <a:ext cx="610933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雨洗</a:t>
            </a:r>
            <a:r>
              <a:rPr 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东坡</a:t>
            </a:r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月色清，市人行尽野人行。</a:t>
            </a:r>
            <a:r>
              <a:rPr lang="en-US" sz="2400" b="1">
                <a:solidFill>
                  <a:srgbClr val="C0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 </a:t>
            </a:r>
            <a:endParaRPr lang="zh-CN" sz="24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   莫嫌荦确坡头路，自爱铿然曳杖声。</a:t>
            </a:r>
          </a:p>
          <a:p>
            <a:pPr indent="266700" algn="ctr"/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——宋·苏轼《东坡》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49575" y="2367280"/>
            <a:ext cx="57988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持钱买花树，城</a:t>
            </a:r>
            <a:r>
              <a:rPr 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东坡</a:t>
            </a:r>
            <a:r>
              <a:rPr lang="zh-CN" sz="24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上栽。</a:t>
            </a:r>
          </a:p>
          <a:p>
            <a:pPr indent="266700" algn="ctr"/>
            <a:r>
              <a:rPr lang="zh-CN" sz="2000">
                <a:solidFill>
                  <a:srgbClr val="2E75B5"/>
                </a:solidFill>
                <a:latin typeface="Calibri" panose="020F0502020204030204" charset="0"/>
                <a:ea typeface="宋体" panose="02010600030101010101" pitchFamily="2" charset="-122"/>
              </a:rPr>
              <a:t>——唐·白居易《东坡种花二首》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281940"/>
            <a:ext cx="2540635" cy="36163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32885" y="3721735"/>
            <a:ext cx="20193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白居易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949575" y="602615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sz="2800">
                <a:latin typeface="微软雅黑" panose="020B0503020204020204" charset="-122"/>
                <a:ea typeface="微软雅黑" panose="020B0503020204020204" charset="-122"/>
              </a:rPr>
              <a:t>石头城</a:t>
            </a:r>
            <a:endParaRPr sz="2400"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山围故国周遭在，潮打空城寂寞回。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淮水东边旧时月，夜深还过女墙来。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60090" y="2715895"/>
            <a:ext cx="57988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山围故国城空在，潮打西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陵意未平。</a:t>
            </a:r>
          </a:p>
          <a:p>
            <a:pPr indent="266700" algn="ctr"/>
            <a:r>
              <a:rPr lang="zh-CN" sz="2000">
                <a:latin typeface="Calibri" panose="020F0502020204030204" charset="0"/>
                <a:ea typeface="宋体" panose="02010600030101010101" pitchFamily="2" charset="-122"/>
              </a:rPr>
              <a:t>         ——宋·苏轼《次韵秦少章和钱蒙仲》</a:t>
            </a:r>
          </a:p>
        </p:txBody>
      </p:sp>
      <p:sp>
        <p:nvSpPr>
          <p:cNvPr id="5" name="矩形 4"/>
          <p:cNvSpPr/>
          <p:nvPr/>
        </p:nvSpPr>
        <p:spPr>
          <a:xfrm>
            <a:off x="4032885" y="3721735"/>
            <a:ext cx="20193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刘禹锡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8455" y="728980"/>
            <a:ext cx="2773045" cy="3362325"/>
          </a:xfrm>
          <a:prstGeom prst="ellipse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949575" y="602615"/>
            <a:ext cx="610933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sz="2800">
                <a:latin typeface="微软雅黑" panose="020B0503020204020204" charset="-122"/>
                <a:ea typeface="微软雅黑" panose="020B0503020204020204" charset="-122"/>
              </a:rPr>
              <a:t>石头城</a:t>
            </a:r>
            <a:r>
              <a:rPr lang="en-US" sz="28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sh</a:t>
            </a:r>
            <a:endParaRPr sz="2400"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唐·刘禹锡</a:t>
            </a:r>
          </a:p>
          <a:p>
            <a:pPr indent="266700" algn="ctr"/>
            <a:r>
              <a:rPr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山围故国</a:t>
            </a: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周遭</a:t>
            </a:r>
            <a:r>
              <a:rPr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在</a:t>
            </a: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，</a:t>
            </a:r>
            <a:r>
              <a:rPr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潮打</a:t>
            </a: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空城寂寞回。</a:t>
            </a:r>
          </a:p>
          <a:p>
            <a:pPr indent="266700" algn="ctr"/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淮水东边旧时月，夜深还过女墙来。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60090" y="2715895"/>
            <a:ext cx="57988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山围故国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城空</a:t>
            </a:r>
            <a:r>
              <a:rPr lang="zh-CN"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在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，</a:t>
            </a:r>
            <a:r>
              <a:rPr lang="zh-CN" sz="240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潮打</a:t>
            </a:r>
            <a:r>
              <a:rPr lang="zh-CN" sz="2400">
                <a:latin typeface="Calibri" panose="020F0502020204030204" charset="0"/>
                <a:ea typeface="宋体" panose="02010600030101010101" pitchFamily="2" charset="-122"/>
              </a:rPr>
              <a:t>西陵意未平。</a:t>
            </a:r>
          </a:p>
          <a:p>
            <a:pPr indent="266700" algn="ctr"/>
            <a:r>
              <a:rPr lang="zh-CN" sz="2000">
                <a:latin typeface="Calibri" panose="020F0502020204030204" charset="0"/>
                <a:ea typeface="宋体" panose="02010600030101010101" pitchFamily="2" charset="-122"/>
              </a:rPr>
              <a:t>         ——宋·苏轼《次韵秦少章和钱蒙仲》</a:t>
            </a:r>
          </a:p>
        </p:txBody>
      </p:sp>
      <p:sp>
        <p:nvSpPr>
          <p:cNvPr id="5" name="矩形 4"/>
          <p:cNvSpPr/>
          <p:nvPr/>
        </p:nvSpPr>
        <p:spPr>
          <a:xfrm>
            <a:off x="4032885" y="3721735"/>
            <a:ext cx="20193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刘禹锡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8455" y="728980"/>
            <a:ext cx="2773045" cy="3362325"/>
          </a:xfrm>
          <a:prstGeom prst="ellipse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21485" y="151511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266700"/>
            <a:r>
              <a:rPr lang="zh-CN" sz="3200">
                <a:latin typeface="Calibri" panose="020F0502020204030204" charset="0"/>
                <a:ea typeface="宋体" panose="02010600030101010101" pitchFamily="2" charset="-122"/>
              </a:rPr>
              <a:t>一、诗歌巅峰</a:t>
            </a:r>
            <a:r>
              <a:rPr lang="zh-CN" sz="320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6" charset="0"/>
              </a:rPr>
              <a:t>——唐朝</a:t>
            </a:r>
            <a:endParaRPr lang="zh-CN" altLang="en-US" sz="320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12000" contrast="36000"/>
          </a:blip>
          <a:stretch>
            <a:fillRect/>
          </a:stretch>
        </p:blipFill>
        <p:spPr>
          <a:xfrm>
            <a:off x="4235450" y="2235200"/>
            <a:ext cx="4543425" cy="2609850"/>
          </a:xfrm>
          <a:prstGeom prst="rect">
            <a:avLst/>
          </a:prstGeom>
          <a:effectLst>
            <a:softEdge rad="279400"/>
          </a:effectLst>
        </p:spPr>
      </p:pic>
    </p:spTree>
  </p:cSld>
  <p:clrMapOvr>
    <a:masterClrMapping/>
  </p:clrMapOvr>
  <p:transition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985" y="2540635"/>
            <a:ext cx="2823845" cy="26028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0" name="文本框 99"/>
          <p:cNvSpPr txBox="1"/>
          <p:nvPr/>
        </p:nvSpPr>
        <p:spPr>
          <a:xfrm>
            <a:off x="624205" y="888365"/>
            <a:ext cx="7895590" cy="1876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endParaRPr sz="2400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 algn="ctr" eaLnBrk="1">
              <a:lnSpc>
                <a:spcPct val="150000"/>
              </a:lnSpc>
            </a:pPr>
            <a:r>
              <a:rPr sz="2400">
                <a:latin typeface="Calibri" panose="020F0502020204030204" charset="0"/>
                <a:ea typeface="宋体" panose="02010600030101010101" pitchFamily="2" charset="-122"/>
              </a:rPr>
              <a:t>        清代康熙御定《全唐诗》共录诗人二千二百余人，近中华书局出《全唐诗补编》，又得一千五百人左右。</a:t>
            </a:r>
          </a:p>
          <a:p>
            <a:pPr indent="266700" algn="ctr"/>
            <a:endParaRPr lang="zh-CN" sz="2000">
              <a:solidFill>
                <a:srgbClr val="2E75B5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 dir="in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36882012"/>
  <p:tag name="KSO_WM_UNIT_PLACING_PICTURE_USER_VIEWPORT" val="{&quot;height&quot;:13965,&quot;width&quot;:7980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1718</Words>
  <Application>Microsoft Office PowerPoint</Application>
  <PresentationFormat>全屏显示(16:9)</PresentationFormat>
  <Paragraphs>232</Paragraphs>
  <Slides>46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6" baseType="lpstr">
      <vt:lpstr>Arial</vt:lpstr>
      <vt:lpstr>黑体</vt:lpstr>
      <vt:lpstr>宋体</vt:lpstr>
      <vt:lpstr>Times New Roman</vt:lpstr>
      <vt:lpstr>义启小魏楷</vt:lpstr>
      <vt:lpstr>幼圆</vt:lpstr>
      <vt:lpstr>微软雅黑</vt:lpstr>
      <vt:lpstr>Calibri</vt:lpstr>
      <vt:lpstr>楷体</vt:lpstr>
      <vt:lpstr>1_Office 主题​​</vt:lpstr>
      <vt:lpstr>愈挫愈奋，铁骨铮铮 ——唐代“诗豪”刘禹锡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92</cp:revision>
  <dcterms:created xsi:type="dcterms:W3CDTF">2020-02-01T11:21:00Z</dcterms:created>
  <dcterms:modified xsi:type="dcterms:W3CDTF">2020-03-10T10:57:58Z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