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4" r:id="rId2"/>
    <p:sldId id="292" r:id="rId3"/>
    <p:sldId id="293" r:id="rId4"/>
    <p:sldId id="296" r:id="rId5"/>
    <p:sldId id="286" r:id="rId6"/>
    <p:sldId id="287" r:id="rId7"/>
    <p:sldId id="288" r:id="rId8"/>
    <p:sldId id="289" r:id="rId9"/>
    <p:sldId id="290" r:id="rId10"/>
    <p:sldId id="274" r:id="rId11"/>
    <p:sldId id="285" r:id="rId1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CE0AA-6174-480B-AA9A-38A40C06BEF4}" type="datetimeFigureOut">
              <a:rPr lang="zh-CN" altLang="en-US" smtClean="0"/>
              <a:pPr/>
              <a:t>2020/2/12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3A5C4-537F-4682-B09F-F164E61ECE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01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r>
              <a:rPr lang="zh-CN" altLang="en-US" dirty="0"/>
              <a:t>重现该反应时，可以把盐桥做的薄一点。    与物理学科的联系。</a:t>
            </a:r>
            <a:r>
              <a:rPr lang="en-US" altLang="zh-CN" dirty="0"/>
              <a:t>G</a:t>
            </a:r>
            <a:r>
              <a:rPr lang="zh-CN" altLang="en-US" dirty="0"/>
              <a:t>表指针偏转方向与电子流动方向一致。</a:t>
            </a:r>
          </a:p>
        </p:txBody>
      </p:sp>
      <p:sp>
        <p:nvSpPr>
          <p:cNvPr id="223236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11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24260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9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2CB0-1554-4438-991E-DDB3120043BF}" type="datetimeFigureOut">
              <a:rPr lang="zh-CN" altLang="en-US" smtClean="0"/>
              <a:pPr/>
              <a:t>2020/2/12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C76-3C59-4221-8BA9-2C2521F7D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2CB0-1554-4438-991E-DDB3120043BF}" type="datetimeFigureOut">
              <a:rPr lang="zh-CN" altLang="en-US" smtClean="0"/>
              <a:pPr/>
              <a:t>2020/2/12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C76-3C59-4221-8BA9-2C2521F7D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2CB0-1554-4438-991E-DDB3120043BF}" type="datetimeFigureOut">
              <a:rPr lang="zh-CN" altLang="en-US" smtClean="0"/>
              <a:pPr/>
              <a:t>2020/2/12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C76-3C59-4221-8BA9-2C2521F7D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2020/2/12 Wednesday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2CB0-1554-4438-991E-DDB3120043BF}" type="datetimeFigureOut">
              <a:rPr lang="zh-CN" altLang="en-US" smtClean="0"/>
              <a:pPr/>
              <a:t>2020/2/12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C76-3C59-4221-8BA9-2C2521F7D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2CB0-1554-4438-991E-DDB3120043BF}" type="datetimeFigureOut">
              <a:rPr lang="zh-CN" altLang="en-US" smtClean="0"/>
              <a:pPr/>
              <a:t>2020/2/12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C76-3C59-4221-8BA9-2C2521F7D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2CB0-1554-4438-991E-DDB3120043BF}" type="datetimeFigureOut">
              <a:rPr lang="zh-CN" altLang="en-US" smtClean="0"/>
              <a:pPr/>
              <a:t>2020/2/12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C76-3C59-4221-8BA9-2C2521F7D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2CB0-1554-4438-991E-DDB3120043BF}" type="datetimeFigureOut">
              <a:rPr lang="zh-CN" altLang="en-US" smtClean="0"/>
              <a:pPr/>
              <a:t>2020/2/12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C76-3C59-4221-8BA9-2C2521F7D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2CB0-1554-4438-991E-DDB3120043BF}" type="datetimeFigureOut">
              <a:rPr lang="zh-CN" altLang="en-US" smtClean="0"/>
              <a:pPr/>
              <a:t>2020/2/12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C76-3C59-4221-8BA9-2C2521F7D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2CB0-1554-4438-991E-DDB3120043BF}" type="datetimeFigureOut">
              <a:rPr lang="zh-CN" altLang="en-US" smtClean="0"/>
              <a:pPr/>
              <a:t>2020/2/12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C76-3C59-4221-8BA9-2C2521F7D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2CB0-1554-4438-991E-DDB3120043BF}" type="datetimeFigureOut">
              <a:rPr lang="zh-CN" altLang="en-US" smtClean="0"/>
              <a:pPr/>
              <a:t>2020/2/12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C76-3C59-4221-8BA9-2C2521F7D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2CB0-1554-4438-991E-DDB3120043BF}" type="datetimeFigureOut">
              <a:rPr lang="zh-CN" altLang="en-US" smtClean="0"/>
              <a:pPr/>
              <a:t>2020/2/12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C76-3C59-4221-8BA9-2C2521F7D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12CB0-1554-4438-991E-DDB3120043BF}" type="datetimeFigureOut">
              <a:rPr lang="zh-CN" altLang="en-US" smtClean="0"/>
              <a:pPr/>
              <a:t>2020/2/12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58C76-3C59-4221-8BA9-2C2521F7D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2" y="1918981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结合反应规律认识高考实验探究题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1" y="1194124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十二年级化学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对外经济贸易大学附属中学   凌  鹏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323851" y="195263"/>
            <a:ext cx="8640763" cy="394097"/>
          </a:xfrm>
          <a:ln/>
        </p:spPr>
        <p:txBody>
          <a:bodyPr vert="horz" wrap="square" lIns="91440" tIns="45720" rIns="91440" bIns="45720" anchor="ctr">
            <a:normAutofit fontScale="90000"/>
          </a:bodyPr>
          <a:lstStyle/>
          <a:p>
            <a:pPr algn="l" eaLnBrk="1" hangingPunct="1"/>
            <a:r>
              <a:rPr lang="zh-CN" altLang="en-US" sz="3200" b="1" dirty="0">
                <a:solidFill>
                  <a:srgbClr val="000000"/>
                </a:solidFill>
              </a:rPr>
              <a:t>　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7411" name="Rectangle 40"/>
          <p:cNvSpPr/>
          <p:nvPr/>
        </p:nvSpPr>
        <p:spPr>
          <a:xfrm>
            <a:off x="285751" y="160735"/>
            <a:ext cx="557212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2016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年北京第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28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题（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16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分）</a:t>
            </a:r>
          </a:p>
        </p:txBody>
      </p:sp>
      <p:sp>
        <p:nvSpPr>
          <p:cNvPr id="21" name="矩形 20"/>
          <p:cNvSpPr/>
          <p:nvPr/>
        </p:nvSpPr>
        <p:spPr>
          <a:xfrm>
            <a:off x="500062" y="535782"/>
            <a:ext cx="8143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        </a:t>
            </a:r>
            <a:r>
              <a:rPr kumimoji="0" lang="zh-CN" altLang="zh-CN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以</a:t>
            </a:r>
            <a:r>
              <a:rPr kumimoji="0" lang="en-US" altLang="zh-CN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Na</a:t>
            </a:r>
            <a:r>
              <a:rPr kumimoji="0" lang="en-US" altLang="zh-CN" b="1" i="0" u="none" strike="noStrike" kern="1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SO</a:t>
            </a:r>
            <a:r>
              <a:rPr kumimoji="0" lang="en-US" altLang="zh-CN" b="1" i="0" u="none" strike="noStrike" kern="1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zh-CN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溶液和</a:t>
            </a:r>
            <a:r>
              <a:rPr kumimoji="0" lang="zh-CN" altLang="zh-CN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不同金属</a:t>
            </a:r>
            <a:r>
              <a:rPr kumimoji="0" lang="zh-CN" altLang="zh-CN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的硫酸</a:t>
            </a:r>
            <a:r>
              <a:rPr kumimoji="0" lang="zh-CN" altLang="zh-CN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盐溶液</a:t>
            </a:r>
            <a:r>
              <a:rPr kumimoji="0" lang="zh-CN" altLang="zh-CN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作为实验对象，</a:t>
            </a:r>
            <a:r>
              <a:rPr kumimoji="0" lang="zh-CN" altLang="zh-CN" b="1" i="0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探究</a:t>
            </a:r>
            <a:r>
              <a:rPr kumimoji="0" lang="zh-CN" altLang="zh-CN" b="1" i="0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盐的性质</a:t>
            </a:r>
            <a:r>
              <a:rPr kumimoji="0" lang="zh-CN" altLang="zh-CN" b="1" i="0" u="sng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和</a:t>
            </a:r>
            <a:r>
              <a:rPr kumimoji="0" lang="zh-CN" altLang="zh-CN" b="1" i="0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盐溶液间反应的多样性</a:t>
            </a:r>
            <a:r>
              <a:rPr kumimoji="0" lang="zh-CN" altLang="zh-CN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7413" name="图片 5"/>
          <p:cNvPicPr>
            <a:picLocks noChangeAspect="1"/>
          </p:cNvPicPr>
          <p:nvPr/>
        </p:nvPicPr>
        <p:blipFill>
          <a:blip r:embed="rId2" cstate="print"/>
          <a:srcRect b="11594"/>
          <a:stretch>
            <a:fillRect/>
          </a:stretch>
        </p:blipFill>
        <p:spPr>
          <a:xfrm>
            <a:off x="714348" y="1125131"/>
            <a:ext cx="7572428" cy="18073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线形标注 2 22"/>
          <p:cNvSpPr/>
          <p:nvPr/>
        </p:nvSpPr>
        <p:spPr>
          <a:xfrm>
            <a:off x="5572132" y="0"/>
            <a:ext cx="3384550" cy="59412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1385"/>
              <a:gd name="adj6" fmla="val -70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探究规律与个性</a:t>
            </a:r>
          </a:p>
        </p:txBody>
      </p:sp>
      <p:sp>
        <p:nvSpPr>
          <p:cNvPr id="17415" name="矩形 8"/>
          <p:cNvSpPr/>
          <p:nvPr/>
        </p:nvSpPr>
        <p:spPr>
          <a:xfrm>
            <a:off x="285720" y="2893222"/>
            <a:ext cx="85725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）经检验，现象Ⅰ中的白色沉淀是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Ag</a:t>
            </a:r>
            <a:r>
              <a:rPr lang="en-US" altLang="zh-CN" baseline="-25000" dirty="0"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SO</a:t>
            </a:r>
            <a:r>
              <a:rPr lang="en-US" altLang="zh-CN" baseline="-25000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u="sng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" name="矩形 9"/>
          <p:cNvSpPr/>
          <p:nvPr/>
        </p:nvSpPr>
        <p:spPr>
          <a:xfrm>
            <a:off x="428596" y="1142990"/>
            <a:ext cx="8561387" cy="4616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实验探究常用方法：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检验产物</a:t>
            </a:r>
            <a:r>
              <a:rPr lang="zh-CN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、对比实验、除杂（排除干扰）</a:t>
            </a: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285720" y="3161114"/>
            <a:ext cx="8215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）经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检验，现象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Ⅱ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的棕黄色沉淀中不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含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SO</a:t>
            </a:r>
            <a:r>
              <a:rPr lang="en-US" altLang="zh-CN" baseline="-25000" dirty="0" smtClean="0">
                <a:latin typeface="黑体" pitchFamily="49" charset="-122"/>
                <a:ea typeface="黑体" pitchFamily="49" charset="-122"/>
              </a:rPr>
              <a:t>4</a:t>
            </a:r>
            <a:r>
              <a:rPr lang="en-US" altLang="zh-CN" baseline="30000" dirty="0" smtClean="0">
                <a:latin typeface="黑体" pitchFamily="49" charset="-122"/>
                <a:ea typeface="黑体" pitchFamily="49" charset="-122"/>
              </a:rPr>
              <a:t>2-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含有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Cu</a:t>
            </a:r>
            <a:r>
              <a:rPr lang="en-US" altLang="zh-CN" baseline="30000" dirty="0"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Cu</a:t>
            </a:r>
            <a:r>
              <a:rPr lang="en-US" altLang="zh-CN" baseline="30000" dirty="0">
                <a:latin typeface="黑体" pitchFamily="49" charset="-122"/>
                <a:ea typeface="黑体" pitchFamily="49" charset="-122"/>
              </a:rPr>
              <a:t>2+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SO</a:t>
            </a:r>
            <a:r>
              <a:rPr lang="en-US" altLang="zh-CN" baseline="-25000" dirty="0"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baseline="30000" dirty="0">
                <a:latin typeface="黑体" pitchFamily="49" charset="-122"/>
                <a:ea typeface="黑体" pitchFamily="49" charset="-122"/>
              </a:rPr>
              <a:t>2-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285720" y="3429007"/>
            <a:ext cx="85011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）已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知：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Al</a:t>
            </a:r>
            <a:r>
              <a:rPr lang="en-US" altLang="zh-CN" baseline="-25000" dirty="0"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(SO</a:t>
            </a:r>
            <a:r>
              <a:rPr lang="en-US" altLang="zh-CN" baseline="-25000" dirty="0"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)</a:t>
            </a:r>
            <a:r>
              <a:rPr lang="en-US" altLang="zh-CN" baseline="-25000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在水溶液中不存在。经检验，现象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Ⅲ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的白色沉淀中无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SO</a:t>
            </a:r>
            <a:r>
              <a:rPr lang="en-US" altLang="zh-CN" baseline="-25000" dirty="0">
                <a:latin typeface="黑体" pitchFamily="49" charset="-122"/>
                <a:ea typeface="黑体" pitchFamily="49" charset="-122"/>
              </a:rPr>
              <a:t>4</a:t>
            </a:r>
            <a:r>
              <a:rPr lang="en-US" altLang="zh-CN" baseline="30000" dirty="0">
                <a:latin typeface="黑体" pitchFamily="49" charset="-122"/>
                <a:ea typeface="黑体" pitchFamily="49" charset="-122"/>
              </a:rPr>
              <a:t>2-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该白色沉淀既能溶于强酸，又能溶于强碱，还可使酸性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KMnO</a:t>
            </a:r>
            <a:r>
              <a:rPr lang="en-US" altLang="zh-CN" baseline="-25000" dirty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溶液褪色。</a:t>
            </a:r>
          </a:p>
        </p:txBody>
      </p:sp>
      <p:sp>
        <p:nvSpPr>
          <p:cNvPr id="18" name="矩形 5"/>
          <p:cNvSpPr>
            <a:spLocks noChangeArrowheads="1"/>
          </p:cNvSpPr>
          <p:nvPr/>
        </p:nvSpPr>
        <p:spPr bwMode="auto">
          <a:xfrm>
            <a:off x="785812" y="3911213"/>
            <a:ext cx="8358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黑体" pitchFamily="49" charset="-122"/>
                <a:ea typeface="黑体" pitchFamily="49" charset="-122"/>
              </a:rPr>
              <a:t>②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对于沉淀中亚硫酸根的存在形式提出两种假设：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ⅰ.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被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Al(OH)</a:t>
            </a:r>
            <a:r>
              <a:rPr lang="en-US" altLang="zh-CN" baseline="-25000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所吸附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；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ⅱ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存在于铝的碱式盐中。对假设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ⅱ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设计了对比实验，证实了假设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ⅱ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成立。</a:t>
            </a:r>
          </a:p>
        </p:txBody>
      </p:sp>
      <p:sp>
        <p:nvSpPr>
          <p:cNvPr id="19" name="矩形 9"/>
          <p:cNvSpPr>
            <a:spLocks noChangeArrowheads="1"/>
          </p:cNvSpPr>
          <p:nvPr/>
        </p:nvSpPr>
        <p:spPr bwMode="auto">
          <a:xfrm>
            <a:off x="285720" y="4393420"/>
            <a:ext cx="821531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）盐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溶液间反应的多样性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与</a:t>
            </a:r>
            <a:r>
              <a:rPr lang="zh-CN" altLang="en-US" u="sng" dirty="0">
                <a:latin typeface="黑体" pitchFamily="49" charset="-122"/>
                <a:ea typeface="黑体" pitchFamily="49" charset="-122"/>
              </a:rPr>
              <a:t>　　　　　　　　　　　　　　　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有关。</a:t>
            </a:r>
          </a:p>
        </p:txBody>
      </p:sp>
      <p:sp>
        <p:nvSpPr>
          <p:cNvPr id="20" name="椭圆 19"/>
          <p:cNvSpPr/>
          <p:nvPr/>
        </p:nvSpPr>
        <p:spPr>
          <a:xfrm>
            <a:off x="3000364" y="2893221"/>
            <a:ext cx="1857388" cy="321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5357818" y="3214692"/>
            <a:ext cx="2143140" cy="2678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85720" y="3482584"/>
            <a:ext cx="8572560" cy="517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00100" y="4214825"/>
            <a:ext cx="7286676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357554" y="4572014"/>
            <a:ext cx="508825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/>
              <a:t>两种盐溶液中阴、阳离子的性质和反应条件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3438" y="10715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29" name="文本框 100"/>
          <p:cNvSpPr txBox="1">
            <a:spLocks noChangeArrowheads="1"/>
          </p:cNvSpPr>
          <p:nvPr/>
        </p:nvSpPr>
        <p:spPr bwMode="auto">
          <a:xfrm>
            <a:off x="3571868" y="857238"/>
            <a:ext cx="4786346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b="1" dirty="0" smtClean="0"/>
              <a:t>同</a:t>
            </a:r>
            <a:r>
              <a:rPr lang="zh-CN" altLang="zh-CN" b="1" dirty="0"/>
              <a:t>浓度的稀溶液中氧化性：</a:t>
            </a:r>
            <a:r>
              <a:rPr lang="en-US" altLang="zh-CN" b="1" dirty="0">
                <a:latin typeface="Times New Roman" pitchFamily="18" charset="0"/>
              </a:rPr>
              <a:t>Ag</a:t>
            </a:r>
            <a:r>
              <a:rPr lang="en-US" altLang="zh-CN" b="1" baseline="30000" dirty="0">
                <a:latin typeface="Times New Roman" pitchFamily="18" charset="0"/>
              </a:rPr>
              <a:t>+</a:t>
            </a:r>
            <a:r>
              <a:rPr lang="zh-CN" altLang="zh-CN" b="1" dirty="0" smtClean="0">
                <a:sym typeface="宋体" pitchFamily="2" charset="-122"/>
              </a:rPr>
              <a:t>＞</a:t>
            </a:r>
            <a:r>
              <a:rPr lang="en-US" altLang="zh-CN" b="1" dirty="0" smtClean="0">
                <a:latin typeface="Times New Roman" pitchFamily="18" charset="0"/>
              </a:rPr>
              <a:t>Cu</a:t>
            </a:r>
            <a:r>
              <a:rPr lang="en-US" altLang="zh-CN" b="1" baseline="30000" dirty="0" smtClean="0">
                <a:latin typeface="Times New Roman" pitchFamily="18" charset="0"/>
              </a:rPr>
              <a:t>2+</a:t>
            </a:r>
            <a:r>
              <a:rPr lang="zh-CN" altLang="zh-CN" b="1" dirty="0" smtClean="0">
                <a:sym typeface="宋体" pitchFamily="2" charset="-122"/>
              </a:rPr>
              <a:t>＞</a:t>
            </a:r>
            <a:r>
              <a:rPr lang="en-US" altLang="zh-CN" b="1" dirty="0" smtClean="0">
                <a:latin typeface="Times New Roman" pitchFamily="18" charset="0"/>
              </a:rPr>
              <a:t>Al</a:t>
            </a:r>
            <a:r>
              <a:rPr lang="en-US" altLang="zh-CN" b="1" baseline="30000" dirty="0" smtClean="0">
                <a:latin typeface="Times New Roman" pitchFamily="18" charset="0"/>
              </a:rPr>
              <a:t>3+</a:t>
            </a:r>
            <a:r>
              <a:rPr lang="zh-CN" altLang="zh-CN" b="1" dirty="0" smtClean="0">
                <a:latin typeface="Times New Roman" pitchFamily="18" charset="0"/>
                <a:sym typeface="宋体" pitchFamily="2" charset="-122"/>
              </a:rPr>
              <a:t>。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6" grpId="0" animBg="1"/>
      <p:bldP spid="26" grpId="1" animBg="1"/>
      <p:bldP spid="20" grpId="0" animBg="1"/>
      <p:bldP spid="22" grpId="0" animBg="1"/>
      <p:bldP spid="24" grpId="0" animBg="1"/>
      <p:bldP spid="25" grpId="0" animBg="1"/>
      <p:bldP spid="27" grpId="0" bldLvl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7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1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85786" y="345979"/>
            <a:ext cx="7715272" cy="417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30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本次讨论的原因 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  <a:p>
            <a:pPr marL="0" marR="0" lvl="0" indent="2730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1.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化学反应规律简单地说，就是化学反应法则，任何化学反应规律都一定具有客观性和普遍性，但是当改变某种外界条件，可能法则就会改变，因此我们说化学变化是有条件的。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  <a:p>
            <a:pPr marL="0" marR="0" lvl="0" indent="2730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2.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掌握好化学反应规律是学好化学的必备知识，熟悉中学化学中常见的化学反应基本规律可以明确问题研究的实质，理清实验探究的脉络。</a:t>
            </a:r>
          </a:p>
          <a:p>
            <a:pPr marL="0" marR="0" lvl="0" indent="2730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3.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化学反应规律具体到某种物质就是其性质的体现，在历届的高考中必考。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42910" y="613025"/>
            <a:ext cx="7929618" cy="325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【</a:t>
            </a: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学习目标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】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1.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知道化学反应规律（ 如：金属单质与酸反应、碱与盐反应、氧化还原反应等）。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2.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知道认识化学反应规律的角度（如：原子结构、化学键、化学反应速率和平衡、能量变化等）。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3.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能结合化学反应规律认识实验探究题的框架，运用所学的知识解决（解答）化学问题。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357159" y="1285866"/>
          <a:ext cx="8429683" cy="3161132"/>
        </p:xfrm>
        <a:graphic>
          <a:graphicData uri="http://schemas.openxmlformats.org/drawingml/2006/table">
            <a:tbl>
              <a:tblPr/>
              <a:tblGrid>
                <a:gridCol w="1642240"/>
                <a:gridCol w="1868785"/>
                <a:gridCol w="2588725"/>
                <a:gridCol w="2329933"/>
              </a:tblGrid>
              <a:tr h="3652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D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20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latin typeface="Times New Roman"/>
                          <a:ea typeface="宋体"/>
                          <a:cs typeface="Times New Roman"/>
                        </a:rPr>
                        <a:t> NaCl溶于水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966" marR="62966" marT="0" marB="0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latin typeface="Times New Roman"/>
                          <a:ea typeface="宋体"/>
                          <a:cs typeface="Times New Roman"/>
                        </a:rPr>
                        <a:t>电解CuCl</a:t>
                      </a:r>
                      <a:r>
                        <a:rPr lang="zh-CN" sz="1400" kern="0" baseline="-25000" dirty="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1400" kern="0" dirty="0">
                          <a:latin typeface="Times New Roman"/>
                          <a:ea typeface="宋体"/>
                          <a:cs typeface="Times New Roman"/>
                        </a:rPr>
                        <a:t>溶液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966" marR="62966" marT="0" marB="0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latin typeface="Times New Roman"/>
                          <a:ea typeface="宋体"/>
                          <a:cs typeface="Times New Roman"/>
                        </a:rPr>
                        <a:t>CH</a:t>
                      </a:r>
                      <a:r>
                        <a:rPr lang="zh-CN" sz="1400" kern="0" baseline="-25000" dirty="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zh-CN" sz="1400" kern="0" dirty="0">
                          <a:latin typeface="Times New Roman"/>
                          <a:ea typeface="宋体"/>
                          <a:cs typeface="Times New Roman"/>
                        </a:rPr>
                        <a:t>COOH在水中电离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966" marR="62966" marT="0" marB="0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latin typeface="Times New Roman"/>
                          <a:ea typeface="宋体"/>
                          <a:cs typeface="Times New Roman"/>
                        </a:rPr>
                        <a:t> H</a:t>
                      </a:r>
                      <a:r>
                        <a:rPr lang="zh-CN" sz="1400" kern="0" baseline="-25000" dirty="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1400" kern="0" dirty="0">
                          <a:latin typeface="Times New Roman"/>
                          <a:ea typeface="宋体"/>
                          <a:cs typeface="Times New Roman"/>
                        </a:rPr>
                        <a:t>与Cl</a:t>
                      </a:r>
                      <a:r>
                        <a:rPr lang="zh-CN" sz="1400" kern="0" baseline="-25000" dirty="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1400" kern="0" dirty="0">
                          <a:latin typeface="Times New Roman"/>
                          <a:ea typeface="宋体"/>
                          <a:cs typeface="Times New Roman"/>
                        </a:rPr>
                        <a:t>反应能量变化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966" marR="62966" marT="0" marB="0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672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 smtClean="0">
                          <a:latin typeface="Times New Roman"/>
                          <a:ea typeface="宋体"/>
                          <a:cs typeface="Times New Roman"/>
                        </a:rPr>
                        <a:t>NaCl</a:t>
                      </a:r>
                      <a:r>
                        <a:rPr lang="en-US" altLang="zh-CN" sz="1400" kern="0" dirty="0" smtClean="0">
                          <a:latin typeface="Times New Roman"/>
                          <a:ea typeface="宋体"/>
                          <a:cs typeface="Times New Roman"/>
                        </a:rPr>
                        <a:t> =</a:t>
                      </a:r>
                      <a:r>
                        <a:rPr lang="en-US" sz="1400" kern="100" dirty="0" smtClean="0"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sz="1400" kern="0" dirty="0">
                          <a:latin typeface="Times New Roman"/>
                          <a:ea typeface="宋体"/>
                          <a:cs typeface="Times New Roman"/>
                        </a:rPr>
                        <a:t>Na</a:t>
                      </a:r>
                      <a:r>
                        <a:rPr lang="zh-CN" sz="1400" kern="0" baseline="30000" dirty="0">
                          <a:latin typeface="Times New Roman"/>
                          <a:ea typeface="宋体"/>
                          <a:cs typeface="Times New Roman"/>
                        </a:rPr>
                        <a:t>+</a:t>
                      </a:r>
                      <a:r>
                        <a:rPr lang="zh-CN" sz="1400" kern="0" dirty="0">
                          <a:latin typeface="Times New Roman"/>
                          <a:ea typeface="宋体"/>
                          <a:cs typeface="Times New Roman"/>
                        </a:rPr>
                        <a:t>+Cl</a:t>
                      </a:r>
                      <a:r>
                        <a:rPr lang="zh-CN" sz="1400" kern="0" baseline="30000" dirty="0">
                          <a:latin typeface="Times New Roman"/>
                          <a:ea typeface="宋体"/>
                          <a:cs typeface="Times New Roman"/>
                        </a:rPr>
                        <a:t>−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966" marR="62966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latin typeface="Times New Roman"/>
                          <a:ea typeface="宋体"/>
                          <a:cs typeface="Times New Roman"/>
                        </a:rPr>
                        <a:t>CuCl</a:t>
                      </a:r>
                      <a:r>
                        <a:rPr lang="zh-CN" sz="1400" kern="0" baseline="-25000" dirty="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altLang="zh-CN" sz="1400" kern="100" dirty="0" smtClean="0">
                          <a:latin typeface="Times New Roman"/>
                          <a:ea typeface="宋体"/>
                          <a:cs typeface="Times New Roman"/>
                        </a:rPr>
                        <a:t>=</a:t>
                      </a:r>
                      <a:r>
                        <a:rPr lang="zh-CN" sz="1400" kern="0" dirty="0" smtClean="0">
                          <a:latin typeface="Times New Roman"/>
                          <a:ea typeface="宋体"/>
                          <a:cs typeface="Times New Roman"/>
                        </a:rPr>
                        <a:t>Cu</a:t>
                      </a:r>
                      <a:r>
                        <a:rPr lang="zh-CN" sz="1400" kern="0" baseline="30000" dirty="0" smtClean="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1400" kern="0" baseline="30000" dirty="0">
                          <a:latin typeface="Times New Roman"/>
                          <a:ea typeface="宋体"/>
                          <a:cs typeface="Times New Roman"/>
                        </a:rPr>
                        <a:t>+</a:t>
                      </a:r>
                      <a:r>
                        <a:rPr lang="zh-CN" sz="1400" kern="0" dirty="0">
                          <a:latin typeface="Times New Roman"/>
                          <a:ea typeface="宋体"/>
                          <a:cs typeface="Times New Roman"/>
                        </a:rPr>
                        <a:t>+2Cl</a:t>
                      </a:r>
                      <a:r>
                        <a:rPr lang="zh-CN" sz="1400" kern="0" baseline="30000" dirty="0">
                          <a:latin typeface="Times New Roman"/>
                          <a:ea typeface="宋体"/>
                          <a:cs typeface="Times New Roman"/>
                        </a:rPr>
                        <a:t>−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966" marR="62966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Times New Roman"/>
                          <a:ea typeface="宋体"/>
                          <a:cs typeface="Times New Roman"/>
                        </a:rPr>
                        <a:t>CH</a:t>
                      </a:r>
                      <a:r>
                        <a:rPr lang="en-US" sz="1400" kern="0" baseline="-25000" dirty="0" smtClean="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en-US" sz="1400" kern="0" dirty="0" smtClean="0">
                          <a:latin typeface="Times New Roman"/>
                          <a:ea typeface="宋体"/>
                          <a:cs typeface="Times New Roman"/>
                        </a:rPr>
                        <a:t>COOH       </a:t>
                      </a:r>
                      <a:r>
                        <a:rPr lang="en-US" sz="1400" kern="100" dirty="0" smtClean="0">
                          <a:latin typeface="Times New Roman"/>
                          <a:ea typeface="宋体"/>
                          <a:cs typeface="Times New Roman"/>
                        </a:rPr>
                        <a:t>     </a:t>
                      </a:r>
                      <a:r>
                        <a:rPr lang="en-US" sz="1400" kern="0" dirty="0" smtClean="0">
                          <a:latin typeface="Times New Roman"/>
                          <a:ea typeface="宋体"/>
                          <a:cs typeface="Times New Roman"/>
                        </a:rPr>
                        <a:t>CH</a:t>
                      </a:r>
                      <a:r>
                        <a:rPr lang="en-US" sz="1400" kern="0" baseline="-25000" dirty="0" smtClean="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en-US" sz="1400" kern="0" dirty="0" smtClean="0">
                          <a:latin typeface="Times New Roman"/>
                          <a:ea typeface="宋体"/>
                          <a:cs typeface="Times New Roman"/>
                        </a:rPr>
                        <a:t>COO</a:t>
                      </a:r>
                      <a:r>
                        <a:rPr lang="en-US" sz="1400" kern="0" baseline="30000" dirty="0">
                          <a:latin typeface="Times New Roman"/>
                          <a:ea typeface="宋体"/>
                          <a:cs typeface="Times New Roman"/>
                        </a:rPr>
                        <a:t>−</a:t>
                      </a:r>
                      <a:r>
                        <a:rPr lang="en-US" sz="1400" kern="0" dirty="0">
                          <a:latin typeface="Times New Roman"/>
                          <a:ea typeface="宋体"/>
                          <a:cs typeface="Times New Roman"/>
                        </a:rPr>
                        <a:t>+H</a:t>
                      </a:r>
                      <a:r>
                        <a:rPr lang="en-US" sz="1400" kern="0" baseline="30000" dirty="0">
                          <a:latin typeface="Times New Roman"/>
                          <a:ea typeface="宋体"/>
                          <a:cs typeface="Times New Roman"/>
                        </a:rPr>
                        <a:t>+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966" marR="62966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latin typeface="Times New Roman"/>
                          <a:ea typeface="宋体"/>
                          <a:cs typeface="Times New Roman"/>
                        </a:rPr>
                        <a:t>H</a:t>
                      </a:r>
                      <a:r>
                        <a:rPr lang="en-US" sz="1400" kern="0" baseline="-25000" dirty="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400" kern="0" dirty="0">
                          <a:latin typeface="Times New Roman"/>
                          <a:ea typeface="宋体"/>
                          <a:cs typeface="Times New Roman"/>
                        </a:rPr>
                        <a:t>(g)+Cl</a:t>
                      </a:r>
                      <a:r>
                        <a:rPr lang="en-US" sz="1400" kern="0" baseline="-25000" dirty="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400" kern="0" dirty="0">
                          <a:latin typeface="Times New Roman"/>
                          <a:ea typeface="宋体"/>
                          <a:cs typeface="Times New Roman"/>
                        </a:rPr>
                        <a:t>(g</a:t>
                      </a:r>
                      <a:r>
                        <a:rPr lang="en-US" sz="1400" kern="0" dirty="0" smtClean="0"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r>
                        <a:rPr lang="en-US" altLang="zh-CN" sz="1400" kern="0" dirty="0" smtClean="0">
                          <a:latin typeface="Times New Roman"/>
                          <a:ea typeface="宋体"/>
                          <a:cs typeface="Times New Roman"/>
                        </a:rPr>
                        <a:t>=</a:t>
                      </a:r>
                      <a:r>
                        <a:rPr lang="en-US" sz="1400" kern="100" dirty="0" smtClean="0"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400" kern="0" dirty="0" smtClean="0">
                          <a:latin typeface="Times New Roman"/>
                          <a:ea typeface="宋体"/>
                          <a:cs typeface="Times New Roman"/>
                        </a:rPr>
                        <a:t>2HCl(g</a:t>
                      </a:r>
                      <a:r>
                        <a:rPr lang="en-US" sz="1400" kern="0" dirty="0"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latin typeface="Times New Roman"/>
                          <a:ea typeface="宋体"/>
                          <a:cs typeface="Times New Roman"/>
                        </a:rPr>
                        <a:t>Δ</a:t>
                      </a:r>
                      <a:r>
                        <a:rPr lang="en-US" sz="1400" i="1" kern="0" dirty="0">
                          <a:latin typeface="Times New Roman"/>
                          <a:ea typeface="宋体"/>
                          <a:cs typeface="Times New Roman"/>
                        </a:rPr>
                        <a:t>H</a:t>
                      </a:r>
                      <a:r>
                        <a:rPr lang="en-US" sz="1400" kern="0" dirty="0">
                          <a:latin typeface="Times New Roman"/>
                          <a:ea typeface="宋体"/>
                          <a:cs typeface="Times New Roman"/>
                        </a:rPr>
                        <a:t>=−183kJ·mol</a:t>
                      </a:r>
                      <a:r>
                        <a:rPr lang="en-US" sz="1400" kern="0" baseline="30000" dirty="0">
                          <a:latin typeface="Times New Roman"/>
                          <a:ea typeface="宋体"/>
                          <a:cs typeface="Times New Roman"/>
                        </a:rPr>
                        <a:t>−1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966" marR="62966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3273" name="图片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70"/>
            <a:ext cx="1571636" cy="1428760"/>
          </a:xfrm>
          <a:prstGeom prst="rect">
            <a:avLst/>
          </a:prstGeom>
          <a:noFill/>
        </p:spPr>
      </p:pic>
      <p:pic>
        <p:nvPicPr>
          <p:cNvPr id="53272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3322" y="1857370"/>
            <a:ext cx="1824297" cy="1357323"/>
          </a:xfrm>
          <a:prstGeom prst="rect">
            <a:avLst/>
          </a:prstGeom>
          <a:noFill/>
        </p:spPr>
      </p:pic>
      <p:pic>
        <p:nvPicPr>
          <p:cNvPr id="53271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928808"/>
            <a:ext cx="2227516" cy="1285885"/>
          </a:xfrm>
          <a:prstGeom prst="rect">
            <a:avLst/>
          </a:prstGeom>
          <a:noFill/>
        </p:spPr>
      </p:pic>
      <p:pic>
        <p:nvPicPr>
          <p:cNvPr id="53270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785932"/>
            <a:ext cx="2214578" cy="1500198"/>
          </a:xfrm>
          <a:prstGeom prst="rect">
            <a:avLst/>
          </a:prstGeom>
          <a:noFill/>
        </p:spPr>
      </p:pic>
      <p:pic>
        <p:nvPicPr>
          <p:cNvPr id="53267" name="图片 34" descr="可逆符号"/>
          <p:cNvPicPr>
            <a:picLocks noChangeAspect="1" noChangeArrowheads="1"/>
          </p:cNvPicPr>
          <p:nvPr/>
        </p:nvPicPr>
        <p:blipFill>
          <a:blip r:embed="rId6" cstate="print"/>
          <a:srcRect t="28572" b="28571"/>
          <a:stretch>
            <a:fillRect/>
          </a:stretch>
        </p:blipFill>
        <p:spPr bwMode="auto">
          <a:xfrm>
            <a:off x="4857752" y="4071948"/>
            <a:ext cx="357190" cy="68887"/>
          </a:xfrm>
          <a:prstGeom prst="rect">
            <a:avLst/>
          </a:prstGeom>
          <a:noFill/>
        </p:spPr>
      </p:pic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500034" y="271158"/>
            <a:ext cx="8072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2019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年北京第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7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题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下列示意图与化学用语表述内容不相符的是（水合离子用相应离子符号表示）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86512" y="750081"/>
            <a:ext cx="35719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323851" y="195263"/>
            <a:ext cx="8640763" cy="394097"/>
          </a:xfrm>
          <a:ln/>
        </p:spPr>
        <p:txBody>
          <a:bodyPr vert="horz" wrap="square" lIns="91440" tIns="45720" rIns="91440" bIns="45720" anchor="ctr">
            <a:normAutofit fontScale="90000"/>
          </a:bodyPr>
          <a:lstStyle/>
          <a:p>
            <a:pPr algn="l" eaLnBrk="1" hangingPunct="1"/>
            <a:r>
              <a:rPr lang="zh-CN" altLang="en-US" sz="3200" b="1" dirty="0">
                <a:solidFill>
                  <a:srgbClr val="000000"/>
                </a:solidFill>
              </a:rPr>
              <a:t>　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2531" name="Rectangle 40"/>
          <p:cNvSpPr/>
          <p:nvPr/>
        </p:nvSpPr>
        <p:spPr>
          <a:xfrm>
            <a:off x="285751" y="160735"/>
            <a:ext cx="557212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2015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年北京第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28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题（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分）</a:t>
            </a:r>
          </a:p>
        </p:txBody>
      </p:sp>
      <p:sp>
        <p:nvSpPr>
          <p:cNvPr id="22532" name="Rectangle 3"/>
          <p:cNvSpPr>
            <a:spLocks noGrp="1"/>
          </p:cNvSpPr>
          <p:nvPr>
            <p:ph idx="1"/>
          </p:nvPr>
        </p:nvSpPr>
        <p:spPr>
          <a:xfrm>
            <a:off x="250825" y="857238"/>
            <a:ext cx="8642350" cy="4144578"/>
          </a:xfrm>
          <a:ln/>
        </p:spPr>
        <p:txBody>
          <a:bodyPr vert="horz" wrap="square" lIns="91440" tIns="45720" rIns="91440" bIns="45720" anchor="t">
            <a:normAutofit/>
          </a:bodyPr>
          <a:lstStyle/>
          <a:p>
            <a:pPr eaLnBrk="1" hangingPunct="1">
              <a:buNone/>
            </a:pPr>
            <a:r>
              <a:rPr lang="zh-CN" altLang="en-US" sz="2800" dirty="0"/>
              <a:t>          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为探讨化学平衡移动原理与氧化还原反应规律的联系，某同学通过改变浓度研究“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2Fe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3+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+2I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I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+2Fe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2+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”反应中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Fe</a:t>
            </a:r>
            <a:r>
              <a:rPr lang="en-US" altLang="zh-CN" sz="2000" baseline="30000" dirty="0">
                <a:latin typeface="黑体" pitchFamily="49" charset="-122"/>
                <a:ea typeface="黑体" pitchFamily="49" charset="-122"/>
              </a:rPr>
              <a:t>3+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Fe</a:t>
            </a:r>
            <a:r>
              <a:rPr lang="en-US" altLang="zh-CN" sz="2000" baseline="30000" dirty="0">
                <a:latin typeface="黑体" pitchFamily="49" charset="-122"/>
                <a:ea typeface="黑体" pitchFamily="49" charset="-122"/>
              </a:rPr>
              <a:t>2+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的相互转化。实验如下：</a:t>
            </a:r>
          </a:p>
          <a:p>
            <a:pPr eaLnBrk="1" hangingPunct="1">
              <a:buNone/>
            </a:pPr>
            <a:endParaRPr lang="en-US" altLang="zh-CN" sz="2800" b="1" dirty="0"/>
          </a:p>
        </p:txBody>
      </p:sp>
      <p:pic>
        <p:nvPicPr>
          <p:cNvPr id="22533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428742"/>
            <a:ext cx="503237" cy="1178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489" y="1980010"/>
            <a:ext cx="8963025" cy="2536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线形标注 2 6"/>
          <p:cNvSpPr/>
          <p:nvPr/>
        </p:nvSpPr>
        <p:spPr>
          <a:xfrm>
            <a:off x="5148264" y="357188"/>
            <a:ext cx="3095625" cy="59412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7907"/>
              <a:gd name="adj6" fmla="val -4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可逆氧化还原反应</a:t>
            </a:r>
          </a:p>
        </p:txBody>
      </p:sp>
      <p:sp>
        <p:nvSpPr>
          <p:cNvPr id="8" name="线形标注 2 7"/>
          <p:cNvSpPr/>
          <p:nvPr/>
        </p:nvSpPr>
        <p:spPr>
          <a:xfrm>
            <a:off x="4643438" y="4677966"/>
            <a:ext cx="2736850" cy="3786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3963"/>
              <a:gd name="adj6" fmla="val -17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常见研究方法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323851" y="195263"/>
            <a:ext cx="8640763" cy="394097"/>
          </a:xfrm>
          <a:ln/>
        </p:spPr>
        <p:txBody>
          <a:bodyPr vert="horz" wrap="square" lIns="91440" tIns="45720" rIns="91440" bIns="45720" anchor="ctr">
            <a:normAutofit fontScale="90000"/>
          </a:bodyPr>
          <a:lstStyle/>
          <a:p>
            <a:pPr algn="l" eaLnBrk="1" hangingPunct="1"/>
            <a:r>
              <a:rPr lang="zh-CN" altLang="en-US" sz="3200" b="1" dirty="0">
                <a:solidFill>
                  <a:srgbClr val="000000"/>
                </a:solidFill>
              </a:rPr>
              <a:t>　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3555" name="Rectangle 40"/>
          <p:cNvSpPr/>
          <p:nvPr/>
        </p:nvSpPr>
        <p:spPr>
          <a:xfrm>
            <a:off x="285751" y="160735"/>
            <a:ext cx="557212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2015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年北京第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28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题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6" name="Rectangle 3"/>
          <p:cNvSpPr>
            <a:spLocks noGrp="1"/>
          </p:cNvSpPr>
          <p:nvPr>
            <p:ph idx="1"/>
          </p:nvPr>
        </p:nvSpPr>
        <p:spPr>
          <a:xfrm>
            <a:off x="5394325" y="285734"/>
            <a:ext cx="3321079" cy="388144"/>
          </a:xfrm>
          <a:ln/>
        </p:spPr>
        <p:txBody>
          <a:bodyPr vert="horz" wrap="square" lIns="91440" tIns="45720" rIns="91440" bIns="45720" anchor="t">
            <a:normAutofit fontScale="92500" lnSpcReduction="20000"/>
          </a:bodyPr>
          <a:lstStyle/>
          <a:p>
            <a:pPr eaLnBrk="1" hangingPunct="1">
              <a:buNone/>
            </a:pP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2Fe</a:t>
            </a:r>
            <a:r>
              <a:rPr lang="en-US" altLang="zh-CN" sz="2400" baseline="30000" dirty="0">
                <a:latin typeface="黑体" pitchFamily="49" charset="-122"/>
                <a:ea typeface="黑体" pitchFamily="49" charset="-122"/>
              </a:rPr>
              <a:t>3+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+2I</a:t>
            </a:r>
            <a:r>
              <a:rPr lang="en-US" altLang="zh-CN" sz="2400" baseline="30000" dirty="0">
                <a:latin typeface="黑体" pitchFamily="49" charset="-122"/>
                <a:ea typeface="黑体" pitchFamily="49" charset="-122"/>
              </a:rPr>
              <a:t>-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    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I</a:t>
            </a:r>
            <a:r>
              <a:rPr lang="en-US" altLang="zh-CN" sz="2400" baseline="-25000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+2Fe</a:t>
            </a:r>
            <a:r>
              <a:rPr lang="en-US" altLang="zh-CN" sz="2400" baseline="30000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z="2400" baseline="30000" dirty="0">
                <a:latin typeface="黑体" pitchFamily="49" charset="-122"/>
                <a:ea typeface="黑体" pitchFamily="49" charset="-122"/>
              </a:rPr>
              <a:t>+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355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357172"/>
            <a:ext cx="503237" cy="1178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853" y="642937"/>
            <a:ext cx="7197412" cy="2035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1472" y="2732485"/>
            <a:ext cx="7999440" cy="20359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（</a:t>
            </a:r>
            <a:r>
              <a:rPr kumimoji="0" lang="en-US" altLang="zh-CN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1</a:t>
            </a:r>
            <a:r>
              <a:rPr kumimoji="0" lang="zh-CN" altLang="en-US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）待实验</a:t>
            </a:r>
            <a:r>
              <a:rPr kumimoji="0" lang="en-US" altLang="zh-CN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Ⅰ</a:t>
            </a:r>
            <a:r>
              <a:rPr kumimoji="0" lang="zh-CN" altLang="en-US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溶液颜色不再改变时，再进行实验</a:t>
            </a:r>
            <a:r>
              <a:rPr kumimoji="0" lang="en-US" altLang="zh-CN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Ⅱ</a:t>
            </a:r>
            <a:r>
              <a:rPr kumimoji="0" lang="zh-CN" altLang="en-US" sz="2000" kern="1200" cap="none" spc="0" normalizeH="0" baseline="0" noProof="0" dirty="0" smtClean="0">
                <a:latin typeface="黑体" pitchFamily="49" charset="-122"/>
                <a:ea typeface="黑体" pitchFamily="49" charset="-122"/>
              </a:rPr>
              <a:t>，目</a:t>
            </a:r>
            <a:r>
              <a:rPr kumimoji="0" lang="zh-CN" altLang="en-US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的是使实验</a:t>
            </a:r>
            <a:r>
              <a:rPr kumimoji="0" lang="en-US" altLang="zh-CN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Ⅰ</a:t>
            </a:r>
            <a:r>
              <a:rPr kumimoji="0" lang="zh-CN" altLang="en-US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的反应达到</a:t>
            </a:r>
            <a:r>
              <a:rPr kumimoji="0" lang="en-US" sz="2000" u="sng" kern="1200" cap="none" spc="0" normalizeH="0" baseline="0" noProof="0" dirty="0">
                <a:latin typeface="黑体" pitchFamily="49" charset="-122"/>
                <a:ea typeface="黑体" pitchFamily="49" charset="-122"/>
              </a:rPr>
              <a:t>      </a:t>
            </a:r>
            <a:r>
              <a:rPr kumimoji="0" lang="zh-CN" altLang="en-US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。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（</a:t>
            </a:r>
            <a:r>
              <a:rPr kumimoji="0" lang="en-US" altLang="zh-CN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2</a:t>
            </a:r>
            <a:r>
              <a:rPr kumimoji="0" lang="zh-CN" altLang="en-US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）</a:t>
            </a:r>
            <a:r>
              <a:rPr kumimoji="0" lang="en-US" altLang="zh-CN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ⅲ</a:t>
            </a:r>
            <a:r>
              <a:rPr kumimoji="0" lang="zh-CN" altLang="en-US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是</a:t>
            </a:r>
            <a:r>
              <a:rPr kumimoji="0" lang="en-US" altLang="zh-CN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ⅱ</a:t>
            </a:r>
            <a:r>
              <a:rPr kumimoji="0" lang="zh-CN" altLang="en-US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的对比实验，目的是排除</a:t>
            </a:r>
            <a:r>
              <a:rPr kumimoji="0" lang="en-US" altLang="zh-CN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ⅱ</a:t>
            </a:r>
            <a:r>
              <a:rPr kumimoji="0" lang="zh-CN" altLang="en-US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中</a:t>
            </a:r>
            <a:r>
              <a:rPr kumimoji="0" lang="en-US" sz="2000" u="sng" kern="1200" cap="none" spc="0" normalizeH="0" baseline="0" noProof="0" dirty="0">
                <a:latin typeface="黑体" pitchFamily="49" charset="-122"/>
                <a:ea typeface="黑体" pitchFamily="49" charset="-122"/>
              </a:rPr>
              <a:t>      </a:t>
            </a:r>
            <a:r>
              <a:rPr kumimoji="0" lang="zh-CN" altLang="en-US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造成</a:t>
            </a:r>
            <a:r>
              <a:rPr kumimoji="0" lang="zh-CN" altLang="en-US" sz="2000" kern="1200" cap="none" spc="0" normalizeH="0" baseline="0" noProof="0" dirty="0" smtClean="0">
                <a:latin typeface="黑体" pitchFamily="49" charset="-122"/>
                <a:ea typeface="黑体" pitchFamily="49" charset="-122"/>
              </a:rPr>
              <a:t>的影</a:t>
            </a:r>
            <a:r>
              <a:rPr kumimoji="0" lang="zh-CN" altLang="en-US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响。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（</a:t>
            </a:r>
            <a:r>
              <a:rPr kumimoji="0" lang="en-US" altLang="zh-CN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3</a:t>
            </a:r>
            <a:r>
              <a:rPr kumimoji="0" lang="zh-CN" altLang="en-US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）</a:t>
            </a:r>
            <a:r>
              <a:rPr kumimoji="0" lang="en-US" altLang="zh-CN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ⅰ</a:t>
            </a:r>
            <a:r>
              <a:rPr kumimoji="0" lang="zh-CN" altLang="en-US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和</a:t>
            </a:r>
            <a:r>
              <a:rPr kumimoji="0" lang="en-US" altLang="zh-CN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ⅱ</a:t>
            </a:r>
            <a:r>
              <a:rPr kumimoji="0" lang="zh-CN" altLang="en-US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的颜色变化表明平衡逆向移动，</a:t>
            </a:r>
            <a:r>
              <a:rPr kumimoji="0" lang="en-US" altLang="zh-CN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Fe</a:t>
            </a:r>
            <a:r>
              <a:rPr kumimoji="0" lang="en-US" altLang="zh-CN" sz="2000" kern="1200" cap="none" spc="0" normalizeH="0" baseline="30000" noProof="0" dirty="0">
                <a:latin typeface="黑体" pitchFamily="49" charset="-122"/>
                <a:ea typeface="黑体" pitchFamily="49" charset="-122"/>
              </a:rPr>
              <a:t>2+</a:t>
            </a:r>
            <a:r>
              <a:rPr kumimoji="0" lang="zh-CN" altLang="en-US" sz="2000" kern="1200" cap="none" spc="0" normalizeH="0" baseline="0" noProof="0" dirty="0" smtClean="0">
                <a:latin typeface="黑体" pitchFamily="49" charset="-122"/>
                <a:ea typeface="黑体" pitchFamily="49" charset="-122"/>
              </a:rPr>
              <a:t>向</a:t>
            </a:r>
            <a:r>
              <a:rPr kumimoji="0" lang="en-US" altLang="zh-CN" sz="2000" kern="1200" cap="none" spc="0" normalizeH="0" baseline="0" noProof="0" dirty="0" smtClean="0">
                <a:latin typeface="黑体" pitchFamily="49" charset="-122"/>
                <a:ea typeface="黑体" pitchFamily="49" charset="-122"/>
              </a:rPr>
              <a:t>Fe</a:t>
            </a:r>
            <a:r>
              <a:rPr kumimoji="0" lang="en-US" altLang="zh-CN" sz="2000" kern="1200" cap="none" spc="0" normalizeH="0" baseline="30000" noProof="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kumimoji="0" lang="en-US" altLang="zh-CN" sz="2000" kern="1200" cap="none" spc="0" normalizeH="0" baseline="30000" noProof="0" dirty="0">
                <a:latin typeface="黑体" pitchFamily="49" charset="-122"/>
                <a:ea typeface="黑体" pitchFamily="49" charset="-122"/>
              </a:rPr>
              <a:t>+</a:t>
            </a:r>
            <a:r>
              <a:rPr kumimoji="0" lang="zh-CN" altLang="en-US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转化。用化学平衡移动原理解释原因：</a:t>
            </a:r>
            <a:r>
              <a:rPr kumimoji="0" lang="en-US" sz="2000" u="sng" kern="1200" cap="none" spc="0" normalizeH="0" baseline="0" noProof="0" dirty="0">
                <a:latin typeface="黑体" pitchFamily="49" charset="-122"/>
                <a:ea typeface="黑体" pitchFamily="49" charset="-122"/>
              </a:rPr>
              <a:t>     </a:t>
            </a:r>
            <a:r>
              <a:rPr kumimoji="0" lang="zh-CN" altLang="en-US" sz="2000" kern="1200" cap="none" spc="0" normalizeH="0" baseline="0" noProof="0" dirty="0">
                <a:latin typeface="黑体" pitchFamily="49" charset="-122"/>
                <a:ea typeface="黑体" pitchFamily="49" charset="-122"/>
              </a:rPr>
              <a:t>。</a:t>
            </a: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0" lang="zh-CN" altLang="en-US" sz="2000" b="1" kern="1200" cap="none" spc="0" normalizeH="0" baseline="0" noProof="0" dirty="0">
              <a:latin typeface="黑体" pitchFamily="49" charset="-122"/>
              <a:ea typeface="黑体" pitchFamily="49" charset="-122"/>
            </a:endParaRPr>
          </a:p>
          <a:p>
            <a:pPr marL="342900" marR="0" indent="-342900" defTabSz="914400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0" lang="en-US" altLang="zh-CN" sz="2400" b="1" kern="1200" cap="none" spc="0" normalizeH="0" baseline="0" noProof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2357422" y="3071816"/>
            <a:ext cx="174020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000" b="1" dirty="0"/>
              <a:t>化学平衡状态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143504" y="3071816"/>
            <a:ext cx="250741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/>
              <a:t>溶液稀释对颜</a:t>
            </a:r>
            <a:r>
              <a:rPr lang="zh-CN" altLang="en-US" sz="2000" b="1" dirty="0" smtClean="0"/>
              <a:t>色变</a:t>
            </a:r>
            <a:r>
              <a:rPr lang="zh-CN" altLang="en-US" sz="2000" b="1" dirty="0"/>
              <a:t>化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786182" y="4143386"/>
            <a:ext cx="4572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/>
              <a:t>Ag</a:t>
            </a:r>
            <a:r>
              <a:rPr lang="en-US" altLang="zh-CN" sz="2000" b="1" baseline="30000" dirty="0"/>
              <a:t>+</a:t>
            </a:r>
            <a:r>
              <a:rPr lang="zh-CN" altLang="en-US" sz="2000" b="1" dirty="0"/>
              <a:t>与</a:t>
            </a:r>
            <a:r>
              <a:rPr lang="en-US" altLang="zh-CN" sz="2000" b="1" dirty="0"/>
              <a:t>I</a:t>
            </a:r>
            <a:r>
              <a:rPr lang="en-US" altLang="zh-CN" sz="2000" b="1" baseline="30000" dirty="0"/>
              <a:t>﹣</a:t>
            </a:r>
            <a:r>
              <a:rPr lang="zh-CN" altLang="en-US" sz="2000" b="1" dirty="0"/>
              <a:t>生成</a:t>
            </a:r>
            <a:r>
              <a:rPr lang="en-US" altLang="zh-CN" sz="2000" b="1" dirty="0" err="1"/>
              <a:t>AgI</a:t>
            </a:r>
            <a:r>
              <a:rPr lang="zh-CN" altLang="en-US" sz="2000" b="1" dirty="0"/>
              <a:t>黄色沉淀，</a:t>
            </a:r>
            <a:r>
              <a:rPr lang="en-US" altLang="zh-CN" sz="2000" b="1" dirty="0"/>
              <a:t>I</a:t>
            </a:r>
            <a:r>
              <a:rPr lang="en-US" altLang="zh-CN" sz="2000" b="1" baseline="30000" dirty="0"/>
              <a:t>﹣</a:t>
            </a:r>
            <a:r>
              <a:rPr lang="zh-CN" altLang="en-US" sz="2000" b="1" dirty="0"/>
              <a:t>浓度降低，</a:t>
            </a:r>
            <a:r>
              <a:rPr lang="en-US" altLang="zh-CN" sz="2000" b="1" dirty="0"/>
              <a:t>2Fe</a:t>
            </a:r>
            <a:r>
              <a:rPr lang="en-US" altLang="zh-CN" sz="2000" b="1" baseline="30000" dirty="0"/>
              <a:t>3+</a:t>
            </a:r>
            <a:r>
              <a:rPr lang="en-US" altLang="zh-CN" sz="2000" b="1" dirty="0"/>
              <a:t>+2I</a:t>
            </a:r>
            <a:r>
              <a:rPr lang="en-US" altLang="zh-CN" sz="2000" b="1" baseline="30000" dirty="0"/>
              <a:t>﹣</a:t>
            </a:r>
            <a:r>
              <a:rPr lang="en-US" altLang="zh-CN" sz="2000" b="1" dirty="0"/>
              <a:t>⇌2Fe</a:t>
            </a:r>
            <a:r>
              <a:rPr lang="en-US" altLang="zh-CN" sz="2000" b="1" baseline="30000" dirty="0"/>
              <a:t>2+</a:t>
            </a:r>
            <a:r>
              <a:rPr lang="en-US" altLang="zh-CN" sz="2000" b="1" dirty="0"/>
              <a:t>+I</a:t>
            </a:r>
            <a:r>
              <a:rPr lang="en-US" altLang="zh-CN" sz="2000" b="1" baseline="-25000" dirty="0"/>
              <a:t>2</a:t>
            </a:r>
            <a:r>
              <a:rPr lang="zh-CN" altLang="en-US" sz="2000" b="1" dirty="0"/>
              <a:t>平衡逆向移动</a:t>
            </a:r>
          </a:p>
        </p:txBody>
      </p:sp>
      <p:sp>
        <p:nvSpPr>
          <p:cNvPr id="11" name="线形标注 2 10"/>
          <p:cNvSpPr/>
          <p:nvPr/>
        </p:nvSpPr>
        <p:spPr>
          <a:xfrm>
            <a:off x="6407150" y="785800"/>
            <a:ext cx="2736850" cy="3786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33898"/>
              <a:gd name="adj6" fmla="val -1376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实验证据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786182" y="2464593"/>
            <a:ext cx="92869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357818" y="2411014"/>
            <a:ext cx="1785950" cy="2678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500430" y="28573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通过改变浓度研究</a:t>
            </a:r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1285852" y="2411015"/>
            <a:ext cx="1928826" cy="321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线形标注 2 15"/>
          <p:cNvSpPr/>
          <p:nvPr/>
        </p:nvSpPr>
        <p:spPr>
          <a:xfrm>
            <a:off x="6407150" y="785800"/>
            <a:ext cx="2736850" cy="3786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56438"/>
              <a:gd name="adj6" fmla="val -26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实验证据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7" name="线形标注 2 16"/>
          <p:cNvSpPr/>
          <p:nvPr/>
        </p:nvSpPr>
        <p:spPr>
          <a:xfrm>
            <a:off x="714348" y="4500576"/>
            <a:ext cx="2736850" cy="3786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60241"/>
              <a:gd name="adj6" fmla="val 113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 smtClean="0">
                <a:latin typeface="+mj-ea"/>
                <a:ea typeface="+mj-ea"/>
              </a:rPr>
              <a:t>答题角度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ldLvl="0" animBg="1"/>
      <p:bldP spid="10" grpId="0" bldLvl="0" animBg="1"/>
      <p:bldP spid="11" grpId="0" animBg="1"/>
      <p:bldP spid="11" grpId="1" animBg="1"/>
      <p:bldP spid="12" grpId="0" animBg="1"/>
      <p:bldP spid="13" grpId="0" animBg="1"/>
      <p:bldP spid="14" grpId="0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idx="1"/>
          </p:nvPr>
        </p:nvSpPr>
        <p:spPr>
          <a:xfrm>
            <a:off x="250825" y="681038"/>
            <a:ext cx="8497888" cy="4212431"/>
          </a:xfrm>
          <a:ln/>
        </p:spPr>
        <p:txBody>
          <a:bodyPr vert="horz" wrap="square" lIns="91440" tIns="45720" rIns="91440" bIns="45720" anchor="t">
            <a:normAutofit/>
          </a:bodyPr>
          <a:lstStyle/>
          <a:p>
            <a:pPr eaLnBrk="1" hangingPunct="1">
              <a:buNone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）根据氧化还原反应的规律，该同学推测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ⅰ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中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Fe</a:t>
            </a:r>
            <a:r>
              <a:rPr lang="en-US" altLang="zh-CN" sz="2400" baseline="30000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z="2400" baseline="30000" dirty="0"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向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Fe</a:t>
            </a:r>
            <a:r>
              <a:rPr lang="en-US" altLang="zh-CN" sz="2400" baseline="30000" dirty="0">
                <a:latin typeface="黑体" pitchFamily="49" charset="-122"/>
                <a:ea typeface="黑体" pitchFamily="49" charset="-122"/>
              </a:rPr>
              <a:t>3+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转化的原因：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外加</a:t>
            </a:r>
            <a:r>
              <a:rPr lang="en-US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Ag</a:t>
            </a:r>
            <a:r>
              <a:rPr lang="en-US" altLang="zh-CN" sz="2400" baseline="30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使</a:t>
            </a:r>
            <a:r>
              <a:rPr lang="en-US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c(I</a:t>
            </a:r>
            <a:r>
              <a:rPr lang="en-US" altLang="zh-CN" sz="2400" baseline="30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en-US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) 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降低，导致</a:t>
            </a:r>
            <a:r>
              <a:rPr lang="en-US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I</a:t>
            </a:r>
            <a:r>
              <a:rPr lang="en-US" altLang="zh-CN" sz="2400" baseline="30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的还原性弱于</a:t>
            </a:r>
            <a:r>
              <a:rPr lang="en-US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Fe</a:t>
            </a:r>
            <a:r>
              <a:rPr lang="en-US" altLang="zh-CN" sz="2400" baseline="30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2+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。用右图装置（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b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均为石墨电极）进行实验验证。 </a:t>
            </a:r>
          </a:p>
          <a:p>
            <a:pPr eaLnBrk="1" hangingPunct="1">
              <a:buNone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    ①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K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闭合时，指针向右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偏转。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buNone/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   b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作</a:t>
            </a:r>
            <a:r>
              <a:rPr lang="en-US" altLang="zh-CN" sz="2400" u="sng" dirty="0"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极。</a:t>
            </a:r>
          </a:p>
          <a:p>
            <a:pPr eaLnBrk="1" hangingPunct="1">
              <a:buNone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    ② 当指针归零（反应达到平衡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）后，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buNone/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  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向 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U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型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管左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管滴加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0.01 mol·L</a:t>
            </a:r>
            <a:r>
              <a:rPr lang="en-US" altLang="zh-CN" sz="24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-1</a:t>
            </a:r>
          </a:p>
          <a:p>
            <a:pPr eaLnBrk="1" hangingPunct="1">
              <a:buNone/>
            </a:pPr>
            <a:r>
              <a:rPr lang="en-US" altLang="zh-CN" sz="24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             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AgNO</a:t>
            </a:r>
            <a:r>
              <a:rPr lang="en-US" altLang="zh-CN" sz="2400" baseline="-250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溶液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。产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生的现象证实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了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buNone/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  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其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推测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。该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现象是</a:t>
            </a:r>
            <a:r>
              <a:rPr lang="en-US" altLang="zh-CN" sz="2400" u="sng" dirty="0"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。</a:t>
            </a:r>
          </a:p>
          <a:p>
            <a:pPr eaLnBrk="1" hangingPunct="1">
              <a:buNone/>
            </a:pPr>
            <a:endParaRPr lang="en-US" altLang="zh-CN" sz="2800" b="1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5975350" y="1928808"/>
          <a:ext cx="3168650" cy="2755106"/>
        </p:xfrm>
        <a:graphic>
          <a:graphicData uri="http://schemas.openxmlformats.org/presentationml/2006/ole">
            <p:oleObj spid="_x0000_s9218" r:id="rId4" imgW="2376170" imgH="2261870" progId="">
              <p:embed/>
            </p:oleObj>
          </a:graphicData>
        </a:graphic>
      </p:graphicFrame>
      <p:sp>
        <p:nvSpPr>
          <p:cNvPr id="5" name="线形标注 2 4"/>
          <p:cNvSpPr/>
          <p:nvPr/>
        </p:nvSpPr>
        <p:spPr>
          <a:xfrm>
            <a:off x="6143636" y="1857370"/>
            <a:ext cx="2735263" cy="37742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0613"/>
              <a:gd name="adj6" fmla="val -71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多种方式表征</a:t>
            </a:r>
          </a:p>
        </p:txBody>
      </p:sp>
      <p:sp>
        <p:nvSpPr>
          <p:cNvPr id="1029" name="Rectangle 40"/>
          <p:cNvSpPr/>
          <p:nvPr/>
        </p:nvSpPr>
        <p:spPr>
          <a:xfrm>
            <a:off x="285751" y="160735"/>
            <a:ext cx="557212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2015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年北京第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28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题（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分）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143108" y="2357436"/>
            <a:ext cx="44275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/>
              <a:t>正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428860" y="4429138"/>
            <a:ext cx="4055919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/>
              <a:t>左管出现黄色沉淀，指针向左偏转</a:t>
            </a:r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5394325" y="285734"/>
            <a:ext cx="3321079" cy="388144"/>
          </a:xfrm>
          <a:prstGeom prst="rect">
            <a:avLst/>
          </a:prstGeom>
          <a:ln/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2Fe</a:t>
            </a:r>
            <a:r>
              <a:rPr kumimoji="0" lang="en-US" altLang="zh-CN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3+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+2I</a:t>
            </a:r>
            <a:r>
              <a:rPr kumimoji="0" lang="en-US" altLang="zh-CN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-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    I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+2Fe</a:t>
            </a:r>
            <a:r>
              <a:rPr kumimoji="0" lang="en-US" altLang="zh-CN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2+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357172"/>
            <a:ext cx="503237" cy="11787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idx="1"/>
          </p:nvPr>
        </p:nvSpPr>
        <p:spPr>
          <a:xfrm>
            <a:off x="428596" y="785800"/>
            <a:ext cx="8208962" cy="4214842"/>
          </a:xfrm>
          <a:ln/>
        </p:spPr>
        <p:txBody>
          <a:bodyPr vert="horz" wrap="square" lIns="91440" tIns="45720" rIns="91440" bIns="45720" anchor="t">
            <a:noAutofit/>
          </a:bodyPr>
          <a:lstStyle/>
          <a:p>
            <a:pPr eaLnBrk="1" hangingPunct="1">
              <a:buNone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）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按照（</a:t>
            </a:r>
            <a:r>
              <a:rPr lang="en-US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）的原理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，该同学用上图装置进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行实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验，证实了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ⅱ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中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Fe</a:t>
            </a:r>
            <a:r>
              <a:rPr lang="en-US" altLang="zh-CN" sz="2400" baseline="30000" dirty="0">
                <a:latin typeface="黑体" pitchFamily="49" charset="-122"/>
                <a:ea typeface="黑体" pitchFamily="49" charset="-122"/>
              </a:rPr>
              <a:t>2+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向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Fe</a:t>
            </a:r>
            <a:r>
              <a:rPr lang="en-US" altLang="zh-CN" sz="2400" baseline="30000" dirty="0">
                <a:latin typeface="黑体" pitchFamily="49" charset="-122"/>
                <a:ea typeface="黑体" pitchFamily="49" charset="-122"/>
              </a:rPr>
              <a:t>3+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转化的原因。</a:t>
            </a:r>
          </a:p>
          <a:p>
            <a:pPr eaLnBrk="1" hangingPunct="1">
              <a:buNone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     ① 转化原因是</a:t>
            </a:r>
            <a:r>
              <a:rPr lang="en-US" altLang="zh-CN" sz="2400" u="sng" dirty="0"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buNone/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②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与（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）实验对比，不同的操作是</a:t>
            </a:r>
            <a:r>
              <a:rPr lang="en-US" altLang="zh-CN" sz="2400" u="sng" dirty="0"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。</a:t>
            </a:r>
          </a:p>
          <a:p>
            <a:pPr eaLnBrk="1" hangingPunct="1">
              <a:buNone/>
            </a:pP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buNone/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）实验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Ⅰ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中，还原性：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I</a:t>
            </a:r>
            <a:r>
              <a:rPr lang="en-US" altLang="zh-CN" sz="2400" baseline="30000" dirty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＞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Fe</a:t>
            </a:r>
            <a:r>
              <a:rPr lang="en-US" altLang="zh-CN" sz="2400" baseline="30000" dirty="0">
                <a:latin typeface="黑体" pitchFamily="49" charset="-122"/>
                <a:ea typeface="黑体" pitchFamily="49" charset="-122"/>
              </a:rPr>
              <a:t>2+ 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；而实验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Ⅱ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中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，还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原性：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Fe</a:t>
            </a:r>
            <a:r>
              <a:rPr lang="en-US" altLang="zh-CN" sz="2400" baseline="30000" dirty="0">
                <a:latin typeface="黑体" pitchFamily="49" charset="-122"/>
                <a:ea typeface="黑体" pitchFamily="49" charset="-122"/>
              </a:rPr>
              <a:t>2+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＞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I</a:t>
            </a:r>
            <a:r>
              <a:rPr lang="en-US" altLang="zh-CN" sz="2400" baseline="30000" dirty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。将（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）和（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）、（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）作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对比，得出的结论是</a:t>
            </a:r>
            <a:r>
              <a:rPr lang="en-US" altLang="zh-CN" sz="2400" u="sng" dirty="0"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579" name="Rectangle 2"/>
          <p:cNvSpPr/>
          <p:nvPr/>
        </p:nvSpPr>
        <p:spPr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线形标注 2 4"/>
          <p:cNvSpPr/>
          <p:nvPr/>
        </p:nvSpPr>
        <p:spPr>
          <a:xfrm>
            <a:off x="5143504" y="0"/>
            <a:ext cx="2925786" cy="3786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3688"/>
              <a:gd name="adj6" fmla="val -824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模型迁移</a:t>
            </a:r>
          </a:p>
        </p:txBody>
      </p:sp>
      <p:sp>
        <p:nvSpPr>
          <p:cNvPr id="24581" name="Rectangle 40"/>
          <p:cNvSpPr/>
          <p:nvPr/>
        </p:nvSpPr>
        <p:spPr>
          <a:xfrm>
            <a:off x="285751" y="160735"/>
            <a:ext cx="557212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2015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年北京第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28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题（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分）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071934" y="2500312"/>
            <a:ext cx="478634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/>
              <a:t>向</a:t>
            </a:r>
            <a:r>
              <a:rPr lang="en-US" altLang="zh-CN" sz="2000" b="1" dirty="0"/>
              <a:t>U</a:t>
            </a:r>
            <a:r>
              <a:rPr lang="zh-CN" altLang="en-US" sz="2000" b="1" dirty="0"/>
              <a:t>型管右管中滴加</a:t>
            </a:r>
            <a:r>
              <a:rPr lang="en-US" altLang="zh-CN" sz="2000" b="1" dirty="0" smtClean="0"/>
              <a:t>0.01mol/L FeSO</a:t>
            </a:r>
            <a:r>
              <a:rPr lang="en-US" altLang="zh-CN" sz="2000" b="1" baseline="-25000" dirty="0" smtClean="0"/>
              <a:t>4</a:t>
            </a:r>
            <a:r>
              <a:rPr lang="zh-CN" altLang="en-US" sz="2000" b="1" dirty="0"/>
              <a:t>溶液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286125" y="1643056"/>
            <a:ext cx="5643593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/>
              <a:t>Fe</a:t>
            </a:r>
            <a:r>
              <a:rPr lang="en-US" altLang="zh-CN" sz="2000" b="1" baseline="30000" dirty="0"/>
              <a:t>2+</a:t>
            </a:r>
            <a:r>
              <a:rPr lang="zh-CN" altLang="en-US" sz="2000" b="1" dirty="0"/>
              <a:t>浓度增大，还原性增强，使</a:t>
            </a:r>
            <a:r>
              <a:rPr lang="en-US" altLang="zh-CN" sz="2000" b="1" dirty="0"/>
              <a:t>Fe</a:t>
            </a:r>
            <a:r>
              <a:rPr lang="en-US" altLang="zh-CN" sz="2000" b="1" baseline="30000" dirty="0"/>
              <a:t>2+</a:t>
            </a:r>
            <a:r>
              <a:rPr lang="zh-CN" altLang="en-US" sz="2000" b="1" dirty="0"/>
              <a:t>还原性强于</a:t>
            </a:r>
            <a:r>
              <a:rPr lang="en-US" altLang="zh-CN" sz="2000" b="1" dirty="0"/>
              <a:t>I</a:t>
            </a:r>
            <a:r>
              <a:rPr lang="en-US" altLang="zh-CN" sz="2000" b="1" baseline="30000" dirty="0"/>
              <a:t>﹣</a:t>
            </a:r>
            <a:endParaRPr lang="zh-CN" altLang="en-US" sz="2000" b="1" dirty="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285852" y="3786196"/>
            <a:ext cx="7358062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/>
              <a:t>该反应为可逆的氧化还原反应，在平衡时，通过改变物质的浓度，可以改变物质的氧化、还原能力，并影响平衡移动</a:t>
            </a:r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5000628" y="428610"/>
            <a:ext cx="3321079" cy="388144"/>
          </a:xfrm>
          <a:prstGeom prst="rect">
            <a:avLst/>
          </a:prstGeom>
          <a:ln/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2Fe</a:t>
            </a:r>
            <a:r>
              <a:rPr kumimoji="0" lang="en-US" altLang="zh-CN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3+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+2I</a:t>
            </a:r>
            <a:r>
              <a:rPr kumimoji="0" lang="en-US" altLang="zh-CN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-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    I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+2Fe</a:t>
            </a:r>
            <a:r>
              <a:rPr kumimoji="0" lang="en-US" altLang="zh-CN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2+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1443" y="500048"/>
            <a:ext cx="503237" cy="1178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571472" y="857238"/>
            <a:ext cx="857252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）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ⅰ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中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Fe</a:t>
            </a:r>
            <a:r>
              <a:rPr lang="en-US" altLang="zh-CN" baseline="30000" dirty="0" smtClean="0">
                <a:latin typeface="黑体" pitchFamily="49" charset="-122"/>
                <a:ea typeface="黑体" pitchFamily="49" charset="-122"/>
              </a:rPr>
              <a:t>2+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向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Fe</a:t>
            </a:r>
            <a:r>
              <a:rPr lang="en-US" altLang="zh-CN" baseline="30000" dirty="0" smtClean="0">
                <a:latin typeface="黑体" pitchFamily="49" charset="-122"/>
                <a:ea typeface="黑体" pitchFamily="49" charset="-122"/>
              </a:rPr>
              <a:t>3+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转化的原因：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外加</a:t>
            </a:r>
            <a:r>
              <a:rPr lang="en-US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Ag</a:t>
            </a:r>
            <a:r>
              <a:rPr lang="en-US" altLang="zh-CN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使</a:t>
            </a:r>
            <a:r>
              <a:rPr lang="en-US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c(I</a:t>
            </a:r>
            <a:r>
              <a:rPr lang="en-US" altLang="zh-CN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en-US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) 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降低，导致</a:t>
            </a:r>
            <a:r>
              <a:rPr lang="en-US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I</a:t>
            </a:r>
            <a:r>
              <a:rPr lang="en-US" altLang="zh-CN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的还原性弱于</a:t>
            </a:r>
            <a:r>
              <a:rPr lang="en-US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Fe</a:t>
            </a:r>
            <a:r>
              <a:rPr lang="en-US" altLang="zh-CN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2+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7" grpId="0" bldLvl="0" animBg="1"/>
      <p:bldP spid="8" grpId="0" bldLvl="0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xfrm>
            <a:off x="539751" y="951310"/>
            <a:ext cx="7927975" cy="2799159"/>
          </a:xfrm>
          <a:ln/>
        </p:spPr>
        <p:txBody>
          <a:bodyPr vert="horz" wrap="square" lIns="91440" tIns="45720" rIns="91440" bIns="45720" anchor="t"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小结：本题不仅体现了化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学实验的应用价值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，还体现了化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学原理对实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验设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计和分析的引领作用。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同时本题也揭示了对于氧化还原反应而言，物质的氧化性和还原性除了自身性质之外，外界因素也会导致其能力发生变化，特别是具有化学平衡状态的氧化还原反应。这也让同学们通过解题重新认识了氧化还原反应规律。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603" name="Rectangle 40"/>
          <p:cNvSpPr/>
          <p:nvPr/>
        </p:nvSpPr>
        <p:spPr>
          <a:xfrm>
            <a:off x="357159" y="482188"/>
            <a:ext cx="557212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2015</a:t>
            </a: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北京</a:t>
            </a: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24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28</a:t>
            </a:r>
            <a:r>
              <a:rPr lang="zh-CN" altLang="en-US" sz="24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题（</a:t>
            </a:r>
            <a:r>
              <a:rPr lang="en-US" altLang="zh-CN" sz="24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15</a:t>
            </a:r>
            <a:r>
              <a:rPr lang="zh-CN" altLang="en-US" sz="24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分）</a:t>
            </a:r>
          </a:p>
        </p:txBody>
      </p:sp>
      <p:sp>
        <p:nvSpPr>
          <p:cNvPr id="25604" name="TextBox 5"/>
          <p:cNvSpPr txBox="1"/>
          <p:nvPr/>
        </p:nvSpPr>
        <p:spPr>
          <a:xfrm>
            <a:off x="4643438" y="535768"/>
            <a:ext cx="1714500" cy="52322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</a:rPr>
              <a:t>试题特色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1716</Words>
  <Application>Microsoft Office PowerPoint</Application>
  <PresentationFormat>全屏显示(16:9)</PresentationFormat>
  <Paragraphs>96</Paragraphs>
  <Slides>11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结合反应规律认识高考实验探究题</vt:lpstr>
      <vt:lpstr>幻灯片 2</vt:lpstr>
      <vt:lpstr>幻灯片 3</vt:lpstr>
      <vt:lpstr>幻灯片 4</vt:lpstr>
      <vt:lpstr>　</vt:lpstr>
      <vt:lpstr>　</vt:lpstr>
      <vt:lpstr>幻灯片 7</vt:lpstr>
      <vt:lpstr>幻灯片 8</vt:lpstr>
      <vt:lpstr>幻灯片 9</vt:lpstr>
      <vt:lpstr>　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PcMadMan</dc:creator>
  <cp:lastModifiedBy>PcMadMan</cp:lastModifiedBy>
  <cp:revision>65</cp:revision>
  <dcterms:created xsi:type="dcterms:W3CDTF">2020-02-06T15:19:22Z</dcterms:created>
  <dcterms:modified xsi:type="dcterms:W3CDTF">2020-02-12T09:09:46Z</dcterms:modified>
</cp:coreProperties>
</file>