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5" r:id="rId2"/>
    <p:sldId id="272" r:id="rId3"/>
    <p:sldId id="279" r:id="rId4"/>
    <p:sldId id="289" r:id="rId5"/>
    <p:sldId id="278" r:id="rId6"/>
    <p:sldId id="280" r:id="rId7"/>
    <p:sldId id="290" r:id="rId8"/>
    <p:sldId id="282" r:id="rId9"/>
    <p:sldId id="286" r:id="rId10"/>
    <p:sldId id="273" r:id="rId11"/>
    <p:sldId id="283" r:id="rId12"/>
    <p:sldId id="285" r:id="rId13"/>
    <p:sldId id="288" r:id="rId14"/>
    <p:sldId id="271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FFF99"/>
    <a:srgbClr val="FFFF66"/>
    <a:srgbClr val="C2E739"/>
    <a:srgbClr val="A8AC74"/>
    <a:srgbClr val="BCBE62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87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 Saturday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2020/2/8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 Saturday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2020/2/8 Saturday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75021" y="2447300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实验探究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4——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物质性质探究实验为主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以含</a:t>
            </a:r>
            <a:r>
              <a:rPr lang="en-US" altLang="zh-CN" b="1" spc="3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  <a:sym typeface="+mn-ea"/>
              </a:rPr>
              <a:t>Ag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化合物为主线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十二年级化学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5454016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市 对外经济贸易大学附属中学   </a:t>
            </a:r>
            <a:endParaRPr lang="en-US" altLang="zh-CN" sz="2000" spc="226" dirty="0" smtClean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丁河玉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388" y="121918"/>
            <a:ext cx="5175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典例分析</a:t>
            </a:r>
            <a:r>
              <a:rPr lang="en-US" altLang="zh-CN" sz="2400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——2019</a:t>
            </a:r>
            <a:r>
              <a:rPr lang="zh-CN" altLang="en-US" sz="2400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年东城一模 </a:t>
            </a:r>
            <a:r>
              <a:rPr lang="en-US" altLang="zh-CN" sz="2400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T28</a:t>
            </a:r>
            <a:endParaRPr lang="zh-CN" altLang="en-US" sz="2400" dirty="0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089" y="591452"/>
            <a:ext cx="8490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/>
              <a:t>某小组同学探究物质的溶解度大小与沉淀转化方向之间的关系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623" y="2024662"/>
            <a:ext cx="770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）探究</a:t>
            </a:r>
            <a:r>
              <a:rPr lang="en-US" altLang="zh-CN" sz="20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AgCl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sz="20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AgI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之间的转化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497297" y="1056352"/>
          <a:ext cx="7347284" cy="795528"/>
        </p:xfrm>
        <a:graphic>
          <a:graphicData uri="http://schemas.openxmlformats.org/drawingml/2006/table">
            <a:tbl>
              <a:tblPr/>
              <a:tblGrid>
                <a:gridCol w="786063"/>
                <a:gridCol w="2011423"/>
                <a:gridCol w="1201478"/>
                <a:gridCol w="1201478"/>
                <a:gridCol w="1073421"/>
                <a:gridCol w="1073421"/>
              </a:tblGrid>
              <a:tr h="0">
                <a:tc>
                  <a:txBody>
                    <a:bodyPr/>
                    <a:lstStyle/>
                    <a:p>
                      <a:pPr marR="19685" algn="l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 smtClean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已知</a:t>
                      </a:r>
                      <a:r>
                        <a:rPr lang="zh-CN" sz="18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：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             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物质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BaSO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4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BaCO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3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AgI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AgCl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溶解度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/g</a:t>
                      </a:r>
                      <a:r>
                        <a:rPr lang="zh-CN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（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20℃</a:t>
                      </a:r>
                      <a:r>
                        <a:rPr lang="zh-CN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）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2.4×10</a:t>
                      </a:r>
                      <a:r>
                        <a:rPr lang="en-US" sz="1800" baseline="3000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-4</a:t>
                      </a:r>
                      <a:endParaRPr lang="zh-CN" sz="180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1.4×10</a:t>
                      </a:r>
                      <a:r>
                        <a:rPr lang="en-US" sz="1800" baseline="3000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-3</a:t>
                      </a:r>
                      <a:endParaRPr lang="zh-CN" sz="180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3.0×10</a:t>
                      </a:r>
                      <a:r>
                        <a:rPr lang="en-US" sz="1800" baseline="3000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-7</a:t>
                      </a:r>
                      <a:endParaRPr lang="zh-CN" sz="180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1.5×10</a:t>
                      </a:r>
                      <a:r>
                        <a:rPr lang="en-US" sz="1800" baseline="300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-4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33694" y="2734298"/>
            <a:ext cx="11229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实验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Ⅲ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4" name="组合 127"/>
          <p:cNvGrpSpPr>
            <a:grpSpLocks/>
          </p:cNvGrpSpPr>
          <p:nvPr/>
        </p:nvGrpSpPr>
        <p:grpSpPr bwMode="auto">
          <a:xfrm>
            <a:off x="1444351" y="2486529"/>
            <a:ext cx="4604080" cy="1203156"/>
            <a:chOff x="-761" y="-609"/>
            <a:chExt cx="24790" cy="7816"/>
          </a:xfrm>
        </p:grpSpPr>
        <p:sp>
          <p:nvSpPr>
            <p:cNvPr id="128" name="文本框 128"/>
            <p:cNvSpPr txBox="1">
              <a:spLocks noChangeArrowheads="1"/>
            </p:cNvSpPr>
            <p:nvPr/>
          </p:nvSpPr>
          <p:spPr bwMode="auto">
            <a:xfrm>
              <a:off x="3341" y="1817"/>
              <a:ext cx="7313" cy="20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36000" tIns="0" rIns="36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充分振荡后</a:t>
              </a:r>
              <a:endParaRPr kumimoji="0" lang="zh-CN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grpSp>
          <p:nvGrpSpPr>
            <p:cNvPr id="129" name="组合 129"/>
            <p:cNvGrpSpPr>
              <a:grpSpLocks/>
            </p:cNvGrpSpPr>
            <p:nvPr/>
          </p:nvGrpSpPr>
          <p:grpSpPr bwMode="auto">
            <a:xfrm>
              <a:off x="-761" y="-609"/>
              <a:ext cx="13301" cy="7816"/>
              <a:chOff x="-775" y="-609"/>
              <a:chExt cx="13540" cy="7819"/>
            </a:xfrm>
          </p:grpSpPr>
          <p:pic>
            <p:nvPicPr>
              <p:cNvPr id="130" name="图片 130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5" y="937"/>
                <a:ext cx="1988" cy="4630"/>
              </a:xfrm>
              <a:prstGeom prst="rect">
                <a:avLst/>
              </a:prstGeom>
              <a:noFill/>
            </p:spPr>
          </p:pic>
          <p:sp>
            <p:nvSpPr>
              <p:cNvPr id="131" name="文本框 131"/>
              <p:cNvSpPr txBox="1">
                <a:spLocks noChangeArrowheads="1"/>
              </p:cNvSpPr>
              <p:nvPr/>
            </p:nvSpPr>
            <p:spPr bwMode="auto">
              <a:xfrm>
                <a:off x="-775" y="-609"/>
                <a:ext cx="12404" cy="205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36000" tIns="0" rIns="36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3</a:t>
                </a:r>
                <a:r>
                  <a:rPr kumimoji="0" lang="zh-CN" alt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楷体" pitchFamily="49" charset="-122"/>
                    <a:ea typeface="楷体" pitchFamily="49" charset="-122"/>
                    <a:cs typeface="Times New Roman" pitchFamily="18" charset="0"/>
                  </a:rPr>
                  <a:t>滴</a:t>
                </a:r>
                <a:r>
                  <a:rPr kumimoji="0" lang="en-US" altLang="zh-CN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0.1 mol/L</a:t>
                </a:r>
                <a:r>
                  <a:rPr kumimoji="0" lang="zh-CN" alt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楷体" pitchFamily="49" charset="-122"/>
                    <a:ea typeface="楷体" pitchFamily="49" charset="-122"/>
                    <a:cs typeface="Times New Roman" pitchFamily="18" charset="0"/>
                  </a:rPr>
                  <a:t>乙溶液</a:t>
                </a:r>
                <a:endParaRPr kumimoji="0" lang="zh-CN" alt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32" name="文本框 132"/>
              <p:cNvSpPr txBox="1">
                <a:spLocks noChangeArrowheads="1"/>
              </p:cNvSpPr>
              <p:nvPr/>
            </p:nvSpPr>
            <p:spPr bwMode="auto">
              <a:xfrm>
                <a:off x="0" y="5158"/>
                <a:ext cx="12764" cy="205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36000" tIns="0" rIns="36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2 mL </a:t>
                </a:r>
                <a:r>
                  <a:rPr kumimoji="0" lang="en-US" altLang="zh-CN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0.1 mol/L</a:t>
                </a:r>
                <a:r>
                  <a:rPr kumimoji="0" lang="zh-CN" altLang="en-US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楷体" pitchFamily="49" charset="-122"/>
                    <a:ea typeface="楷体" pitchFamily="49" charset="-122"/>
                    <a:cs typeface="Times New Roman" pitchFamily="18" charset="0"/>
                  </a:rPr>
                  <a:t>甲溶液</a:t>
                </a:r>
                <a:endParaRPr kumimoji="0" lang="zh-CN" alt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pic>
          <p:nvPicPr>
            <p:cNvPr id="133" name="图片 13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781" y="937"/>
              <a:ext cx="1950" cy="4623"/>
            </a:xfrm>
            <a:prstGeom prst="rect">
              <a:avLst/>
            </a:prstGeom>
            <a:noFill/>
          </p:spPr>
        </p:pic>
        <p:sp>
          <p:nvSpPr>
            <p:cNvPr id="134" name="文本框 134"/>
            <p:cNvSpPr txBox="1">
              <a:spLocks noChangeArrowheads="1"/>
            </p:cNvSpPr>
            <p:nvPr/>
          </p:nvSpPr>
          <p:spPr bwMode="auto">
            <a:xfrm>
              <a:off x="13711" y="0"/>
              <a:ext cx="10317" cy="204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36000" tIns="0" rIns="36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0.1 mol/L </a:t>
              </a: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KI</a:t>
              </a: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(</a:t>
              </a:r>
              <a:r>
                <a:rPr kumimoji="0" lang="en-US" altLang="zh-CN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aq</a:t>
              </a: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)</a:t>
              </a:r>
              <a:endPara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35" name="直接箭头连接符 135"/>
            <p:cNvSpPr>
              <a:spLocks noChangeShapeType="1"/>
            </p:cNvSpPr>
            <p:nvPr/>
          </p:nvSpPr>
          <p:spPr bwMode="auto">
            <a:xfrm>
              <a:off x="2813" y="3810"/>
              <a:ext cx="7833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lg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52926" y="3829480"/>
            <a:ext cx="4244273" cy="707886"/>
          </a:xfrm>
          <a:prstGeom prst="rect">
            <a:avLst/>
          </a:prstGeom>
          <a:solidFill>
            <a:srgbClr val="FFFF99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000" dirty="0" smtClean="0"/>
              <a:t>①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实验</a:t>
            </a:r>
            <a:r>
              <a:rPr lang="zh-CN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Ⅲ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证明了</a:t>
            </a:r>
            <a:r>
              <a:rPr lang="en-US" altLang="zh-CN" sz="20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AgCl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转化为</a:t>
            </a:r>
            <a:r>
              <a:rPr lang="en-US" altLang="zh-CN" sz="20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AgI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甲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溶液可以是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_______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3" cstate="print"/>
          <a:srcRect l="32364" b="46681"/>
          <a:stretch>
            <a:fillRect/>
          </a:stretch>
        </p:blipFill>
        <p:spPr bwMode="auto">
          <a:xfrm>
            <a:off x="4765901" y="2053318"/>
            <a:ext cx="3975327" cy="938734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39" name="矩形 38"/>
          <p:cNvSpPr/>
          <p:nvPr/>
        </p:nvSpPr>
        <p:spPr>
          <a:xfrm>
            <a:off x="4757048" y="3156857"/>
            <a:ext cx="4060380" cy="1513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zh-CN" altLang="en-US" sz="2000" kern="1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/>
              </a:rPr>
              <a:t>教材中沉淀转化实验的变形：</a:t>
            </a:r>
            <a:endParaRPr lang="en-US" altLang="zh-CN" sz="2000" kern="1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Times New Roman"/>
            </a:endParaRPr>
          </a:p>
          <a:p>
            <a:pPr>
              <a:lnSpc>
                <a:spcPts val="2200"/>
              </a:lnSpc>
            </a:pPr>
            <a:r>
              <a:rPr lang="zh-CN" altLang="en-US" sz="2000" kern="1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/>
              </a:rPr>
              <a:t>该实验操作注意事项</a:t>
            </a:r>
            <a:r>
              <a:rPr lang="en-US" altLang="zh-CN" sz="2000" kern="1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/>
              </a:rPr>
              <a:t>—</a:t>
            </a:r>
            <a:r>
              <a:rPr lang="zh-CN" altLang="en-US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必须保证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AgNO</a:t>
            </a:r>
            <a:r>
              <a:rPr lang="en-US" altLang="zh-CN" sz="2000" baseline="-250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</a:t>
            </a:r>
            <a:r>
              <a:rPr lang="zh-CN" altLang="en-US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反应完，</a:t>
            </a:r>
            <a:r>
              <a:rPr lang="zh-CN" altLang="en-US" sz="2000" kern="1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/>
              </a:rPr>
              <a:t>则能说明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AgCl</a:t>
            </a:r>
            <a:r>
              <a:rPr lang="zh-CN" altLang="zh-CN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转化为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AgI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</a:t>
            </a:r>
            <a:r>
              <a:rPr lang="zh-CN" altLang="en-US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所以甲溶液可以为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NaCl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</a:t>
            </a:r>
            <a:r>
              <a:rPr lang="zh-CN" altLang="en-US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乙溶液为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AgNO</a:t>
            </a:r>
            <a:r>
              <a:rPr lang="en-US" altLang="zh-CN" sz="2000" baseline="-250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</a:t>
            </a:r>
            <a:endParaRPr lang="zh-CN" altLang="en-US" sz="2000" kern="100" baseline="-25000" dirty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462" y="4604085"/>
            <a:ext cx="4620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a. AgNO</a:t>
            </a:r>
            <a:r>
              <a:rPr lang="en-US" altLang="zh-CN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溶液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b.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溶液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c. KI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溶液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37" grpId="0" animBg="1"/>
      <p:bldP spid="3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401052" y="47052"/>
            <a:ext cx="81814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实验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Ⅳ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：在试管中进行溶液间反应时，同学们无法观察到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AgI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转化为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AgCl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，于是又设计了如下实验（电压表读数：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＞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＞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＞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）。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81012" y="770530"/>
          <a:ext cx="8213809" cy="1988820"/>
        </p:xfrm>
        <a:graphic>
          <a:graphicData uri="http://schemas.openxmlformats.org/drawingml/2006/table">
            <a:tbl>
              <a:tblPr/>
              <a:tblGrid>
                <a:gridCol w="2550947"/>
                <a:gridCol w="4299284"/>
                <a:gridCol w="1363578"/>
              </a:tblGrid>
              <a:tr h="30429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装置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步骤</a:t>
                      </a:r>
                      <a:endParaRPr lang="zh-CN" sz="180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电压</a:t>
                      </a:r>
                      <a:r>
                        <a:rPr lang="zh-CN" sz="1800" dirty="0" smtClean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表读</a:t>
                      </a:r>
                      <a:r>
                        <a:rPr lang="zh-CN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数</a:t>
                      </a:r>
                      <a:r>
                        <a:rPr lang="zh-CN" sz="18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宋体"/>
                        </a:rPr>
                        <a:t> 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16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ⅰ.</a:t>
                      </a:r>
                      <a:r>
                        <a:rPr lang="zh-CN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如图连接装置并加入试剂，闭合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K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a</a:t>
                      </a:r>
                      <a:endParaRPr lang="zh-CN" sz="180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ⅱ.</a:t>
                      </a:r>
                      <a:r>
                        <a:rPr lang="zh-CN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向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B</a:t>
                      </a:r>
                      <a:r>
                        <a:rPr lang="zh-CN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中滴入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AgNO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3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aq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)</a:t>
                      </a:r>
                      <a:r>
                        <a:rPr lang="zh-CN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，至沉淀完全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b</a:t>
                      </a:r>
                      <a:endParaRPr lang="zh-CN" sz="180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ⅲ.</a:t>
                      </a:r>
                      <a:r>
                        <a:rPr lang="zh-CN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再向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B</a:t>
                      </a:r>
                      <a:r>
                        <a:rPr lang="zh-CN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中投入一定量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NaCl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 (s)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c</a:t>
                      </a:r>
                      <a:endParaRPr lang="zh-CN" sz="180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ⅳ.</a:t>
                      </a:r>
                      <a:r>
                        <a:rPr lang="zh-CN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重复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ⅰ</a:t>
                      </a:r>
                      <a:r>
                        <a:rPr lang="zh-CN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，再向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B</a:t>
                      </a:r>
                      <a:r>
                        <a:rPr lang="zh-CN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中加入与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ⅲ</a:t>
                      </a:r>
                      <a:r>
                        <a:rPr lang="zh-CN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等量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NaCl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楷体"/>
                        </a:rPr>
                        <a:t>(s)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4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a</a:t>
                      </a:r>
                      <a:endParaRPr lang="zh-CN" sz="18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5538" name="图片 10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431" y="1347531"/>
            <a:ext cx="2406317" cy="1331494"/>
          </a:xfrm>
          <a:prstGeom prst="rect">
            <a:avLst/>
          </a:prstGeom>
          <a:noFill/>
        </p:spPr>
      </p:pic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-10886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2205790" y="4138433"/>
            <a:ext cx="892629" cy="4626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752" y="3479424"/>
            <a:ext cx="4421173" cy="105877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29390" y="2780627"/>
            <a:ext cx="8021052" cy="58477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zh-CN" sz="1600" dirty="0" smtClean="0">
                <a:latin typeface="楷体" pitchFamily="49" charset="-122"/>
                <a:ea typeface="楷体" pitchFamily="49" charset="-122"/>
              </a:rPr>
              <a:t>注：参与原电池反应的氧化剂（或还原剂）的氧化性（或还原性）越强，原电池的电压越大；离子的氧化性（或还原性）强弱与其浓度有关。</a:t>
            </a:r>
            <a:endParaRPr lang="zh-CN" altLang="zh-CN" sz="1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65096" y="3112168"/>
            <a:ext cx="5342020" cy="455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zh-CN" altLang="en-US" sz="2000" kern="1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/>
              </a:rPr>
              <a:t>明确原电池原理：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与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</a:t>
            </a:r>
            <a:r>
              <a:rPr lang="en-US" altLang="zh-CN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发生氧化还原反应</a:t>
            </a:r>
            <a:endParaRPr lang="zh-CN" altLang="en-US" sz="2000" kern="100" dirty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16924" y="3658746"/>
            <a:ext cx="5214257" cy="631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zh-CN" altLang="en-US" sz="2000" kern="1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/>
              </a:rPr>
              <a:t>分析推理原因</a:t>
            </a:r>
            <a:r>
              <a:rPr lang="zh-CN" altLang="en-US" kern="1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</a:t>
            </a:r>
            <a:r>
              <a:rPr lang="en-US" altLang="zh-CN" baseline="-25000" dirty="0" err="1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sp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AgCl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＞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</a:t>
            </a:r>
            <a:r>
              <a:rPr lang="en-US" altLang="zh-CN" baseline="-25000" dirty="0" err="1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sp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AgI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),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Ag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与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</a:t>
            </a:r>
            <a:r>
              <a:rPr lang="zh-CN" altLang="zh-CN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生成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AgI</a:t>
            </a:r>
            <a:r>
              <a:rPr lang="zh-CN" altLang="zh-CN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沉淀使溶液中</a:t>
            </a:r>
            <a:r>
              <a:rPr lang="en-US" altLang="zh-CN" sz="2000" i="1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(I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  <a:r>
              <a:rPr lang="zh-CN" altLang="zh-CN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减小，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</a:t>
            </a:r>
            <a:r>
              <a:rPr lang="zh-CN" altLang="zh-CN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还原性减弱</a:t>
            </a:r>
            <a:endParaRPr lang="zh-CN" altLang="en-US" sz="2000" kern="100" dirty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7714" y="4469444"/>
            <a:ext cx="8163140" cy="6196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zh-CN" altLang="en-US" sz="2000" kern="1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/>
              </a:rPr>
              <a:t>获取实验证据</a:t>
            </a:r>
            <a:r>
              <a:rPr lang="zh-CN" altLang="en-US" sz="2000" kern="1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：步骤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ea typeface="楷体"/>
              </a:rPr>
              <a:t>ⅳ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/>
                <a:ea typeface="楷体"/>
              </a:rPr>
              <a:t>的空白对照</a:t>
            </a:r>
            <a:r>
              <a:rPr lang="zh-CN" altLang="zh-CN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表明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Cl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</a:t>
            </a:r>
            <a:r>
              <a:rPr lang="zh-CN" altLang="zh-CN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本身对该原电池电压无影响</a:t>
            </a:r>
            <a:r>
              <a:rPr lang="zh-CN" altLang="en-US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；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/>
                <a:ea typeface="楷体"/>
              </a:rPr>
              <a:t>则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＞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zh-CN" altLang="en-US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可以说明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AgI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AgCl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zh-CN" altLang="en-US" sz="2000" kern="100" dirty="0">
              <a:solidFill>
                <a:schemeClr val="tx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65539" name="组合 99970"/>
          <p:cNvGrpSpPr>
            <a:grpSpLocks/>
          </p:cNvGrpSpPr>
          <p:nvPr/>
        </p:nvGrpSpPr>
        <p:grpSpPr bwMode="auto">
          <a:xfrm>
            <a:off x="3139665" y="4952749"/>
            <a:ext cx="179388" cy="52388"/>
            <a:chOff x="7515" y="6315"/>
            <a:chExt cx="369" cy="83"/>
          </a:xfrm>
        </p:grpSpPr>
        <p:sp>
          <p:nvSpPr>
            <p:cNvPr id="99985" name="AutoShape 27"/>
            <p:cNvSpPr>
              <a:spLocks noChangeShapeType="1"/>
            </p:cNvSpPr>
            <p:nvPr/>
          </p:nvSpPr>
          <p:spPr bwMode="auto">
            <a:xfrm>
              <a:off x="7515" y="6338"/>
              <a:ext cx="363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86" name="AutoShape 28"/>
            <p:cNvSpPr>
              <a:spLocks noChangeShapeType="1"/>
            </p:cNvSpPr>
            <p:nvPr/>
          </p:nvSpPr>
          <p:spPr bwMode="auto">
            <a:xfrm>
              <a:off x="7797" y="6315"/>
              <a:ext cx="71" cy="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87" name="AutoShape 29"/>
            <p:cNvSpPr>
              <a:spLocks noChangeShapeType="1"/>
            </p:cNvSpPr>
            <p:nvPr/>
          </p:nvSpPr>
          <p:spPr bwMode="auto">
            <a:xfrm>
              <a:off x="7531" y="6376"/>
              <a:ext cx="71" cy="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88" name="AutoShape 30"/>
            <p:cNvSpPr>
              <a:spLocks noChangeShapeType="1"/>
            </p:cNvSpPr>
            <p:nvPr/>
          </p:nvSpPr>
          <p:spPr bwMode="auto">
            <a:xfrm>
              <a:off x="7521" y="6369"/>
              <a:ext cx="363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075" y="370114"/>
            <a:ext cx="2362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400" b="1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实验回顾</a:t>
            </a:r>
            <a:r>
              <a:rPr lang="en-US" altLang="zh-CN" sz="2400" b="1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】</a:t>
            </a:r>
            <a:endParaRPr lang="zh-CN" altLang="en-US" sz="2400" b="1" dirty="0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2114" y="979714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）综合实验</a:t>
            </a:r>
            <a:r>
              <a:rPr lang="zh-CN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Ⅰ～Ⅳ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，可得出结论： </a:t>
            </a:r>
            <a:r>
              <a:rPr lang="en-US" altLang="zh-CN" sz="2400" u="sng" dirty="0" smtClean="0"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93371" y="1612360"/>
            <a:ext cx="6041571" cy="1579920"/>
          </a:xfrm>
          <a:prstGeom prst="rect">
            <a:avLst/>
          </a:prstGeom>
          <a:ln w="1905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实验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Ⅲ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与</a:t>
            </a:r>
            <a:r>
              <a:rPr lang="zh-CN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Ⅳ 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溶解度小的沉淀容易转化成溶解度更小的沉淀，反之则不易；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2900"/>
              </a:lnSpc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实验</a:t>
            </a:r>
            <a:r>
              <a:rPr lang="zh-CN" altLang="zh-CN" sz="2000" dirty="0" smtClean="0">
                <a:latin typeface="Times New Roman" pitchFamily="18" charset="0"/>
                <a:cs typeface="Times New Roman" pitchFamily="18" charset="0"/>
              </a:rPr>
              <a:t>Ⅰ</a:t>
            </a:r>
            <a:r>
              <a:rPr lang="zh-CN" altLang="zh-CN" sz="2000" dirty="0" smtClean="0"/>
              <a:t> 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与</a:t>
            </a:r>
            <a:r>
              <a:rPr lang="zh-CN" altLang="zh-CN" sz="2000" dirty="0" smtClean="0">
                <a:latin typeface="Times New Roman" pitchFamily="18" charset="0"/>
                <a:cs typeface="Times New Roman" pitchFamily="18" charset="0"/>
              </a:rPr>
              <a:t>Ⅱ</a:t>
            </a:r>
            <a:r>
              <a:rPr lang="zh-CN" altLang="zh-CN" sz="2000" dirty="0" smtClean="0"/>
              <a:t> 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以及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Ⅲ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与</a:t>
            </a:r>
            <a:r>
              <a:rPr lang="zh-CN" altLang="zh-CN" sz="2000" dirty="0" smtClean="0">
                <a:latin typeface="Times New Roman" pitchFamily="18" charset="0"/>
                <a:cs typeface="Times New Roman" pitchFamily="18" charset="0"/>
              </a:rPr>
              <a:t>Ⅳ</a:t>
            </a:r>
            <a:r>
              <a:rPr lang="zh-CN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：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溶解度差别越大，由溶解度小的沉淀转化为溶解度较大的沉淀越难实现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075" y="276158"/>
            <a:ext cx="255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400" b="1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小结</a:t>
            </a:r>
            <a:r>
              <a:rPr lang="en-US" altLang="zh-CN" sz="2400" b="1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】</a:t>
            </a:r>
            <a:endParaRPr lang="zh-CN" altLang="en-US" sz="2400" b="1" dirty="0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2" y="892638"/>
            <a:ext cx="85183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性质分析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：常温下，</a:t>
            </a:r>
            <a:r>
              <a:rPr lang="en-US" altLang="zh-CN" sz="24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</a:t>
            </a:r>
            <a:r>
              <a:rPr lang="en-US" altLang="zh-CN" sz="2400" baseline="-250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sp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</a:t>
            </a:r>
            <a:r>
              <a:rPr lang="en-US" altLang="zh-CN" sz="24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AgCl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</a:t>
            </a:r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 ＞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</a:t>
            </a:r>
            <a:r>
              <a:rPr lang="en-US" altLang="zh-CN" sz="2400" baseline="-250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sp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</a:t>
            </a:r>
            <a:r>
              <a:rPr lang="en-US" altLang="zh-CN" sz="24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AgI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), </a:t>
            </a:r>
            <a:r>
              <a:rPr lang="en-US" altLang="zh-CN" sz="24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AgCl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容易转化为</a:t>
            </a:r>
            <a:r>
              <a:rPr lang="en-US" altLang="zh-CN" sz="24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AgI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，但在一定条件下，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AgI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也可转化为</a:t>
            </a:r>
            <a:r>
              <a:rPr lang="en-US" altLang="zh-CN" sz="24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AgCl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。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582" y="2019537"/>
            <a:ext cx="8550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验证类实验方法分析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设置对照组，控制变量：</a:t>
            </a:r>
            <a:r>
              <a:rPr lang="zh-CN" altLang="en-US" sz="2400" kern="1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实验</a:t>
            </a:r>
            <a:r>
              <a:rPr lang="en-US" altLang="zh-CN" sz="2400" dirty="0" smtClean="0">
                <a:latin typeface="Times New Roman"/>
                <a:ea typeface="楷体"/>
              </a:rPr>
              <a:t>ⅳ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的空白对照</a:t>
            </a:r>
            <a:r>
              <a:rPr lang="zh-CN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表明</a:t>
            </a:r>
            <a:r>
              <a:rPr lang="en-US" altLang="zh-CN" sz="2400" dirty="0" err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Cl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</a:t>
            </a:r>
            <a:r>
              <a:rPr lang="zh-CN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本身对该原电池电压无影响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，才能依据现象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＞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得出</a:t>
            </a:r>
            <a:r>
              <a:rPr lang="en-US" altLang="zh-CN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AgI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AgCl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zh-CN" altLang="zh-CN" sz="2400" kern="1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6" name="组合 99970"/>
          <p:cNvGrpSpPr>
            <a:grpSpLocks/>
          </p:cNvGrpSpPr>
          <p:nvPr/>
        </p:nvGrpSpPr>
        <p:grpSpPr bwMode="auto">
          <a:xfrm>
            <a:off x="7206339" y="2960918"/>
            <a:ext cx="293915" cy="174173"/>
            <a:chOff x="7515" y="6315"/>
            <a:chExt cx="369" cy="83"/>
          </a:xfrm>
        </p:grpSpPr>
        <p:sp>
          <p:nvSpPr>
            <p:cNvPr id="7" name="AutoShape 27"/>
            <p:cNvSpPr>
              <a:spLocks noChangeShapeType="1"/>
            </p:cNvSpPr>
            <p:nvPr/>
          </p:nvSpPr>
          <p:spPr bwMode="auto">
            <a:xfrm>
              <a:off x="7515" y="6338"/>
              <a:ext cx="363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AutoShape 28"/>
            <p:cNvSpPr>
              <a:spLocks noChangeShapeType="1"/>
            </p:cNvSpPr>
            <p:nvPr/>
          </p:nvSpPr>
          <p:spPr bwMode="auto">
            <a:xfrm>
              <a:off x="7797" y="6315"/>
              <a:ext cx="71" cy="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AutoShape 29"/>
            <p:cNvSpPr>
              <a:spLocks noChangeShapeType="1"/>
            </p:cNvSpPr>
            <p:nvPr/>
          </p:nvSpPr>
          <p:spPr bwMode="auto">
            <a:xfrm>
              <a:off x="7531" y="6376"/>
              <a:ext cx="71" cy="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AutoShape 30"/>
            <p:cNvSpPr>
              <a:spLocks noChangeShapeType="1"/>
            </p:cNvSpPr>
            <p:nvPr/>
          </p:nvSpPr>
          <p:spPr bwMode="auto">
            <a:xfrm>
              <a:off x="7521" y="6369"/>
              <a:ext cx="363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49092" y="768356"/>
          <a:ext cx="7075708" cy="379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753"/>
                <a:gridCol w="809441"/>
                <a:gridCol w="54755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  <a:latin typeface="黑体" pitchFamily="49" charset="-122"/>
                          <a:ea typeface="黑体" pitchFamily="49" charset="-122"/>
                        </a:rPr>
                        <a:t>年份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  <a:latin typeface="黑体" pitchFamily="49" charset="-122"/>
                          <a:ea typeface="黑体" pitchFamily="49" charset="-122"/>
                        </a:rPr>
                        <a:t>题号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  <a:latin typeface="黑体" pitchFamily="49" charset="-122"/>
                          <a:ea typeface="黑体" pitchFamily="49" charset="-122"/>
                        </a:rPr>
                        <a:t>知识内容（考点）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2019</a:t>
                      </a:r>
                      <a:endParaRPr lang="zh-CN" altLang="en-US" sz="1800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28</a:t>
                      </a:r>
                      <a:endParaRPr lang="zh-CN" altLang="en-US" sz="1800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探究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SO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sz="1800" dirty="0" smtClean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与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AgNO</a:t>
                      </a:r>
                      <a:r>
                        <a:rPr lang="en-US" altLang="zh-CN" sz="18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1800" dirty="0" smtClean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溶液反应</a:t>
                      </a:r>
                      <a:endParaRPr lang="zh-CN" altLang="en-US" sz="1800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2018</a:t>
                      </a:r>
                      <a:endParaRPr lang="zh-CN" altLang="en-US" sz="1800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9</a:t>
                      </a:r>
                      <a:endParaRPr lang="zh-CN" altLang="en-US" sz="1800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AgCl</a:t>
                      </a:r>
                      <a:r>
                        <a:rPr lang="zh-CN" altLang="en-US" sz="1800" dirty="0" smtClean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转化为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Ag</a:t>
                      </a:r>
                      <a:r>
                        <a:rPr lang="en-US" altLang="zh-CN" sz="18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S</a:t>
                      </a:r>
                      <a:r>
                        <a:rPr lang="zh-CN" altLang="en-US" sz="1800" dirty="0" smtClean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的实验现象及反应原理</a:t>
                      </a:r>
                      <a:endParaRPr lang="en-US" altLang="zh-CN" sz="1800" dirty="0" smtClean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2017</a:t>
                      </a:r>
                      <a:endParaRPr lang="zh-CN" altLang="en-US" sz="1800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28</a:t>
                      </a:r>
                      <a:endParaRPr lang="zh-CN" altLang="en-US" sz="1800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探究反应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Fe + 2Ag</a:t>
                      </a:r>
                      <a:r>
                        <a:rPr lang="en-US" altLang="zh-CN" sz="180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+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 = 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Fe</a:t>
                      </a:r>
                      <a:r>
                        <a:rPr lang="en-US" altLang="zh-CN" sz="180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2+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 + 2Ag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，检验产物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Ag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，信息涉及</a:t>
                      </a:r>
                      <a:r>
                        <a:rPr lang="zh-CN" altLang="zh-CN" sz="1800" kern="12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白色沉淀</a:t>
                      </a:r>
                      <a:r>
                        <a:rPr lang="en-US" altLang="zh-CN" sz="1800" kern="1200" dirty="0" err="1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A</a:t>
                      </a:r>
                      <a:r>
                        <a:rPr lang="en-US" altLang="zh-CN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gSCN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2016</a:t>
                      </a:r>
                      <a:endParaRPr lang="zh-CN" altLang="en-US" sz="1800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28</a:t>
                      </a:r>
                      <a:endParaRPr lang="zh-CN" altLang="en-US" sz="1800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探究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Na</a:t>
                      </a:r>
                      <a:r>
                        <a:rPr lang="en-US" altLang="zh-CN" sz="18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SO</a:t>
                      </a:r>
                      <a:r>
                        <a:rPr lang="en-US" altLang="zh-CN" sz="18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3</a:t>
                      </a:r>
                      <a:r>
                        <a:rPr lang="zh-CN" altLang="zh-CN" sz="1800" kern="12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溶液和不同金属的硫酸盐溶液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（</a:t>
                      </a:r>
                      <a:r>
                        <a:rPr lang="zh-CN" altLang="zh-CN" sz="1800" kern="12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饱和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Ag</a:t>
                      </a:r>
                      <a:r>
                        <a:rPr lang="en-US" altLang="zh-CN" sz="18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SO</a:t>
                      </a:r>
                      <a:r>
                        <a:rPr lang="en-US" altLang="zh-CN" sz="18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4</a:t>
                      </a:r>
                      <a:r>
                        <a:rPr lang="zh-CN" altLang="zh-CN" sz="1800" kern="12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溶液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）</a:t>
                      </a:r>
                      <a:endParaRPr lang="zh-CN" altLang="en-US" sz="1800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2015</a:t>
                      </a:r>
                      <a:endParaRPr lang="zh-CN" altLang="en-US" sz="1800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28</a:t>
                      </a:r>
                      <a:endParaRPr lang="zh-CN" altLang="en-US" sz="1800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探究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Fe</a:t>
                      </a:r>
                      <a:r>
                        <a:rPr lang="en-US" altLang="zh-CN" sz="180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3+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 + 2I</a:t>
                      </a:r>
                      <a:r>
                        <a:rPr lang="en-US" altLang="zh-CN" sz="180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- 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= 2Fe</a:t>
                      </a:r>
                      <a:r>
                        <a:rPr lang="en-US" altLang="zh-CN" sz="1800" kern="1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2+ 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+ I</a:t>
                      </a:r>
                      <a:r>
                        <a:rPr lang="en-US" altLang="zh-CN" sz="18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, 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实验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滴加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AgNO</a:t>
                      </a:r>
                      <a:r>
                        <a:rPr lang="en-US" altLang="zh-CN" sz="18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溶液</a:t>
                      </a:r>
                      <a:endParaRPr lang="zh-CN" altLang="en-US" sz="1800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2013</a:t>
                      </a:r>
                      <a:endParaRPr lang="zh-CN" altLang="en-US" sz="1800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10</a:t>
                      </a:r>
                      <a:endParaRPr lang="zh-CN" altLang="en-US" sz="1800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AgCl</a:t>
                      </a:r>
                      <a:r>
                        <a:rPr lang="en-US" altLang="zh-CN" sz="1800" kern="1200" dirty="0" err="1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转化为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AgI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的实验过程及方程式</a:t>
                      </a:r>
                      <a:endParaRPr lang="zh-CN" altLang="en-US" sz="1800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2012</a:t>
                      </a:r>
                      <a:endParaRPr lang="zh-CN" altLang="en-US" sz="1800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/>
                      <a:r>
                        <a:rPr lang="en-US" altLang="zh-CN" sz="1800" dirty="0" smtClean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27</a:t>
                      </a:r>
                      <a:endParaRPr lang="zh-CN" altLang="en-US" sz="1800" dirty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7</a:t>
                      </a:r>
                      <a:r>
                        <a:rPr lang="zh-CN" altLang="en-US" sz="1800" dirty="0" smtClean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：</a:t>
                      </a:r>
                      <a:r>
                        <a:rPr lang="en-US" altLang="zh-CN" sz="1800" dirty="0" err="1" smtClean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AgCl</a:t>
                      </a:r>
                      <a:r>
                        <a:rPr lang="zh-CN" altLang="en-US" sz="1800" dirty="0" smtClean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转化为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Ag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S</a:t>
                      </a:r>
                      <a:r>
                        <a:rPr lang="zh-CN" altLang="en-US" sz="1800" dirty="0" smtClean="0"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的实验现象及方程式</a:t>
                      </a:r>
                      <a:endParaRPr lang="en-US" altLang="zh-CN" sz="1800" dirty="0" smtClean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27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：</a:t>
                      </a:r>
                      <a:r>
                        <a:rPr lang="zh-CN" altLang="zh-CN" sz="1800" kern="12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加热银氨溶液可能析出银镜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的实验探究</a:t>
                      </a:r>
                      <a:endParaRPr lang="zh-CN" altLang="en-US" sz="1800" dirty="0" smtClean="0"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36320" y="152404"/>
            <a:ext cx="7152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第一部分：</a:t>
            </a:r>
            <a:r>
              <a:rPr 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2010-2019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年北京高考对此部分考查回顾</a:t>
            </a:r>
            <a:endParaRPr lang="en-US" altLang="zh-CN" sz="2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514" y="859530"/>
            <a:ext cx="8164515" cy="364458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  <a:spcBef>
                <a:spcPts val="1200"/>
              </a:spcBef>
            </a:pP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学习目标</a:t>
            </a: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能根据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其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物理性质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辨识部分含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化合物（ 如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白色沉淀</a:t>
            </a:r>
            <a:r>
              <a:rPr lang="en-US" altLang="zh-CN" sz="24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AgCl</a:t>
            </a:r>
            <a:r>
              <a:rPr lang="zh-CN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黄色沉淀</a:t>
            </a:r>
            <a:r>
              <a:rPr lang="en-US" altLang="zh-CN" sz="24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AgI</a:t>
            </a:r>
            <a:r>
              <a:rPr lang="zh-CN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黑色沉淀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</a:t>
            </a:r>
            <a:r>
              <a:rPr lang="en-US" altLang="zh-CN" sz="2400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）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能根据实验现象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分析推理含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化合物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的相关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反应原理（如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</a:t>
            </a:r>
            <a:r>
              <a:rPr lang="en-US" altLang="zh-CN" sz="24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+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氧化性、</a:t>
            </a:r>
            <a:r>
              <a:rPr lang="en-US" altLang="zh-CN" sz="24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AgCl/AgI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的沉淀溶解平衡以及沉淀之间的相互转化）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3. 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能获取实验证据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说明论证相应结论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4. 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了解探究题的结构及解题思路</a:t>
            </a:r>
            <a:endParaRPr lang="zh-CN" altLang="zh-CN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92" y="151577"/>
            <a:ext cx="4671472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第二部分、基于高考的学习目标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47181" y="195121"/>
            <a:ext cx="6372258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第三部分、高考中本部分试题命题及设问特点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029" y="1179093"/>
            <a:ext cx="8479971" cy="3513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考查内容：含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沉淀物之间的相互转化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marL="342900" indent="-342900"/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考查形式：选择题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判断沉淀转化的实验方案或原理描述的正误；探究实验题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根据实验现象分析推理沉淀转化关系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marL="342900" indent="-342900">
              <a:spcBef>
                <a:spcPts val="1200"/>
              </a:spcBef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考查内容：含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沉淀物的溶解平衡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marL="342900" indent="-342900">
              <a:lnSpc>
                <a:spcPts val="3500"/>
              </a:lnSpc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考查形式：选择题或填空题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沉淀溶解平衡的化学用语表示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marL="342900" indent="-342900">
              <a:lnSpc>
                <a:spcPts val="3500"/>
              </a:lnSpc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或者从沉淀溶解平衡的角度分析解释实验现象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marL="342900" indent="-342900">
              <a:spcBef>
                <a:spcPts val="1200"/>
              </a:spcBef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考查内容：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</a:t>
            </a:r>
            <a:r>
              <a:rPr lang="en-US" altLang="zh-CN" sz="24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+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的氧化性探究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marL="342900" indent="-342900"/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考查形式：探究实验中多反应体系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653" y="1119657"/>
            <a:ext cx="8141972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第四部分：典型例题分析</a:t>
            </a:r>
            <a:r>
              <a:rPr lang="en-US" altLang="zh-CN" sz="2800" b="1" dirty="0" smtClean="0">
                <a:solidFill>
                  <a:srgbClr val="FF0000"/>
                </a:solidFill>
                <a:latin typeface="+mn-ea"/>
                <a:ea typeface="+mn-ea"/>
              </a:rPr>
              <a:t>——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熟练解题思路与技能</a:t>
            </a:r>
            <a:endParaRPr lang="en-US" altLang="zh-CN" sz="2800" b="1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388" y="34830"/>
            <a:ext cx="5175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典例分析</a:t>
            </a:r>
            <a:r>
              <a:rPr lang="en-US" altLang="zh-CN" sz="2400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——2018</a:t>
            </a:r>
            <a:r>
              <a:rPr lang="zh-CN" altLang="en-US" sz="2400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年朝阳期末 </a:t>
            </a:r>
            <a:r>
              <a:rPr lang="en-US" altLang="zh-CN" sz="2400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T18</a:t>
            </a:r>
            <a:endParaRPr lang="zh-CN" altLang="en-US" sz="2400" dirty="0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458" y="427014"/>
            <a:ext cx="5293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某实验小组研究溶液中</a:t>
            </a:r>
            <a:r>
              <a:rPr lang="en-US" altLang="zh-CN" sz="2000" dirty="0" smtClean="0"/>
              <a:t>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gNO</a:t>
            </a:r>
            <a:r>
              <a:rPr lang="en-US" altLang="zh-CN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zh-CN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的反应。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165656" y="1780093"/>
            <a:ext cx="1079986" cy="34261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513347" y="817395"/>
          <a:ext cx="7780420" cy="1645920"/>
        </p:xfrm>
        <a:graphic>
          <a:graphicData uri="http://schemas.openxmlformats.org/drawingml/2006/table">
            <a:tbl>
              <a:tblPr/>
              <a:tblGrid>
                <a:gridCol w="1296737"/>
                <a:gridCol w="2465400"/>
                <a:gridCol w="2285021"/>
                <a:gridCol w="1733262"/>
              </a:tblGrid>
              <a:tr h="329051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实验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试剂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现象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51">
                <a:tc rowSpan="2"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endParaRPr lang="en-US" sz="2000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试管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滴管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581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              AgNO</a:t>
                      </a:r>
                      <a:r>
                        <a:rPr lang="en-US" sz="2000" kern="100" baseline="-2500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3</a:t>
                      </a:r>
                      <a:r>
                        <a:rPr lang="en-US" sz="2000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溶液</a:t>
                      </a: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（</a:t>
                      </a:r>
                      <a:r>
                        <a:rPr lang="en-US" sz="2000" kern="100" dirty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pH = 4</a:t>
                      </a:r>
                      <a:r>
                        <a:rPr lang="zh-CN" sz="2000" kern="100" dirty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       </a:t>
                      </a:r>
                      <a:r>
                        <a:rPr lang="en-US" sz="2000" kern="10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Na</a:t>
                      </a:r>
                      <a:r>
                        <a:rPr lang="en-US" sz="2000" kern="100" baseline="-2500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lang="en-US" sz="2000" kern="10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S</a:t>
                      </a:r>
                      <a:r>
                        <a:rPr lang="en-US" sz="2000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溶液</a:t>
                      </a: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（</a:t>
                      </a:r>
                      <a:r>
                        <a:rPr lang="en-US" sz="2000" kern="100" dirty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pH = 9</a:t>
                      </a:r>
                      <a:r>
                        <a:rPr lang="zh-CN" sz="2000" kern="100" dirty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出现黑色沉淀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73" name="图片 1" descr="D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1" y="1246123"/>
            <a:ext cx="332466" cy="1042735"/>
          </a:xfrm>
          <a:prstGeom prst="rect">
            <a:avLst/>
          </a:prstGeom>
          <a:noFill/>
        </p:spPr>
      </p:pic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844841" y="1612796"/>
          <a:ext cx="981075" cy="276359"/>
        </p:xfrm>
        <a:graphic>
          <a:graphicData uri="http://schemas.openxmlformats.org/presentationml/2006/ole">
            <p:oleObj spid="_x0000_s32771" r:id="rId4" imgW="672808" imgH="190417" progId="">
              <p:embed/>
            </p:oleObj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4322765" y="1630451"/>
          <a:ext cx="981075" cy="276225"/>
        </p:xfrm>
        <a:graphic>
          <a:graphicData uri="http://schemas.openxmlformats.org/presentationml/2006/ole">
            <p:oleObj spid="_x0000_s32774" r:id="rId5" imgW="672808" imgH="190417" progId="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54026" y="2433422"/>
            <a:ext cx="7146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某实验小组同学认为黑色沉淀中可能含有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altLang="zh-CN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zh-CN" altLang="zh-CN" sz="2000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altLang="zh-CN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zh-CN" sz="2000" dirty="0" smtClean="0">
                <a:latin typeface="Times New Roman" pitchFamily="18" charset="0"/>
                <a:cs typeface="Times New Roman" pitchFamily="18" charset="0"/>
              </a:rPr>
              <a:t>或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Ag</a:t>
            </a:r>
            <a:endParaRPr lang="zh-CN" altLang="zh-CN" sz="20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8093" y="2865227"/>
            <a:ext cx="7140454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已知：</a:t>
            </a:r>
            <a:r>
              <a:rPr lang="en-US" altLang="zh-CN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  <a:r>
              <a:rPr lang="zh-CN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浓硝酸能将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</a:t>
            </a:r>
            <a:r>
              <a:rPr lang="en-US" altLang="zh-CN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转化为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</a:t>
            </a:r>
            <a:r>
              <a:rPr lang="en-US" altLang="zh-CN" baseline="30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SO</a:t>
            </a:r>
            <a:r>
              <a:rPr lang="en-US" altLang="zh-CN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en-US" altLang="zh-CN" baseline="30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2-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；</a:t>
            </a:r>
          </a:p>
          <a:p>
            <a:r>
              <a:rPr lang="en-US" altLang="zh-CN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    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ii</a:t>
            </a:r>
            <a:r>
              <a:rPr lang="zh-CN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</a:t>
            </a:r>
            <a:r>
              <a:rPr lang="en-US" altLang="zh-CN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能溶解在浓氨水中形成银氨溶液，而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</a:t>
            </a:r>
            <a:r>
              <a:rPr lang="en-US" altLang="zh-CN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均不能</a:t>
            </a:r>
            <a:endParaRPr lang="zh-CN" altLang="en-US" dirty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40528" y="3657586"/>
            <a:ext cx="2657842" cy="762014"/>
          </a:xfrm>
          <a:prstGeom prst="rect">
            <a:avLst/>
          </a:prstGeom>
          <a:solidFill>
            <a:srgbClr val="FFFF99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400" dirty="0" smtClean="0">
                <a:solidFill>
                  <a:schemeClr val="tx1"/>
                </a:solidFill>
              </a:rPr>
              <a:t>①</a:t>
            </a:r>
            <a:r>
              <a:rPr lang="zh-CN" altLang="en-US" sz="2400" kern="1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如何设计实验证实沉淀含有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altLang="zh-CN" sz="24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?</a:t>
            </a:r>
            <a:endParaRPr lang="zh-CN" altLang="en-US" sz="2400" b="1" kern="100" dirty="0" smtClean="0">
              <a:solidFill>
                <a:schemeClr val="tx1"/>
              </a:solidFill>
              <a:latin typeface="Times New Roman" pitchFamily="18" charset="0"/>
              <a:ea typeface="楷体"/>
              <a:cs typeface="Times New Roman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782496" y="3668479"/>
            <a:ext cx="5122023" cy="6542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kern="100" dirty="0" smtClean="0">
                <a:solidFill>
                  <a:schemeClr val="tx1"/>
                </a:solidFill>
                <a:latin typeface="Times New Roman"/>
                <a:ea typeface="楷体"/>
                <a:cs typeface="Times New Roman"/>
              </a:rPr>
              <a:t>分析思路：</a:t>
            </a:r>
            <a:endParaRPr lang="en-US" altLang="zh-CN" sz="2000" kern="100" dirty="0" smtClean="0">
              <a:solidFill>
                <a:schemeClr val="tx1"/>
              </a:solidFill>
              <a:latin typeface="Times New Roman"/>
              <a:ea typeface="楷体"/>
              <a:cs typeface="Times New Roman"/>
            </a:endParaRPr>
          </a:p>
          <a:p>
            <a:pPr>
              <a:lnSpc>
                <a:spcPts val="26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altLang="zh-CN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altLang="zh-CN" sz="2000" kern="100" dirty="0" smtClean="0">
                <a:solidFill>
                  <a:schemeClr val="tx1"/>
                </a:solidFill>
                <a:latin typeface="Times New Roman" pitchFamily="18" charset="0"/>
                <a:ea typeface="楷体"/>
                <a:cs typeface="Times New Roman" pitchFamily="18" charset="0"/>
              </a:rPr>
              <a:t>Ag</a:t>
            </a:r>
            <a:r>
              <a:rPr lang="en-US" altLang="zh-CN" sz="2000" kern="100" baseline="30000" dirty="0" smtClean="0">
                <a:solidFill>
                  <a:schemeClr val="tx1"/>
                </a:solidFill>
                <a:latin typeface="Times New Roman" pitchFamily="18" charset="0"/>
                <a:ea typeface="楷体"/>
                <a:cs typeface="Times New Roman" pitchFamily="18" charset="0"/>
              </a:rPr>
              <a:t>+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                       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US" altLang="zh-CN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zh-CN" sz="2000" kern="100" dirty="0" smtClean="0">
              <a:solidFill>
                <a:srgbClr val="FF0000"/>
              </a:solidFill>
              <a:latin typeface="Times New Roman"/>
              <a:ea typeface="楷体"/>
              <a:cs typeface="Times New Roman"/>
            </a:endParaRPr>
          </a:p>
        </p:txBody>
      </p:sp>
      <p:cxnSp>
        <p:nvCxnSpPr>
          <p:cNvPr id="36" name="直接箭头连接符 35"/>
          <p:cNvCxnSpPr/>
          <p:nvPr/>
        </p:nvCxnSpPr>
        <p:spPr>
          <a:xfrm>
            <a:off x="4452262" y="4196720"/>
            <a:ext cx="110690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61695" y="3930881"/>
            <a:ext cx="1000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浓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altLang="zh-CN" sz="1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6879836" y="4185830"/>
            <a:ext cx="914341" cy="51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92689" y="3887333"/>
            <a:ext cx="97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Ba</a:t>
            </a:r>
            <a:r>
              <a:rPr lang="en-US" altLang="zh-CN" sz="16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(NO</a:t>
            </a:r>
            <a:r>
              <a:rPr lang="en-US" altLang="zh-CN" sz="1600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sz="16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  <a:r>
              <a:rPr lang="en-US" altLang="zh-CN" sz="1600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endParaRPr lang="zh-CN" alt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直接箭头连接符 20"/>
          <p:cNvCxnSpPr>
            <a:stCxn id="37" idx="2"/>
          </p:cNvCxnSpPr>
          <p:nvPr/>
        </p:nvCxnSpPr>
        <p:spPr>
          <a:xfrm flipH="1">
            <a:off x="5050977" y="4269435"/>
            <a:ext cx="0" cy="1800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45437" y="4397823"/>
            <a:ext cx="2024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黑色沉淀溶解，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有红棕色气体产生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H="1">
            <a:off x="7380520" y="4270807"/>
            <a:ext cx="0" cy="1800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51182" y="4399195"/>
            <a:ext cx="15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产生白色沉淀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92505" y="4539345"/>
            <a:ext cx="1614518" cy="435428"/>
          </a:xfrm>
          <a:prstGeom prst="roundRect">
            <a:avLst/>
          </a:prstGeom>
          <a:solidFill>
            <a:srgbClr val="0000CC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找特点和差异</a:t>
            </a:r>
            <a:endParaRPr lang="zh-CN" altLang="en-US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2177144" y="4506683"/>
            <a:ext cx="1317166" cy="636817"/>
          </a:xfrm>
          <a:prstGeom prst="roundRect">
            <a:avLst/>
          </a:prstGeom>
          <a:solidFill>
            <a:srgbClr val="0000CC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结合性质进行转化</a:t>
            </a:r>
            <a:endParaRPr lang="zh-CN" altLang="en-US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28" name="直接箭头连接符 27"/>
          <p:cNvCxnSpPr>
            <a:stCxn id="25" idx="3"/>
            <a:endCxn id="27" idx="1"/>
          </p:cNvCxnSpPr>
          <p:nvPr/>
        </p:nvCxnSpPr>
        <p:spPr>
          <a:xfrm>
            <a:off x="1807023" y="4757059"/>
            <a:ext cx="370121" cy="0"/>
          </a:xfrm>
          <a:prstGeom prst="straightConnector1">
            <a:avLst/>
          </a:prstGeom>
          <a:ln w="38100">
            <a:solidFill>
              <a:srgbClr val="0000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1" grpId="0"/>
      <p:bldP spid="32" grpId="0" animBg="1"/>
      <p:bldP spid="33" grpId="0" animBg="1"/>
      <p:bldP spid="34" grpId="0" animBg="1"/>
      <p:bldP spid="37" grpId="0"/>
      <p:bldP spid="18" grpId="0"/>
      <p:bldP spid="22" grpId="0"/>
      <p:bldP spid="24" grpId="0"/>
      <p:bldP spid="25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457" y="427013"/>
            <a:ext cx="6544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②设计并实施如下实验，证实沉淀中不含有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</a:t>
            </a:r>
            <a:r>
              <a:rPr lang="en-US" altLang="zh-CN" sz="2000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</a:t>
            </a:r>
            <a:endParaRPr lang="zh-CN" altLang="zh-CN" sz="20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57726" y="1016749"/>
          <a:ext cx="7507706" cy="2057400"/>
        </p:xfrm>
        <a:graphic>
          <a:graphicData uri="http://schemas.openxmlformats.org/drawingml/2006/table">
            <a:tbl>
              <a:tblPr/>
              <a:tblGrid>
                <a:gridCol w="969678"/>
                <a:gridCol w="4002566"/>
                <a:gridCol w="253546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endParaRPr lang="en-US" sz="2000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实验操作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实验现象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步骤</a:t>
                      </a:r>
                      <a:r>
                        <a:rPr lang="en-US" sz="2000" kern="100" dirty="0" err="1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i</a:t>
                      </a:r>
                      <a:endParaRPr lang="zh-CN" sz="2000" kern="10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取少量银氨溶液，向其中滴加盐酸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出现白色沉淀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步骤</a:t>
                      </a:r>
                      <a:r>
                        <a:rPr lang="en-US" sz="2000" kern="10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ii</a:t>
                      </a: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endParaRPr lang="en-US" altLang="zh-CN" sz="2000" kern="100" dirty="0" smtClean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endParaRPr lang="zh-CN" sz="2000" kern="10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取少量洗涤后的黑色沉淀，</a:t>
                      </a:r>
                      <a:r>
                        <a:rPr lang="en-US" sz="2000" kern="100" dirty="0" smtClean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____________</a:t>
                      </a:r>
                      <a:r>
                        <a:rPr lang="en-US" altLang="zh-CN" sz="2000" kern="100" dirty="0" smtClean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__________________</a:t>
                      </a:r>
                      <a:endParaRPr lang="zh-CN" sz="2000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endParaRPr lang="en-US" sz="2000" kern="100" dirty="0" smtClean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  <a:p>
                      <a:pPr algn="l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_________</a:t>
                      </a:r>
                      <a:r>
                        <a:rPr lang="en-US" altLang="zh-CN" sz="2000" kern="100" dirty="0" smtClean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______</a:t>
                      </a:r>
                      <a:r>
                        <a:rPr lang="en-US" sz="2000" kern="100" dirty="0" smtClean="0">
                          <a:latin typeface="楷体" pitchFamily="49" charset="-122"/>
                          <a:ea typeface="楷体" pitchFamily="49" charset="-122"/>
                          <a:cs typeface="Times New Roman"/>
                        </a:rPr>
                        <a:t>___</a:t>
                      </a:r>
                      <a:endParaRPr lang="zh-CN" sz="2000" kern="100" dirty="0">
                        <a:latin typeface="楷体" pitchFamily="49" charset="-122"/>
                        <a:ea typeface="楷体" pitchFamily="49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7884" y="4030185"/>
            <a:ext cx="3424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③ 经检验，沉淀不含有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</a:t>
            </a:r>
            <a:endParaRPr lang="zh-CN" altLang="zh-CN" sz="20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261" y="3170028"/>
            <a:ext cx="7140454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已知：</a:t>
            </a:r>
            <a:r>
              <a:rPr lang="en-US" altLang="zh-CN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  <a:r>
              <a:rPr lang="zh-CN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浓硝酸能将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</a:t>
            </a:r>
            <a:r>
              <a:rPr lang="en-US" altLang="zh-CN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转化为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</a:t>
            </a:r>
            <a:r>
              <a:rPr lang="en-US" altLang="zh-CN" baseline="30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SO</a:t>
            </a:r>
            <a:r>
              <a:rPr lang="en-US" altLang="zh-CN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en-US" altLang="zh-CN" baseline="30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2-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；</a:t>
            </a:r>
          </a:p>
          <a:p>
            <a:r>
              <a:rPr lang="en-US" altLang="zh-CN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    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ii</a:t>
            </a:r>
            <a:r>
              <a:rPr lang="zh-CN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</a:t>
            </a:r>
            <a:r>
              <a:rPr lang="en-US" altLang="zh-CN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能溶解在浓氨水中形成银氨溶液，而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</a:t>
            </a:r>
            <a:r>
              <a:rPr lang="en-US" altLang="zh-CN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均不能</a:t>
            </a:r>
            <a:endParaRPr lang="zh-CN" altLang="en-US" dirty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2336" y="2197768"/>
            <a:ext cx="3769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加入浓氨水，过滤后，向滤液中滴加盐酸</a:t>
            </a:r>
            <a:endParaRPr lang="zh-CN" altLang="en-US" sz="2000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8905" y="2253915"/>
            <a:ext cx="2342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滴加盐酸后，无明显现象</a:t>
            </a:r>
            <a:endParaRPr lang="zh-CN" altLang="en-US" sz="2000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595" y="165036"/>
            <a:ext cx="819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实验小组同学认为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AgNO</a:t>
            </a:r>
            <a:r>
              <a:rPr lang="en-US" altLang="zh-CN" sz="2000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溶液具有氧化性，在一定条件下能够氧化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Na</a:t>
            </a:r>
            <a:r>
              <a:rPr lang="en-US" altLang="zh-CN" sz="2000" baseline="-25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，设计实验进行研究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（如图）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，测得电压为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</a:t>
            </a:r>
            <a:endParaRPr lang="zh-CN" altLang="zh-CN" sz="20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3527" y="891059"/>
            <a:ext cx="5606028" cy="101566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对</a:t>
            </a:r>
            <a:r>
              <a:rPr lang="en-US" altLang="zh-CN" sz="2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AgNO</a:t>
            </a:r>
            <a:r>
              <a:rPr lang="en-US" altLang="zh-CN" sz="2000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溶液中氧化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的物质进行推测：</a:t>
            </a:r>
          </a:p>
          <a:p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假设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的</a:t>
            </a:r>
            <a:r>
              <a:rPr lang="en-US" altLang="zh-CN" sz="2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AgNO</a:t>
            </a:r>
            <a:r>
              <a:rPr lang="en-US" altLang="zh-CN" sz="2000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溶液中</a:t>
            </a:r>
            <a:r>
              <a:rPr lang="en-US" altLang="zh-CN" sz="2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</a:t>
            </a:r>
            <a:r>
              <a:rPr lang="en-US" altLang="zh-CN" sz="2000" baseline="30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氧化了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2-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；</a:t>
            </a:r>
          </a:p>
          <a:p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假设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的</a:t>
            </a:r>
            <a:r>
              <a:rPr lang="en-US" altLang="zh-CN" sz="2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AgNO</a:t>
            </a:r>
            <a:r>
              <a:rPr lang="en-US" altLang="zh-CN" sz="2000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溶液中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氧化了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2-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0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9652"/>
            <a:ext cx="2068286" cy="17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72716" y="3465089"/>
            <a:ext cx="2983833" cy="850237"/>
          </a:xfrm>
          <a:prstGeom prst="rect">
            <a:avLst/>
          </a:prstGeom>
          <a:solidFill>
            <a:srgbClr val="FFFF99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kern="1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如何证明</a:t>
            </a:r>
            <a:r>
              <a:rPr lang="zh-CN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氧化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2-</a:t>
            </a:r>
            <a:r>
              <a:rPr lang="zh-CN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的物质中一定包含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+  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？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endParaRPr lang="zh-CN" altLang="en-US" sz="2400" b="1" kern="100" dirty="0" smtClean="0">
              <a:solidFill>
                <a:schemeClr val="tx1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444" y="2716459"/>
            <a:ext cx="2700268" cy="58477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zh-CN" sz="1600" dirty="0" smtClean="0">
                <a:latin typeface="楷体" pitchFamily="49" charset="-122"/>
                <a:ea typeface="楷体" pitchFamily="49" charset="-122"/>
              </a:rPr>
              <a:t>已知：物质氧化性与还原性强弱差异越大，电压越大</a:t>
            </a:r>
            <a:endParaRPr lang="zh-CN" altLang="zh-CN" sz="1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69823" y="2877838"/>
            <a:ext cx="5317242" cy="2079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zh-CN" altLang="en-US" sz="2000" kern="100" dirty="0" smtClean="0">
                <a:solidFill>
                  <a:schemeClr val="tx1"/>
                </a:solidFill>
                <a:latin typeface="Times New Roman"/>
                <a:ea typeface="楷体"/>
                <a:cs typeface="Times New Roman"/>
              </a:rPr>
              <a:t>设计实验的基本思想（对比、控制）</a:t>
            </a:r>
            <a:endParaRPr lang="en-US" altLang="zh-CN" sz="2000" kern="100" dirty="0" smtClean="0">
              <a:solidFill>
                <a:schemeClr val="tx1"/>
              </a:solidFill>
              <a:latin typeface="Times New Roman"/>
              <a:ea typeface="楷体"/>
              <a:cs typeface="Times New Roman"/>
            </a:endParaRPr>
          </a:p>
          <a:p>
            <a:pPr>
              <a:lnSpc>
                <a:spcPts val="2600"/>
              </a:lnSpc>
            </a:pPr>
            <a:r>
              <a:rPr lang="zh-CN" altLang="en-US" sz="2000" kern="100" dirty="0" smtClean="0">
                <a:solidFill>
                  <a:schemeClr val="tx1"/>
                </a:solidFill>
                <a:latin typeface="Times New Roman"/>
                <a:ea typeface="楷体"/>
                <a:cs typeface="Times New Roman"/>
              </a:rPr>
              <a:t>因变量</a:t>
            </a:r>
            <a:r>
              <a:rPr lang="en-US" altLang="zh-CN" sz="2000" kern="100" dirty="0" smtClean="0">
                <a:solidFill>
                  <a:schemeClr val="tx1"/>
                </a:solidFill>
                <a:latin typeface="Times New Roman"/>
                <a:ea typeface="楷体"/>
                <a:cs typeface="Times New Roman"/>
              </a:rPr>
              <a:t>——</a:t>
            </a:r>
            <a:r>
              <a:rPr lang="zh-CN" altLang="en-US" sz="2000" kern="100" dirty="0" smtClean="0">
                <a:solidFill>
                  <a:schemeClr val="tx1"/>
                </a:solidFill>
                <a:latin typeface="Times New Roman"/>
                <a:ea typeface="楷体"/>
                <a:cs typeface="Times New Roman"/>
              </a:rPr>
              <a:t>电压大小</a:t>
            </a:r>
            <a:endParaRPr lang="en-US" altLang="zh-CN" sz="2000" kern="100" dirty="0" smtClean="0">
              <a:solidFill>
                <a:schemeClr val="tx1"/>
              </a:solidFill>
              <a:latin typeface="Times New Roman"/>
              <a:ea typeface="楷体"/>
              <a:cs typeface="Times New Roman"/>
            </a:endParaRPr>
          </a:p>
          <a:p>
            <a:pPr>
              <a:lnSpc>
                <a:spcPts val="2600"/>
              </a:lnSpc>
            </a:pPr>
            <a:r>
              <a:rPr lang="zh-CN" altLang="en-US" sz="2000" kern="100" dirty="0" smtClean="0">
                <a:solidFill>
                  <a:schemeClr val="tx1"/>
                </a:solidFill>
                <a:latin typeface="Times New Roman"/>
                <a:ea typeface="楷体"/>
                <a:cs typeface="Times New Roman"/>
              </a:rPr>
              <a:t>自变量</a:t>
            </a:r>
            <a:r>
              <a:rPr lang="en-US" altLang="zh-CN" sz="2000" kern="100" dirty="0" smtClean="0">
                <a:solidFill>
                  <a:schemeClr val="tx1"/>
                </a:solidFill>
                <a:latin typeface="Times New Roman"/>
                <a:ea typeface="楷体"/>
                <a:cs typeface="Times New Roman"/>
              </a:rPr>
              <a:t>——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</a:t>
            </a:r>
            <a:r>
              <a:rPr lang="zh-CN" altLang="en-US" sz="2000" kern="100" dirty="0" smtClean="0">
                <a:solidFill>
                  <a:schemeClr val="tx1"/>
                </a:solidFill>
                <a:latin typeface="Times New Roman"/>
                <a:ea typeface="楷体"/>
                <a:cs typeface="Times New Roman"/>
              </a:rPr>
              <a:t>、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US" altLang="zh-CN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2600"/>
              </a:lnSpc>
            </a:pPr>
            <a:r>
              <a:rPr lang="zh-CN" altLang="en-US" sz="2000" kern="100" dirty="0" smtClean="0">
                <a:solidFill>
                  <a:schemeClr val="tx1"/>
                </a:solidFill>
                <a:latin typeface="Times New Roman" pitchFamily="18" charset="0"/>
                <a:ea typeface="楷体"/>
                <a:cs typeface="Times New Roman" pitchFamily="18" charset="0"/>
              </a:rPr>
              <a:t>研究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</a:t>
            </a:r>
            <a:r>
              <a:rPr lang="zh-CN" altLang="en-US" sz="2000" kern="100" dirty="0" smtClean="0">
                <a:solidFill>
                  <a:schemeClr val="tx1"/>
                </a:solidFill>
                <a:latin typeface="Times New Roman" pitchFamily="18" charset="0"/>
                <a:ea typeface="楷体"/>
                <a:cs typeface="Times New Roman" pitchFamily="18" charset="0"/>
              </a:rPr>
              <a:t>的影响：控制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CN" altLang="en-US" sz="2000" kern="100" dirty="0" smtClean="0">
                <a:solidFill>
                  <a:schemeClr val="tx1"/>
                </a:solidFill>
                <a:latin typeface="Times New Roman" pitchFamily="18" charset="0"/>
                <a:ea typeface="楷体"/>
                <a:cs typeface="Times New Roman" pitchFamily="18" charset="0"/>
              </a:rPr>
              <a:t>浓度不变，对比</a:t>
            </a:r>
            <a:r>
              <a:rPr lang="en-US" altLang="zh-CN" sz="2000" kern="100" dirty="0" smtClean="0">
                <a:solidFill>
                  <a:schemeClr val="tx1"/>
                </a:solidFill>
                <a:latin typeface="Times New Roman" pitchFamily="18" charset="0"/>
                <a:ea typeface="楷体"/>
                <a:cs typeface="Times New Roman" pitchFamily="18" charset="0"/>
              </a:rPr>
              <a:t>0.1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mol/L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AgNO</a:t>
            </a:r>
            <a:r>
              <a:rPr lang="en-US" altLang="zh-CN" sz="2000" baseline="-25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和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kern="100" dirty="0" smtClean="0">
                <a:solidFill>
                  <a:schemeClr val="tx1"/>
                </a:solidFill>
                <a:latin typeface="Times New Roman" pitchFamily="18" charset="0"/>
                <a:ea typeface="楷体"/>
                <a:cs typeface="Times New Roman" pitchFamily="18" charset="0"/>
              </a:rPr>
              <a:t>0.1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mol/L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NaNO</a:t>
            </a:r>
            <a:r>
              <a:rPr lang="en-US" altLang="zh-CN" sz="2000" baseline="-25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的实验现象，若</a:t>
            </a:r>
            <a:r>
              <a:rPr lang="pt-BR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＞</a:t>
            </a:r>
            <a:r>
              <a:rPr lang="pt-BR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，则证明结论。</a:t>
            </a:r>
            <a:endParaRPr lang="en-US" altLang="zh-CN" sz="2000" kern="100" dirty="0" smtClean="0">
              <a:solidFill>
                <a:schemeClr val="tx1"/>
              </a:solidFill>
              <a:latin typeface="Times New Roman" pitchFamily="18" charset="0"/>
              <a:ea typeface="楷体"/>
              <a:cs typeface="Times New Roman" pitchFamily="18" charset="0"/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3804843" y="1258729"/>
          <a:ext cx="936171" cy="263710"/>
        </p:xfrm>
        <a:graphic>
          <a:graphicData uri="http://schemas.openxmlformats.org/presentationml/2006/ole">
            <p:oleObj spid="_x0000_s60417" r:id="rId4" imgW="672808" imgH="190417" progId="">
              <p:embed/>
            </p:oleObj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3803256" y="1561261"/>
          <a:ext cx="936625" cy="263525"/>
        </p:xfrm>
        <a:graphic>
          <a:graphicData uri="http://schemas.openxmlformats.org/presentationml/2006/ole">
            <p:oleObj spid="_x0000_s60419" r:id="rId5" imgW="672808" imgH="190417" progId="">
              <p:embed/>
            </p:oleObj>
          </a:graphicData>
        </a:graphic>
      </p:graphicFrame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0758" y="2045118"/>
            <a:ext cx="5611979" cy="607667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075" y="145526"/>
            <a:ext cx="255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400" b="1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小结</a:t>
            </a:r>
            <a:r>
              <a:rPr lang="en-US" altLang="zh-CN" sz="2400" b="1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】</a:t>
            </a:r>
            <a:endParaRPr lang="zh-CN" altLang="en-US" sz="2400" b="1" dirty="0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2" y="609602"/>
            <a:ext cx="85183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性质分析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</a:t>
            </a:r>
            <a:r>
              <a:rPr lang="en-US" altLang="zh-CN" sz="2400" baseline="30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</a:t>
            </a:r>
            <a:r>
              <a:rPr lang="zh-CN" altLang="en-US" sz="2400" dirty="0" smtClean="0"/>
              <a:t>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与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2-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可发生沉淀反应，也可发生氧化还原反应，一般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</a:t>
            </a:r>
            <a:r>
              <a:rPr lang="en-US" altLang="zh-CN" sz="2400" baseline="30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</a:t>
            </a:r>
            <a:r>
              <a:rPr lang="zh-CN" altLang="en-US" sz="2400" dirty="0" smtClean="0"/>
              <a:t>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与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2-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沉淀反应的速率大于氧化还原反应的速率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947" y="1532022"/>
            <a:ext cx="82697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实验策略分析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电化学装置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可以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排除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Ag</a:t>
            </a:r>
            <a:r>
              <a:rPr lang="en-US" altLang="zh-CN" sz="24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+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与</a:t>
            </a: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</a:t>
            </a:r>
            <a:r>
              <a:rPr lang="en-US" altLang="zh-CN" sz="2400" baseline="30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2-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直接接触发生沉淀反应的干扰，证明氧化还原反应的发生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925" y="2449802"/>
            <a:ext cx="85504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验证类实验方法分析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ts val="3000"/>
              </a:lnSpc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找组成或结构上的特点或差异，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结合性质特性进行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直接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验证或先进行转化再验证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：如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zh-CN" altLang="zh-CN" sz="2400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混合中验证有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将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转化为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SO</a:t>
            </a:r>
            <a:r>
              <a:rPr lang="en-US" altLang="zh-CN" sz="2400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en-US" altLang="zh-CN" sz="2400" baseline="30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2- 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dirty="0" smtClean="0"/>
              <a:t>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通过验证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SO</a:t>
            </a:r>
            <a:r>
              <a:rPr lang="en-US" altLang="zh-CN" sz="2400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en-US" altLang="zh-CN" sz="2400" baseline="30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2-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来证明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存在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en-US" altLang="zh-CN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</a:t>
            </a:r>
            <a:r>
              <a:rPr lang="zh-CN" altLang="en-US" sz="24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设置对照组，控制变量：如</a:t>
            </a:r>
            <a:r>
              <a:rPr lang="zh-CN" altLang="en-US" sz="2400" kern="1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研究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Ag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</a:t>
            </a:r>
            <a:r>
              <a:rPr lang="zh-CN" altLang="en-US" sz="2400" kern="100" dirty="0" smtClean="0">
                <a:solidFill>
                  <a:schemeClr val="tx1"/>
                </a:solidFill>
                <a:latin typeface="Times New Roman" pitchFamily="18" charset="0"/>
                <a:ea typeface="楷体"/>
                <a:cs typeface="Times New Roman" pitchFamily="18" charset="0"/>
              </a:rPr>
              <a:t>的</a:t>
            </a:r>
            <a:r>
              <a:rPr lang="zh-CN" altLang="en-US" sz="2400" kern="1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影响，便控制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CN" altLang="en-US" sz="2400" kern="1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浓度一样，再对比实验现象</a:t>
            </a:r>
            <a:endParaRPr lang="zh-CN" altLang="zh-CN" sz="2400" kern="1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3842</TotalTime>
  <Words>2093</Words>
  <Application>Microsoft Office PowerPoint</Application>
  <PresentationFormat>全屏显示(16:9)</PresentationFormat>
  <Paragraphs>153</Paragraphs>
  <Slides>14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1_Office 主题​​</vt:lpstr>
      <vt:lpstr>实验探究4——物质性质探究实验为主(以含Ag化合物为主线)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339</cp:revision>
  <dcterms:created xsi:type="dcterms:W3CDTF">2020-02-01T11:21:51Z</dcterms:created>
  <dcterms:modified xsi:type="dcterms:W3CDTF">2020-02-08T10:06:37Z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