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3"/>
  </p:sldMasterIdLst>
  <p:notesMasterIdLst>
    <p:notesMasterId r:id="rId5"/>
  </p:notesMasterIdLst>
  <p:sldIdLst>
    <p:sldId id="329" r:id="rId4"/>
    <p:sldId id="272" r:id="rId6"/>
    <p:sldId id="273" r:id="rId7"/>
    <p:sldId id="288" r:id="rId8"/>
    <p:sldId id="335" r:id="rId9"/>
    <p:sldId id="336" r:id="rId10"/>
    <p:sldId id="337" r:id="rId11"/>
    <p:sldId id="338" r:id="rId12"/>
    <p:sldId id="339" r:id="rId13"/>
    <p:sldId id="342" r:id="rId14"/>
    <p:sldId id="360" r:id="rId15"/>
    <p:sldId id="306" r:id="rId16"/>
    <p:sldId id="369" r:id="rId17"/>
    <p:sldId id="364" r:id="rId18"/>
    <p:sldId id="365" r:id="rId19"/>
    <p:sldId id="366" r:id="rId20"/>
    <p:sldId id="375" r:id="rId21"/>
    <p:sldId id="361" r:id="rId22"/>
    <p:sldId id="362" r:id="rId2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01C"/>
    <a:srgbClr val="0000FF"/>
    <a:srgbClr val="33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318" y="-102"/>
      </p:cViewPr>
      <p:guideLst>
        <p:guide orient="horz" pos="1690"/>
        <p:guide pos="2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希望同学们能结合本节课的收获，应用到解决实验探究题中。今天就上到这，谢谢大家、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458C5D-E54F-4C27-ADD1-25BD8F60C5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本和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464804"/>
            <a:ext cx="1282700" cy="370109"/>
            <a:chOff x="0" y="288813"/>
            <a:chExt cx="3370216" cy="493479"/>
          </a:xfrm>
          <a:solidFill>
            <a:srgbClr val="E74C2E"/>
          </a:solidFill>
        </p:grpSpPr>
        <p:sp>
          <p:nvSpPr>
            <p:cNvPr id="10" name="矩形 9"/>
            <p:cNvSpPr/>
            <p:nvPr/>
          </p:nvSpPr>
          <p:spPr>
            <a:xfrm>
              <a:off x="0" y="288813"/>
              <a:ext cx="3052812" cy="493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直角三角形 10"/>
            <p:cNvSpPr/>
            <p:nvPr/>
          </p:nvSpPr>
          <p:spPr>
            <a:xfrm>
              <a:off x="3052811" y="292635"/>
              <a:ext cx="317405" cy="48965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1365251" y="368331"/>
            <a:ext cx="6946900" cy="56305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2" name="图片占位符 2"/>
          <p:cNvSpPr>
            <a:spLocks noGrp="1"/>
          </p:cNvSpPr>
          <p:nvPr>
            <p:ph type="pic" idx="1"/>
          </p:nvPr>
        </p:nvSpPr>
        <p:spPr>
          <a:xfrm>
            <a:off x="628650" y="2768600"/>
            <a:ext cx="3619500" cy="1828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dirty="0"/>
              <a:t>单击图标添加图片</a:t>
            </a:r>
            <a:endParaRPr lang="zh-CN" altLang="en-US" noProof="0" dirty="0"/>
          </a:p>
        </p:txBody>
      </p:sp>
      <p:sp>
        <p:nvSpPr>
          <p:cNvPr id="13" name="图片占位符 2"/>
          <p:cNvSpPr>
            <a:spLocks noGrp="1"/>
          </p:cNvSpPr>
          <p:nvPr>
            <p:ph type="pic" idx="13"/>
          </p:nvPr>
        </p:nvSpPr>
        <p:spPr>
          <a:xfrm>
            <a:off x="4788548" y="2768600"/>
            <a:ext cx="3726803" cy="1828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dirty="0"/>
              <a:t>单击图标添加图片</a:t>
            </a:r>
            <a:endParaRPr lang="zh-CN" altLang="en-US" noProof="0" dirty="0"/>
          </a:p>
        </p:txBody>
      </p:sp>
      <p:sp>
        <p:nvSpPr>
          <p:cNvPr id="14" name="内容占位符 2"/>
          <p:cNvSpPr>
            <a:spLocks noGrp="1"/>
          </p:cNvSpPr>
          <p:nvPr>
            <p:ph idx="14"/>
          </p:nvPr>
        </p:nvSpPr>
        <p:spPr>
          <a:xfrm>
            <a:off x="628650" y="1390209"/>
            <a:ext cx="7886700" cy="125876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p"/>
              <a:defRPr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/>
        </p:nvSpPr>
        <p:spPr>
          <a:xfrm>
            <a:off x="0" y="1"/>
            <a:ext cx="9144000" cy="2326167"/>
          </a:xfrm>
          <a:custGeom>
            <a:avLst/>
            <a:gdLst>
              <a:gd name="connsiteX0" fmla="*/ 0 w 12192000"/>
              <a:gd name="connsiteY0" fmla="*/ 0 h 3101556"/>
              <a:gd name="connsiteX1" fmla="*/ 12192000 w 12192000"/>
              <a:gd name="connsiteY1" fmla="*/ 0 h 3101556"/>
              <a:gd name="connsiteX2" fmla="*/ 12192000 w 12192000"/>
              <a:gd name="connsiteY2" fmla="*/ 3101556 h 3101556"/>
              <a:gd name="connsiteX3" fmla="*/ 4152453 w 12192000"/>
              <a:gd name="connsiteY3" fmla="*/ 3101556 h 3101556"/>
              <a:gd name="connsiteX4" fmla="*/ 4130878 w 12192000"/>
              <a:gd name="connsiteY4" fmla="*/ 2887533 h 3101556"/>
              <a:gd name="connsiteX5" fmla="*/ 2875546 w 12192000"/>
              <a:gd name="connsiteY5" fmla="*/ 1864408 h 3101556"/>
              <a:gd name="connsiteX6" fmla="*/ 1620215 w 12192000"/>
              <a:gd name="connsiteY6" fmla="*/ 2887533 h 3101556"/>
              <a:gd name="connsiteX7" fmla="*/ 1598640 w 12192000"/>
              <a:gd name="connsiteY7" fmla="*/ 3101556 h 3101556"/>
              <a:gd name="connsiteX8" fmla="*/ 0 w 12192000"/>
              <a:gd name="connsiteY8" fmla="*/ 3101556 h 310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101556">
                <a:moveTo>
                  <a:pt x="0" y="0"/>
                </a:moveTo>
                <a:lnTo>
                  <a:pt x="12192000" y="0"/>
                </a:lnTo>
                <a:lnTo>
                  <a:pt x="12192000" y="3101556"/>
                </a:lnTo>
                <a:lnTo>
                  <a:pt x="4152453" y="3101556"/>
                </a:lnTo>
                <a:lnTo>
                  <a:pt x="4130878" y="2887533"/>
                </a:lnTo>
                <a:cubicBezTo>
                  <a:pt x="4011395" y="2303637"/>
                  <a:pt x="3494765" y="1864408"/>
                  <a:pt x="2875546" y="1864408"/>
                </a:cubicBezTo>
                <a:cubicBezTo>
                  <a:pt x="2256328" y="1864408"/>
                  <a:pt x="1739697" y="2303637"/>
                  <a:pt x="1620215" y="2887533"/>
                </a:cubicBezTo>
                <a:lnTo>
                  <a:pt x="1598640" y="3101556"/>
                </a:lnTo>
                <a:lnTo>
                  <a:pt x="0" y="3101556"/>
                </a:lnTo>
                <a:close/>
              </a:path>
            </a:pathLst>
          </a:custGeom>
          <a:solidFill>
            <a:srgbClr val="131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标题 1"/>
          <p:cNvSpPr>
            <a:spLocks noGrp="1"/>
          </p:cNvSpPr>
          <p:nvPr>
            <p:ph type="ctrTitle"/>
          </p:nvPr>
        </p:nvSpPr>
        <p:spPr>
          <a:xfrm>
            <a:off x="2898776" y="1413112"/>
            <a:ext cx="6245225" cy="86717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" name="副标题 2"/>
          <p:cNvSpPr>
            <a:spLocks noGrp="1"/>
          </p:cNvSpPr>
          <p:nvPr>
            <p:ph type="subTitle" idx="1"/>
          </p:nvPr>
        </p:nvSpPr>
        <p:spPr>
          <a:xfrm>
            <a:off x="4772026" y="2388182"/>
            <a:ext cx="4371974" cy="566657"/>
          </a:xfrm>
        </p:spPr>
        <p:txBody>
          <a:bodyPr/>
          <a:lstStyle>
            <a:lvl1pPr marL="0" indent="0" algn="r">
              <a:buNone/>
              <a:defRPr sz="1800">
                <a:latin typeface="黑体" panose="02010609060101010101" charset="-122"/>
                <a:ea typeface="黑体" panose="02010609060101010101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780388" y="4866501"/>
            <a:ext cx="1667510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</a:rPr>
              <a:t>http://www.hdjx.org/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49" y="1387712"/>
            <a:ext cx="1979114" cy="19791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简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4154751" y="1301657"/>
            <a:ext cx="0" cy="2426090"/>
          </a:xfrm>
          <a:prstGeom prst="line">
            <a:avLst/>
          </a:prstGeom>
          <a:ln>
            <a:solidFill>
              <a:srgbClr val="E74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535969" y="336029"/>
            <a:ext cx="929630" cy="243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00" dirty="0">
                <a:solidFill>
                  <a:srgbClr val="131426"/>
                </a:solidFill>
                <a:latin typeface="微软雅黑" panose="020B0503020204020204" charset="-122"/>
                <a:ea typeface="微软雅黑" panose="020B0503020204020204" charset="-122"/>
              </a:rPr>
              <a:t>简述</a:t>
            </a:r>
            <a:endParaRPr lang="zh-CN" altLang="en-US" sz="2100" dirty="0">
              <a:solidFill>
                <a:srgbClr val="1314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 9"/>
          <p:cNvSpPr/>
          <p:nvPr userDrawn="1"/>
        </p:nvSpPr>
        <p:spPr>
          <a:xfrm>
            <a:off x="0" y="-24188"/>
            <a:ext cx="9153024" cy="585260"/>
          </a:xfrm>
          <a:custGeom>
            <a:avLst/>
            <a:gdLst>
              <a:gd name="connsiteX0" fmla="*/ 0 w 12204032"/>
              <a:gd name="connsiteY0" fmla="*/ 0 h 780346"/>
              <a:gd name="connsiteX1" fmla="*/ 242872 w 12204032"/>
              <a:gd name="connsiteY1" fmla="*/ 0 h 780346"/>
              <a:gd name="connsiteX2" fmla="*/ 619171 w 12204032"/>
              <a:gd name="connsiteY2" fmla="*/ 0 h 780346"/>
              <a:gd name="connsiteX3" fmla="*/ 4327279 w 12204032"/>
              <a:gd name="connsiteY3" fmla="*/ 0 h 780346"/>
              <a:gd name="connsiteX4" fmla="*/ 12204032 w 12204032"/>
              <a:gd name="connsiteY4" fmla="*/ 0 h 780346"/>
              <a:gd name="connsiteX5" fmla="*/ 12204032 w 12204032"/>
              <a:gd name="connsiteY5" fmla="*/ 780346 h 780346"/>
              <a:gd name="connsiteX6" fmla="*/ 9742733 w 12204032"/>
              <a:gd name="connsiteY6" fmla="*/ 780346 h 780346"/>
              <a:gd name="connsiteX7" fmla="*/ 5989671 w 12204032"/>
              <a:gd name="connsiteY7" fmla="*/ 780346 h 780346"/>
              <a:gd name="connsiteX8" fmla="*/ 4855248 w 12204032"/>
              <a:gd name="connsiteY8" fmla="*/ 780346 h 780346"/>
              <a:gd name="connsiteX9" fmla="*/ 4327279 w 12204032"/>
              <a:gd name="connsiteY9" fmla="*/ 780346 h 780346"/>
              <a:gd name="connsiteX10" fmla="*/ 1905263 w 12204032"/>
              <a:gd name="connsiteY10" fmla="*/ 780346 h 780346"/>
              <a:gd name="connsiteX11" fmla="*/ 1902024 w 12204032"/>
              <a:gd name="connsiteY11" fmla="*/ 759132 h 780346"/>
              <a:gd name="connsiteX12" fmla="*/ 1338051 w 12204032"/>
              <a:gd name="connsiteY12" fmla="*/ 299480 h 780346"/>
              <a:gd name="connsiteX13" fmla="*/ 774078 w 12204032"/>
              <a:gd name="connsiteY13" fmla="*/ 759132 h 780346"/>
              <a:gd name="connsiteX14" fmla="*/ 770839 w 12204032"/>
              <a:gd name="connsiteY14" fmla="*/ 780346 h 780346"/>
              <a:gd name="connsiteX15" fmla="*/ 619171 w 12204032"/>
              <a:gd name="connsiteY15" fmla="*/ 780346 h 780346"/>
              <a:gd name="connsiteX16" fmla="*/ 242872 w 12204032"/>
              <a:gd name="connsiteY16" fmla="*/ 780346 h 780346"/>
              <a:gd name="connsiteX17" fmla="*/ 0 w 12204032"/>
              <a:gd name="connsiteY17" fmla="*/ 780346 h 78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4032" h="780346">
                <a:moveTo>
                  <a:pt x="0" y="0"/>
                </a:moveTo>
                <a:lnTo>
                  <a:pt x="242872" y="0"/>
                </a:lnTo>
                <a:lnTo>
                  <a:pt x="619171" y="0"/>
                </a:lnTo>
                <a:lnTo>
                  <a:pt x="4327279" y="0"/>
                </a:lnTo>
                <a:lnTo>
                  <a:pt x="12204032" y="0"/>
                </a:lnTo>
                <a:lnTo>
                  <a:pt x="12204032" y="780346"/>
                </a:lnTo>
                <a:lnTo>
                  <a:pt x="9742733" y="780346"/>
                </a:lnTo>
                <a:lnTo>
                  <a:pt x="5989671" y="780346"/>
                </a:lnTo>
                <a:lnTo>
                  <a:pt x="4855248" y="780346"/>
                </a:lnTo>
                <a:lnTo>
                  <a:pt x="4327279" y="780346"/>
                </a:lnTo>
                <a:lnTo>
                  <a:pt x="1905263" y="780346"/>
                </a:lnTo>
                <a:lnTo>
                  <a:pt x="1902024" y="759132"/>
                </a:lnTo>
                <a:cubicBezTo>
                  <a:pt x="1848345" y="496809"/>
                  <a:pt x="1616242" y="299480"/>
                  <a:pt x="1338051" y="299480"/>
                </a:cubicBezTo>
                <a:cubicBezTo>
                  <a:pt x="1059860" y="299480"/>
                  <a:pt x="827757" y="496809"/>
                  <a:pt x="774078" y="759132"/>
                </a:cubicBezTo>
                <a:lnTo>
                  <a:pt x="770839" y="780346"/>
                </a:lnTo>
                <a:lnTo>
                  <a:pt x="619171" y="780346"/>
                </a:lnTo>
                <a:lnTo>
                  <a:pt x="242872" y="780346"/>
                </a:lnTo>
                <a:lnTo>
                  <a:pt x="0" y="780346"/>
                </a:lnTo>
                <a:close/>
              </a:path>
            </a:pathLst>
          </a:custGeom>
          <a:solidFill>
            <a:srgbClr val="131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4" name="图片占位符 2"/>
          <p:cNvSpPr>
            <a:spLocks noGrp="1"/>
          </p:cNvSpPr>
          <p:nvPr>
            <p:ph type="pic" idx="1"/>
          </p:nvPr>
        </p:nvSpPr>
        <p:spPr>
          <a:xfrm>
            <a:off x="374650" y="1301657"/>
            <a:ext cx="3132348" cy="2678106"/>
          </a:xfrm>
        </p:spPr>
        <p:txBody>
          <a:bodyPr/>
          <a:lstStyle>
            <a:lvl1pPr marL="0" indent="0">
              <a:buNone/>
              <a:defRPr sz="2400">
                <a:latin typeface="黑体" panose="02010609060101010101" charset="-122"/>
                <a:ea typeface="黑体" panose="02010609060101010101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15" name="文本占位符 3"/>
          <p:cNvSpPr>
            <a:spLocks noGrp="1"/>
          </p:cNvSpPr>
          <p:nvPr>
            <p:ph type="body" sz="half" idx="2"/>
          </p:nvPr>
        </p:nvSpPr>
        <p:spPr>
          <a:xfrm>
            <a:off x="4802504" y="1301657"/>
            <a:ext cx="3928745" cy="267810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黑体" panose="02010609060101010101" charset="-122"/>
                <a:ea typeface="黑体" panose="02010609060101010101" charset="-122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464804"/>
            <a:ext cx="1282700" cy="370109"/>
            <a:chOff x="0" y="288813"/>
            <a:chExt cx="3370216" cy="493479"/>
          </a:xfrm>
          <a:solidFill>
            <a:srgbClr val="E74C2E"/>
          </a:solidFill>
        </p:grpSpPr>
        <p:sp>
          <p:nvSpPr>
            <p:cNvPr id="10" name="矩形 9"/>
            <p:cNvSpPr/>
            <p:nvPr/>
          </p:nvSpPr>
          <p:spPr>
            <a:xfrm>
              <a:off x="0" y="288813"/>
              <a:ext cx="3052812" cy="493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直角三角形 10"/>
            <p:cNvSpPr/>
            <p:nvPr/>
          </p:nvSpPr>
          <p:spPr>
            <a:xfrm>
              <a:off x="3052811" y="292635"/>
              <a:ext cx="317405" cy="48965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1365251" y="368331"/>
            <a:ext cx="6946900" cy="56305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25" name="内容占位符 2"/>
          <p:cNvSpPr>
            <a:spLocks noGrp="1"/>
          </p:cNvSpPr>
          <p:nvPr>
            <p:ph idx="1"/>
          </p:nvPr>
        </p:nvSpPr>
        <p:spPr>
          <a:xfrm>
            <a:off x="628650" y="1297359"/>
            <a:ext cx="7886700" cy="3200400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p"/>
              <a:defRPr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600075" indent="-257175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-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464804"/>
            <a:ext cx="1282700" cy="370109"/>
            <a:chOff x="0" y="288813"/>
            <a:chExt cx="3370216" cy="493479"/>
          </a:xfrm>
          <a:solidFill>
            <a:srgbClr val="E74C2E"/>
          </a:solidFill>
        </p:grpSpPr>
        <p:sp>
          <p:nvSpPr>
            <p:cNvPr id="10" name="矩形 9"/>
            <p:cNvSpPr/>
            <p:nvPr/>
          </p:nvSpPr>
          <p:spPr>
            <a:xfrm>
              <a:off x="0" y="288813"/>
              <a:ext cx="3052812" cy="493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直角三角形 10"/>
            <p:cNvSpPr/>
            <p:nvPr/>
          </p:nvSpPr>
          <p:spPr>
            <a:xfrm>
              <a:off x="3052811" y="292635"/>
              <a:ext cx="317405" cy="48965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1365251" y="368331"/>
            <a:ext cx="7150100" cy="56305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cxnSp>
        <p:nvCxnSpPr>
          <p:cNvPr id="26" name="直接连接符 25"/>
          <p:cNvCxnSpPr/>
          <p:nvPr userDrawn="1"/>
        </p:nvCxnSpPr>
        <p:spPr>
          <a:xfrm flipV="1">
            <a:off x="628650" y="3111502"/>
            <a:ext cx="7886700" cy="28182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内容占位符 2"/>
          <p:cNvSpPr>
            <a:spLocks noGrp="1"/>
          </p:cNvSpPr>
          <p:nvPr>
            <p:ph idx="1"/>
          </p:nvPr>
        </p:nvSpPr>
        <p:spPr>
          <a:xfrm>
            <a:off x="628650" y="1401095"/>
            <a:ext cx="7886700" cy="155819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p"/>
              <a:defRPr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600075" indent="-257175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9" name="内容占位符 2"/>
          <p:cNvSpPr>
            <a:spLocks noGrp="1"/>
          </p:cNvSpPr>
          <p:nvPr>
            <p:ph idx="13"/>
          </p:nvPr>
        </p:nvSpPr>
        <p:spPr>
          <a:xfrm>
            <a:off x="628650" y="3298125"/>
            <a:ext cx="7886700" cy="146400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p"/>
              <a:defRPr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600075" indent="-257175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-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464804"/>
            <a:ext cx="1282700" cy="370109"/>
            <a:chOff x="0" y="288813"/>
            <a:chExt cx="3370216" cy="493479"/>
          </a:xfrm>
          <a:solidFill>
            <a:srgbClr val="E74C2E"/>
          </a:solidFill>
        </p:grpSpPr>
        <p:sp>
          <p:nvSpPr>
            <p:cNvPr id="10" name="矩形 9"/>
            <p:cNvSpPr/>
            <p:nvPr/>
          </p:nvSpPr>
          <p:spPr>
            <a:xfrm>
              <a:off x="0" y="288813"/>
              <a:ext cx="3052812" cy="493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直角三角形 10"/>
            <p:cNvSpPr/>
            <p:nvPr/>
          </p:nvSpPr>
          <p:spPr>
            <a:xfrm>
              <a:off x="3052811" y="292635"/>
              <a:ext cx="317405" cy="48965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1365251" y="368331"/>
            <a:ext cx="6946900" cy="56305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4669974" y="1313809"/>
            <a:ext cx="0" cy="2998381"/>
          </a:xfrm>
          <a:prstGeom prst="line">
            <a:avLst/>
          </a:prstGeom>
          <a:ln w="317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内容占位符 2"/>
          <p:cNvSpPr>
            <a:spLocks noGrp="1"/>
          </p:cNvSpPr>
          <p:nvPr>
            <p:ph sz="half" idx="1"/>
          </p:nvPr>
        </p:nvSpPr>
        <p:spPr>
          <a:xfrm>
            <a:off x="628650" y="1287188"/>
            <a:ext cx="3784600" cy="325636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p"/>
              <a:defRPr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4" name="内容占位符 3"/>
          <p:cNvSpPr>
            <a:spLocks noGrp="1"/>
          </p:cNvSpPr>
          <p:nvPr>
            <p:ph sz="half" idx="2"/>
          </p:nvPr>
        </p:nvSpPr>
        <p:spPr>
          <a:xfrm>
            <a:off x="4926699" y="1287188"/>
            <a:ext cx="3588651" cy="325636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p"/>
              <a:defRPr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本和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464804"/>
            <a:ext cx="1282700" cy="370109"/>
            <a:chOff x="0" y="288813"/>
            <a:chExt cx="3370216" cy="493479"/>
          </a:xfrm>
          <a:solidFill>
            <a:srgbClr val="E74C2E"/>
          </a:solidFill>
        </p:grpSpPr>
        <p:sp>
          <p:nvSpPr>
            <p:cNvPr id="10" name="矩形 9"/>
            <p:cNvSpPr/>
            <p:nvPr/>
          </p:nvSpPr>
          <p:spPr>
            <a:xfrm>
              <a:off x="0" y="288813"/>
              <a:ext cx="3052812" cy="493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直角三角形 10"/>
            <p:cNvSpPr/>
            <p:nvPr/>
          </p:nvSpPr>
          <p:spPr>
            <a:xfrm>
              <a:off x="3052811" y="292635"/>
              <a:ext cx="317405" cy="48965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1365251" y="368331"/>
            <a:ext cx="6946900" cy="56305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2" name="图片占位符 2"/>
          <p:cNvSpPr>
            <a:spLocks noGrp="1"/>
          </p:cNvSpPr>
          <p:nvPr>
            <p:ph type="pic" idx="1"/>
          </p:nvPr>
        </p:nvSpPr>
        <p:spPr>
          <a:xfrm>
            <a:off x="628650" y="2768600"/>
            <a:ext cx="3619500" cy="1828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dirty="0"/>
              <a:t>单击图标添加图片</a:t>
            </a:r>
            <a:endParaRPr lang="zh-CN" altLang="en-US" noProof="0" dirty="0"/>
          </a:p>
        </p:txBody>
      </p:sp>
      <p:sp>
        <p:nvSpPr>
          <p:cNvPr id="13" name="图片占位符 2"/>
          <p:cNvSpPr>
            <a:spLocks noGrp="1"/>
          </p:cNvSpPr>
          <p:nvPr>
            <p:ph type="pic" idx="13"/>
          </p:nvPr>
        </p:nvSpPr>
        <p:spPr>
          <a:xfrm>
            <a:off x="4788548" y="2768600"/>
            <a:ext cx="3726803" cy="1828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dirty="0"/>
              <a:t>单击图标添加图片</a:t>
            </a:r>
            <a:endParaRPr lang="zh-CN" altLang="en-US" noProof="0" dirty="0"/>
          </a:p>
        </p:txBody>
      </p:sp>
      <p:sp>
        <p:nvSpPr>
          <p:cNvPr id="14" name="内容占位符 2"/>
          <p:cNvSpPr>
            <a:spLocks noGrp="1"/>
          </p:cNvSpPr>
          <p:nvPr>
            <p:ph idx="14"/>
          </p:nvPr>
        </p:nvSpPr>
        <p:spPr>
          <a:xfrm>
            <a:off x="628650" y="1390209"/>
            <a:ext cx="7886700" cy="125876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p"/>
              <a:defRPr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464804"/>
            <a:ext cx="1282700" cy="370109"/>
            <a:chOff x="0" y="288813"/>
            <a:chExt cx="3370216" cy="493479"/>
          </a:xfrm>
          <a:solidFill>
            <a:srgbClr val="E74C2E"/>
          </a:solidFill>
        </p:grpSpPr>
        <p:sp>
          <p:nvSpPr>
            <p:cNvPr id="10" name="矩形 9"/>
            <p:cNvSpPr/>
            <p:nvPr/>
          </p:nvSpPr>
          <p:spPr>
            <a:xfrm>
              <a:off x="0" y="288813"/>
              <a:ext cx="3052812" cy="493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直角三角形 10"/>
            <p:cNvSpPr/>
            <p:nvPr/>
          </p:nvSpPr>
          <p:spPr>
            <a:xfrm>
              <a:off x="3052811" y="292635"/>
              <a:ext cx="317405" cy="48965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1365251" y="368331"/>
            <a:ext cx="6946900" cy="56305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5" name="图片占位符 2"/>
          <p:cNvSpPr>
            <a:spLocks noGrp="1"/>
          </p:cNvSpPr>
          <p:nvPr>
            <p:ph type="pic" idx="1"/>
          </p:nvPr>
        </p:nvSpPr>
        <p:spPr>
          <a:xfrm>
            <a:off x="628650" y="966229"/>
            <a:ext cx="3543300" cy="2612041"/>
          </a:xfrm>
        </p:spPr>
        <p:txBody>
          <a:bodyPr/>
          <a:lstStyle>
            <a:lvl1pPr marL="0" indent="0">
              <a:buNone/>
              <a:defRPr sz="2400">
                <a:latin typeface="黑体" panose="02010609060101010101" charset="-122"/>
                <a:ea typeface="黑体" panose="02010609060101010101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16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3644336"/>
            <a:ext cx="3543300" cy="1088082"/>
          </a:xfrm>
        </p:spPr>
        <p:txBody>
          <a:bodyPr/>
          <a:lstStyle>
            <a:lvl1pPr marL="0" indent="0">
              <a:buNone/>
              <a:defRPr sz="1500">
                <a:latin typeface="黑体" panose="02010609060101010101" charset="-122"/>
                <a:ea typeface="黑体" panose="02010609060101010101" charset="-122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7" name="图片占位符 2"/>
          <p:cNvSpPr>
            <a:spLocks noGrp="1"/>
          </p:cNvSpPr>
          <p:nvPr>
            <p:ph type="pic" idx="13"/>
          </p:nvPr>
        </p:nvSpPr>
        <p:spPr>
          <a:xfrm>
            <a:off x="5003800" y="966229"/>
            <a:ext cx="3498851" cy="2612042"/>
          </a:xfrm>
        </p:spPr>
        <p:txBody>
          <a:bodyPr/>
          <a:lstStyle>
            <a:lvl1pPr marL="0" indent="0">
              <a:buNone/>
              <a:defRPr sz="2400">
                <a:latin typeface="黑体" panose="02010609060101010101" charset="-122"/>
                <a:ea typeface="黑体" panose="02010609060101010101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dirty="0"/>
              <a:t>单击图标添加图片</a:t>
            </a:r>
            <a:endParaRPr lang="zh-CN" altLang="en-US" noProof="0" dirty="0"/>
          </a:p>
        </p:txBody>
      </p:sp>
      <p:sp>
        <p:nvSpPr>
          <p:cNvPr id="18" name="文本占位符 3"/>
          <p:cNvSpPr>
            <a:spLocks noGrp="1"/>
          </p:cNvSpPr>
          <p:nvPr>
            <p:ph type="body" sz="half" idx="14"/>
          </p:nvPr>
        </p:nvSpPr>
        <p:spPr>
          <a:xfrm>
            <a:off x="5003800" y="3644336"/>
            <a:ext cx="3498851" cy="1088082"/>
          </a:xfrm>
        </p:spPr>
        <p:txBody>
          <a:bodyPr/>
          <a:lstStyle>
            <a:lvl1pPr marL="0" indent="0">
              <a:buNone/>
              <a:defRPr sz="1500">
                <a:latin typeface="黑体" panose="02010609060101010101" charset="-122"/>
                <a:ea typeface="黑体" panose="02010609060101010101" charset="-122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 userDrawn="1"/>
        </p:nvSpPr>
        <p:spPr>
          <a:xfrm>
            <a:off x="0" y="1"/>
            <a:ext cx="9144000" cy="2326167"/>
          </a:xfrm>
          <a:custGeom>
            <a:avLst/>
            <a:gdLst>
              <a:gd name="connsiteX0" fmla="*/ 0 w 12192000"/>
              <a:gd name="connsiteY0" fmla="*/ 0 h 3101556"/>
              <a:gd name="connsiteX1" fmla="*/ 12192000 w 12192000"/>
              <a:gd name="connsiteY1" fmla="*/ 0 h 3101556"/>
              <a:gd name="connsiteX2" fmla="*/ 12192000 w 12192000"/>
              <a:gd name="connsiteY2" fmla="*/ 3101556 h 3101556"/>
              <a:gd name="connsiteX3" fmla="*/ 4152453 w 12192000"/>
              <a:gd name="connsiteY3" fmla="*/ 3101556 h 3101556"/>
              <a:gd name="connsiteX4" fmla="*/ 4130878 w 12192000"/>
              <a:gd name="connsiteY4" fmla="*/ 2887533 h 3101556"/>
              <a:gd name="connsiteX5" fmla="*/ 2875546 w 12192000"/>
              <a:gd name="connsiteY5" fmla="*/ 1864408 h 3101556"/>
              <a:gd name="connsiteX6" fmla="*/ 1620215 w 12192000"/>
              <a:gd name="connsiteY6" fmla="*/ 2887533 h 3101556"/>
              <a:gd name="connsiteX7" fmla="*/ 1598640 w 12192000"/>
              <a:gd name="connsiteY7" fmla="*/ 3101556 h 3101556"/>
              <a:gd name="connsiteX8" fmla="*/ 0 w 12192000"/>
              <a:gd name="connsiteY8" fmla="*/ 3101556 h 310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101556">
                <a:moveTo>
                  <a:pt x="0" y="0"/>
                </a:moveTo>
                <a:lnTo>
                  <a:pt x="12192000" y="0"/>
                </a:lnTo>
                <a:lnTo>
                  <a:pt x="12192000" y="3101556"/>
                </a:lnTo>
                <a:lnTo>
                  <a:pt x="4152453" y="3101556"/>
                </a:lnTo>
                <a:lnTo>
                  <a:pt x="4130878" y="2887533"/>
                </a:lnTo>
                <a:cubicBezTo>
                  <a:pt x="4011395" y="2303637"/>
                  <a:pt x="3494765" y="1864408"/>
                  <a:pt x="2875546" y="1864408"/>
                </a:cubicBezTo>
                <a:cubicBezTo>
                  <a:pt x="2256328" y="1864408"/>
                  <a:pt x="1739697" y="2303637"/>
                  <a:pt x="1620215" y="2887533"/>
                </a:cubicBezTo>
                <a:lnTo>
                  <a:pt x="1598640" y="3101556"/>
                </a:lnTo>
                <a:lnTo>
                  <a:pt x="0" y="3101556"/>
                </a:lnTo>
                <a:close/>
              </a:path>
            </a:pathLst>
          </a:custGeom>
          <a:solidFill>
            <a:srgbClr val="131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8" name="文本框 7"/>
          <p:cNvSpPr txBox="1"/>
          <p:nvPr userDrawn="1"/>
        </p:nvSpPr>
        <p:spPr>
          <a:xfrm>
            <a:off x="4503023" y="2529152"/>
            <a:ext cx="2995604" cy="66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750" b="1" dirty="0">
                <a:solidFill>
                  <a:srgbClr val="E74C2E"/>
                </a:solidFill>
                <a:latin typeface="微软雅黑" panose="020B0503020204020204" charset="-122"/>
                <a:ea typeface="微软雅黑" panose="020B0503020204020204" charset="-122"/>
              </a:rPr>
              <a:t>敬请指正！</a:t>
            </a:r>
            <a:endParaRPr lang="zh-CN" altLang="en-US" sz="3750" b="1" dirty="0">
              <a:solidFill>
                <a:srgbClr val="E74C2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780388" y="4866501"/>
            <a:ext cx="1667510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</a:rPr>
              <a:t>http://www.hdjx.org/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49" y="1387712"/>
            <a:ext cx="1979114" cy="19791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tags" Target="../tags/tag150.xml"/><Relationship Id="rId25" Type="http://schemas.openxmlformats.org/officeDocument/2006/relationships/tags" Target="../tags/tag149.xml"/><Relationship Id="rId24" Type="http://schemas.openxmlformats.org/officeDocument/2006/relationships/tags" Target="../tags/tag148.xml"/><Relationship Id="rId23" Type="http://schemas.openxmlformats.org/officeDocument/2006/relationships/tags" Target="../tags/tag147.xml"/><Relationship Id="rId22" Type="http://schemas.openxmlformats.org/officeDocument/2006/relationships/tags" Target="../tags/tag146.xml"/><Relationship Id="rId21" Type="http://schemas.openxmlformats.org/officeDocument/2006/relationships/tags" Target="../tags/tag145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39401-49A5-4516-A68F-54744A6B47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A888-F0A6-497F-A203-744BF10280CF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FCF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矩形 7"/>
          <p:cNvSpPr/>
          <p:nvPr userDrawn="1"/>
        </p:nvSpPr>
        <p:spPr>
          <a:xfrm>
            <a:off x="0" y="4834204"/>
            <a:ext cx="9143999" cy="314321"/>
          </a:xfrm>
          <a:prstGeom prst="rect">
            <a:avLst/>
          </a:prstGeom>
          <a:solidFill>
            <a:srgbClr val="E74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9" name="矩形 8"/>
          <p:cNvSpPr/>
          <p:nvPr userDrawn="1"/>
        </p:nvSpPr>
        <p:spPr>
          <a:xfrm>
            <a:off x="-1" y="4834204"/>
            <a:ext cx="796835" cy="314321"/>
          </a:xfrm>
          <a:prstGeom prst="rect">
            <a:avLst/>
          </a:prstGeom>
          <a:solidFill>
            <a:srgbClr val="131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23.png"/><Relationship Id="rId1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27.png"/><Relationship Id="rId2" Type="http://schemas.openxmlformats.org/officeDocument/2006/relationships/image" Target="../media/image25.emf"/><Relationship Id="rId1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3.xml"/><Relationship Id="rId2" Type="http://schemas.openxmlformats.org/officeDocument/2006/relationships/image" Target="../media/image32.jpeg"/><Relationship Id="rId1" Type="http://schemas.openxmlformats.org/officeDocument/2006/relationships/tags" Target="../tags/tag1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emf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339340" y="2332355"/>
            <a:ext cx="688149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实验探究</a:t>
            </a:r>
            <a:r>
              <a:rPr lang="en-US" altLang="zh-CN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3—</a:t>
            </a:r>
            <a: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物质性质探究</a:t>
            </a:r>
            <a:b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实验为主（</a:t>
            </a:r>
            <a: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以含碘元素物质为主线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b="1" spc="3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十二年级化学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9590" y="3993515"/>
            <a:ext cx="80848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对外经济贸易大学附属中学（北京市第九十四中学）    张娟</a:t>
            </a:r>
            <a:endParaRPr lang="zh-CN" altLang="en-US" sz="2000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1323" y="-100310"/>
            <a:ext cx="3810443" cy="689267"/>
          </a:xfrm>
        </p:spPr>
        <p:txBody>
          <a:bodyPr/>
          <a:lstStyle/>
          <a:p>
            <a:r>
              <a:rPr lang="zh-CN" altLang="en-US" sz="2400" dirty="0">
                <a:solidFill>
                  <a:srgbClr val="10101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实验探究题的特点</a:t>
            </a:r>
            <a:endParaRPr lang="zh-CN" altLang="en-US" sz="2400" dirty="0">
              <a:solidFill>
                <a:srgbClr val="10101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2907506" y="1531625"/>
            <a:ext cx="3328988" cy="1619250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物质和反应的基础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知识、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认识角度和思路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基本实验技能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实验基本思想（对比、控制）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1829990" y="2922275"/>
            <a:ext cx="1079897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b="1" dirty="0">
                <a:solidFill>
                  <a:srgbClr val="B9B95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猜想假设</a:t>
            </a:r>
            <a:endParaRPr lang="zh-CN" altLang="en-US" sz="1500" b="1" dirty="0">
              <a:solidFill>
                <a:srgbClr val="B9B95C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1816894" y="2611522"/>
            <a:ext cx="1079897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b="1" dirty="0">
                <a:solidFill>
                  <a:srgbClr val="B9B95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设计方案</a:t>
            </a:r>
            <a:endParaRPr lang="zh-CN" altLang="en-US" sz="1500" b="1" dirty="0">
              <a:solidFill>
                <a:srgbClr val="B9B95C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6247209" y="1450662"/>
            <a:ext cx="74652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结论  </a:t>
            </a:r>
            <a:endParaRPr lang="zh-CN" altLang="en-US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6200775" y="2704390"/>
            <a:ext cx="68341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原理</a:t>
            </a:r>
            <a:endParaRPr lang="zh-CN" altLang="en-US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Rectangle 17"/>
          <p:cNvSpPr>
            <a:spLocks noChangeArrowheads="1"/>
          </p:cNvSpPr>
          <p:nvPr/>
        </p:nvSpPr>
        <p:spPr bwMode="auto">
          <a:xfrm>
            <a:off x="6084094" y="1369700"/>
            <a:ext cx="809625" cy="364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00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1802606" y="1997159"/>
            <a:ext cx="1134665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b="1" dirty="0">
                <a:solidFill>
                  <a:srgbClr val="B9B95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分析现象</a:t>
            </a:r>
            <a:endParaRPr lang="zh-CN" altLang="en-US" sz="1500" b="1" dirty="0">
              <a:solidFill>
                <a:srgbClr val="B9B95C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1802606" y="1695931"/>
            <a:ext cx="1134665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b="1" dirty="0">
                <a:solidFill>
                  <a:srgbClr val="B9B95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获得结论</a:t>
            </a:r>
            <a:endParaRPr lang="zh-CN" altLang="en-US" sz="1500" b="1" dirty="0">
              <a:solidFill>
                <a:srgbClr val="B9B95C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1807369" y="1401847"/>
            <a:ext cx="1134665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b="1" dirty="0">
                <a:solidFill>
                  <a:srgbClr val="B9B95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反思改进</a:t>
            </a:r>
            <a:endParaRPr lang="zh-CN" altLang="en-US" sz="1500" b="1" dirty="0">
              <a:solidFill>
                <a:srgbClr val="B9B95C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3312319" y="3149684"/>
            <a:ext cx="2700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物质或反应的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本质</a:t>
            </a:r>
            <a:endParaRPr lang="zh-CN" alt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6166247" y="3072293"/>
            <a:ext cx="757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目的</a:t>
            </a:r>
            <a:endParaRPr lang="zh-CN" altLang="en-US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6151959" y="2309103"/>
            <a:ext cx="77747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操作</a:t>
            </a:r>
            <a:endParaRPr lang="zh-CN" altLang="en-US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6107906" y="1854284"/>
            <a:ext cx="86915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现象</a:t>
            </a:r>
            <a:endParaRPr lang="zh-CN" altLang="en-US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829990" y="3229456"/>
            <a:ext cx="1079897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b="1" dirty="0">
                <a:solidFill>
                  <a:srgbClr val="B9B95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提出问题</a:t>
            </a:r>
            <a:endParaRPr lang="zh-CN" altLang="en-US" sz="1500" b="1" dirty="0">
              <a:solidFill>
                <a:srgbClr val="B9B95C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Text Box 21"/>
          <p:cNvSpPr txBox="1">
            <a:spLocks noChangeArrowheads="1"/>
          </p:cNvSpPr>
          <p:nvPr/>
        </p:nvSpPr>
        <p:spPr bwMode="auto">
          <a:xfrm>
            <a:off x="5682853" y="1167293"/>
            <a:ext cx="165496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" panose="02010609060101010101" charset="-122"/>
              </a:rPr>
              <a:t>设问指向</a:t>
            </a:r>
            <a:endParaRPr lang="zh-CN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楷体" panose="02010609060101010101" charset="-122"/>
            </a:endParaRP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3835003" y="3620036"/>
            <a:ext cx="165496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" panose="02010609060101010101" charset="-122"/>
              </a:rPr>
              <a:t>探究对象</a:t>
            </a:r>
            <a:endParaRPr lang="zh-CN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楷体" panose="02010609060101010101" charset="-122"/>
            </a:endParaRPr>
          </a:p>
        </p:txBody>
      </p:sp>
      <p:sp>
        <p:nvSpPr>
          <p:cNvPr id="52" name="AutoShape 34"/>
          <p:cNvSpPr/>
          <p:nvPr/>
        </p:nvSpPr>
        <p:spPr bwMode="auto">
          <a:xfrm rot="16200000">
            <a:off x="4622407" y="2650189"/>
            <a:ext cx="140494" cy="1799200"/>
          </a:xfrm>
          <a:prstGeom prst="leftBrace">
            <a:avLst>
              <a:gd name="adj1" fmla="val 52115"/>
              <a:gd name="adj2" fmla="val 50000"/>
            </a:avLst>
          </a:prstGeom>
          <a:noFill/>
          <a:ln w="3810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1834753" y="2290053"/>
            <a:ext cx="1079897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实施实验</a:t>
            </a:r>
            <a:endParaRPr lang="zh-CN" altLang="en-US" sz="15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Text Box 21"/>
          <p:cNvSpPr txBox="1">
            <a:spLocks noChangeArrowheads="1"/>
          </p:cNvSpPr>
          <p:nvPr/>
        </p:nvSpPr>
        <p:spPr bwMode="auto">
          <a:xfrm>
            <a:off x="1547216" y="1041088"/>
            <a:ext cx="165496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" panose="02010609060101010101" charset="-122"/>
              </a:rPr>
              <a:t>探究环节</a:t>
            </a:r>
            <a:endParaRPr lang="zh-CN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楷体" panose="02010609060101010101" charset="-122"/>
            </a:endParaRPr>
          </a:p>
        </p:txBody>
      </p:sp>
      <p:sp>
        <p:nvSpPr>
          <p:cNvPr id="55" name="AutoShape 22"/>
          <p:cNvSpPr>
            <a:spLocks noChangeArrowheads="1"/>
          </p:cNvSpPr>
          <p:nvPr/>
        </p:nvSpPr>
        <p:spPr bwMode="auto">
          <a:xfrm>
            <a:off x="2269331" y="3168734"/>
            <a:ext cx="175022" cy="121444"/>
          </a:xfrm>
          <a:prstGeom prst="upArrow">
            <a:avLst>
              <a:gd name="adj1" fmla="val 50000"/>
              <a:gd name="adj2" fmla="val 50769"/>
            </a:avLst>
          </a:prstGeom>
          <a:solidFill>
            <a:srgbClr val="66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" name="AutoShape 22"/>
          <p:cNvSpPr>
            <a:spLocks noChangeArrowheads="1"/>
          </p:cNvSpPr>
          <p:nvPr/>
        </p:nvSpPr>
        <p:spPr bwMode="auto">
          <a:xfrm>
            <a:off x="2291953" y="2862743"/>
            <a:ext cx="173831" cy="120254"/>
          </a:xfrm>
          <a:prstGeom prst="upArrow">
            <a:avLst>
              <a:gd name="adj1" fmla="val 50000"/>
              <a:gd name="adj2" fmla="val 50769"/>
            </a:avLst>
          </a:prstGeom>
          <a:solidFill>
            <a:srgbClr val="66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" name="AutoShape 22"/>
          <p:cNvSpPr>
            <a:spLocks noChangeArrowheads="1"/>
          </p:cNvSpPr>
          <p:nvPr/>
        </p:nvSpPr>
        <p:spPr bwMode="auto">
          <a:xfrm>
            <a:off x="2282428" y="2566278"/>
            <a:ext cx="175022" cy="121444"/>
          </a:xfrm>
          <a:prstGeom prst="upArrow">
            <a:avLst>
              <a:gd name="adj1" fmla="val 50000"/>
              <a:gd name="adj2" fmla="val 50769"/>
            </a:avLst>
          </a:prstGeom>
          <a:solidFill>
            <a:srgbClr val="66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" name="AutoShape 22"/>
          <p:cNvSpPr>
            <a:spLocks noChangeArrowheads="1"/>
          </p:cNvSpPr>
          <p:nvPr/>
        </p:nvSpPr>
        <p:spPr bwMode="auto">
          <a:xfrm>
            <a:off x="2282428" y="2236475"/>
            <a:ext cx="175022" cy="121444"/>
          </a:xfrm>
          <a:prstGeom prst="upArrow">
            <a:avLst>
              <a:gd name="adj1" fmla="val 50000"/>
              <a:gd name="adj2" fmla="val 50769"/>
            </a:avLst>
          </a:prstGeom>
          <a:solidFill>
            <a:srgbClr val="66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9" name="AutoShape 22"/>
          <p:cNvSpPr>
            <a:spLocks noChangeArrowheads="1"/>
          </p:cNvSpPr>
          <p:nvPr/>
        </p:nvSpPr>
        <p:spPr bwMode="auto">
          <a:xfrm>
            <a:off x="2291953" y="1935247"/>
            <a:ext cx="173831" cy="121444"/>
          </a:xfrm>
          <a:prstGeom prst="upArrow">
            <a:avLst>
              <a:gd name="adj1" fmla="val 50000"/>
              <a:gd name="adj2" fmla="val 50769"/>
            </a:avLst>
          </a:prstGeom>
          <a:solidFill>
            <a:srgbClr val="66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" name="AutoShape 22"/>
          <p:cNvSpPr>
            <a:spLocks noChangeArrowheads="1"/>
          </p:cNvSpPr>
          <p:nvPr/>
        </p:nvSpPr>
        <p:spPr bwMode="auto">
          <a:xfrm>
            <a:off x="2287190" y="1630447"/>
            <a:ext cx="173831" cy="121444"/>
          </a:xfrm>
          <a:prstGeom prst="upArrow">
            <a:avLst>
              <a:gd name="adj1" fmla="val 50000"/>
              <a:gd name="adj2" fmla="val 50769"/>
            </a:avLst>
          </a:prstGeom>
          <a:solidFill>
            <a:srgbClr val="66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" name="AutoShape 33"/>
          <p:cNvSpPr>
            <a:spLocks noChangeArrowheads="1"/>
          </p:cNvSpPr>
          <p:nvPr/>
        </p:nvSpPr>
        <p:spPr bwMode="auto">
          <a:xfrm>
            <a:off x="6503194" y="1720934"/>
            <a:ext cx="108347" cy="203597"/>
          </a:xfrm>
          <a:prstGeom prst="upDownArrow">
            <a:avLst>
              <a:gd name="adj1" fmla="val 61620"/>
              <a:gd name="adj2" fmla="val 41976"/>
            </a:avLst>
          </a:prstGeom>
          <a:solidFill>
            <a:srgbClr val="66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" name="AutoShape 33"/>
          <p:cNvSpPr>
            <a:spLocks noChangeArrowheads="1"/>
          </p:cNvSpPr>
          <p:nvPr/>
        </p:nvSpPr>
        <p:spPr bwMode="auto">
          <a:xfrm>
            <a:off x="6490097" y="2160275"/>
            <a:ext cx="108347" cy="202406"/>
          </a:xfrm>
          <a:prstGeom prst="upDownArrow">
            <a:avLst>
              <a:gd name="adj1" fmla="val 61620"/>
              <a:gd name="adj2" fmla="val 41730"/>
            </a:avLst>
          </a:prstGeom>
          <a:solidFill>
            <a:srgbClr val="66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" name="AutoShape 33"/>
          <p:cNvSpPr>
            <a:spLocks noChangeArrowheads="1"/>
          </p:cNvSpPr>
          <p:nvPr/>
        </p:nvSpPr>
        <p:spPr bwMode="auto">
          <a:xfrm>
            <a:off x="6493669" y="2575803"/>
            <a:ext cx="108347" cy="202406"/>
          </a:xfrm>
          <a:prstGeom prst="upDownArrow">
            <a:avLst>
              <a:gd name="adj1" fmla="val 61620"/>
              <a:gd name="adj2" fmla="val 41730"/>
            </a:avLst>
          </a:prstGeom>
          <a:solidFill>
            <a:srgbClr val="66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4" name="AutoShape 33"/>
          <p:cNvSpPr>
            <a:spLocks noChangeArrowheads="1"/>
          </p:cNvSpPr>
          <p:nvPr/>
        </p:nvSpPr>
        <p:spPr bwMode="auto">
          <a:xfrm>
            <a:off x="6493669" y="2969900"/>
            <a:ext cx="108347" cy="203597"/>
          </a:xfrm>
          <a:prstGeom prst="upDownArrow">
            <a:avLst>
              <a:gd name="adj1" fmla="val 61620"/>
              <a:gd name="adj2" fmla="val 41976"/>
            </a:avLst>
          </a:prstGeom>
          <a:solidFill>
            <a:srgbClr val="66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AutoShape 59"/>
          <p:cNvSpPr>
            <a:spLocks noChangeArrowheads="1"/>
          </p:cNvSpPr>
          <p:nvPr/>
        </p:nvSpPr>
        <p:spPr bwMode="auto">
          <a:xfrm>
            <a:off x="7327106" y="1566377"/>
            <a:ext cx="1120710" cy="1161602"/>
          </a:xfrm>
          <a:prstGeom prst="wedgeRectCallout">
            <a:avLst>
              <a:gd name="adj1" fmla="val -84063"/>
              <a:gd name="adj2" fmla="val 25786"/>
            </a:avLst>
          </a:prstGeom>
          <a:solidFill>
            <a:srgbClr val="CCCC66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明确要素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及关联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一致性检验和论证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AutoShape 59"/>
          <p:cNvSpPr>
            <a:spLocks noChangeArrowheads="1"/>
          </p:cNvSpPr>
          <p:nvPr/>
        </p:nvSpPr>
        <p:spPr bwMode="auto">
          <a:xfrm>
            <a:off x="202565" y="1617345"/>
            <a:ext cx="1517650" cy="1304925"/>
          </a:xfrm>
          <a:prstGeom prst="wedgeRectCallout">
            <a:avLst>
              <a:gd name="adj1" fmla="val 62113"/>
              <a:gd name="adj2" fmla="val 19280"/>
            </a:avLst>
          </a:prstGeom>
          <a:solidFill>
            <a:srgbClr val="CCCC66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对题给信息快速提取、对问题迅速分类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AutoShape 59"/>
          <p:cNvSpPr>
            <a:spLocks noChangeArrowheads="1"/>
          </p:cNvSpPr>
          <p:nvPr/>
        </p:nvSpPr>
        <p:spPr bwMode="auto">
          <a:xfrm>
            <a:off x="3673196" y="1009324"/>
            <a:ext cx="1977788" cy="360760"/>
          </a:xfrm>
          <a:prstGeom prst="wedgeRectCallout">
            <a:avLst>
              <a:gd name="adj1" fmla="val -23871"/>
              <a:gd name="adj2" fmla="val 160107"/>
            </a:avLst>
          </a:prstGeom>
          <a:solidFill>
            <a:srgbClr val="CCCC66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准确掌握和应用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3" grpId="0" bldLvl="0" animBg="1"/>
      <p:bldP spid="3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01015" y="15208"/>
            <a:ext cx="38481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10101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实验探究问题的系统分析法</a:t>
            </a:r>
            <a:endParaRPr lang="zh-CN" altLang="en-US" sz="2400" b="1" dirty="0">
              <a:solidFill>
                <a:srgbClr val="10101C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8645" y="1329690"/>
            <a:ext cx="2495550" cy="23069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645" y="3674110"/>
            <a:ext cx="4395470" cy="8947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430" y="475615"/>
            <a:ext cx="4041140" cy="9163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15" y="3636645"/>
            <a:ext cx="3340735" cy="87693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2551430" y="567690"/>
            <a:ext cx="4009390" cy="732155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</p:txBody>
      </p:sp>
      <p:sp>
        <p:nvSpPr>
          <p:cNvPr id="2" name="矩形 1"/>
          <p:cNvSpPr/>
          <p:nvPr/>
        </p:nvSpPr>
        <p:spPr>
          <a:xfrm>
            <a:off x="501015" y="3674110"/>
            <a:ext cx="3145790" cy="732155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</p:txBody>
      </p:sp>
      <p:sp>
        <p:nvSpPr>
          <p:cNvPr id="6" name="矩形 5"/>
          <p:cNvSpPr/>
          <p:nvPr/>
        </p:nvSpPr>
        <p:spPr>
          <a:xfrm>
            <a:off x="4717415" y="3709035"/>
            <a:ext cx="4330700" cy="732155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479292" y="54610"/>
            <a:ext cx="5664708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ounded 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535045" y="54610"/>
            <a:ext cx="5663565" cy="503110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992819" y="54506"/>
            <a:ext cx="2629121" cy="1216741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altLang="zh-CN" sz="2100" kern="1200" dirty="0">
                <a:solidFill>
                  <a:schemeClr val="tx1"/>
                </a:solidFill>
              </a:rPr>
              <a:t>2018</a:t>
            </a:r>
            <a:r>
              <a:rPr lang="zh-CN" altLang="en-US" sz="2100" kern="1200" dirty="0">
                <a:solidFill>
                  <a:schemeClr val="tx1"/>
                </a:solidFill>
              </a:rPr>
              <a:t>海淀一模</a:t>
            </a:r>
            <a:br>
              <a:rPr lang="zh-CN" altLang="en-US" sz="2100" kern="1200" dirty="0">
                <a:solidFill>
                  <a:schemeClr val="tx1"/>
                </a:solidFill>
              </a:rPr>
            </a:br>
            <a:r>
              <a:rPr lang="en-US" altLang="zh-CN" sz="2100" kern="1200" dirty="0">
                <a:solidFill>
                  <a:schemeClr val="tx1"/>
                </a:solidFill>
              </a:rPr>
              <a:t>27</a:t>
            </a:r>
            <a:r>
              <a:rPr lang="zh-CN" altLang="en-US" sz="2100" kern="1200" dirty="0">
                <a:solidFill>
                  <a:schemeClr val="tx1"/>
                </a:solidFill>
              </a:rPr>
              <a:t>题</a:t>
            </a:r>
            <a:endParaRPr lang="zh-CN" altLang="en-US" sz="2100" kern="1200" dirty="0">
              <a:solidFill>
                <a:schemeClr val="tx1"/>
              </a:solidFill>
            </a:endParaRPr>
          </a:p>
        </p:txBody>
      </p:sp>
      <p:sp>
        <p:nvSpPr>
          <p:cNvPr id="4" name="标题 5"/>
          <p:cNvSpPr txBox="1"/>
          <p:nvPr/>
        </p:nvSpPr>
        <p:spPr>
          <a:xfrm>
            <a:off x="64713" y="1360072"/>
            <a:ext cx="3224588" cy="3316048"/>
          </a:xfrm>
          <a:prstGeom prst="rect">
            <a:avLst/>
          </a:prstGeom>
        </p:spPr>
        <p:txBody>
          <a:bodyPr vert="horz" lIns="68580" tIns="34290" rIns="68580" bIns="34290" rtlCol="0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1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）基于</a:t>
            </a:r>
            <a:r>
              <a:rPr lang="zh-CN" altLang="en-US" sz="1800" noProof="0" dirty="0">
                <a:solidFill>
                  <a:prstClr val="black"/>
                </a:solidFill>
                <a:uLnTx/>
                <a:sym typeface="+mn-ea"/>
              </a:rPr>
              <a:t>“目的</a:t>
            </a:r>
            <a:r>
              <a:rPr lang="en-US" altLang="zh-CN" sz="1800" noProof="0" dirty="0">
                <a:solidFill>
                  <a:prstClr val="black"/>
                </a:solidFill>
                <a:uLnTx/>
                <a:sym typeface="+mn-ea"/>
              </a:rPr>
              <a:t>-</a:t>
            </a:r>
            <a:r>
              <a:rPr lang="zh-CN" altLang="en-US" sz="1800" noProof="0" dirty="0">
                <a:solidFill>
                  <a:prstClr val="black"/>
                </a:solidFill>
                <a:uLnTx/>
                <a:sym typeface="+mn-ea"/>
              </a:rPr>
              <a:t>方案</a:t>
            </a:r>
            <a:r>
              <a:rPr lang="en-US" altLang="zh-CN" sz="1800" noProof="0" dirty="0">
                <a:solidFill>
                  <a:prstClr val="black"/>
                </a:solidFill>
                <a:uLnTx/>
                <a:sym typeface="+mn-ea"/>
              </a:rPr>
              <a:t>-</a:t>
            </a:r>
            <a:r>
              <a:rPr lang="zh-CN" altLang="en-US" sz="1800" noProof="0" dirty="0">
                <a:solidFill>
                  <a:prstClr val="black"/>
                </a:solidFill>
                <a:uLnTx/>
                <a:sym typeface="+mn-ea"/>
              </a:rPr>
              <a:t>现象</a:t>
            </a:r>
            <a:r>
              <a:rPr lang="en-US" altLang="zh-CN" sz="1800" noProof="0" dirty="0">
                <a:solidFill>
                  <a:prstClr val="black"/>
                </a:solidFill>
                <a:uLnTx/>
                <a:sym typeface="+mn-ea"/>
              </a:rPr>
              <a:t>-</a:t>
            </a:r>
            <a:r>
              <a:rPr lang="zh-CN" altLang="en-US" sz="1800" noProof="0" dirty="0">
                <a:solidFill>
                  <a:prstClr val="black"/>
                </a:solidFill>
                <a:uLnTx/>
                <a:sym typeface="+mn-ea"/>
              </a:rPr>
              <a:t>结论”一致性反思的方案设计、评价和改进：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800" noProof="0" dirty="0">
                <a:solidFill>
                  <a:prstClr val="black"/>
                </a:solidFill>
                <a:uLnTx/>
                <a:sym typeface="+mn-ea"/>
              </a:rPr>
              <a:t>方案设计：变量分析</a:t>
            </a:r>
            <a:r>
              <a:rPr lang="en-US" altLang="zh-CN" sz="1800" noProof="0" dirty="0">
                <a:solidFill>
                  <a:prstClr val="black"/>
                </a:solidFill>
                <a:uLnTx/>
                <a:sym typeface="+mn-ea"/>
              </a:rPr>
              <a:t>-</a:t>
            </a:r>
            <a:r>
              <a:rPr lang="zh-CN" altLang="en-US" sz="1800" noProof="0" dirty="0">
                <a:solidFill>
                  <a:prstClr val="black"/>
                </a:solidFill>
                <a:uLnTx/>
                <a:sym typeface="+mn-ea"/>
              </a:rPr>
              <a:t>变量操作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800" noProof="0" dirty="0">
                <a:solidFill>
                  <a:prstClr val="black"/>
                </a:solidFill>
                <a:uLnTx/>
                <a:sym typeface="+mn-ea"/>
              </a:rPr>
              <a:t>方案评价：寻找干扰因素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800" noProof="0" dirty="0">
                <a:solidFill>
                  <a:prstClr val="black"/>
                </a:solidFill>
                <a:uLnTx/>
                <a:sym typeface="+mn-ea"/>
              </a:rPr>
              <a:t>方案改进：基于多因素（独立、竞争）系统的复杂逻辑推演，选择能确证假设的方案。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800" noProof="0" dirty="0">
                <a:solidFill>
                  <a:prstClr val="black"/>
                </a:solidFill>
                <a:uLnTx/>
                <a:sym typeface="+mn-ea"/>
              </a:rPr>
              <a:t>设问表述：增强答题的指向性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zh-CN" altLang="en-US" sz="1800" noProof="0" dirty="0">
                <a:solidFill>
                  <a:prstClr val="black"/>
                </a:solidFill>
                <a:uLnTx/>
                <a:sym typeface="+mn-ea"/>
              </a:rPr>
              <a:t>（</a:t>
            </a:r>
            <a:r>
              <a:rPr lang="en-US" altLang="zh-CN" sz="1800" noProof="0" dirty="0">
                <a:solidFill>
                  <a:prstClr val="black"/>
                </a:solidFill>
                <a:uLnTx/>
                <a:sym typeface="+mn-ea"/>
              </a:rPr>
              <a:t>2</a:t>
            </a:r>
            <a:r>
              <a:rPr lang="zh-CN" altLang="en-US" sz="1800" noProof="0" dirty="0">
                <a:solidFill>
                  <a:prstClr val="black"/>
                </a:solidFill>
                <a:uLnTx/>
                <a:sym typeface="+mn-ea"/>
              </a:rPr>
              <a:t>）基于</a:t>
            </a:r>
            <a:r>
              <a:rPr lang="zh-CN" altLang="en-US" sz="1800" noProof="0" dirty="0">
                <a:solidFill>
                  <a:srgbClr val="FF0000"/>
                </a:solidFill>
                <a:uLnTx/>
                <a:sym typeface="+mn-ea"/>
              </a:rPr>
              <a:t>资料和已知</a:t>
            </a:r>
            <a:r>
              <a:rPr lang="zh-CN" altLang="en-US" sz="1800" noProof="0" dirty="0">
                <a:solidFill>
                  <a:prstClr val="black"/>
                </a:solidFill>
                <a:uLnTx/>
                <a:sym typeface="+mn-ea"/>
              </a:rPr>
              <a:t>的假设、基于氧化还原角度的全面假设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7075" r="-214" b="14977"/>
          <a:stretch>
            <a:fillRect/>
          </a:stretch>
        </p:blipFill>
        <p:spPr>
          <a:xfrm>
            <a:off x="3621405" y="768985"/>
            <a:ext cx="5381625" cy="408559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374640" y="2630805"/>
            <a:ext cx="494030" cy="27559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lang="zh-CN" altLang="en-US" sz="1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淀粉</a:t>
            </a:r>
            <a:endParaRPr lang="zh-CN" altLang="en-US" sz="12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98360" y="2589530"/>
            <a:ext cx="342265" cy="30670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lang="zh-CN" altLang="en-US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蓝</a:t>
            </a:r>
            <a:endParaRPr lang="zh-CN" altLang="en-US" sz="1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863340" y="3264535"/>
            <a:ext cx="135509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165" y="83820"/>
            <a:ext cx="3094990" cy="7975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18430" y="2957830"/>
            <a:ext cx="2383790" cy="30670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目的（系统假设）</a:t>
            </a:r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方案</a:t>
            </a:r>
            <a:endParaRPr lang="zh-CN" altLang="en-US" sz="1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26375" y="2317115"/>
            <a:ext cx="943610" cy="30670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实验目的</a:t>
            </a:r>
            <a:endParaRPr lang="zh-CN" altLang="en-US" sz="1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左右箭头 9"/>
          <p:cNvSpPr/>
          <p:nvPr/>
        </p:nvSpPr>
        <p:spPr>
          <a:xfrm>
            <a:off x="6717030" y="381635"/>
            <a:ext cx="304800" cy="76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116445" y="114300"/>
            <a:ext cx="2105025" cy="73723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环境中</a:t>
            </a:r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r>
              <a:rPr 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氧气</a:t>
            </a:r>
            <a:endParaRPr lang="zh-CN" sz="1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、体系（</a:t>
            </a:r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H</a:t>
            </a:r>
            <a:r>
              <a:rPr lang="en-US" altLang="zh-CN" sz="1400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+</a:t>
            </a:r>
            <a:r>
              <a:rPr lang="zh-CN" altLang="en-US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NO</a:t>
            </a:r>
            <a:r>
              <a:rPr lang="en-US" altLang="zh-CN" sz="1400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en-US" altLang="zh-CN" sz="1400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2-</a:t>
            </a:r>
            <a:endParaRPr lang="en-US" altLang="zh-CN" sz="1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</a:t>
            </a:r>
            <a:r>
              <a:rPr lang="zh-CN" altLang="en-US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Cu</a:t>
            </a:r>
            <a:r>
              <a:rPr lang="en-US" altLang="zh-CN" sz="1400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2+</a:t>
            </a:r>
            <a:endParaRPr lang="en-US" altLang="zh-CN" sz="1400" b="1" baseline="30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18430" y="3028315"/>
            <a:ext cx="2672080" cy="30670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lang="en-US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 mol\L  NaNO</a:t>
            </a:r>
            <a:r>
              <a:rPr lang="en-US" sz="1400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en-US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（或KNO</a:t>
            </a:r>
            <a:r>
              <a:rPr lang="en-US" sz="1400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en-US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en-US" sz="1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7021830" y="3775710"/>
            <a:ext cx="1938655" cy="2095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3771900" y="4001770"/>
            <a:ext cx="2334895" cy="1206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7938135" y="797560"/>
            <a:ext cx="703580" cy="2095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7266940" y="4318635"/>
            <a:ext cx="1448435" cy="30670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lang="en-US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NO</a:t>
            </a:r>
            <a:r>
              <a:rPr lang="en-US" sz="1400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en-US" sz="1400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的还原产物</a:t>
            </a:r>
            <a:endParaRPr lang="en-US" sz="1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249545" y="1994535"/>
            <a:ext cx="135509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7994015" y="3796665"/>
            <a:ext cx="966470" cy="30670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空气中</a:t>
            </a:r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O</a:t>
            </a:r>
            <a:r>
              <a:rPr lang="en-US" altLang="zh-CN" sz="1400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en-US" altLang="zh-CN" sz="1400" b="1" baseline="-25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588125" y="241300"/>
            <a:ext cx="512445" cy="306705"/>
          </a:xfrm>
          <a:prstGeom prst="rect">
            <a:avLst/>
          </a:prstGeom>
          <a:solidFill>
            <a:schemeClr val="tx2"/>
          </a:solidFill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I</a:t>
            </a:r>
            <a:r>
              <a:rPr lang="en-US" altLang="zh-CN" sz="1400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-I</a:t>
            </a:r>
            <a:r>
              <a:rPr lang="en-US" altLang="zh-CN" sz="1400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en-US" altLang="zh-CN" sz="1400" b="1" baseline="-25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3939540" y="1004570"/>
            <a:ext cx="2334895" cy="1206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2" grpId="0" bldLvl="0" animBg="1"/>
      <p:bldP spid="15" grpId="0" bldLvl="0" animBg="1"/>
      <p:bldP spid="16" grpId="0" bldLvl="0" animBg="1"/>
      <p:bldP spid="14" grpId="0" animBg="1"/>
      <p:bldP spid="10" grpId="0" bldLvl="0" animBg="1"/>
      <p:bldP spid="22" grpId="0" bldLvl="0" animBg="1"/>
      <p:bldP spid="24" grpId="0" bldLvl="0" animBg="1"/>
      <p:bldP spid="2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479927" y="0"/>
            <a:ext cx="5664708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ounded 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660140" y="99695"/>
            <a:ext cx="5303520" cy="462343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228404" y="54506"/>
            <a:ext cx="2629121" cy="1216741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z="2100" kern="1200" dirty="0">
                <a:solidFill>
                  <a:schemeClr val="tx1"/>
                </a:solidFill>
              </a:rPr>
              <a:t>试题分析</a:t>
            </a:r>
            <a:endParaRPr lang="zh-CN" altLang="en-US" sz="2100" kern="1200" dirty="0">
              <a:solidFill>
                <a:schemeClr val="tx1"/>
              </a:solidFill>
            </a:endParaRPr>
          </a:p>
        </p:txBody>
      </p:sp>
      <p:sp>
        <p:nvSpPr>
          <p:cNvPr id="4" name="标题 5"/>
          <p:cNvSpPr txBox="1"/>
          <p:nvPr/>
        </p:nvSpPr>
        <p:spPr>
          <a:xfrm>
            <a:off x="113665" y="1204595"/>
            <a:ext cx="3743325" cy="15570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目的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-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方案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-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现象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-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结论的相互推论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j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由结论和方案推现象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j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用原理解释现象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j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由现象、结论推论反应原理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3952" y="1204808"/>
            <a:ext cx="4739593" cy="34364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85023" r="-6256" b="14953"/>
          <a:stretch>
            <a:fillRect/>
          </a:stretch>
        </p:blipFill>
        <p:spPr>
          <a:xfrm>
            <a:off x="3621405" y="4854575"/>
            <a:ext cx="5706110" cy="12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85338" r="-273" b="-1245"/>
          <a:stretch>
            <a:fillRect/>
          </a:stretch>
        </p:blipFill>
        <p:spPr>
          <a:xfrm>
            <a:off x="4153535" y="450215"/>
            <a:ext cx="4231640" cy="6819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736465" y="897890"/>
            <a:ext cx="372110" cy="27559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lang="zh-CN" sz="1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Cu </a:t>
            </a:r>
            <a:endParaRPr lang="zh-CN" sz="12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40705" y="897890"/>
            <a:ext cx="1341120" cy="30670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Cu</a:t>
            </a:r>
            <a:r>
              <a:rPr lang="en-US" altLang="zh-CN" sz="1400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2+</a:t>
            </a:r>
            <a:r>
              <a:rPr lang="zh-CN" sz="1400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14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价降低</a:t>
            </a:r>
            <a:endParaRPr lang="zh-CN" altLang="en-US" sz="1400" b="1" dirty="0" smtClean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81825" y="2445385"/>
            <a:ext cx="1661160" cy="4603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sz="1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棕黑色固体颜色变浅，溶液变为紫红色</a:t>
            </a:r>
            <a:endParaRPr sz="12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80815" y="2492375"/>
            <a:ext cx="675640" cy="27559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lang="en-US" sz="1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CuI\I</a:t>
            </a:r>
            <a:r>
              <a:rPr lang="en-US" sz="1200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en-US" sz="1200" b="1" baseline="-25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5363210" y="3536315"/>
            <a:ext cx="1694815" cy="127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468620" y="3266440"/>
            <a:ext cx="3364865" cy="55308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sz="1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CuI在溶液中存在沉淀溶解平衡：CuI(s)  Cu</a:t>
            </a:r>
            <a:r>
              <a:rPr sz="1000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+</a:t>
            </a:r>
            <a:r>
              <a:rPr sz="1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(aq) + I</a:t>
            </a:r>
            <a:r>
              <a:rPr sz="1000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-(</a:t>
            </a:r>
            <a:r>
              <a:rPr sz="1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aq)，加入足量Na</a:t>
            </a:r>
            <a:r>
              <a:rPr sz="1000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sz="1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S</a:t>
            </a:r>
            <a:r>
              <a:rPr sz="1000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sz="1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O</a:t>
            </a:r>
            <a:r>
              <a:rPr sz="1000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sz="1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溶液后，S</a:t>
            </a:r>
            <a:r>
              <a:rPr sz="1000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sz="1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O</a:t>
            </a:r>
            <a:r>
              <a:rPr sz="1000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sz="1000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2-</a:t>
            </a:r>
            <a:r>
              <a:rPr sz="1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与Cu</a:t>
            </a:r>
            <a:r>
              <a:rPr sz="1000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+</a:t>
            </a:r>
            <a:r>
              <a:rPr sz="1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反应生成Cu(S</a:t>
            </a:r>
            <a:r>
              <a:rPr sz="1000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sz="1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O</a:t>
            </a:r>
            <a:r>
              <a:rPr sz="1000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sz="1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r>
              <a:rPr sz="1000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sz="1000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3-</a:t>
            </a:r>
            <a:r>
              <a:rPr sz="1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使</a:t>
            </a:r>
            <a:r>
              <a:rPr lang="en-US" sz="1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</a:t>
            </a:r>
            <a:r>
              <a:rPr sz="1000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(Cu+)</a:t>
            </a:r>
            <a:r>
              <a:rPr sz="1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减小，平衡右移从而使白色沉淀溶解</a:t>
            </a:r>
            <a:r>
              <a:rPr lang="zh-CN" sz="1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sz="10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80815" y="3819525"/>
            <a:ext cx="184150" cy="245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sz="10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③</a:t>
            </a:r>
            <a:endParaRPr lang="zh-CN" altLang="en-US" sz="1000" dirty="0" smtClean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33215" y="4365625"/>
            <a:ext cx="1716405" cy="27559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lang="en-US" sz="1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2Cu</a:t>
            </a:r>
            <a:r>
              <a:rPr lang="en-US" sz="1200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2+</a:t>
            </a:r>
            <a:r>
              <a:rPr lang="en-US" sz="1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+ 4I</a:t>
            </a:r>
            <a:r>
              <a:rPr lang="en-US" sz="1200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en-US" sz="1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2CuI↓+ I</a:t>
            </a:r>
            <a:r>
              <a:rPr lang="en-US" sz="1200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en-US" sz="1200" b="1" baseline="-25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" y="2492375"/>
            <a:ext cx="2964180" cy="2004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7" grpId="0" bldLvl="0" animBg="1"/>
      <p:bldP spid="11" grpId="0" bldLvl="0" animBg="1"/>
      <p:bldP spid="12" grpId="0" bldLvl="0" animBg="1"/>
      <p:bldP spid="13" grpId="0" bldLvl="0" animBg="1"/>
      <p:bldP spid="1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9127"/>
          <a:stretch>
            <a:fillRect/>
          </a:stretch>
        </p:blipFill>
        <p:spPr>
          <a:xfrm>
            <a:off x="474980" y="835660"/>
            <a:ext cx="7612380" cy="10179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830" r="4453" b="57154"/>
          <a:stretch>
            <a:fillRect/>
          </a:stretch>
        </p:blipFill>
        <p:spPr>
          <a:xfrm>
            <a:off x="584835" y="2038985"/>
            <a:ext cx="7365365" cy="26631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5280" y="219710"/>
            <a:ext cx="76149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>
                <a:sym typeface="+mn-ea"/>
              </a:rPr>
              <a:t>（2018朝阳二模）2</a:t>
            </a:r>
            <a:r>
              <a:rPr lang="en-US" altLang="zh-CN">
                <a:sym typeface="+mn-ea"/>
              </a:rPr>
              <a:t>8.某小组设计不同实验方案比较Cu</a:t>
            </a:r>
            <a:r>
              <a:rPr lang="en-US" altLang="zh-CN" baseline="30000">
                <a:sym typeface="+mn-ea"/>
              </a:rPr>
              <a:t>2+</a:t>
            </a:r>
            <a:r>
              <a:rPr lang="en-US" altLang="zh-CN">
                <a:sym typeface="+mn-ea"/>
              </a:rPr>
              <a:t>、Ag</a:t>
            </a:r>
            <a:r>
              <a:rPr lang="en-US" altLang="zh-CN" baseline="30000">
                <a:sym typeface="+mn-ea"/>
              </a:rPr>
              <a:t>+</a:t>
            </a:r>
            <a:r>
              <a:rPr lang="en-US" altLang="zh-CN">
                <a:sym typeface="+mn-ea"/>
              </a:rPr>
              <a:t> 的氧化性。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488180" y="1546860"/>
            <a:ext cx="1731645" cy="30670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Cu+2Ag</a:t>
            </a:r>
            <a:r>
              <a:rPr lang="en-US" altLang="zh-CN" sz="1400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+</a:t>
            </a:r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=Cu</a:t>
            </a:r>
            <a:r>
              <a:rPr lang="en-US" altLang="zh-CN" sz="1400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2+</a:t>
            </a:r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+2Ag</a:t>
            </a:r>
            <a:endParaRPr lang="en-US" altLang="zh-CN" sz="1400" b="1" baseline="30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68520" y="4329430"/>
            <a:ext cx="511175" cy="30670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AgI</a:t>
            </a:r>
            <a:endParaRPr lang="en-US" altLang="zh-CN" sz="1400" b="1" baseline="30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75730" y="1546860"/>
            <a:ext cx="2272030" cy="30670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lang="zh-CN" altLang="en-US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氧化剂的氧化性</a:t>
            </a:r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&gt;</a:t>
            </a:r>
            <a:r>
              <a:rPr lang="zh-CN" altLang="en-US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氧化产物</a:t>
            </a:r>
            <a:endParaRPr lang="zh-CN" altLang="en-US" sz="1400" b="1" baseline="30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3061335" y="3562350"/>
            <a:ext cx="3904615" cy="4000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3061335" y="4153535"/>
            <a:ext cx="3994150" cy="317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377180" y="4329430"/>
            <a:ext cx="2391410" cy="30670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lang="zh-CN" altLang="en-US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常见物质的特殊颜色要牢记</a:t>
            </a:r>
            <a:endParaRPr lang="zh-CN" altLang="en-US" sz="1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683510" y="1826895"/>
            <a:ext cx="1388110" cy="2032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3637915" y="579755"/>
            <a:ext cx="4029075" cy="825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3" grpId="0" bldLvl="0" animBg="1"/>
      <p:bldP spid="6" grpId="0" bldLvl="0" animBg="1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830" t="41538" r="620" b="1907"/>
          <a:stretch>
            <a:fillRect/>
          </a:stretch>
        </p:blipFill>
        <p:spPr>
          <a:xfrm>
            <a:off x="541655" y="594995"/>
            <a:ext cx="7907020" cy="340868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887345" y="3395980"/>
            <a:ext cx="590550" cy="30670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AgCl</a:t>
            </a:r>
            <a:endParaRPr lang="en-US" altLang="zh-CN" sz="1400" b="1" baseline="30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79855" y="2668905"/>
            <a:ext cx="590550" cy="30670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CuI</a:t>
            </a:r>
            <a:endParaRPr lang="en-US" altLang="zh-CN" sz="1400" b="1" baseline="30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176520" y="973455"/>
            <a:ext cx="2810510" cy="127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4346575" y="2802890"/>
            <a:ext cx="533400" cy="30670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AgI</a:t>
            </a:r>
            <a:endParaRPr lang="en-US" altLang="zh-CN" sz="1400" b="1" baseline="30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41925" y="1901825"/>
            <a:ext cx="550545" cy="30670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Cu</a:t>
            </a:r>
            <a:r>
              <a:rPr lang="en-US" altLang="zh-CN" sz="1400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2+</a:t>
            </a:r>
            <a:endParaRPr lang="en-US" altLang="zh-CN" sz="1400" b="1" baseline="30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76520" y="3048635"/>
            <a:ext cx="550545" cy="30670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Cu</a:t>
            </a:r>
            <a:r>
              <a:rPr lang="en-US" altLang="zh-CN" sz="1400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2+</a:t>
            </a:r>
            <a:endParaRPr lang="en-US" altLang="zh-CN" sz="1400" b="1" baseline="30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03365" y="2741930"/>
            <a:ext cx="590550" cy="30670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AgCl</a:t>
            </a:r>
            <a:endParaRPr lang="en-US" altLang="zh-CN" sz="1400" b="1" baseline="30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76520" y="4172585"/>
            <a:ext cx="2198370" cy="30670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CuI+2Ag</a:t>
            </a:r>
            <a:r>
              <a:rPr lang="en-US" altLang="zh-CN" sz="1400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+</a:t>
            </a:r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=</a:t>
            </a:r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Cu</a:t>
            </a:r>
            <a:r>
              <a:rPr lang="en-US" altLang="zh-CN" sz="1400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2+</a:t>
            </a:r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+</a:t>
            </a:r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Ag+</a:t>
            </a:r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AgI</a:t>
            </a:r>
            <a:endParaRPr lang="en-US" altLang="zh-CN" sz="1400" b="1" baseline="30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39690" y="4629150"/>
            <a:ext cx="2272030" cy="30670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lang="zh-CN" altLang="en-US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氧化剂的氧化性</a:t>
            </a:r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&gt;</a:t>
            </a:r>
            <a:r>
              <a:rPr lang="zh-CN" altLang="en-US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氧化产物</a:t>
            </a:r>
            <a:endParaRPr lang="zh-CN" altLang="en-US" sz="1400" b="1" baseline="30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7096125" y="4072890"/>
            <a:ext cx="1017905" cy="698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6445" y="2683510"/>
            <a:ext cx="7692390" cy="21824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" y="139065"/>
            <a:ext cx="7565390" cy="2544445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 flipV="1">
            <a:off x="925195" y="4855845"/>
            <a:ext cx="6941820" cy="1016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826000" y="3698875"/>
            <a:ext cx="3899535" cy="52197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将d烧杯内的溶液换为pH≈4的1 mol/L Na</a:t>
            </a:r>
            <a:r>
              <a:rPr lang="en-US" altLang="zh-CN" sz="1400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SO</a:t>
            </a:r>
            <a:r>
              <a:rPr lang="en-US" altLang="zh-CN" sz="1400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溶液，c中溶液较慢变浅黄，电流计指针偏转  </a:t>
            </a:r>
            <a:endParaRPr lang="en-US" altLang="zh-CN" sz="1400" b="1" baseline="30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15385" y="3072130"/>
            <a:ext cx="1110615" cy="30670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2I</a:t>
            </a:r>
            <a:r>
              <a:rPr lang="en-US" altLang="zh-CN" sz="1400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-_</a:t>
            </a:r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2e</a:t>
            </a:r>
            <a:r>
              <a:rPr lang="en-US" altLang="zh-CN" sz="1400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 </a:t>
            </a:r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= </a:t>
            </a:r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I</a:t>
            </a:r>
            <a:r>
              <a:rPr lang="en-US" altLang="zh-CN" sz="1400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</a:t>
            </a:r>
            <a:endParaRPr lang="en-US" altLang="zh-CN" sz="1400" b="1" baseline="-25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6330950" y="2910840"/>
            <a:ext cx="36195" cy="14147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3103245" y="2245360"/>
            <a:ext cx="1034415" cy="571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270000" y="3061335"/>
            <a:ext cx="5359400" cy="1079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629400" y="1997075"/>
            <a:ext cx="575945" cy="1651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2888615" y="593725"/>
            <a:ext cx="2727325" cy="2014855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</p:txBody>
      </p:sp>
      <p:sp>
        <p:nvSpPr>
          <p:cNvPr id="5" name="矩形 4"/>
          <p:cNvSpPr/>
          <p:nvPr/>
        </p:nvSpPr>
        <p:spPr>
          <a:xfrm>
            <a:off x="3260725" y="2245360"/>
            <a:ext cx="5332730" cy="52197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K</a:t>
            </a:r>
            <a:r>
              <a:rPr lang="en-US" altLang="zh-CN" sz="1400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＞K</a:t>
            </a:r>
            <a:r>
              <a:rPr lang="en-US" altLang="zh-CN" sz="1400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，故Ag</a:t>
            </a:r>
            <a:r>
              <a:rPr lang="en-US" altLang="zh-CN" sz="1400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+</a:t>
            </a:r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更易与I</a:t>
            </a:r>
            <a:r>
              <a:rPr lang="en-US" altLang="zh-CN" sz="1400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发生复分解反应，生成AgI。</a:t>
            </a:r>
            <a:endParaRPr lang="en-US" altLang="zh-CN" sz="1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2Cu</a:t>
            </a:r>
            <a:r>
              <a:rPr lang="en-US" altLang="zh-CN" sz="1400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2+</a:t>
            </a:r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+ 4I</a:t>
            </a:r>
            <a:r>
              <a:rPr lang="en-US" altLang="zh-CN" sz="1400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= 2CuI + I</a:t>
            </a:r>
            <a:r>
              <a:rPr lang="en-US" altLang="zh-CN" sz="1400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，生成了CuI沉淀，使</a:t>
            </a:r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Cu</a:t>
            </a:r>
            <a:r>
              <a:rPr lang="en-US" altLang="zh-CN" sz="1400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2+</a:t>
            </a:r>
            <a:r>
              <a:rPr lang="en-US" altLang="zh-CN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的氧化性增强。 </a:t>
            </a:r>
            <a:endParaRPr lang="en-US" altLang="zh-CN" sz="1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4" grpId="0" bldLvl="0" animBg="1"/>
      <p:bldP spid="5" grpId="0" bldLvl="0" animBg="1"/>
      <p:bldP spid="2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02285" y="173355"/>
            <a:ext cx="6326505" cy="42100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300" b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  <a:sym typeface="+mn-ea"/>
              </a:rPr>
              <a:t>总结：证明</a:t>
            </a:r>
            <a:r>
              <a:rPr lang="zh-CN" altLang="en-US" sz="33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  <a:sym typeface="+mn-ea"/>
              </a:rPr>
              <a:t>原体系</a:t>
            </a:r>
            <a:r>
              <a:rPr lang="zh-CN" altLang="en-US" sz="3300" b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  <a:sym typeface="+mn-ea"/>
              </a:rPr>
              <a:t>中</a:t>
            </a:r>
            <a:r>
              <a:rPr lang="en-US" altLang="zh-CN" sz="3300" b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  <a:sym typeface="+mn-ea"/>
              </a:rPr>
              <a:t>A</a:t>
            </a:r>
            <a:r>
              <a:rPr lang="zh-CN" altLang="en-US" sz="3300" b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  <a:sym typeface="+mn-ea"/>
              </a:rPr>
              <a:t>→</a:t>
            </a:r>
            <a:r>
              <a:rPr lang="en-US" altLang="zh-CN" sz="3300" b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  <a:sym typeface="+mn-ea"/>
              </a:rPr>
              <a:t>T</a:t>
            </a:r>
            <a:r>
              <a:rPr lang="zh-CN" altLang="en-US" sz="3300" b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  <a:sym typeface="+mn-ea"/>
              </a:rPr>
              <a:t>现象</a:t>
            </a:r>
            <a:endParaRPr lang="en-US" altLang="zh-CN" sz="3300" b="1" baseline="300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635000" y="924560"/>
          <a:ext cx="7357745" cy="3352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970"/>
                <a:gridCol w="1835785"/>
                <a:gridCol w="1040130"/>
                <a:gridCol w="3197860"/>
              </a:tblGrid>
              <a:tr h="8572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因素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控制变量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sym typeface="+mn-ea"/>
                        </a:rPr>
                        <a:t>其他条件不变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现象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结论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 anchor="ctr"/>
                </a:tc>
              </a:tr>
              <a:tr h="496570">
                <a:tc rowSpan="5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 baseline="3000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A</a:t>
                      </a:r>
                      <a:r>
                        <a:rPr lang="zh-CN" altLang="en-US" sz="2000" b="1" baseline="3000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、</a:t>
                      </a:r>
                      <a:r>
                        <a:rPr lang="en-US" altLang="zh-CN" sz="2000" b="1" baseline="3000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B</a:t>
                      </a:r>
                      <a:r>
                        <a:rPr lang="zh-CN" altLang="en-US" sz="2000" b="1" baseline="3000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、</a:t>
                      </a:r>
                      <a:r>
                        <a:rPr lang="en-US" altLang="zh-CN" sz="2000" b="1" baseline="30000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C</a:t>
                      </a:r>
                      <a:endParaRPr lang="en-US" altLang="zh-CN" sz="2000" b="1" baseline="30000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en-US" altLang="zh-CN" sz="2000" b="1" baseline="30000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en-US" altLang="zh-CN" sz="2000" b="1" baseline="30000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endParaRPr lang="zh-CN" altLang="en-US" sz="2000" b="1" strike="dblStrike" baseline="0" dirty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dirty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aseline="30000" dirty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 marL="68580" marR="68580" marT="34290" marB="34290" anchor="ctr"/>
                </a:tc>
              </a:tr>
              <a:tr h="49657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dirty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aseline="30000" dirty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 marL="68580" marR="68580" marT="34290" marB="34290" anchor="ctr"/>
                </a:tc>
              </a:tr>
              <a:tr h="375920">
                <a:tc vMerge="1">
                  <a:tcPr/>
                </a:tc>
                <a:tc rowSpan="2"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000" dirty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dirty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dirty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34290" marB="34290"/>
                </a:tc>
              </a:tr>
              <a:tr h="37465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dirty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dirty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34290" marB="34290"/>
                </a:tc>
              </a:tr>
              <a:tr h="75120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dirty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dirty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778372" y="2016590"/>
            <a:ext cx="3402377" cy="42100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300" b="1" baseline="300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不能证明原体系中</a:t>
            </a:r>
            <a:r>
              <a:rPr lang="en-US" altLang="zh-CN" sz="3300" b="1" baseline="300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A</a:t>
            </a:r>
            <a:r>
              <a:rPr lang="zh-CN" altLang="en-US" sz="3300" b="1" baseline="300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→</a:t>
            </a:r>
            <a:r>
              <a:rPr lang="en-US" altLang="zh-CN" sz="3300" b="1" baseline="300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T</a:t>
            </a:r>
            <a:endParaRPr lang="en-US" altLang="zh-CN" sz="3300" b="1" baseline="300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02958" y="2999256"/>
            <a:ext cx="1414780" cy="414020"/>
          </a:xfrm>
          <a:prstGeom prst="rect">
            <a:avLst/>
          </a:prstGeom>
        </p:spPr>
        <p:txBody>
          <a:bodyPr wrap="none">
            <a:spAutoFit/>
          </a:bodyPr>
          <a:p>
            <a:pPr algn="ctr">
              <a:defRPr/>
            </a:pPr>
            <a:r>
              <a:rPr lang="en-US" altLang="zh-CN" sz="2100" b="1" strike="dblStrike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A 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、</a:t>
            </a: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B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、</a:t>
            </a: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C</a:t>
            </a:r>
            <a:endParaRPr lang="zh-CN" altLang="en-US" sz="21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20282" y="3856036"/>
            <a:ext cx="3035987" cy="42100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zh-CN" altLang="en-US" sz="3300" b="1" baseline="300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能证明原体系</a:t>
            </a:r>
            <a:r>
              <a:rPr lang="zh-CN" altLang="en-US" sz="3300" b="1" baseline="300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中</a:t>
            </a:r>
            <a:r>
              <a:rPr lang="en-US" altLang="zh-CN" sz="3300" b="1" baseline="300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A</a:t>
            </a:r>
            <a:r>
              <a:rPr lang="zh-CN" altLang="en-US" sz="3300" b="1" baseline="300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→</a:t>
            </a:r>
            <a:r>
              <a:rPr lang="en-US" altLang="zh-CN" sz="3300" b="1" baseline="300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T</a:t>
            </a:r>
            <a:endParaRPr lang="en-US" altLang="zh-CN" sz="3300" b="1" baseline="300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21418" y="2800508"/>
            <a:ext cx="614680" cy="41402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21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无</a:t>
            </a:r>
            <a:r>
              <a:rPr lang="en-US" altLang="zh-CN" sz="21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T</a:t>
            </a:r>
            <a:endParaRPr lang="zh-CN" altLang="en-US" sz="21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55343" y="3214455"/>
            <a:ext cx="347345" cy="41402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en-US" altLang="zh-CN" sz="21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T</a:t>
            </a:r>
            <a:endParaRPr lang="en-US" altLang="zh-CN" sz="21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20335" y="3304391"/>
            <a:ext cx="3261130" cy="42100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300" b="1" baseline="300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不能证明原体系中</a:t>
            </a:r>
            <a:r>
              <a:rPr lang="en-US" altLang="zh-CN" sz="3300" b="1" baseline="300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A</a:t>
            </a:r>
            <a:r>
              <a:rPr lang="zh-CN" altLang="en-US" sz="3300" b="1" baseline="300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→</a:t>
            </a:r>
            <a:r>
              <a:rPr lang="en-US" altLang="zh-CN" sz="3300" b="1" baseline="300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T</a:t>
            </a:r>
            <a:endParaRPr lang="en-US" altLang="zh-CN" sz="3300" b="1" baseline="300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23085" y="1888954"/>
            <a:ext cx="347345" cy="41402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en-US" altLang="zh-CN" sz="21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T</a:t>
            </a:r>
            <a:endParaRPr lang="en-US" altLang="zh-CN" sz="21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03116" y="2084085"/>
            <a:ext cx="1281430" cy="41402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</a:rPr>
              <a:t>、</a:t>
            </a:r>
            <a:r>
              <a:rPr lang="en-US" altLang="zh-CN" sz="2100" b="1" strike="dblStrike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B</a:t>
            </a:r>
            <a:r>
              <a:rPr lang="zh-CN" altLang="en-US" sz="2100" b="1" strike="dblStrike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、</a:t>
            </a:r>
            <a:r>
              <a:rPr lang="en-US" altLang="zh-CN" sz="2100" b="1" strike="dblStrike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C</a:t>
            </a:r>
            <a:endParaRPr lang="zh-CN" altLang="en-US" sz="2100" b="1" strike="dblStrike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69156" y="3725530"/>
            <a:ext cx="1281430" cy="414020"/>
          </a:xfrm>
          <a:prstGeom prst="rect">
            <a:avLst/>
          </a:prstGeom>
        </p:spPr>
        <p:txBody>
          <a:bodyPr wrap="none">
            <a:spAutoFit/>
          </a:bodyPr>
          <a:p>
            <a:pPr algn="ctr">
              <a:defRPr/>
            </a:pP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A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、</a:t>
            </a: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B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、</a:t>
            </a: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C</a:t>
            </a:r>
            <a:endParaRPr lang="zh-CN" altLang="en-US" sz="21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15092" y="3725702"/>
            <a:ext cx="826770" cy="41402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21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检验</a:t>
            </a:r>
            <a:r>
              <a:rPr lang="en-US" altLang="zh-CN" sz="21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a</a:t>
            </a:r>
            <a:endParaRPr lang="zh-CN" altLang="en-US" sz="21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57088" y="2918829"/>
            <a:ext cx="2961684" cy="42100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300" b="1" baseline="300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能证明原体系中</a:t>
            </a:r>
            <a:r>
              <a:rPr lang="en-US" altLang="zh-CN" sz="3300" b="1" baseline="300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A</a:t>
            </a:r>
            <a:r>
              <a:rPr lang="zh-CN" altLang="en-US" sz="3300" b="1" baseline="300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→</a:t>
            </a:r>
            <a:r>
              <a:rPr lang="en-US" altLang="zh-CN" sz="3300" b="1" baseline="300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T</a:t>
            </a:r>
            <a:endParaRPr lang="en-US" altLang="zh-CN" sz="3300" b="1" baseline="300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14469" y="2386613"/>
            <a:ext cx="614680" cy="41402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21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无</a:t>
            </a:r>
            <a:r>
              <a:rPr lang="en-US" altLang="zh-CN" sz="21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T</a:t>
            </a:r>
            <a:endParaRPr lang="zh-CN" altLang="en-US" sz="21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20330" y="2498210"/>
            <a:ext cx="2818214" cy="42100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300" b="1" baseline="300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原体系中</a:t>
            </a:r>
            <a:r>
              <a:rPr lang="en-US" altLang="zh-CN" sz="3300" b="1" baseline="300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A</a:t>
            </a:r>
            <a:r>
              <a:rPr lang="zh-CN" altLang="en-US" sz="3300" b="1" baseline="300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不能→</a:t>
            </a:r>
            <a:r>
              <a:rPr lang="en-US" altLang="zh-CN" sz="3300" b="1" baseline="300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T</a:t>
            </a:r>
            <a:endParaRPr lang="en-US" altLang="zh-CN" sz="3300" b="1" baseline="300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3717013" y="4276603"/>
            <a:ext cx="653472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注：</a:t>
            </a:r>
            <a:r>
              <a:rPr lang="en-US" altLang="zh-CN" sz="20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a </a:t>
            </a:r>
            <a:r>
              <a:rPr lang="zh-CN" altLang="en-US" sz="20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代表</a:t>
            </a:r>
            <a:r>
              <a:rPr lang="en-US" altLang="zh-CN" sz="20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A</a:t>
            </a:r>
            <a:r>
              <a:rPr lang="zh-CN" altLang="en-US" sz="20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对应的产物</a:t>
            </a:r>
            <a:endParaRPr lang="zh-CN" altLang="en-US" sz="20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8640" y="641985"/>
            <a:ext cx="7893050" cy="378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indent="457200" algn="l"/>
            <a:r>
              <a:rPr lang="en-US" altLang="zh-CN" sz="2400" dirty="0">
                <a:solidFill>
                  <a:srgbClr val="3820EE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                                </a:t>
            </a:r>
            <a:r>
              <a:rPr lang="zh-CN" altLang="en-US" sz="2400" dirty="0">
                <a:solidFill>
                  <a:srgbClr val="3820EE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课标要求</a:t>
            </a:r>
            <a:endParaRPr lang="zh-CN" altLang="en-US" sz="2400" dirty="0">
              <a:solidFill>
                <a:srgbClr val="3820EE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  <a:p>
            <a:pPr indent="457200"/>
            <a:r>
              <a:rPr lang="en-US" altLang="zh-CN" sz="2400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1.</a:t>
            </a:r>
            <a:r>
              <a:rPr lang="zh-CN" altLang="en-US" sz="2400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能在复杂的化学问题情境中提出有价值的实验探究课题，能</a:t>
            </a:r>
            <a:r>
              <a:rPr lang="zh-CN" altLang="en-US" sz="2400" dirty="0">
                <a:solidFill>
                  <a:srgbClr val="3820EE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设计</a:t>
            </a:r>
            <a:r>
              <a:rPr lang="zh-CN" altLang="en-US" sz="2400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有关</a:t>
            </a:r>
            <a:r>
              <a:rPr lang="zh-CN" altLang="en-US" sz="2400" u="sng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物质转化、分离提纯、性质应用</a:t>
            </a:r>
            <a:r>
              <a:rPr lang="zh-CN" altLang="en-US" sz="2400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等的综合</a:t>
            </a:r>
            <a:r>
              <a:rPr lang="zh-CN" altLang="en-US" sz="2400" dirty="0">
                <a:solidFill>
                  <a:srgbClr val="3820EE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实验方案</a:t>
            </a:r>
            <a:r>
              <a:rPr lang="zh-CN" altLang="en-US" sz="2400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；</a:t>
            </a:r>
            <a:endParaRPr lang="zh-CN" altLang="en-US" sz="24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indent="457200"/>
            <a:r>
              <a:rPr lang="en-US" altLang="zh-CN" sz="2400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2.</a:t>
            </a:r>
            <a:r>
              <a:rPr lang="zh-CN" altLang="en-US" sz="2400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能运用</a:t>
            </a:r>
            <a:r>
              <a:rPr lang="zh-CN" altLang="en-US" sz="2400" u="sng" dirty="0">
                <a:solidFill>
                  <a:srgbClr val="3820EE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控制变量</a:t>
            </a:r>
            <a:r>
              <a:rPr lang="zh-CN" altLang="en-US" sz="2400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方法探究并确定合适的反应条件，安全、顺利地完成实验；</a:t>
            </a:r>
            <a:endParaRPr lang="zh-CN" altLang="en-US" sz="24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indent="457200"/>
            <a:r>
              <a:rPr lang="en-US" altLang="zh-CN" sz="2400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3.</a:t>
            </a:r>
            <a:r>
              <a:rPr lang="zh-CN" altLang="en-US" sz="2400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能用</a:t>
            </a:r>
            <a:r>
              <a:rPr lang="zh-CN" altLang="en-US" sz="2400" u="sng" dirty="0">
                <a:solidFill>
                  <a:srgbClr val="3820EE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数据、图表、符号</a:t>
            </a:r>
            <a:r>
              <a:rPr lang="zh-CN" altLang="en-US" sz="2400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等描述实验证据并据以进行分析推理形成结论；</a:t>
            </a:r>
            <a:endParaRPr lang="zh-CN" altLang="en-US" sz="24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indent="457200"/>
            <a:r>
              <a:rPr lang="en-US" altLang="zh-CN" sz="2400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4.</a:t>
            </a:r>
            <a:r>
              <a:rPr lang="zh-CN" altLang="en-US" sz="2400" u="sng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能对实验方案、实验过程和实验结论进行</a:t>
            </a:r>
            <a:r>
              <a:rPr lang="zh-CN" altLang="en-US" sz="2400" u="sng" dirty="0">
                <a:solidFill>
                  <a:srgbClr val="3C24EE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评价</a:t>
            </a:r>
            <a:r>
              <a:rPr lang="zh-CN" altLang="en-US" sz="2400" u="sng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，提出进一步探究的设想。</a:t>
            </a:r>
            <a:endParaRPr lang="zh-CN" altLang="en-US" sz="2400" u="sng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847" y="685840"/>
            <a:ext cx="8712968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1. 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碘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元素属于卤族元素，具有多种价态，承载了典型非金属元素的部分性质，其单质和化合物也是中学常见的物质。</a:t>
            </a:r>
            <a:endParaRPr lang="zh-CN" altLang="en-US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中学阶段学习的理论知识如各种平衡、能量变化以及研究物质性质的方法，也都可以以碘及其化合物作为典型例子，</a:t>
            </a:r>
            <a:r>
              <a:rPr 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可以具有多重功能价值，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可承载复杂的研究体系。</a:t>
            </a:r>
            <a:endParaRPr 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0855" y="44450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内容分析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163" y="217860"/>
            <a:ext cx="8496944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学习目标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1.会描述I</a:t>
            </a:r>
            <a:r>
              <a:rPr sz="20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、碘化氢、</a:t>
            </a:r>
            <a:r>
              <a:rPr 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含碘</a:t>
            </a:r>
            <a:r>
              <a:rPr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盐的物理性质（ 如碘易升华，碘在水、四氯化碳、苯中的溶解性以及颜色。碘化银的颜色和在水中的溶解性）</a:t>
            </a:r>
            <a:endParaRPr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会描述I</a:t>
            </a:r>
            <a:r>
              <a:rPr sz="20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、碘化氢、</a:t>
            </a:r>
            <a:r>
              <a:rPr 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含碘</a:t>
            </a:r>
            <a:r>
              <a:rPr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盐的化学性质（如氧化性、还原性、</a:t>
            </a:r>
            <a:r>
              <a:rPr 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复分解反应</a:t>
            </a:r>
            <a:r>
              <a:rPr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等）</a:t>
            </a:r>
            <a:endParaRPr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深化理解探究题的解题思路，体会科学探究过程，对问题的产生提出合理假设，搜集相关实验证据，建立证据与结论间的逻辑关系，进而设计实验证实或证伪假设，得出可信的实验结论，从而形成解决一般情境探究问题的思路。在探究活动设计中落实化学学科素养，从而完成从知识复习到能力提升的跨越，提高总复习效益。</a:t>
            </a:r>
            <a:endParaRPr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5752" y="125457"/>
            <a:ext cx="8139178" cy="331514"/>
          </a:xfrm>
        </p:spPr>
        <p:txBody>
          <a:bodyPr>
            <a:normAutofit fontScale="90000"/>
          </a:bodyPr>
          <a:p>
            <a:r>
              <a:rPr lang="zh-CN" altLang="en-US" sz="2400" b="0">
                <a:latin typeface="宋体" panose="02010600030101010101" pitchFamily="2" charset="-122"/>
                <a:ea typeface="宋体" panose="02010600030101010101" pitchFamily="2" charset="-122"/>
              </a:rPr>
              <a:t>任务一：利用二维图，从价类二维角度梳理碘及其化合物</a:t>
            </a:r>
            <a:endParaRPr lang="zh-CN" altLang="en-US" sz="2400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-21474826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9970" y="714375"/>
            <a:ext cx="6202045" cy="34556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2541270" y="4128135"/>
            <a:ext cx="406082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/>
              <a:t>图１ 碘元素及其化合物二维坐标图</a:t>
            </a:r>
            <a:endParaRPr lang="zh-CN" altLang="en-US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63513" y="52070"/>
            <a:ext cx="807402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>
                <a:sym typeface="+mn-ea"/>
              </a:rPr>
              <a:t>（2018朝阳一模）28.某小组以4H</a:t>
            </a:r>
            <a:r>
              <a:rPr lang="zh-CN" altLang="en-US" baseline="30000">
                <a:sym typeface="+mn-ea"/>
              </a:rPr>
              <a:t>+ </a:t>
            </a:r>
            <a:r>
              <a:rPr lang="zh-CN" altLang="en-US">
                <a:sym typeface="+mn-ea"/>
              </a:rPr>
              <a:t>+4I</a:t>
            </a:r>
            <a:r>
              <a:rPr lang="zh-CN" altLang="en-US" baseline="30000">
                <a:sym typeface="+mn-ea"/>
              </a:rPr>
              <a:t>–</a:t>
            </a:r>
            <a:r>
              <a:rPr lang="zh-CN" altLang="en-US">
                <a:sym typeface="+mn-ea"/>
              </a:rPr>
              <a:t>+O</a:t>
            </a:r>
            <a:r>
              <a:rPr lang="zh-CN" altLang="en-US" baseline="-25000">
                <a:sym typeface="+mn-ea"/>
              </a:rPr>
              <a:t>2</a:t>
            </a:r>
            <a:r>
              <a:rPr lang="zh-CN" altLang="en-US">
                <a:sym typeface="+mn-ea"/>
              </a:rPr>
              <a:t>＝2I</a:t>
            </a:r>
            <a:r>
              <a:rPr lang="zh-CN" altLang="en-US" baseline="-25000">
                <a:sym typeface="+mn-ea"/>
              </a:rPr>
              <a:t>2</a:t>
            </a:r>
            <a:r>
              <a:rPr lang="zh-CN" altLang="en-US">
                <a:sym typeface="+mn-ea"/>
              </a:rPr>
              <a:t> +2H</a:t>
            </a:r>
            <a:r>
              <a:rPr lang="zh-CN" altLang="en-US" baseline="-25000">
                <a:sym typeface="+mn-ea"/>
              </a:rPr>
              <a:t>2</a:t>
            </a:r>
            <a:r>
              <a:rPr lang="zh-CN" altLang="en-US">
                <a:sym typeface="+mn-ea"/>
              </a:rPr>
              <a:t>O为研究对象，探究影响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                                  氧化还原反应的因素。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185" y="3333750"/>
            <a:ext cx="8216265" cy="15011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880745"/>
            <a:ext cx="7292975" cy="2186305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4703445" y="369570"/>
            <a:ext cx="3305810" cy="5111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p>
            <a:pPr algn="ctr" fontAlgn="auto">
              <a:lnSpc>
                <a:spcPct val="150000"/>
              </a:lnSpc>
            </a:pPr>
            <a:r>
              <a:rPr lang="zh-CN" altLang="en-US" sz="2800" b="1" baseline="30000" dirty="0"/>
              <a:t>需明确实验探究的目的？</a:t>
            </a:r>
            <a:endParaRPr lang="zh-CN" altLang="en-US" sz="2800" b="1" baseline="30000" dirty="0"/>
          </a:p>
        </p:txBody>
      </p:sp>
      <p:sp>
        <p:nvSpPr>
          <p:cNvPr id="37" name="矩形 36"/>
          <p:cNvSpPr/>
          <p:nvPr/>
        </p:nvSpPr>
        <p:spPr>
          <a:xfrm>
            <a:off x="3902075" y="1466850"/>
            <a:ext cx="495300" cy="1373505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</p:txBody>
      </p:sp>
      <p:sp>
        <p:nvSpPr>
          <p:cNvPr id="2" name="矩形 1"/>
          <p:cNvSpPr/>
          <p:nvPr/>
        </p:nvSpPr>
        <p:spPr>
          <a:xfrm>
            <a:off x="2093595" y="1924050"/>
            <a:ext cx="495300" cy="732155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</p:txBody>
      </p:sp>
      <p:sp>
        <p:nvSpPr>
          <p:cNvPr id="3" name="矩形 2"/>
          <p:cNvSpPr/>
          <p:nvPr/>
        </p:nvSpPr>
        <p:spPr>
          <a:xfrm>
            <a:off x="4627245" y="1517650"/>
            <a:ext cx="2986405" cy="1373505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</p:txBody>
      </p:sp>
      <p:sp>
        <p:nvSpPr>
          <p:cNvPr id="11" name="矩形 10"/>
          <p:cNvSpPr/>
          <p:nvPr/>
        </p:nvSpPr>
        <p:spPr>
          <a:xfrm>
            <a:off x="1809115" y="2739390"/>
            <a:ext cx="2440940" cy="64516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对照组，证明只有</a:t>
            </a:r>
            <a:r>
              <a:rPr lang="zh-CN" altLang="en-US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氧气</a:t>
            </a:r>
            <a:r>
              <a:rPr lang="en-US" altLang="zh-CN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时很难氧化I</a:t>
            </a:r>
            <a:r>
              <a:rPr lang="en-US" altLang="zh-CN" b="1" baseline="30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-</a:t>
            </a:r>
            <a:endParaRPr lang="zh-CN" altLang="en-US" b="1" baseline="-250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87090" y="4466590"/>
            <a:ext cx="514985" cy="3683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I</a:t>
            </a:r>
            <a:r>
              <a:rPr lang="en-US" b="1" baseline="-25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2</a:t>
            </a:r>
            <a:endParaRPr lang="en-US" b="1" baseline="-250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032000" y="2283777"/>
            <a:ext cx="5080000" cy="252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sz="105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813810" y="2965450"/>
            <a:ext cx="5135245" cy="175323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lang="zh-CN" altLang="en-US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（</a:t>
            </a:r>
            <a:r>
              <a:rPr lang="en-US" altLang="zh-CN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1）如</a:t>
            </a:r>
            <a:r>
              <a:rPr lang="zh-CN" altLang="en-US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果</a:t>
            </a:r>
            <a:r>
              <a:rPr lang="en-US" altLang="zh-CN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实验Ⅰ和</a:t>
            </a:r>
            <a:r>
              <a:rPr lang="en-US" altLang="zh-CN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Ⅲ</a:t>
            </a:r>
            <a:r>
              <a:rPr lang="en-US" altLang="zh-CN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产生，为何实验</a:t>
            </a:r>
            <a:r>
              <a:rPr lang="en-US" altLang="zh-CN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Ⅱ</a:t>
            </a:r>
            <a:r>
              <a:rPr lang="en-US" altLang="zh-CN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没有产生？这是否与二氧化硫的还原性有关？</a:t>
            </a:r>
            <a:endParaRPr lang="en-US" altLang="zh-CN" b="1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  <a:p>
            <a:pPr algn="l"/>
            <a:r>
              <a:rPr lang="en-US" altLang="zh-CN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（2）碘单质在四氯化碳的溶解度大，为何还可以在其上清液中检测出碘单质呢？</a:t>
            </a:r>
            <a:endParaRPr lang="en-US" altLang="zh-CN" b="1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  <a:p>
            <a:pPr algn="l"/>
            <a:r>
              <a:rPr lang="en-US" altLang="zh-CN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（3）设问（2）中提到的现象</a:t>
            </a:r>
            <a:r>
              <a:rPr lang="zh-CN" altLang="en-US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如何</a:t>
            </a:r>
            <a:r>
              <a:rPr lang="en-US" altLang="zh-CN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推出实验</a:t>
            </a:r>
            <a:r>
              <a:rPr lang="en-US" altLang="zh-CN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Ⅰ和Ⅲ</a:t>
            </a:r>
            <a:r>
              <a:rPr lang="en-US" altLang="zh-CN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有碘单质生成</a:t>
            </a:r>
            <a:r>
              <a:rPr lang="zh-CN" altLang="en-US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吗</a:t>
            </a:r>
            <a:r>
              <a:rPr lang="en-US" altLang="zh-CN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？</a:t>
            </a:r>
            <a:endParaRPr lang="en-US" altLang="zh-CN" b="1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7" grpId="0" bldLvl="0" animBg="1"/>
      <p:bldP spid="2" grpId="0" bldLvl="0" animBg="1"/>
      <p:bldP spid="3" grpId="0" bldLvl="0" animBg="1"/>
      <p:bldP spid="11" grpId="0" bldLvl="0" animBg="1"/>
      <p:bldP spid="7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" y="244475"/>
            <a:ext cx="8748395" cy="28575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690370" y="2605405"/>
            <a:ext cx="2440940" cy="3683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ctr"/>
            <a:r>
              <a:rPr lang="zh-CN" altLang="en-US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上层黄色，下层无色</a:t>
            </a:r>
            <a:endParaRPr lang="en-US" altLang="zh-CN" b="1" baseline="-25000" dirty="0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2545" y="740410"/>
            <a:ext cx="8923020" cy="181356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840730" y="285750"/>
            <a:ext cx="3092450" cy="9220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ctr"/>
            <a:r>
              <a:rPr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在水中的</a:t>
            </a:r>
            <a:r>
              <a:rPr lang="en-US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SO</a:t>
            </a:r>
            <a:r>
              <a:rPr lang="en-US" b="1" baseline="-25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2</a:t>
            </a:r>
            <a:r>
              <a:rPr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溶解度比大</a:t>
            </a:r>
            <a:r>
              <a:rPr lang="en-US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CO</a:t>
            </a:r>
            <a:r>
              <a:rPr lang="en-US" b="1" baseline="-25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2</a:t>
            </a:r>
            <a:r>
              <a:rPr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，且</a:t>
            </a:r>
            <a:r>
              <a:rPr lang="en-US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H</a:t>
            </a:r>
            <a:r>
              <a:rPr lang="en-US" b="1" baseline="-25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SO</a:t>
            </a:r>
            <a:r>
              <a:rPr lang="en-US" b="1" baseline="-25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3</a:t>
            </a:r>
            <a:r>
              <a:rPr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的酸性强于</a:t>
            </a:r>
            <a:r>
              <a:rPr lang="en-US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H</a:t>
            </a:r>
            <a:r>
              <a:rPr lang="en-US" b="1" baseline="-25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CO</a:t>
            </a:r>
            <a:r>
              <a:rPr lang="en-US" b="1" baseline="-25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3</a:t>
            </a:r>
            <a:r>
              <a:rPr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，因此溶液酸性更强 </a:t>
            </a:r>
            <a:endParaRPr lang="en-US" altLang="zh-CN" b="1" baseline="-250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06115" y="2553970"/>
            <a:ext cx="3092450" cy="64516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ctr"/>
            <a:r>
              <a:rPr lang="en-US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SO</a:t>
            </a:r>
            <a:r>
              <a:rPr lang="en-US" b="1" baseline="-25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+I</a:t>
            </a:r>
            <a:r>
              <a:rPr lang="en-US" b="1" baseline="-25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+2H</a:t>
            </a:r>
            <a:r>
              <a:rPr lang="en-US" b="1" baseline="-25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O=H</a:t>
            </a:r>
            <a:r>
              <a:rPr lang="en-US" b="1" baseline="-25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SO</a:t>
            </a:r>
            <a:r>
              <a:rPr lang="en-US" b="1" baseline="-25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4</a:t>
            </a:r>
            <a:r>
              <a:rPr lang="en-US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+2HI</a:t>
            </a:r>
            <a:r>
              <a:rPr lang="zh-CN" altLang="en-US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，被二氧化硫反应了。</a:t>
            </a:r>
            <a:r>
              <a:rPr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b="1" baseline="-25000" dirty="0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128260" y="1844040"/>
            <a:ext cx="3092450" cy="368300"/>
            <a:chOff x="8716" y="3397"/>
            <a:chExt cx="4870" cy="580"/>
          </a:xfrm>
        </p:grpSpPr>
        <p:sp>
          <p:nvSpPr>
            <p:cNvPr id="12" name="矩形 11"/>
            <p:cNvSpPr/>
            <p:nvPr/>
          </p:nvSpPr>
          <p:spPr>
            <a:xfrm>
              <a:off x="8716" y="3397"/>
              <a:ext cx="4870" cy="5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0000FF"/>
              </a:solidFill>
              <a:prstDash val="dash"/>
            </a:ln>
          </p:spPr>
          <p:txBody>
            <a:bodyPr wrap="square">
              <a:spAutoFit/>
            </a:bodyPr>
            <a:p>
              <a:pPr algn="ctr"/>
              <a:r>
                <a:rPr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 </a:t>
              </a:r>
              <a:endParaRPr lang="en-US" altLang="zh-CN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  <p:graphicFrame>
          <p:nvGraphicFramePr>
            <p:cNvPr id="15" name="对象 -2147482602"/>
            <p:cNvGraphicFramePr>
              <a:graphicFrameLocks noChangeAspect="1"/>
            </p:cNvGraphicFramePr>
            <p:nvPr/>
          </p:nvGraphicFramePr>
          <p:xfrm>
            <a:off x="8985" y="3485"/>
            <a:ext cx="3936" cy="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" name="" r:id="rId2" imgW="1625600" imgH="203200" progId="Equation.DSMT4">
                    <p:embed/>
                  </p:oleObj>
                </mc:Choice>
                <mc:Fallback>
                  <p:oleObj name="" r:id="rId2" imgW="1625600" imgH="2032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8985" y="3485"/>
                          <a:ext cx="3936" cy="49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0" y="464820"/>
            <a:ext cx="8717915" cy="4053840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600710" y="901065"/>
            <a:ext cx="8250555" cy="3617595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p>
            <a:pPr algn="ctr" fontAlgn="auto">
              <a:lnSpc>
                <a:spcPts val="2500"/>
              </a:lnSpc>
            </a:pPr>
            <a:endParaRPr lang="zh-CN" altLang="en-US" sz="1600" b="1" baseline="30000" dirty="0"/>
          </a:p>
          <a:p>
            <a:pPr algn="ctr" fontAlgn="auto">
              <a:lnSpc>
                <a:spcPts val="2500"/>
              </a:lnSpc>
            </a:pPr>
            <a:endParaRPr lang="zh-CN" altLang="en-US" sz="1600" b="1" baseline="30000" dirty="0"/>
          </a:p>
          <a:p>
            <a:pPr algn="ctr" fontAlgn="auto">
              <a:lnSpc>
                <a:spcPts val="2500"/>
              </a:lnSpc>
            </a:pPr>
            <a:endParaRPr lang="zh-CN" altLang="en-US" sz="1600" b="1" baseline="30000" dirty="0"/>
          </a:p>
          <a:p>
            <a:pPr algn="ctr" fontAlgn="auto">
              <a:lnSpc>
                <a:spcPts val="2500"/>
              </a:lnSpc>
            </a:pPr>
            <a:endParaRPr lang="zh-CN" altLang="en-US" sz="1600" b="1" baseline="30000" dirty="0"/>
          </a:p>
          <a:p>
            <a:pPr algn="ctr" fontAlgn="auto">
              <a:lnSpc>
                <a:spcPts val="2500"/>
              </a:lnSpc>
            </a:pPr>
            <a:endParaRPr lang="zh-CN" altLang="en-US" sz="1600" b="1" baseline="30000" dirty="0"/>
          </a:p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</p:txBody>
      </p:sp>
      <p:sp>
        <p:nvSpPr>
          <p:cNvPr id="23" name="矩形 22"/>
          <p:cNvSpPr/>
          <p:nvPr/>
        </p:nvSpPr>
        <p:spPr>
          <a:xfrm>
            <a:off x="5434330" y="969010"/>
            <a:ext cx="2077085" cy="3683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ctr"/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Ⅱ中有大量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SO</a:t>
            </a:r>
            <a:r>
              <a:rPr lang="en-US" altLang="zh-CN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en-US" altLang="zh-CN" b="1" baseline="-25000" dirty="0" smtClean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860" y="2468880"/>
            <a:ext cx="5288280" cy="2057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167630" y="1772920"/>
            <a:ext cx="3855720" cy="64516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ctr"/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加热除去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SO</a:t>
            </a:r>
            <a:r>
              <a:rPr lang="en-US" altLang="zh-CN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并检验其除尽后，检验其中含有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I</a:t>
            </a:r>
            <a:r>
              <a:rPr lang="en-US" altLang="zh-CN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-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，以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AgI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形式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稳定存在。</a:t>
            </a:r>
            <a:endParaRPr lang="en-US" altLang="zh-CN" b="1" baseline="30000" dirty="0" smtClean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36440" y="3999865"/>
            <a:ext cx="4486910" cy="9220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阳极发生</a:t>
            </a:r>
            <a:r>
              <a:rPr 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2I</a:t>
            </a:r>
            <a:r>
              <a:rPr lang="en-US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-2e</a:t>
            </a:r>
            <a:r>
              <a:rPr lang="en-US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=I</a:t>
            </a:r>
            <a:r>
              <a:rPr lang="en-US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，生成的</a:t>
            </a:r>
            <a:r>
              <a:rPr lang="en-US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I</a:t>
            </a:r>
            <a:r>
              <a:rPr lang="en-US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</a:t>
            </a:r>
            <a:r>
              <a:rPr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与溶液中的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SO</a:t>
            </a:r>
            <a:r>
              <a:rPr lang="en-US" altLang="zh-CN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</a:t>
            </a:r>
            <a:r>
              <a:rPr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发生反应：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SO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+I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+2H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O=H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SO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+2HI</a:t>
            </a:r>
            <a:r>
              <a:rPr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，以上过程循环进行，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SO</a:t>
            </a:r>
            <a:r>
              <a:rPr lang="en-US" altLang="zh-CN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</a:t>
            </a:r>
            <a:r>
              <a:rPr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减少，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SO</a:t>
            </a:r>
            <a:r>
              <a:rPr lang="en-US" altLang="zh-CN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4</a:t>
            </a:r>
            <a:r>
              <a:rPr lang="en-US" altLang="zh-CN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2-</a:t>
            </a:r>
            <a:r>
              <a:rPr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增多。</a:t>
            </a:r>
            <a:endParaRPr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6865620" y="1771015"/>
            <a:ext cx="1514475" cy="190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3" grpId="0" bldLvl="0" animBg="1"/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" y="106680"/>
            <a:ext cx="7254240" cy="5410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883285"/>
            <a:ext cx="4415155" cy="3603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-179" t="209" r="10064" b="104"/>
          <a:stretch>
            <a:fillRect/>
          </a:stretch>
        </p:blipFill>
        <p:spPr>
          <a:xfrm>
            <a:off x="4170045" y="934720"/>
            <a:ext cx="4792980" cy="36398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67910" y="1092200"/>
            <a:ext cx="3606800" cy="64516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在酸性条件下，KI比AgI易氧化，说明</a:t>
            </a:r>
            <a:r>
              <a:rPr 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</a:t>
            </a:r>
            <a:r>
              <a:rPr lang="en-US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(I</a:t>
            </a:r>
            <a:r>
              <a:rPr lang="en-US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en-US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r>
              <a:rPr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越大，越易被氧化；</a:t>
            </a:r>
            <a:endParaRPr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46380" y="1440815"/>
            <a:ext cx="3864610" cy="2014855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</p:txBody>
      </p:sp>
      <p:sp>
        <p:nvSpPr>
          <p:cNvPr id="6" name="矩形 5"/>
          <p:cNvSpPr/>
          <p:nvPr/>
        </p:nvSpPr>
        <p:spPr>
          <a:xfrm>
            <a:off x="4634230" y="1986915"/>
            <a:ext cx="4328795" cy="732155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</p:txBody>
      </p:sp>
      <p:sp>
        <p:nvSpPr>
          <p:cNvPr id="7" name="矩形 6"/>
          <p:cNvSpPr/>
          <p:nvPr/>
        </p:nvSpPr>
        <p:spPr>
          <a:xfrm>
            <a:off x="772160" y="2620010"/>
            <a:ext cx="2931160" cy="64516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通过Ⅰ、Ⅲ、Ⅳ，说明c(H</a:t>
            </a:r>
            <a:r>
              <a:rPr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+</a:t>
            </a:r>
            <a:r>
              <a:rPr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)越大，I</a:t>
            </a:r>
            <a:r>
              <a:rPr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越易被氧化；</a:t>
            </a:r>
            <a:endParaRPr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59680" y="3841750"/>
            <a:ext cx="3759200" cy="9220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algn="l"/>
            <a:r>
              <a:rPr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相同条件下，Ⅱ</a:t>
            </a:r>
            <a:r>
              <a:rPr 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中亮黄色溶液电解时检出</a:t>
            </a:r>
            <a:r>
              <a:rPr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I</a:t>
            </a:r>
            <a:r>
              <a:rPr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</a:t>
            </a:r>
            <a:r>
              <a:rPr lang="zh-CN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，</a:t>
            </a:r>
            <a:r>
              <a:rPr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未电解时未检出I</a:t>
            </a:r>
            <a:r>
              <a:rPr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，故</a:t>
            </a:r>
            <a:r>
              <a:rPr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与反应条件有关</a:t>
            </a:r>
            <a:r>
              <a:rPr lang="zh-CN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。</a:t>
            </a:r>
            <a:endParaRPr lang="zh-CN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34230" y="2872105"/>
            <a:ext cx="4328795" cy="732155"/>
          </a:xfrm>
          <a:prstGeom prst="rect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  <a:p>
            <a:pPr algn="ctr" fontAlgn="auto">
              <a:lnSpc>
                <a:spcPts val="2500"/>
              </a:lnSpc>
            </a:pPr>
            <a:endParaRPr lang="en-US" altLang="zh-CN" sz="16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26" grpId="0" bldLvl="0" animBg="1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2297</Words>
  <Application>WPS 演示</Application>
  <PresentationFormat>全屏显示(16:9)</PresentationFormat>
  <Paragraphs>303</Paragraphs>
  <Slides>19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微软雅黑</vt:lpstr>
      <vt:lpstr>汉仪旗黑-85S</vt:lpstr>
      <vt:lpstr>黑体</vt:lpstr>
      <vt:lpstr>楷体</vt:lpstr>
      <vt:lpstr>Times New Roman</vt:lpstr>
      <vt:lpstr>华文楷体</vt:lpstr>
      <vt:lpstr>华文新魏</vt:lpstr>
      <vt:lpstr>Arial Unicode MS</vt:lpstr>
      <vt:lpstr>1_Office 主题​​</vt:lpstr>
      <vt:lpstr>Office 主题</vt:lpstr>
      <vt:lpstr>Equation.DSMT4</vt:lpstr>
      <vt:lpstr>实验探究3—物质性质探究 实验为主（以含碘元素物质为主线）</vt:lpstr>
      <vt:lpstr>PowerPoint 演示文稿</vt:lpstr>
      <vt:lpstr>PowerPoint 演示文稿</vt:lpstr>
      <vt:lpstr>任务一：利用二维图，从价类二维角度梳理碘及其化合物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实验探究题的特点</vt:lpstr>
      <vt:lpstr>PowerPoint 演示文稿</vt:lpstr>
      <vt:lpstr>2018海淀一模 27题</vt:lpstr>
      <vt:lpstr>试题分析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张娟</cp:lastModifiedBy>
  <cp:revision>63</cp:revision>
  <dcterms:created xsi:type="dcterms:W3CDTF">2020-02-01T11:21:00Z</dcterms:created>
  <dcterms:modified xsi:type="dcterms:W3CDTF">2020-02-08T14:54:21Z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