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56.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Default Extension="vml" ContentType="application/vnd.openxmlformats-officedocument.vmlDrawing"/>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01" r:id="rId2"/>
    <p:sldId id="272" r:id="rId3"/>
    <p:sldId id="273" r:id="rId4"/>
    <p:sldId id="293" r:id="rId5"/>
    <p:sldId id="294" r:id="rId6"/>
    <p:sldId id="287" r:id="rId7"/>
    <p:sldId id="295" r:id="rId8"/>
    <p:sldId id="297" r:id="rId9"/>
    <p:sldId id="303" r:id="rId10"/>
    <p:sldId id="304" r:id="rId11"/>
    <p:sldId id="322" r:id="rId12"/>
    <p:sldId id="341" r:id="rId13"/>
    <p:sldId id="308" r:id="rId14"/>
    <p:sldId id="320" r:id="rId15"/>
    <p:sldId id="333" r:id="rId16"/>
    <p:sldId id="291" r:id="rId17"/>
    <p:sldId id="289" r:id="rId18"/>
    <p:sldId id="299" r:id="rId19"/>
    <p:sldId id="338" r:id="rId20"/>
    <p:sldId id="340" r:id="rId21"/>
    <p:sldId id="339" r:id="rId22"/>
    <p:sldId id="302"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2C50C"/>
    <a:srgbClr val="0000FF"/>
    <a:srgbClr val="3366F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4BC9C29-D6A6-493D-A32C-F8199D02DBE2}" styleName="{24bc9c29-d6a6-493d-a32c-f8199d02dbe2}">
    <a:wholeTbl>
      <a:tcTxStyle>
        <a:fontRef idx="none">
          <a:prstClr val="black"/>
        </a:fontRef>
      </a:tcTxStyle>
      <a:tcStyle>
        <a:tcBdr>
          <a:left>
            <a:ln w="19050" cmpd="sng">
              <a:solidFill>
                <a:srgbClr val="94D5F3"/>
              </a:solidFill>
            </a:ln>
          </a:left>
          <a:right>
            <a:ln w="19050" cmpd="sng">
              <a:solidFill>
                <a:srgbClr val="94D5F3"/>
              </a:solidFill>
            </a:ln>
          </a:right>
          <a:top>
            <a:ln w="19050" cmpd="sng">
              <a:solidFill>
                <a:srgbClr val="94D5F3"/>
              </a:solidFill>
            </a:ln>
          </a:top>
          <a:bottom>
            <a:ln w="19050" cmpd="sng">
              <a:solidFill>
                <a:srgbClr val="94D5F3"/>
              </a:solidFill>
            </a:ln>
          </a:bottom>
          <a:insideH>
            <a:ln w="19050" cmpd="sng">
              <a:solidFill>
                <a:srgbClr val="94D5F3"/>
              </a:solidFill>
            </a:ln>
          </a:insideH>
        </a:tcBdr>
        <a:fill>
          <a:solidFill>
            <a:srgbClr val="FFFFFF"/>
          </a:solidFill>
        </a:fill>
      </a:tcStyle>
    </a:wholeTbl>
    <a:band1V>
      <a:tcTxStyle>
        <a:fontRef idx="none">
          <a:prstClr val="black"/>
        </a:fontRef>
      </a:tcTxStyle>
      <a:tcStyle>
        <a:tcBdr/>
        <a:fill>
          <a:solidFill>
            <a:srgbClr val="FFFFFF"/>
          </a:solidFill>
        </a:fill>
      </a:tcStyle>
    </a:band1V>
    <a:band2V>
      <a:tcTxStyle>
        <a:fontRef idx="none">
          <a:prstClr val="black"/>
        </a:fontRef>
      </a:tcTxStyle>
      <a:tcStyle>
        <a:tcBdr/>
        <a:fill>
          <a:solidFill>
            <a:srgbClr val="CDE9F9"/>
          </a:solidFill>
        </a:fill>
      </a:tcStyle>
    </a:band2V>
    <a:firstRow>
      <a:tcTxStyle>
        <a:fontRef idx="none">
          <a:prstClr val="black"/>
        </a:fontRef>
      </a:tcTxStyle>
      <a:tcStyle>
        <a:tcBdr/>
        <a:fill>
          <a:solidFill>
            <a:srgbClr val="94D5F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0" autoAdjust="0"/>
  </p:normalViewPr>
  <p:slideViewPr>
    <p:cSldViewPr snapToGrid="0">
      <p:cViewPr varScale="1">
        <p:scale>
          <a:sx n="84" d="100"/>
          <a:sy n="84" d="100"/>
        </p:scale>
        <p:origin x="-324" y="-78"/>
      </p:cViewPr>
      <p:guideLst>
        <p:guide orient="horz" pos="1641"/>
        <p:guide pos="291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10" name="椭圆 9">
            <a:hlinkClick r:id="" action="ppaction://hlinkshowjump?jump=nextslide"/>
          </p:cNvPr>
          <p:cNvSpPr/>
          <p:nvPr userDrawn="1"/>
        </p:nvSpPr>
        <p:spPr>
          <a:xfrm>
            <a:off x="8738870" y="90170"/>
            <a:ext cx="213995" cy="21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hlinkClick r:id="" action="ppaction://hlinkshowjump?jump=previousslide"/>
          </p:cNvPr>
          <p:cNvSpPr/>
          <p:nvPr userDrawn="1"/>
        </p:nvSpPr>
        <p:spPr>
          <a:xfrm>
            <a:off x="163195" y="118745"/>
            <a:ext cx="213995" cy="213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2020/2/8</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2020/2/8</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2341890"/>
            <a:ext cx="5412105" cy="728345"/>
          </a:xfrm>
        </p:spPr>
        <p:txBody>
          <a:bodyPr>
            <a:normAutofit fontScale="90000"/>
          </a:bodyPr>
          <a:lstStyle/>
          <a:p>
            <a:pPr algn="ctr"/>
            <a:r>
              <a:rPr lang="zh-CN" altLang="en-US" b="1" spc="300" dirty="0">
                <a:solidFill>
                  <a:srgbClr val="FF0000"/>
                </a:solidFill>
                <a:latin typeface="微软雅黑" panose="020B0503020204020204" charset="-122"/>
                <a:ea typeface="微软雅黑" panose="020B0503020204020204" charset="-122"/>
                <a:sym typeface="+mn-ea"/>
              </a:rPr>
              <a:t>实验探究</a:t>
            </a:r>
            <a:r>
              <a:rPr lang="en-US" altLang="zh-CN" b="1" spc="300" dirty="0">
                <a:solidFill>
                  <a:srgbClr val="FF0000"/>
                </a:solidFill>
                <a:latin typeface="微软雅黑" panose="020B0503020204020204" charset="-122"/>
                <a:ea typeface="微软雅黑" panose="020B0503020204020204" charset="-122"/>
                <a:sym typeface="+mn-ea"/>
              </a:rPr>
              <a:t>2——</a:t>
            </a:r>
            <a:r>
              <a:rPr lang="zh-CN" altLang="en-US" b="1" spc="300" dirty="0">
                <a:solidFill>
                  <a:srgbClr val="FF0000"/>
                </a:solidFill>
                <a:latin typeface="微软雅黑" panose="020B0503020204020204" charset="-122"/>
                <a:ea typeface="微软雅黑" panose="020B0503020204020204" charset="-122"/>
                <a:sym typeface="+mn-ea"/>
              </a:rPr>
              <a:t>物质性质探究实验为主（以含</a:t>
            </a:r>
            <a:r>
              <a:rPr lang="en-US" altLang="zh-CN" b="1" spc="300" dirty="0">
                <a:solidFill>
                  <a:srgbClr val="FF0000"/>
                </a:solidFill>
                <a:latin typeface="微软雅黑" panose="020B0503020204020204" charset="-122"/>
                <a:ea typeface="微软雅黑" panose="020B0503020204020204" charset="-122"/>
                <a:sym typeface="+mn-ea"/>
              </a:rPr>
              <a:t>Fe</a:t>
            </a:r>
            <a:r>
              <a:rPr lang="zh-CN" altLang="en-US" b="1" spc="300" dirty="0">
                <a:solidFill>
                  <a:srgbClr val="FF0000"/>
                </a:solidFill>
                <a:latin typeface="微软雅黑" panose="020B0503020204020204" charset="-122"/>
                <a:ea typeface="微软雅黑" panose="020B0503020204020204" charset="-122"/>
                <a:sym typeface="+mn-ea"/>
              </a:rPr>
              <a:t>化合物为主线）</a:t>
            </a: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0375"/>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70C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70C0"/>
                </a:solidFill>
                <a:latin typeface="微软雅黑" panose="020B0503020204020204" charset="-122"/>
                <a:ea typeface="微软雅黑" panose="020B0503020204020204" charset="-122"/>
                <a:cs typeface="楷体" panose="02010609060101010101" charset="-122"/>
                <a:sym typeface="+mn-ea"/>
              </a:rPr>
              <a:t>十二年级化学</a:t>
            </a:r>
            <a:r>
              <a:rPr lang="zh-CN" altLang="en-US" sz="2400" b="1" spc="226" dirty="0">
                <a:solidFill>
                  <a:srgbClr val="0070C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3324224" y="3699565"/>
            <a:ext cx="4836240" cy="1014730"/>
          </a:xfrm>
          <a:prstGeom prst="rect">
            <a:avLst/>
          </a:prstGeom>
          <a:noFill/>
        </p:spPr>
        <p:txBody>
          <a:bodyPr wrap="square" rtlCol="0">
            <a:spAutoFit/>
          </a:bodyPr>
          <a:lstStyle/>
          <a:p>
            <a:pPr algn="ctr">
              <a:lnSpc>
                <a:spcPct val="150000"/>
              </a:lnSpc>
            </a:pPr>
            <a:r>
              <a:rPr lang="zh-CN" altLang="en-US" sz="2000" spc="226" dirty="0">
                <a:solidFill>
                  <a:srgbClr val="0070C0"/>
                </a:solidFill>
                <a:latin typeface="微软雅黑" panose="020B0503020204020204" charset="-122"/>
                <a:ea typeface="微软雅黑" panose="020B0503020204020204" charset="-122"/>
              </a:rPr>
              <a:t>北京市对外经济贸易大学附属中学   王艳</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7642" y="94342"/>
            <a:ext cx="8139178" cy="331514"/>
          </a:xfrm>
        </p:spPr>
        <p:txBody>
          <a:bodyPr>
            <a:normAutofit fontScale="90000"/>
          </a:bodyPr>
          <a:lstStyle/>
          <a:p>
            <a:r>
              <a:rPr lang="en-US" altLang="zh-CN">
                <a:sym typeface="+mn-ea"/>
              </a:rPr>
              <a:t>2017</a:t>
            </a:r>
            <a:r>
              <a:rPr>
                <a:sym typeface="+mn-ea"/>
              </a:rPr>
              <a:t>年北京高考28.（16分）</a:t>
            </a:r>
            <a:endParaRPr lang="zh-CN" altLang="en-US"/>
          </a:p>
        </p:txBody>
      </p:sp>
      <p:sp>
        <p:nvSpPr>
          <p:cNvPr id="101" name="文本框 100"/>
          <p:cNvSpPr txBox="1"/>
          <p:nvPr/>
        </p:nvSpPr>
        <p:spPr>
          <a:xfrm>
            <a:off x="437515" y="2249170"/>
            <a:ext cx="8234045" cy="706755"/>
          </a:xfrm>
          <a:prstGeom prst="rect">
            <a:avLst/>
          </a:prstGeom>
          <a:noFill/>
          <a:ln w="9525">
            <a:noFill/>
          </a:ln>
        </p:spPr>
        <p:txBody>
          <a:bodyPr wrap="square">
            <a:spAutoFit/>
          </a:bodyPr>
          <a:lstStyle/>
          <a:p>
            <a:pPr indent="245110"/>
            <a:r>
              <a:rPr lang="en-US" sz="2000">
                <a:solidFill>
                  <a:srgbClr val="000000"/>
                </a:solidFill>
                <a:latin typeface="+mj-ea"/>
                <a:cs typeface="+mj-ea"/>
              </a:rPr>
              <a:t>③ </a:t>
            </a:r>
            <a:r>
              <a:rPr lang="zh-CN" sz="2000">
                <a:solidFill>
                  <a:srgbClr val="000000"/>
                </a:solidFill>
                <a:latin typeface="+mj-ea"/>
                <a:cs typeface="+mj-ea"/>
              </a:rPr>
              <a:t>下述实验</a:t>
            </a:r>
            <a:r>
              <a:rPr lang="en-US" sz="2000">
                <a:solidFill>
                  <a:srgbClr val="000000"/>
                </a:solidFill>
                <a:latin typeface="+mj-ea"/>
                <a:cs typeface="+mj-ea"/>
              </a:rPr>
              <a:t>Ⅰ</a:t>
            </a:r>
            <a:r>
              <a:rPr lang="zh-CN" sz="2000">
                <a:solidFill>
                  <a:srgbClr val="000000"/>
                </a:solidFill>
                <a:latin typeface="+mj-ea"/>
                <a:cs typeface="+mj-ea"/>
              </a:rPr>
              <a:t>可证实假设</a:t>
            </a:r>
            <a:r>
              <a:rPr lang="en-US" sz="2000">
                <a:solidFill>
                  <a:srgbClr val="000000"/>
                </a:solidFill>
                <a:latin typeface="+mj-ea"/>
                <a:cs typeface="+mj-ea"/>
              </a:rPr>
              <a:t>a</a:t>
            </a:r>
            <a:r>
              <a:rPr lang="zh-CN" sz="2000">
                <a:solidFill>
                  <a:srgbClr val="000000"/>
                </a:solidFill>
                <a:latin typeface="+mj-ea"/>
                <a:cs typeface="+mj-ea"/>
              </a:rPr>
              <a:t>、</a:t>
            </a:r>
            <a:r>
              <a:rPr lang="en-US" sz="2000">
                <a:solidFill>
                  <a:srgbClr val="000000"/>
                </a:solidFill>
                <a:latin typeface="+mj-ea"/>
                <a:cs typeface="+mj-ea"/>
              </a:rPr>
              <a:t>b</a:t>
            </a:r>
            <a:r>
              <a:rPr lang="zh-CN" sz="2000">
                <a:solidFill>
                  <a:srgbClr val="000000"/>
                </a:solidFill>
                <a:latin typeface="+mj-ea"/>
                <a:cs typeface="+mj-ea"/>
              </a:rPr>
              <a:t>、</a:t>
            </a:r>
            <a:r>
              <a:rPr lang="en-US" sz="2000">
                <a:solidFill>
                  <a:srgbClr val="000000"/>
                </a:solidFill>
                <a:latin typeface="+mj-ea"/>
                <a:cs typeface="+mj-ea"/>
              </a:rPr>
              <a:t>c</a:t>
            </a:r>
            <a:r>
              <a:rPr lang="zh-CN" sz="2000">
                <a:solidFill>
                  <a:srgbClr val="000000"/>
                </a:solidFill>
                <a:latin typeface="+mj-ea"/>
                <a:cs typeface="+mj-ea"/>
              </a:rPr>
              <a:t>不是产生</a:t>
            </a:r>
            <a:r>
              <a:rPr lang="en-US" sz="2000">
                <a:solidFill>
                  <a:srgbClr val="000000"/>
                </a:solidFill>
                <a:latin typeface="+mj-ea"/>
                <a:cs typeface="+mj-ea"/>
              </a:rPr>
              <a:t>Fe</a:t>
            </a:r>
            <a:r>
              <a:rPr lang="en-US" sz="2000" baseline="30000">
                <a:solidFill>
                  <a:srgbClr val="000000"/>
                </a:solidFill>
                <a:latin typeface="+mj-ea"/>
                <a:cs typeface="+mj-ea"/>
              </a:rPr>
              <a:t>3+</a:t>
            </a:r>
            <a:r>
              <a:rPr lang="zh-CN" sz="2000">
                <a:solidFill>
                  <a:srgbClr val="000000"/>
                </a:solidFill>
                <a:latin typeface="+mj-ea"/>
                <a:cs typeface="+mj-ea"/>
              </a:rPr>
              <a:t>的主要原因。实验Ⅱ可证实假设</a:t>
            </a:r>
            <a:r>
              <a:rPr lang="en-US" sz="2000">
                <a:solidFill>
                  <a:srgbClr val="000000"/>
                </a:solidFill>
                <a:latin typeface="+mj-ea"/>
                <a:cs typeface="+mj-ea"/>
              </a:rPr>
              <a:t>d</a:t>
            </a:r>
            <a:r>
              <a:rPr lang="zh-CN" sz="2000">
                <a:solidFill>
                  <a:srgbClr val="000000"/>
                </a:solidFill>
                <a:latin typeface="+mj-ea"/>
                <a:cs typeface="+mj-ea"/>
              </a:rPr>
              <a:t>成立。</a:t>
            </a:r>
            <a:endParaRPr lang="zh-CN" altLang="en-US" sz="2000">
              <a:solidFill>
                <a:srgbClr val="000000"/>
              </a:solidFill>
              <a:latin typeface="+mj-ea"/>
              <a:cs typeface="+mj-ea"/>
            </a:endParaRPr>
          </a:p>
        </p:txBody>
      </p:sp>
      <p:sp>
        <p:nvSpPr>
          <p:cNvPr id="3" name="文本框 2"/>
          <p:cNvSpPr txBox="1"/>
          <p:nvPr/>
        </p:nvSpPr>
        <p:spPr>
          <a:xfrm>
            <a:off x="687705" y="502285"/>
            <a:ext cx="7888605" cy="1830070"/>
          </a:xfrm>
          <a:prstGeom prst="rect">
            <a:avLst/>
          </a:prstGeom>
          <a:noFill/>
          <a:ln w="9525">
            <a:noFill/>
          </a:ln>
        </p:spPr>
        <p:txBody>
          <a:bodyPr wrap="square">
            <a:spAutoFit/>
          </a:bodyPr>
          <a:lstStyle/>
          <a:p>
            <a:pPr marL="180975" indent="-180975"/>
            <a:r>
              <a:rPr lang="zh-CN" sz="2000" dirty="0">
                <a:solidFill>
                  <a:srgbClr val="000000"/>
                </a:solidFill>
                <a:latin typeface="+mj-ea"/>
                <a:cs typeface="+mj-ea"/>
              </a:rPr>
              <a:t>② 对</a:t>
            </a:r>
            <a:r>
              <a:rPr lang="en-US" sz="2000" dirty="0">
                <a:solidFill>
                  <a:srgbClr val="000000"/>
                </a:solidFill>
                <a:latin typeface="+mj-ea"/>
                <a:cs typeface="+mj-ea"/>
              </a:rPr>
              <a:t>Fe</a:t>
            </a:r>
            <a:r>
              <a:rPr lang="en-US" sz="2000" baseline="30000" dirty="0">
                <a:solidFill>
                  <a:srgbClr val="000000"/>
                </a:solidFill>
                <a:latin typeface="+mj-ea"/>
                <a:cs typeface="+mj-ea"/>
              </a:rPr>
              <a:t>3+</a:t>
            </a:r>
            <a:r>
              <a:rPr lang="zh-CN" sz="2000" dirty="0">
                <a:solidFill>
                  <a:srgbClr val="000000"/>
                </a:solidFill>
                <a:latin typeface="+mj-ea"/>
                <a:cs typeface="+mj-ea"/>
              </a:rPr>
              <a:t>产生的原因作出如下假设：</a:t>
            </a:r>
          </a:p>
          <a:p>
            <a:r>
              <a:rPr lang="zh-CN" sz="2000" dirty="0">
                <a:solidFill>
                  <a:srgbClr val="000000"/>
                </a:solidFill>
                <a:latin typeface="+mj-ea"/>
                <a:cs typeface="+mj-ea"/>
              </a:rPr>
              <a:t>假设</a:t>
            </a:r>
            <a:r>
              <a:rPr lang="en-US" sz="2000" dirty="0">
                <a:solidFill>
                  <a:srgbClr val="000000"/>
                </a:solidFill>
                <a:latin typeface="+mj-ea"/>
                <a:cs typeface="+mj-ea"/>
              </a:rPr>
              <a:t>a</a:t>
            </a:r>
            <a:r>
              <a:rPr lang="zh-CN" sz="2000" dirty="0">
                <a:solidFill>
                  <a:srgbClr val="000000"/>
                </a:solidFill>
                <a:latin typeface="+mj-ea"/>
                <a:cs typeface="+mj-ea"/>
              </a:rPr>
              <a:t>：可能是铁粉表面有氧化层，能产生</a:t>
            </a:r>
            <a:r>
              <a:rPr lang="en-US" sz="2000" dirty="0">
                <a:solidFill>
                  <a:srgbClr val="000000"/>
                </a:solidFill>
                <a:latin typeface="+mj-ea"/>
                <a:cs typeface="+mj-ea"/>
              </a:rPr>
              <a:t>Fe</a:t>
            </a:r>
            <a:r>
              <a:rPr lang="en-US" sz="2000" baseline="30000" dirty="0">
                <a:solidFill>
                  <a:srgbClr val="000000"/>
                </a:solidFill>
                <a:latin typeface="+mj-ea"/>
                <a:cs typeface="+mj-ea"/>
              </a:rPr>
              <a:t>3+</a:t>
            </a:r>
            <a:r>
              <a:rPr lang="zh-CN" sz="2000" dirty="0">
                <a:solidFill>
                  <a:srgbClr val="000000"/>
                </a:solidFill>
                <a:latin typeface="+mj-ea"/>
                <a:cs typeface="+mj-ea"/>
              </a:rPr>
              <a:t>；</a:t>
            </a:r>
          </a:p>
          <a:p>
            <a:r>
              <a:rPr lang="zh-CN" sz="2000" dirty="0">
                <a:solidFill>
                  <a:srgbClr val="000000"/>
                </a:solidFill>
                <a:latin typeface="+mj-ea"/>
                <a:cs typeface="+mj-ea"/>
              </a:rPr>
              <a:t>假设</a:t>
            </a:r>
            <a:r>
              <a:rPr lang="en-US" sz="2000" dirty="0">
                <a:solidFill>
                  <a:srgbClr val="000000"/>
                </a:solidFill>
                <a:latin typeface="+mj-ea"/>
                <a:cs typeface="+mj-ea"/>
              </a:rPr>
              <a:t>b</a:t>
            </a:r>
            <a:r>
              <a:rPr lang="zh-CN" sz="2000" dirty="0">
                <a:solidFill>
                  <a:srgbClr val="000000"/>
                </a:solidFill>
                <a:latin typeface="+mj-ea"/>
                <a:cs typeface="+mj-ea"/>
              </a:rPr>
              <a:t>：空气中存在</a:t>
            </a:r>
            <a:r>
              <a:rPr lang="en-US" sz="2000" dirty="0">
                <a:solidFill>
                  <a:srgbClr val="000000"/>
                </a:solidFill>
                <a:latin typeface="+mj-ea"/>
                <a:cs typeface="+mj-ea"/>
              </a:rPr>
              <a:t>O</a:t>
            </a:r>
            <a:r>
              <a:rPr lang="en-US" sz="2000" baseline="-25000" dirty="0">
                <a:solidFill>
                  <a:srgbClr val="000000"/>
                </a:solidFill>
                <a:latin typeface="+mj-ea"/>
                <a:cs typeface="+mj-ea"/>
              </a:rPr>
              <a:t>2</a:t>
            </a:r>
            <a:r>
              <a:rPr lang="zh-CN" sz="2000" dirty="0">
                <a:solidFill>
                  <a:srgbClr val="000000"/>
                </a:solidFill>
                <a:latin typeface="+mj-ea"/>
                <a:cs typeface="+mj-ea"/>
              </a:rPr>
              <a:t>，可产生</a:t>
            </a:r>
            <a:r>
              <a:rPr lang="en-US" sz="2000" dirty="0">
                <a:solidFill>
                  <a:srgbClr val="000000"/>
                </a:solidFill>
                <a:latin typeface="+mj-ea"/>
                <a:cs typeface="+mj-ea"/>
              </a:rPr>
              <a:t>Fe</a:t>
            </a:r>
            <a:r>
              <a:rPr lang="en-US" sz="2000" baseline="30000" dirty="0">
                <a:solidFill>
                  <a:srgbClr val="000000"/>
                </a:solidFill>
                <a:latin typeface="+mj-ea"/>
                <a:cs typeface="+mj-ea"/>
              </a:rPr>
              <a:t>3+</a:t>
            </a:r>
            <a:r>
              <a:rPr lang="zh-CN" sz="2000" dirty="0">
                <a:solidFill>
                  <a:srgbClr val="000000"/>
                </a:solidFill>
                <a:latin typeface="+mj-ea"/>
                <a:cs typeface="+mj-ea"/>
              </a:rPr>
              <a:t>；</a:t>
            </a:r>
            <a:r>
              <a:rPr lang="en-US" sz="2000" dirty="0">
                <a:solidFill>
                  <a:srgbClr val="000000"/>
                </a:solidFill>
                <a:latin typeface="+mj-ea"/>
                <a:cs typeface="+mj-ea"/>
              </a:rPr>
              <a:t> </a:t>
            </a:r>
            <a:endParaRPr lang="zh-CN" sz="2000" dirty="0">
              <a:solidFill>
                <a:srgbClr val="000000"/>
              </a:solidFill>
              <a:latin typeface="+mj-ea"/>
              <a:cs typeface="+mj-ea"/>
            </a:endParaRPr>
          </a:p>
          <a:p>
            <a:r>
              <a:rPr lang="zh-CN" sz="2000" dirty="0">
                <a:solidFill>
                  <a:srgbClr val="000000"/>
                </a:solidFill>
                <a:latin typeface="+mj-ea"/>
                <a:cs typeface="+mj-ea"/>
              </a:rPr>
              <a:t>假设</a:t>
            </a:r>
            <a:r>
              <a:rPr lang="en-US" sz="2000" dirty="0">
                <a:solidFill>
                  <a:srgbClr val="000000"/>
                </a:solidFill>
                <a:latin typeface="+mj-ea"/>
                <a:cs typeface="+mj-ea"/>
              </a:rPr>
              <a:t>c</a:t>
            </a:r>
            <a:r>
              <a:rPr lang="zh-CN" sz="2000" dirty="0">
                <a:solidFill>
                  <a:srgbClr val="000000"/>
                </a:solidFill>
                <a:latin typeface="+mj-ea"/>
                <a:cs typeface="+mj-ea"/>
              </a:rPr>
              <a:t>：酸性溶液中的</a:t>
            </a:r>
            <a:r>
              <a:rPr lang="en-US" altLang="zh-CN" sz="2000" dirty="0">
                <a:solidFill>
                  <a:srgbClr val="000000"/>
                </a:solidFill>
                <a:latin typeface="+mj-ea"/>
                <a:cs typeface="+mj-ea"/>
              </a:rPr>
              <a:t>NO</a:t>
            </a:r>
            <a:r>
              <a:rPr lang="en-US" altLang="zh-CN" sz="2000" baseline="-25000" dirty="0">
                <a:solidFill>
                  <a:srgbClr val="000000"/>
                </a:solidFill>
                <a:latin typeface="+mj-ea"/>
                <a:cs typeface="+mj-ea"/>
              </a:rPr>
              <a:t>3</a:t>
            </a:r>
            <a:r>
              <a:rPr lang="en-US" altLang="zh-CN" sz="2000" baseline="30000" dirty="0">
                <a:solidFill>
                  <a:srgbClr val="000000"/>
                </a:solidFill>
                <a:latin typeface="+mj-ea"/>
                <a:cs typeface="+mj-ea"/>
              </a:rPr>
              <a:t>-</a:t>
            </a:r>
            <a:r>
              <a:rPr lang="zh-CN" sz="2000" dirty="0">
                <a:latin typeface="+mj-ea"/>
                <a:cs typeface="+mj-ea"/>
                <a:sym typeface="+mn-ea"/>
              </a:rPr>
              <a:t>具有氧化性，可产生</a:t>
            </a:r>
            <a:r>
              <a:rPr lang="en-US" sz="2000" dirty="0">
                <a:latin typeface="+mj-ea"/>
                <a:cs typeface="+mj-ea"/>
                <a:sym typeface="+mn-ea"/>
              </a:rPr>
              <a:t>Fe</a:t>
            </a:r>
            <a:r>
              <a:rPr lang="en-US" sz="2000" baseline="30000" dirty="0">
                <a:latin typeface="+mj-ea"/>
                <a:cs typeface="+mj-ea"/>
                <a:sym typeface="+mn-ea"/>
              </a:rPr>
              <a:t>3+</a:t>
            </a:r>
            <a:r>
              <a:rPr lang="zh-CN" sz="2000" dirty="0">
                <a:latin typeface="+mj-ea"/>
                <a:cs typeface="+mj-ea"/>
                <a:sym typeface="+mn-ea"/>
              </a:rPr>
              <a:t>；</a:t>
            </a:r>
          </a:p>
          <a:p>
            <a:pPr marL="180975" indent="-180975"/>
            <a:r>
              <a:rPr lang="zh-CN" sz="2000" dirty="0" smtClean="0">
                <a:latin typeface="+mj-ea"/>
                <a:cs typeface="+mj-ea"/>
                <a:sym typeface="+mn-ea"/>
              </a:rPr>
              <a:t>假设</a:t>
            </a:r>
            <a:r>
              <a:rPr lang="en-US" sz="2000" dirty="0">
                <a:latin typeface="+mj-ea"/>
                <a:cs typeface="+mj-ea"/>
                <a:sym typeface="+mn-ea"/>
              </a:rPr>
              <a:t>d</a:t>
            </a:r>
            <a:r>
              <a:rPr lang="zh-CN" sz="2000" dirty="0">
                <a:latin typeface="+mj-ea"/>
                <a:cs typeface="+mj-ea"/>
                <a:sym typeface="+mn-ea"/>
              </a:rPr>
              <a:t>：溶液中存在</a:t>
            </a:r>
            <a:r>
              <a:rPr lang="en-US" sz="2000" dirty="0">
                <a:latin typeface="+mj-ea"/>
                <a:cs typeface="+mj-ea"/>
                <a:sym typeface="+mn-ea"/>
              </a:rPr>
              <a:t>Ag</a:t>
            </a:r>
            <a:r>
              <a:rPr lang="en-US" sz="2000" baseline="30000" dirty="0">
                <a:latin typeface="+mj-ea"/>
                <a:cs typeface="+mj-ea"/>
                <a:sym typeface="+mn-ea"/>
              </a:rPr>
              <a:t>+</a:t>
            </a:r>
            <a:r>
              <a:rPr lang="zh-CN" sz="2000" dirty="0">
                <a:latin typeface="+mj-ea"/>
                <a:cs typeface="+mj-ea"/>
                <a:sym typeface="+mn-ea"/>
              </a:rPr>
              <a:t>，可产生</a:t>
            </a:r>
            <a:r>
              <a:rPr lang="en-US" sz="2000" dirty="0">
                <a:latin typeface="+mj-ea"/>
                <a:cs typeface="+mj-ea"/>
                <a:sym typeface="+mn-ea"/>
              </a:rPr>
              <a:t>Fe</a:t>
            </a:r>
            <a:r>
              <a:rPr lang="en-US" sz="2000" baseline="30000" dirty="0">
                <a:latin typeface="+mj-ea"/>
                <a:cs typeface="+mj-ea"/>
                <a:sym typeface="+mn-ea"/>
              </a:rPr>
              <a:t>3+</a:t>
            </a:r>
            <a:r>
              <a:rPr lang="zh-CN" sz="2000" dirty="0">
                <a:latin typeface="+mj-ea"/>
                <a:cs typeface="+mj-ea"/>
                <a:sym typeface="+mn-ea"/>
              </a:rPr>
              <a:t>。</a:t>
            </a:r>
          </a:p>
          <a:p>
            <a:pPr marL="180975" indent="-180975"/>
            <a:endParaRPr lang="zh-CN" altLang="en-US" sz="2000" baseline="30000" dirty="0">
              <a:solidFill>
                <a:srgbClr val="000000"/>
              </a:solidFill>
              <a:latin typeface="+mj-ea"/>
              <a:cs typeface="+mj-ea"/>
            </a:endParaRPr>
          </a:p>
        </p:txBody>
      </p:sp>
      <p:cxnSp>
        <p:nvCxnSpPr>
          <p:cNvPr id="8" name="直接连接符 7"/>
          <p:cNvCxnSpPr/>
          <p:nvPr/>
        </p:nvCxnSpPr>
        <p:spPr>
          <a:xfrm>
            <a:off x="5090160" y="2583180"/>
            <a:ext cx="111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193665" y="2606040"/>
            <a:ext cx="904875" cy="3683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dirty="0"/>
              <a:t>自变量</a:t>
            </a:r>
          </a:p>
        </p:txBody>
      </p:sp>
      <p:sp>
        <p:nvSpPr>
          <p:cNvPr id="15" name="左大括号 14"/>
          <p:cNvSpPr/>
          <p:nvPr/>
        </p:nvSpPr>
        <p:spPr>
          <a:xfrm>
            <a:off x="584835" y="899795"/>
            <a:ext cx="208915" cy="1035685"/>
          </a:xfrm>
          <a:prstGeom prst="leftBrace">
            <a:avLst>
              <a:gd name="adj1" fmla="val 55462"/>
              <a:gd name="adj2" fmla="val 5003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189865" y="956310"/>
            <a:ext cx="394970" cy="922020"/>
          </a:xfrm>
          <a:prstGeom prst="rect">
            <a:avLst/>
          </a:prstGeom>
          <a:noFill/>
        </p:spPr>
        <p:txBody>
          <a:bodyPr wrap="square" rtlCol="0">
            <a:spAutoFit/>
          </a:bodyPr>
          <a:lstStyle/>
          <a:p>
            <a:r>
              <a:rPr lang="zh-CN" altLang="en-US" b="1" dirty="0">
                <a:solidFill>
                  <a:srgbClr val="FF0000"/>
                </a:solidFill>
              </a:rPr>
              <a:t>因变量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119107"/>
            <a:ext cx="8139178" cy="331514"/>
          </a:xfrm>
        </p:spPr>
        <p:txBody>
          <a:bodyPr>
            <a:normAutofit fontScale="90000"/>
          </a:bodyPr>
          <a:lstStyle/>
          <a:p>
            <a:r>
              <a:rPr lang="zh-CN" altLang="en-US"/>
              <a:t>多因素分析思维模型</a:t>
            </a:r>
          </a:p>
        </p:txBody>
      </p:sp>
      <p:graphicFrame>
        <p:nvGraphicFramePr>
          <p:cNvPr id="4" name="表格 3"/>
          <p:cNvGraphicFramePr/>
          <p:nvPr>
            <p:custDataLst>
              <p:tags r:id="rId1"/>
            </p:custDataLst>
          </p:nvPr>
        </p:nvGraphicFramePr>
        <p:xfrm>
          <a:off x="1068430" y="949960"/>
          <a:ext cx="7450455" cy="3481705"/>
        </p:xfrm>
        <a:graphic>
          <a:graphicData uri="http://schemas.openxmlformats.org/drawingml/2006/table">
            <a:tbl>
              <a:tblPr firstRow="1" bandRow="1">
                <a:tableStyleId>{24BC9C29-D6A6-493D-A32C-F8199D02DBE2}</a:tableStyleId>
              </a:tblPr>
              <a:tblGrid>
                <a:gridCol w="1182370"/>
                <a:gridCol w="1714500"/>
                <a:gridCol w="933450"/>
                <a:gridCol w="3620135"/>
              </a:tblGrid>
              <a:tr h="885190">
                <a:tc>
                  <a:txBody>
                    <a:bodyPr/>
                    <a:lstStyle/>
                    <a:p>
                      <a:pPr algn="ctr">
                        <a:buNone/>
                      </a:pPr>
                      <a:r>
                        <a:rPr lang="zh-CN" altLang="en-US" sz="2000" dirty="0">
                          <a:solidFill>
                            <a:srgbClr val="FFFFFF"/>
                          </a:solidFill>
                          <a:latin typeface="+mj-ea"/>
                          <a:ea typeface="+mj-ea"/>
                        </a:rPr>
                        <a:t>因素</a:t>
                      </a: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595959"/>
                    </a:solidFill>
                  </a:tcPr>
                </a:tc>
                <a:tc>
                  <a:txBody>
                    <a:bodyPr/>
                    <a:lstStyle/>
                    <a:p>
                      <a:pPr algn="ctr">
                        <a:buNone/>
                      </a:pPr>
                      <a:r>
                        <a:rPr lang="zh-CN" altLang="en-US" sz="2000" dirty="0">
                          <a:solidFill>
                            <a:srgbClr val="FFFFFF"/>
                          </a:solidFill>
                          <a:latin typeface="+mj-ea"/>
                          <a:ea typeface="+mj-ea"/>
                        </a:rPr>
                        <a:t>控制变量</a:t>
                      </a:r>
                    </a:p>
                    <a:p>
                      <a:pPr algn="ctr">
                        <a:buNone/>
                      </a:pPr>
                      <a:r>
                        <a:rPr lang="zh-CN" altLang="en-US" sz="2000" dirty="0">
                          <a:solidFill>
                            <a:srgbClr val="FFFFFF"/>
                          </a:solidFill>
                          <a:latin typeface="+mj-ea"/>
                          <a:ea typeface="+mj-ea"/>
                        </a:rPr>
                        <a:t>其他条件不变</a:t>
                      </a: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E29A9A"/>
                    </a:solidFill>
                  </a:tcPr>
                </a:tc>
                <a:tc>
                  <a:txBody>
                    <a:bodyPr/>
                    <a:lstStyle/>
                    <a:p>
                      <a:pPr algn="ctr">
                        <a:buNone/>
                      </a:pPr>
                      <a:r>
                        <a:rPr lang="zh-CN" altLang="en-US" sz="2000" dirty="0">
                          <a:solidFill>
                            <a:srgbClr val="FFFFFF"/>
                          </a:solidFill>
                          <a:latin typeface="+mj-ea"/>
                          <a:ea typeface="+mj-ea"/>
                        </a:rPr>
                        <a:t>现象</a:t>
                      </a: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DFBBB3"/>
                    </a:solidFill>
                  </a:tcPr>
                </a:tc>
                <a:tc>
                  <a:txBody>
                    <a:bodyPr/>
                    <a:lstStyle/>
                    <a:p>
                      <a:pPr algn="ctr">
                        <a:buNone/>
                      </a:pPr>
                      <a:r>
                        <a:rPr lang="zh-CN" altLang="en-US" sz="2000" dirty="0">
                          <a:solidFill>
                            <a:srgbClr val="FFFFFF"/>
                          </a:solidFill>
                          <a:latin typeface="+mj-ea"/>
                          <a:ea typeface="+mj-ea"/>
                        </a:rPr>
                        <a:t>结论</a:t>
                      </a: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A3CDCB"/>
                    </a:solidFill>
                  </a:tcPr>
                </a:tc>
              </a:tr>
              <a:tr h="495300">
                <a:tc rowSpan="5">
                  <a:txBody>
                    <a:bodyPr/>
                    <a:lstStyle/>
                    <a:p>
                      <a:pPr algn="ctr">
                        <a:buNone/>
                      </a:pPr>
                      <a:r>
                        <a:rPr lang="en-US" altLang="zh-CN" sz="2000" dirty="0">
                          <a:solidFill>
                            <a:srgbClr val="404040"/>
                          </a:solidFill>
                          <a:uFillTx/>
                          <a:latin typeface="+mj-ea"/>
                          <a:ea typeface="+mj-ea"/>
                          <a:cs typeface="+mj-ea"/>
                        </a:rPr>
                        <a:t>A</a:t>
                      </a:r>
                      <a:r>
                        <a:rPr lang="zh-CN" altLang="en-US" sz="2000" dirty="0">
                          <a:solidFill>
                            <a:srgbClr val="404040"/>
                          </a:solidFill>
                          <a:uFillTx/>
                          <a:latin typeface="+mj-ea"/>
                          <a:ea typeface="+mj-ea"/>
                          <a:cs typeface="+mj-ea"/>
                        </a:rPr>
                        <a:t>、</a:t>
                      </a:r>
                      <a:r>
                        <a:rPr lang="en-US" altLang="zh-CN" sz="2000" dirty="0">
                          <a:solidFill>
                            <a:srgbClr val="404040"/>
                          </a:solidFill>
                          <a:uFillTx/>
                          <a:latin typeface="+mj-ea"/>
                          <a:ea typeface="+mj-ea"/>
                          <a:cs typeface="+mj-ea"/>
                        </a:rPr>
                        <a:t>B</a:t>
                      </a:r>
                      <a:r>
                        <a:rPr lang="zh-CN" altLang="en-US" sz="2000" dirty="0">
                          <a:solidFill>
                            <a:srgbClr val="404040"/>
                          </a:solidFill>
                          <a:uFillTx/>
                          <a:latin typeface="+mj-ea"/>
                          <a:ea typeface="+mj-ea"/>
                          <a:cs typeface="+mj-ea"/>
                        </a:rPr>
                        <a:t>、</a:t>
                      </a:r>
                    </a:p>
                    <a:p>
                      <a:pPr algn="ctr">
                        <a:buNone/>
                      </a:pPr>
                      <a:r>
                        <a:rPr lang="en-US" altLang="zh-CN" sz="2000" dirty="0">
                          <a:solidFill>
                            <a:srgbClr val="404040"/>
                          </a:solidFill>
                          <a:uFillTx/>
                          <a:latin typeface="+mj-ea"/>
                          <a:ea typeface="+mj-ea"/>
                          <a:cs typeface="+mj-ea"/>
                        </a:rPr>
                        <a:t>C</a:t>
                      </a:r>
                      <a:r>
                        <a:rPr lang="zh-CN" altLang="en-US" sz="2000" dirty="0">
                          <a:solidFill>
                            <a:srgbClr val="404040"/>
                          </a:solidFill>
                          <a:uFillTx/>
                          <a:latin typeface="+mj-ea"/>
                          <a:ea typeface="+mj-ea"/>
                          <a:cs typeface="+mj-ea"/>
                        </a:rPr>
                        <a:t>、</a:t>
                      </a:r>
                      <a:r>
                        <a:rPr lang="en-US" altLang="zh-CN" sz="2000" dirty="0">
                          <a:solidFill>
                            <a:srgbClr val="404040"/>
                          </a:solidFill>
                          <a:uFillTx/>
                          <a:latin typeface="+mj-ea"/>
                          <a:ea typeface="+mj-ea"/>
                          <a:cs typeface="+mj-ea"/>
                        </a:rPr>
                        <a:t>D</a:t>
                      </a:r>
                      <a:endParaRPr lang="zh-CN" altLang="en-US" sz="2000" baseline="30000" dirty="0">
                        <a:solidFill>
                          <a:srgbClr val="404040"/>
                        </a:solidFill>
                        <a:uFillTx/>
                        <a:latin typeface="+mj-ea"/>
                        <a:ea typeface="+mj-ea"/>
                        <a:cs typeface="+mj-ea"/>
                      </a:endParaRPr>
                    </a:p>
                    <a:p>
                      <a:pPr algn="ctr">
                        <a:buNone/>
                      </a:pPr>
                      <a:endParaRPr lang="en-US" altLang="zh-CN" sz="2000" baseline="30000" dirty="0">
                        <a:solidFill>
                          <a:srgbClr val="404040"/>
                        </a:solidFill>
                        <a:uFillTx/>
                        <a:latin typeface="+mj-ea"/>
                        <a:ea typeface="+mj-ea"/>
                        <a:cs typeface="+mj-ea"/>
                      </a:endParaRPr>
                    </a:p>
                    <a:p>
                      <a:pPr algn="ctr">
                        <a:buNone/>
                      </a:pPr>
                      <a:endParaRPr lang="en-US" altLang="zh-CN" sz="2000" baseline="30000" dirty="0">
                        <a:solidFill>
                          <a:srgbClr val="404040"/>
                        </a:solidFill>
                        <a:uFillTx/>
                        <a:latin typeface="+mj-ea"/>
                        <a:ea typeface="+mj-ea"/>
                        <a:cs typeface="+mj-ea"/>
                      </a:endParaRPr>
                    </a:p>
                    <a:p>
                      <a:pPr algn="ctr">
                        <a:buNone/>
                      </a:pPr>
                      <a:endParaRPr lang="en-US" altLang="zh-CN" sz="2000" baseline="30000" dirty="0">
                        <a:solidFill>
                          <a:srgbClr val="404040"/>
                        </a:solidFill>
                        <a:uFillTx/>
                        <a:latin typeface="+mj-ea"/>
                        <a:ea typeface="+mj-ea"/>
                        <a:cs typeface="+mj-ea"/>
                      </a:endParaRP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rowSpan="2">
                  <a:txBody>
                    <a:bodyPr/>
                    <a:lstStyle/>
                    <a:p>
                      <a:pPr algn="ctr">
                        <a:buNone/>
                      </a:pPr>
                      <a:endParaRPr lang="zh-CN" altLang="en-US" sz="2000" strike="dblStrike" baseline="0" dirty="0">
                        <a:solidFill>
                          <a:srgbClr val="404040"/>
                        </a:solidFill>
                        <a:latin typeface="+mj-ea"/>
                        <a:ea typeface="+mj-ea"/>
                      </a:endParaRP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buNone/>
                      </a:pPr>
                      <a:endParaRPr lang="zh-CN" altLang="en-US" sz="2000" dirty="0">
                        <a:solidFill>
                          <a:srgbClr val="404040"/>
                        </a:solidFill>
                        <a:latin typeface="+mj-ea"/>
                        <a:ea typeface="+mj-ea"/>
                      </a:endParaRP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buNone/>
                      </a:pPr>
                      <a:endParaRPr lang="en-US" altLang="zh-CN" sz="2000" baseline="30000" dirty="0">
                        <a:solidFill>
                          <a:srgbClr val="404040"/>
                        </a:solidFill>
                        <a:latin typeface="+mj-ea"/>
                        <a:ea typeface="+mj-ea"/>
                      </a:endParaRP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494665">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buNone/>
                      </a:pPr>
                      <a:endParaRPr lang="zh-CN" altLang="en-US" sz="2000" dirty="0">
                        <a:solidFill>
                          <a:srgbClr val="404040"/>
                        </a:solidFill>
                        <a:latin typeface="+mj-ea"/>
                        <a:ea typeface="+mj-ea"/>
                      </a:endParaRP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buNone/>
                      </a:pPr>
                      <a:endParaRPr lang="en-US" altLang="zh-CN" sz="2000" dirty="0">
                        <a:solidFill>
                          <a:srgbClr val="404040"/>
                        </a:solidFill>
                        <a:latin typeface="+mj-ea"/>
                        <a:ea typeface="+mj-ea"/>
                      </a:endParaRPr>
                    </a:p>
                  </a:txBody>
                  <a:tcPr marL="68580" marR="68580" marT="34290" marB="342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454025">
                <a:tc vMerge="1">
                  <a:txBody>
                    <a:bodyPr/>
                    <a:lstStyle/>
                    <a:p>
                      <a:endParaRPr lang="zh-CN"/>
                    </a:p>
                  </a:txBody>
                  <a:tcPr>
                    <a:lnL w="12700">
                      <a:solidFill>
                        <a:schemeClr val="tx1"/>
                      </a:solidFill>
                      <a:prstDash val="solid"/>
                    </a:lnL>
                    <a:lnR w="12700">
                      <a:solidFill>
                        <a:schemeClr val="tx1"/>
                      </a:solidFill>
                      <a:prstDash val="solid"/>
                    </a:ln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2000" dirty="0">
                        <a:solidFill>
                          <a:srgbClr val="404040"/>
                        </a:solidFill>
                        <a:latin typeface="+mj-ea"/>
                        <a:ea typeface="+mj-ea"/>
                      </a:endParaRPr>
                    </a:p>
                  </a:txBody>
                  <a:tcPr marL="68580" marR="68580" marT="34290" marB="3429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buNone/>
                      </a:pPr>
                      <a:endParaRPr lang="zh-CN" altLang="en-US" sz="2000" dirty="0">
                        <a:solidFill>
                          <a:srgbClr val="404040"/>
                        </a:solidFill>
                        <a:latin typeface="+mj-ea"/>
                        <a:ea typeface="+mj-ea"/>
                      </a:endParaRPr>
                    </a:p>
                  </a:txBody>
                  <a:tcPr marL="68580" marR="68580" marT="34290" marB="3429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lnSpc>
                          <a:spcPct val="100000"/>
                        </a:lnSpc>
                        <a:buNone/>
                      </a:pPr>
                      <a:r>
                        <a:rPr lang="en-US" altLang="zh-CN" sz="2000" dirty="0">
                          <a:solidFill>
                            <a:srgbClr val="404040"/>
                          </a:solidFill>
                          <a:latin typeface="+mj-ea"/>
                          <a:ea typeface="+mj-ea"/>
                        </a:rPr>
                        <a:t>                       </a:t>
                      </a:r>
                      <a:endParaRPr lang="zh-CN" altLang="en-US" sz="2000" dirty="0">
                        <a:solidFill>
                          <a:srgbClr val="404040"/>
                        </a:solidFill>
                        <a:latin typeface="+mj-ea"/>
                        <a:ea typeface="+mj-ea"/>
                      </a:endParaRPr>
                    </a:p>
                    <a:p>
                      <a:pPr algn="ctr">
                        <a:lnSpc>
                          <a:spcPct val="100000"/>
                        </a:lnSpc>
                        <a:buNone/>
                      </a:pPr>
                      <a:endParaRPr lang="zh-CN" altLang="en-US" sz="2000" dirty="0">
                        <a:solidFill>
                          <a:srgbClr val="404040"/>
                        </a:solidFill>
                        <a:latin typeface="+mj-ea"/>
                        <a:ea typeface="+mj-ea"/>
                      </a:endParaRPr>
                    </a:p>
                  </a:txBody>
                  <a:tcPr marL="68580" marR="68580" marT="34290" marB="3429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442595">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buNone/>
                      </a:pPr>
                      <a:endParaRPr lang="zh-CN" altLang="en-US" sz="2000" dirty="0">
                        <a:solidFill>
                          <a:srgbClr val="404040"/>
                        </a:solidFill>
                        <a:latin typeface="+mj-ea"/>
                        <a:ea typeface="+mj-ea"/>
                      </a:endParaRPr>
                    </a:p>
                  </a:txBody>
                  <a:tcPr marL="68580" marR="68580" marT="34290" marB="3429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lnSpc>
                          <a:spcPct val="100000"/>
                        </a:lnSpc>
                        <a:buNone/>
                      </a:pPr>
                      <a:endParaRPr lang="zh-CN" altLang="en-US" sz="2000" dirty="0">
                        <a:solidFill>
                          <a:srgbClr val="404040"/>
                        </a:solidFill>
                        <a:latin typeface="+mj-ea"/>
                        <a:ea typeface="+mj-ea"/>
                      </a:endParaRPr>
                    </a:p>
                  </a:txBody>
                  <a:tcPr marL="68580" marR="68580" marT="34290" marB="3429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485775">
                <a:tc vMerge="1">
                  <a:txBody>
                    <a:bodyPr/>
                    <a:lstStyle/>
                    <a:p>
                      <a:endParaRPr lang="zh-CN"/>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buNone/>
                      </a:pPr>
                      <a:endParaRPr lang="en-US" altLang="zh-CN" sz="2000" dirty="0">
                        <a:solidFill>
                          <a:srgbClr val="404040"/>
                        </a:solidFill>
                        <a:latin typeface="+mj-ea"/>
                        <a:ea typeface="+mj-ea"/>
                      </a:endParaRPr>
                    </a:p>
                  </a:txBody>
                  <a:tcPr marL="68580" marR="68580" marT="34290" marB="3429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buNone/>
                      </a:pPr>
                      <a:endParaRPr lang="en-US" altLang="zh-CN" sz="2000" dirty="0">
                        <a:solidFill>
                          <a:srgbClr val="404040"/>
                        </a:solidFill>
                        <a:latin typeface="+mj-ea"/>
                        <a:ea typeface="+mj-ea"/>
                      </a:endParaRPr>
                    </a:p>
                  </a:txBody>
                  <a:tcPr marL="68580" marR="68580" marT="34290" marB="3429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lnSpc>
                          <a:spcPct val="100000"/>
                        </a:lnSpc>
                        <a:buNone/>
                      </a:pPr>
                      <a:endParaRPr lang="zh-CN" altLang="en-US" sz="2000" dirty="0">
                        <a:solidFill>
                          <a:srgbClr val="404040"/>
                        </a:solidFill>
                        <a:latin typeface="+mj-ea"/>
                        <a:ea typeface="+mj-ea"/>
                      </a:endParaRPr>
                    </a:p>
                  </a:txBody>
                  <a:tcPr marL="68580" marR="68580" marT="34290" marB="3429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bl>
          </a:graphicData>
        </a:graphic>
      </p:graphicFrame>
      <p:sp>
        <p:nvSpPr>
          <p:cNvPr id="6" name="矩形 5"/>
          <p:cNvSpPr/>
          <p:nvPr/>
        </p:nvSpPr>
        <p:spPr>
          <a:xfrm>
            <a:off x="4919977" y="1916260"/>
            <a:ext cx="3402377" cy="398780"/>
          </a:xfrm>
          <a:prstGeom prst="rect">
            <a:avLst/>
          </a:prstGeom>
        </p:spPr>
        <p:txBody>
          <a:bodyPr wrap="square">
            <a:spAutoFit/>
          </a:bodyPr>
          <a:lstStyle/>
          <a:p>
            <a:r>
              <a:rPr lang="zh-CN" altLang="en-US" sz="2000" dirty="0" smtClean="0">
                <a:solidFill>
                  <a:prstClr val="black"/>
                </a:solidFill>
                <a:latin typeface="+mj-ea"/>
                <a:cs typeface="+mj-ea"/>
                <a:sym typeface="+mn-ea"/>
              </a:rPr>
              <a:t>不能证明</a:t>
            </a:r>
            <a:r>
              <a:rPr lang="zh-CN" altLang="en-US" sz="2000" dirty="0">
                <a:solidFill>
                  <a:prstClr val="black"/>
                </a:solidFill>
                <a:latin typeface="+mj-ea"/>
                <a:cs typeface="+mj-ea"/>
                <a:sym typeface="+mn-ea"/>
              </a:rPr>
              <a:t>原体系中</a:t>
            </a:r>
            <a:r>
              <a:rPr lang="en-US" altLang="zh-CN" sz="2000" dirty="0">
                <a:solidFill>
                  <a:prstClr val="black"/>
                </a:solidFill>
                <a:latin typeface="+mj-ea"/>
                <a:cs typeface="+mj-ea"/>
                <a:sym typeface="+mn-ea"/>
              </a:rPr>
              <a:t>D</a:t>
            </a:r>
            <a:r>
              <a:rPr lang="zh-CN" altLang="en-US" sz="2000" dirty="0">
                <a:solidFill>
                  <a:prstClr val="black"/>
                </a:solidFill>
                <a:latin typeface="+mj-ea"/>
                <a:cs typeface="+mj-ea"/>
                <a:sym typeface="+mn-ea"/>
              </a:rPr>
              <a:t>→</a:t>
            </a:r>
            <a:r>
              <a:rPr lang="en-US" altLang="zh-CN" sz="2000" dirty="0">
                <a:solidFill>
                  <a:prstClr val="black"/>
                </a:solidFill>
                <a:latin typeface="+mj-ea"/>
                <a:cs typeface="+mj-ea"/>
                <a:sym typeface="+mn-ea"/>
              </a:rPr>
              <a:t>T</a:t>
            </a:r>
          </a:p>
        </p:txBody>
      </p:sp>
      <p:sp>
        <p:nvSpPr>
          <p:cNvPr id="7" name="矩形 6"/>
          <p:cNvSpPr/>
          <p:nvPr/>
        </p:nvSpPr>
        <p:spPr>
          <a:xfrm>
            <a:off x="2255980" y="3178961"/>
            <a:ext cx="1757045" cy="398780"/>
          </a:xfrm>
          <a:prstGeom prst="rect">
            <a:avLst/>
          </a:prstGeom>
        </p:spPr>
        <p:txBody>
          <a:bodyPr wrap="none">
            <a:spAutoFit/>
          </a:bodyPr>
          <a:lstStyle/>
          <a:p>
            <a:pPr algn="ctr">
              <a:defRPr/>
            </a:pPr>
            <a:r>
              <a:rPr lang="en-US" altLang="zh-CN" sz="2000" b="1" dirty="0">
                <a:solidFill>
                  <a:schemeClr val="tx1"/>
                </a:solidFill>
                <a:uFillTx/>
                <a:latin typeface="+mj-ea"/>
                <a:cs typeface="+mj-ea"/>
              </a:rPr>
              <a:t>A </a:t>
            </a:r>
            <a:r>
              <a:rPr lang="zh-CN" altLang="en-US" sz="2000" b="1" dirty="0">
                <a:solidFill>
                  <a:schemeClr val="tx1"/>
                </a:solidFill>
                <a:uFillTx/>
                <a:latin typeface="+mj-ea"/>
                <a:cs typeface="+mj-ea"/>
              </a:rPr>
              <a:t>、</a:t>
            </a:r>
            <a:r>
              <a:rPr lang="en-US" altLang="zh-CN" sz="2000" b="1" dirty="0">
                <a:solidFill>
                  <a:prstClr val="black"/>
                </a:solidFill>
                <a:latin typeface="+mj-ea"/>
                <a:cs typeface="+mj-ea"/>
                <a:sym typeface="+mn-ea"/>
              </a:rPr>
              <a:t>B</a:t>
            </a:r>
            <a:r>
              <a:rPr lang="zh-CN" altLang="en-US" sz="2000" b="1" dirty="0">
                <a:solidFill>
                  <a:prstClr val="black"/>
                </a:solidFill>
                <a:latin typeface="+mj-ea"/>
                <a:cs typeface="+mj-ea"/>
                <a:sym typeface="+mn-ea"/>
              </a:rPr>
              <a:t>、</a:t>
            </a:r>
            <a:r>
              <a:rPr lang="en-US" altLang="zh-CN" sz="2000" b="1" dirty="0">
                <a:solidFill>
                  <a:prstClr val="black"/>
                </a:solidFill>
                <a:latin typeface="+mj-ea"/>
                <a:cs typeface="+mj-ea"/>
                <a:sym typeface="+mn-ea"/>
              </a:rPr>
              <a:t>C</a:t>
            </a:r>
            <a:r>
              <a:rPr lang="zh-CN" altLang="en-US" sz="2000" b="1" dirty="0">
                <a:solidFill>
                  <a:prstClr val="black"/>
                </a:solidFill>
                <a:latin typeface="+mj-ea"/>
                <a:cs typeface="+mj-ea"/>
                <a:sym typeface="+mn-ea"/>
              </a:rPr>
              <a:t>、</a:t>
            </a:r>
            <a:r>
              <a:rPr lang="en-US" altLang="zh-CN" sz="2000" b="1" strike="dblStrike" dirty="0">
                <a:solidFill>
                  <a:srgbClr val="FF0000"/>
                </a:solidFill>
                <a:uFillTx/>
                <a:latin typeface="+mj-ea"/>
                <a:cs typeface="+mj-ea"/>
                <a:sym typeface="+mn-ea"/>
              </a:rPr>
              <a:t>D</a:t>
            </a:r>
          </a:p>
        </p:txBody>
      </p:sp>
      <p:sp>
        <p:nvSpPr>
          <p:cNvPr id="8" name="矩形 7"/>
          <p:cNvSpPr/>
          <p:nvPr/>
        </p:nvSpPr>
        <p:spPr>
          <a:xfrm>
            <a:off x="5020942" y="4008436"/>
            <a:ext cx="3035987" cy="398780"/>
          </a:xfrm>
          <a:prstGeom prst="rect">
            <a:avLst/>
          </a:prstGeom>
        </p:spPr>
        <p:txBody>
          <a:bodyPr wrap="square">
            <a:spAutoFit/>
          </a:bodyPr>
          <a:lstStyle/>
          <a:p>
            <a:pPr>
              <a:defRPr/>
            </a:pPr>
            <a:r>
              <a:rPr lang="zh-CN" altLang="en-US" sz="2000" dirty="0">
                <a:solidFill>
                  <a:prstClr val="black"/>
                </a:solidFill>
                <a:latin typeface="+mj-ea"/>
                <a:cs typeface="+mj-ea"/>
                <a:sym typeface="+mn-ea"/>
              </a:rPr>
              <a:t>能证明原体系中</a:t>
            </a:r>
            <a:r>
              <a:rPr lang="en-US" altLang="zh-CN" sz="2000" dirty="0">
                <a:solidFill>
                  <a:prstClr val="black"/>
                </a:solidFill>
                <a:latin typeface="+mj-ea"/>
                <a:cs typeface="+mj-ea"/>
                <a:sym typeface="+mn-ea"/>
              </a:rPr>
              <a:t>D</a:t>
            </a:r>
            <a:r>
              <a:rPr lang="zh-CN" altLang="en-US" sz="2000" dirty="0">
                <a:solidFill>
                  <a:prstClr val="black"/>
                </a:solidFill>
                <a:latin typeface="+mj-ea"/>
                <a:cs typeface="+mj-ea"/>
                <a:sym typeface="+mn-ea"/>
              </a:rPr>
              <a:t>→</a:t>
            </a:r>
            <a:r>
              <a:rPr lang="en-US" altLang="zh-CN" sz="2000" dirty="0">
                <a:solidFill>
                  <a:prstClr val="black"/>
                </a:solidFill>
                <a:latin typeface="+mj-ea"/>
                <a:cs typeface="+mj-ea"/>
                <a:sym typeface="+mn-ea"/>
              </a:rPr>
              <a:t>T</a:t>
            </a:r>
          </a:p>
        </p:txBody>
      </p:sp>
      <p:sp>
        <p:nvSpPr>
          <p:cNvPr id="9" name="矩形 8"/>
          <p:cNvSpPr/>
          <p:nvPr/>
        </p:nvSpPr>
        <p:spPr>
          <a:xfrm>
            <a:off x="4164691" y="2991008"/>
            <a:ext cx="689531" cy="400110"/>
          </a:xfrm>
          <a:prstGeom prst="rect">
            <a:avLst/>
          </a:prstGeom>
        </p:spPr>
        <p:txBody>
          <a:bodyPr wrap="square">
            <a:spAutoFit/>
          </a:bodyPr>
          <a:lstStyle/>
          <a:p>
            <a:pPr algn="ctr"/>
            <a:r>
              <a:rPr lang="zh-CN" altLang="en-US" sz="2000" dirty="0">
                <a:solidFill>
                  <a:prstClr val="black"/>
                </a:solidFill>
                <a:latin typeface="+mj-ea"/>
                <a:cs typeface="+mj-ea"/>
              </a:rPr>
              <a:t>无</a:t>
            </a:r>
            <a:r>
              <a:rPr lang="en-US" altLang="zh-CN" sz="2000" dirty="0">
                <a:solidFill>
                  <a:prstClr val="black"/>
                </a:solidFill>
                <a:latin typeface="+mj-ea"/>
                <a:cs typeface="+mj-ea"/>
              </a:rPr>
              <a:t>T</a:t>
            </a:r>
            <a:endParaRPr lang="zh-CN" altLang="en-US" sz="2000" dirty="0">
              <a:solidFill>
                <a:prstClr val="black"/>
              </a:solidFill>
              <a:latin typeface="+mj-ea"/>
              <a:cs typeface="+mj-ea"/>
            </a:endParaRPr>
          </a:p>
        </p:txBody>
      </p:sp>
      <p:sp>
        <p:nvSpPr>
          <p:cNvPr id="10" name="矩形 9"/>
          <p:cNvSpPr/>
          <p:nvPr/>
        </p:nvSpPr>
        <p:spPr>
          <a:xfrm>
            <a:off x="4291691" y="3526875"/>
            <a:ext cx="328295" cy="398780"/>
          </a:xfrm>
          <a:prstGeom prst="rect">
            <a:avLst/>
          </a:prstGeom>
        </p:spPr>
        <p:txBody>
          <a:bodyPr wrap="none">
            <a:spAutoFit/>
          </a:bodyPr>
          <a:lstStyle/>
          <a:p>
            <a:pPr algn="ctr"/>
            <a:r>
              <a:rPr lang="en-US" altLang="zh-CN" sz="2000" dirty="0">
                <a:solidFill>
                  <a:prstClr val="black"/>
                </a:solidFill>
                <a:latin typeface="+mj-ea"/>
              </a:rPr>
              <a:t>T</a:t>
            </a:r>
          </a:p>
        </p:txBody>
      </p:sp>
      <p:sp>
        <p:nvSpPr>
          <p:cNvPr id="11" name="矩形 10"/>
          <p:cNvSpPr/>
          <p:nvPr/>
        </p:nvSpPr>
        <p:spPr>
          <a:xfrm>
            <a:off x="5020995" y="3526641"/>
            <a:ext cx="3261130" cy="398780"/>
          </a:xfrm>
          <a:prstGeom prst="rect">
            <a:avLst/>
          </a:prstGeom>
        </p:spPr>
        <p:txBody>
          <a:bodyPr wrap="square">
            <a:spAutoFit/>
          </a:bodyPr>
          <a:lstStyle/>
          <a:p>
            <a:r>
              <a:rPr lang="zh-CN" altLang="en-US" sz="2000" dirty="0">
                <a:solidFill>
                  <a:prstClr val="black"/>
                </a:solidFill>
                <a:latin typeface="+mj-ea"/>
                <a:cs typeface="+mj-ea"/>
                <a:sym typeface="+mn-ea"/>
              </a:rPr>
              <a:t>不能证明原体系中</a:t>
            </a:r>
            <a:r>
              <a:rPr lang="en-US" altLang="zh-CN" sz="2000" dirty="0">
                <a:solidFill>
                  <a:prstClr val="black"/>
                </a:solidFill>
                <a:latin typeface="+mj-ea"/>
                <a:cs typeface="+mj-ea"/>
                <a:sym typeface="+mn-ea"/>
              </a:rPr>
              <a:t>D</a:t>
            </a:r>
            <a:r>
              <a:rPr lang="zh-CN" altLang="en-US" sz="2000" dirty="0">
                <a:solidFill>
                  <a:prstClr val="black"/>
                </a:solidFill>
                <a:latin typeface="+mj-ea"/>
                <a:cs typeface="+mj-ea"/>
                <a:sym typeface="+mn-ea"/>
              </a:rPr>
              <a:t>→</a:t>
            </a:r>
            <a:r>
              <a:rPr lang="en-US" altLang="zh-CN" sz="2000" dirty="0">
                <a:solidFill>
                  <a:prstClr val="black"/>
                </a:solidFill>
                <a:latin typeface="+mj-ea"/>
                <a:cs typeface="+mj-ea"/>
                <a:sym typeface="+mn-ea"/>
              </a:rPr>
              <a:t>T</a:t>
            </a:r>
          </a:p>
        </p:txBody>
      </p:sp>
      <p:sp>
        <p:nvSpPr>
          <p:cNvPr id="12" name="矩形 11"/>
          <p:cNvSpPr/>
          <p:nvPr/>
        </p:nvSpPr>
        <p:spPr>
          <a:xfrm>
            <a:off x="4291691" y="1939119"/>
            <a:ext cx="328295" cy="398780"/>
          </a:xfrm>
          <a:prstGeom prst="rect">
            <a:avLst/>
          </a:prstGeom>
        </p:spPr>
        <p:txBody>
          <a:bodyPr wrap="none">
            <a:spAutoFit/>
          </a:bodyPr>
          <a:lstStyle/>
          <a:p>
            <a:pPr algn="ctr"/>
            <a:r>
              <a:rPr lang="en-US" altLang="zh-CN" sz="2000" dirty="0">
                <a:solidFill>
                  <a:prstClr val="black"/>
                </a:solidFill>
                <a:latin typeface="+mj-ea"/>
              </a:rPr>
              <a:t>T</a:t>
            </a:r>
          </a:p>
        </p:txBody>
      </p:sp>
      <p:sp>
        <p:nvSpPr>
          <p:cNvPr id="13" name="矩形 12"/>
          <p:cNvSpPr/>
          <p:nvPr/>
        </p:nvSpPr>
        <p:spPr>
          <a:xfrm>
            <a:off x="2327576" y="2179335"/>
            <a:ext cx="1681480" cy="398780"/>
          </a:xfrm>
          <a:prstGeom prst="rect">
            <a:avLst/>
          </a:prstGeom>
        </p:spPr>
        <p:txBody>
          <a:bodyPr wrap="none">
            <a:spAutoFit/>
          </a:bodyPr>
          <a:lstStyle/>
          <a:p>
            <a:pPr algn="ctr"/>
            <a:r>
              <a:rPr lang="en-US" altLang="zh-CN" sz="2000" b="1" strike="dblStrike" dirty="0">
                <a:solidFill>
                  <a:srgbClr val="FF0000"/>
                </a:solidFill>
                <a:uFillTx/>
                <a:latin typeface="+mj-ea"/>
                <a:cs typeface="+mj-ea"/>
              </a:rPr>
              <a:t>A</a:t>
            </a:r>
            <a:r>
              <a:rPr lang="zh-CN" altLang="en-US" sz="2000" b="1" strike="dblStrike" dirty="0">
                <a:solidFill>
                  <a:srgbClr val="FF0000"/>
                </a:solidFill>
                <a:uFillTx/>
                <a:latin typeface="+mj-ea"/>
                <a:cs typeface="+mj-ea"/>
              </a:rPr>
              <a:t>、</a:t>
            </a:r>
            <a:r>
              <a:rPr lang="en-US" altLang="zh-CN" sz="2000" b="1" strike="dblStrike" dirty="0">
                <a:solidFill>
                  <a:srgbClr val="FF0000"/>
                </a:solidFill>
                <a:latin typeface="+mj-ea"/>
                <a:cs typeface="+mj-ea"/>
                <a:sym typeface="+mn-ea"/>
              </a:rPr>
              <a:t>B</a:t>
            </a:r>
            <a:r>
              <a:rPr lang="zh-CN" altLang="en-US" sz="2000" b="1" strike="dblStrike" dirty="0">
                <a:solidFill>
                  <a:srgbClr val="FF0000"/>
                </a:solidFill>
                <a:latin typeface="+mj-ea"/>
                <a:cs typeface="+mj-ea"/>
                <a:sym typeface="+mn-ea"/>
              </a:rPr>
              <a:t>、</a:t>
            </a:r>
            <a:r>
              <a:rPr lang="en-US" altLang="zh-CN" sz="2000" b="1" strike="dblStrike" dirty="0">
                <a:solidFill>
                  <a:srgbClr val="FF0000"/>
                </a:solidFill>
                <a:latin typeface="+mj-ea"/>
                <a:cs typeface="+mj-ea"/>
                <a:sym typeface="+mn-ea"/>
              </a:rPr>
              <a:t>C</a:t>
            </a:r>
            <a:r>
              <a:rPr lang="zh-CN" altLang="en-US" sz="2000" b="1" dirty="0">
                <a:solidFill>
                  <a:schemeClr val="tx1"/>
                </a:solidFill>
                <a:uFillTx/>
                <a:latin typeface="+中文标题" charset="0"/>
                <a:cs typeface="+mj-ea"/>
                <a:sym typeface="+mn-ea"/>
              </a:rPr>
              <a:t>、</a:t>
            </a:r>
            <a:r>
              <a:rPr lang="en-US" altLang="zh-CN" sz="2000" b="1" dirty="0">
                <a:solidFill>
                  <a:schemeClr val="tx1"/>
                </a:solidFill>
                <a:uFillTx/>
                <a:latin typeface="+mj-ea"/>
                <a:cs typeface="+mj-ea"/>
                <a:sym typeface="+mn-ea"/>
              </a:rPr>
              <a:t>D</a:t>
            </a:r>
          </a:p>
        </p:txBody>
      </p:sp>
      <p:sp>
        <p:nvSpPr>
          <p:cNvPr id="14" name="矩形 13"/>
          <p:cNvSpPr/>
          <p:nvPr/>
        </p:nvSpPr>
        <p:spPr>
          <a:xfrm>
            <a:off x="2270426" y="4019535"/>
            <a:ext cx="1681480" cy="398780"/>
          </a:xfrm>
          <a:prstGeom prst="rect">
            <a:avLst/>
          </a:prstGeom>
        </p:spPr>
        <p:txBody>
          <a:bodyPr wrap="none">
            <a:spAutoFit/>
          </a:bodyPr>
          <a:lstStyle/>
          <a:p>
            <a:pPr algn="ctr">
              <a:defRPr/>
            </a:pPr>
            <a:r>
              <a:rPr lang="en-US" altLang="zh-CN" sz="2000" b="1" dirty="0">
                <a:solidFill>
                  <a:prstClr val="black"/>
                </a:solidFill>
                <a:latin typeface="+mj-ea"/>
                <a:cs typeface="+mj-ea"/>
                <a:sym typeface="+mn-ea"/>
              </a:rPr>
              <a:t>A</a:t>
            </a:r>
            <a:r>
              <a:rPr lang="zh-CN" altLang="en-US" sz="2000" b="1" dirty="0">
                <a:solidFill>
                  <a:prstClr val="black"/>
                </a:solidFill>
                <a:latin typeface="+mj-ea"/>
                <a:cs typeface="+mj-ea"/>
                <a:sym typeface="+mn-ea"/>
              </a:rPr>
              <a:t>、</a:t>
            </a:r>
            <a:r>
              <a:rPr lang="en-US" altLang="zh-CN" sz="2000" b="1" dirty="0">
                <a:solidFill>
                  <a:prstClr val="black"/>
                </a:solidFill>
                <a:latin typeface="+mj-ea"/>
                <a:cs typeface="+mj-ea"/>
                <a:sym typeface="+mn-ea"/>
              </a:rPr>
              <a:t>B</a:t>
            </a:r>
            <a:r>
              <a:rPr lang="zh-CN" altLang="en-US" sz="2000" b="1" dirty="0">
                <a:solidFill>
                  <a:prstClr val="black"/>
                </a:solidFill>
                <a:latin typeface="+mj-ea"/>
                <a:cs typeface="+mj-ea"/>
                <a:sym typeface="+mn-ea"/>
              </a:rPr>
              <a:t>、</a:t>
            </a:r>
            <a:r>
              <a:rPr lang="en-US" altLang="zh-CN" sz="2000" b="1" dirty="0">
                <a:solidFill>
                  <a:prstClr val="black"/>
                </a:solidFill>
                <a:latin typeface="+mj-ea"/>
                <a:cs typeface="+mj-ea"/>
                <a:sym typeface="+mn-ea"/>
              </a:rPr>
              <a:t>C</a:t>
            </a:r>
            <a:r>
              <a:rPr lang="zh-CN" altLang="en-US" sz="2000" b="1" dirty="0">
                <a:solidFill>
                  <a:prstClr val="black"/>
                </a:solidFill>
                <a:latin typeface="+mj-ea"/>
                <a:cs typeface="+mj-ea"/>
                <a:sym typeface="+mn-ea"/>
              </a:rPr>
              <a:t>、</a:t>
            </a:r>
            <a:r>
              <a:rPr lang="en-US" altLang="zh-CN" sz="2000" b="1" dirty="0">
                <a:solidFill>
                  <a:prstClr val="black"/>
                </a:solidFill>
                <a:latin typeface="+mj-ea"/>
                <a:cs typeface="+mj-ea"/>
                <a:sym typeface="+mn-ea"/>
              </a:rPr>
              <a:t>D</a:t>
            </a:r>
          </a:p>
        </p:txBody>
      </p:sp>
      <p:sp>
        <p:nvSpPr>
          <p:cNvPr id="15" name="矩形 14"/>
          <p:cNvSpPr/>
          <p:nvPr/>
        </p:nvSpPr>
        <p:spPr>
          <a:xfrm>
            <a:off x="4040231" y="4008436"/>
            <a:ext cx="831215" cy="398780"/>
          </a:xfrm>
          <a:prstGeom prst="rect">
            <a:avLst/>
          </a:prstGeom>
        </p:spPr>
        <p:txBody>
          <a:bodyPr wrap="none">
            <a:spAutoFit/>
          </a:bodyPr>
          <a:lstStyle/>
          <a:p>
            <a:pPr algn="ctr"/>
            <a:r>
              <a:rPr lang="zh-CN" altLang="en-US" sz="2000" dirty="0">
                <a:solidFill>
                  <a:prstClr val="black"/>
                </a:solidFill>
                <a:latin typeface="+mj-ea"/>
                <a:cs typeface="+mj-ea"/>
              </a:rPr>
              <a:t>检验</a:t>
            </a:r>
            <a:r>
              <a:rPr lang="en-US" altLang="zh-CN" sz="2000" dirty="0">
                <a:solidFill>
                  <a:prstClr val="black"/>
                </a:solidFill>
                <a:latin typeface="+mj-ea"/>
                <a:cs typeface="+mj-ea"/>
              </a:rPr>
              <a:t>a</a:t>
            </a:r>
            <a:endParaRPr lang="zh-CN" altLang="en-US" sz="2000" dirty="0">
              <a:solidFill>
                <a:prstClr val="black"/>
              </a:solidFill>
              <a:latin typeface="+mj-ea"/>
              <a:cs typeface="+mj-ea"/>
            </a:endParaRPr>
          </a:p>
        </p:txBody>
      </p:sp>
      <p:sp>
        <p:nvSpPr>
          <p:cNvPr id="16" name="矩形 15"/>
          <p:cNvSpPr/>
          <p:nvPr/>
        </p:nvSpPr>
        <p:spPr>
          <a:xfrm>
            <a:off x="4919953" y="2793099"/>
            <a:ext cx="2961684" cy="398780"/>
          </a:xfrm>
          <a:prstGeom prst="rect">
            <a:avLst/>
          </a:prstGeom>
        </p:spPr>
        <p:txBody>
          <a:bodyPr wrap="square">
            <a:spAutoFit/>
          </a:bodyPr>
          <a:lstStyle/>
          <a:p>
            <a:r>
              <a:rPr lang="zh-CN" altLang="en-US" sz="2000" dirty="0">
                <a:solidFill>
                  <a:prstClr val="black"/>
                </a:solidFill>
                <a:latin typeface="+mj-ea"/>
                <a:cs typeface="+mj-ea"/>
                <a:sym typeface="+mn-ea"/>
              </a:rPr>
              <a:t>能证明原体系中</a:t>
            </a:r>
            <a:r>
              <a:rPr lang="en-US" altLang="zh-CN" sz="2000" dirty="0">
                <a:solidFill>
                  <a:prstClr val="black"/>
                </a:solidFill>
                <a:latin typeface="+mj-ea"/>
                <a:cs typeface="+mj-ea"/>
                <a:sym typeface="+mn-ea"/>
              </a:rPr>
              <a:t>D</a:t>
            </a:r>
            <a:r>
              <a:rPr lang="zh-CN" altLang="en-US" sz="2000" dirty="0">
                <a:solidFill>
                  <a:prstClr val="black"/>
                </a:solidFill>
                <a:latin typeface="+mj-ea"/>
                <a:cs typeface="+mj-ea"/>
                <a:sym typeface="+mn-ea"/>
              </a:rPr>
              <a:t>→</a:t>
            </a:r>
            <a:r>
              <a:rPr lang="en-US" altLang="zh-CN" sz="2000" dirty="0">
                <a:solidFill>
                  <a:prstClr val="black"/>
                </a:solidFill>
                <a:latin typeface="+mj-ea"/>
                <a:cs typeface="+mj-ea"/>
                <a:sym typeface="+mn-ea"/>
              </a:rPr>
              <a:t>T</a:t>
            </a:r>
          </a:p>
        </p:txBody>
      </p:sp>
      <p:sp>
        <p:nvSpPr>
          <p:cNvPr id="17" name="矩形 16"/>
          <p:cNvSpPr/>
          <p:nvPr/>
        </p:nvSpPr>
        <p:spPr>
          <a:xfrm>
            <a:off x="4164691" y="2383438"/>
            <a:ext cx="582295" cy="398780"/>
          </a:xfrm>
          <a:prstGeom prst="rect">
            <a:avLst/>
          </a:prstGeom>
        </p:spPr>
        <p:txBody>
          <a:bodyPr wrap="none">
            <a:spAutoFit/>
          </a:bodyPr>
          <a:lstStyle/>
          <a:p>
            <a:pPr algn="ctr"/>
            <a:r>
              <a:rPr lang="zh-CN" altLang="en-US" sz="2000" dirty="0">
                <a:solidFill>
                  <a:prstClr val="black"/>
                </a:solidFill>
                <a:latin typeface="+mj-ea"/>
                <a:cs typeface="+mj-ea"/>
              </a:rPr>
              <a:t>无</a:t>
            </a:r>
            <a:r>
              <a:rPr lang="en-US" altLang="zh-CN" sz="2000" dirty="0">
                <a:solidFill>
                  <a:prstClr val="black"/>
                </a:solidFill>
                <a:latin typeface="+mj-ea"/>
                <a:cs typeface="+mj-ea"/>
              </a:rPr>
              <a:t>T</a:t>
            </a:r>
            <a:endParaRPr lang="zh-CN" altLang="en-US" sz="2000" dirty="0">
              <a:solidFill>
                <a:prstClr val="black"/>
              </a:solidFill>
              <a:latin typeface="+mj-ea"/>
              <a:cs typeface="+mj-ea"/>
            </a:endParaRPr>
          </a:p>
        </p:txBody>
      </p:sp>
      <p:sp>
        <p:nvSpPr>
          <p:cNvPr id="18" name="TextBox 17"/>
          <p:cNvSpPr txBox="1"/>
          <p:nvPr/>
        </p:nvSpPr>
        <p:spPr>
          <a:xfrm>
            <a:off x="2256155" y="2781935"/>
            <a:ext cx="6263005" cy="1620000"/>
          </a:xfrm>
          <a:prstGeom prst="rect">
            <a:avLst/>
          </a:prstGeom>
          <a:noFill/>
          <a:ln w="76200">
            <a:solidFill>
              <a:srgbClr val="FF0000"/>
            </a:solidFill>
          </a:ln>
        </p:spPr>
        <p:txBody>
          <a:bodyPr wrap="square" rtlCol="0">
            <a:spAutoFit/>
          </a:bodyPr>
          <a:lstStyle/>
          <a:p>
            <a:endParaRPr lang="en-US" altLang="zh-CN" sz="1350" dirty="0">
              <a:solidFill>
                <a:prstClr val="black"/>
              </a:solidFill>
              <a:latin typeface="+mj-ea"/>
            </a:endParaRPr>
          </a:p>
          <a:p>
            <a:endParaRPr lang="en-US" altLang="zh-CN" sz="1350" dirty="0">
              <a:solidFill>
                <a:prstClr val="black"/>
              </a:solidFill>
              <a:latin typeface="+mj-ea"/>
            </a:endParaRPr>
          </a:p>
          <a:p>
            <a:endParaRPr lang="en-US" altLang="zh-CN" sz="1350" dirty="0">
              <a:solidFill>
                <a:prstClr val="black"/>
              </a:solidFill>
              <a:latin typeface="+mj-ea"/>
            </a:endParaRPr>
          </a:p>
          <a:p>
            <a:endParaRPr lang="en-US" altLang="zh-CN" sz="1350" dirty="0">
              <a:solidFill>
                <a:prstClr val="black"/>
              </a:solidFill>
              <a:latin typeface="+mj-ea"/>
            </a:endParaRPr>
          </a:p>
          <a:p>
            <a:endParaRPr lang="en-US" altLang="zh-CN" sz="1350" dirty="0">
              <a:solidFill>
                <a:prstClr val="black"/>
              </a:solidFill>
              <a:latin typeface="+mj-ea"/>
            </a:endParaRPr>
          </a:p>
          <a:p>
            <a:endParaRPr lang="en-US" altLang="zh-CN" sz="1350" dirty="0">
              <a:solidFill>
                <a:prstClr val="black"/>
              </a:solidFill>
              <a:latin typeface="+mj-ea"/>
            </a:endParaRPr>
          </a:p>
          <a:p>
            <a:endParaRPr lang="en-US" altLang="zh-CN" sz="1350" dirty="0">
              <a:solidFill>
                <a:prstClr val="black"/>
              </a:solidFill>
              <a:latin typeface="+mj-ea"/>
            </a:endParaRPr>
          </a:p>
        </p:txBody>
      </p:sp>
      <p:sp>
        <p:nvSpPr>
          <p:cNvPr id="19" name="矩形 18"/>
          <p:cNvSpPr/>
          <p:nvPr/>
        </p:nvSpPr>
        <p:spPr>
          <a:xfrm>
            <a:off x="5047025" y="2394705"/>
            <a:ext cx="2818214" cy="398780"/>
          </a:xfrm>
          <a:prstGeom prst="rect">
            <a:avLst/>
          </a:prstGeom>
        </p:spPr>
        <p:txBody>
          <a:bodyPr wrap="square">
            <a:spAutoFit/>
          </a:bodyPr>
          <a:lstStyle/>
          <a:p>
            <a:r>
              <a:rPr lang="zh-CN" altLang="en-US" sz="2000" dirty="0">
                <a:solidFill>
                  <a:prstClr val="black"/>
                </a:solidFill>
                <a:latin typeface="+mj-ea"/>
                <a:cs typeface="+mj-ea"/>
                <a:sym typeface="+mn-ea"/>
              </a:rPr>
              <a:t>原体系中</a:t>
            </a:r>
            <a:r>
              <a:rPr lang="en-US" altLang="zh-CN" sz="2000" dirty="0">
                <a:solidFill>
                  <a:prstClr val="black"/>
                </a:solidFill>
                <a:latin typeface="+mj-ea"/>
                <a:cs typeface="+mj-ea"/>
                <a:sym typeface="+mn-ea"/>
              </a:rPr>
              <a:t>D</a:t>
            </a:r>
            <a:r>
              <a:rPr lang="zh-CN" altLang="en-US" sz="2000" dirty="0">
                <a:solidFill>
                  <a:prstClr val="black"/>
                </a:solidFill>
                <a:latin typeface="+mj-ea"/>
                <a:cs typeface="+mj-ea"/>
                <a:sym typeface="+mn-ea"/>
              </a:rPr>
              <a:t>不能→</a:t>
            </a:r>
            <a:r>
              <a:rPr lang="en-US" altLang="zh-CN" sz="2000" dirty="0">
                <a:solidFill>
                  <a:prstClr val="black"/>
                </a:solidFill>
                <a:latin typeface="+mj-ea"/>
                <a:cs typeface="+mj-ea"/>
                <a:sym typeface="+mn-ea"/>
              </a:rPr>
              <a:t>T</a:t>
            </a:r>
          </a:p>
        </p:txBody>
      </p:sp>
      <p:sp>
        <p:nvSpPr>
          <p:cNvPr id="20" name="TextBox 16"/>
          <p:cNvSpPr txBox="1"/>
          <p:nvPr/>
        </p:nvSpPr>
        <p:spPr>
          <a:xfrm>
            <a:off x="3035300" y="4418330"/>
            <a:ext cx="3072765" cy="368300"/>
          </a:xfrm>
          <a:prstGeom prst="rect">
            <a:avLst/>
          </a:prstGeom>
          <a:noFill/>
        </p:spPr>
        <p:txBody>
          <a:bodyPr wrap="square" rtlCol="0">
            <a:spAutoFit/>
          </a:bodyPr>
          <a:lstStyle/>
          <a:p>
            <a:r>
              <a:rPr lang="zh-CN" altLang="en-US" dirty="0">
                <a:solidFill>
                  <a:prstClr val="black"/>
                </a:solidFill>
                <a:latin typeface="+mj-ea"/>
                <a:cs typeface="+mj-ea"/>
              </a:rPr>
              <a:t>注：</a:t>
            </a:r>
            <a:r>
              <a:rPr lang="en-US" altLang="zh-CN" dirty="0">
                <a:solidFill>
                  <a:prstClr val="black"/>
                </a:solidFill>
                <a:latin typeface="+mj-ea"/>
                <a:cs typeface="+mj-ea"/>
              </a:rPr>
              <a:t>a </a:t>
            </a:r>
            <a:r>
              <a:rPr lang="zh-CN" altLang="en-US" dirty="0">
                <a:solidFill>
                  <a:prstClr val="black"/>
                </a:solidFill>
                <a:latin typeface="+mj-ea"/>
                <a:cs typeface="+mj-ea"/>
              </a:rPr>
              <a:t>代表</a:t>
            </a:r>
            <a:r>
              <a:rPr lang="en-US" altLang="zh-CN" dirty="0">
                <a:solidFill>
                  <a:prstClr val="black"/>
                </a:solidFill>
                <a:latin typeface="+mj-ea"/>
                <a:cs typeface="+mj-ea"/>
              </a:rPr>
              <a:t>A</a:t>
            </a:r>
            <a:r>
              <a:rPr lang="zh-CN" altLang="en-US" dirty="0">
                <a:solidFill>
                  <a:prstClr val="black"/>
                </a:solidFill>
                <a:latin typeface="+mj-ea"/>
                <a:cs typeface="+mj-ea"/>
              </a:rPr>
              <a:t>对应的产物</a:t>
            </a:r>
          </a:p>
        </p:txBody>
      </p:sp>
      <p:sp>
        <p:nvSpPr>
          <p:cNvPr id="21" name="文本框 20"/>
          <p:cNvSpPr txBox="1"/>
          <p:nvPr/>
        </p:nvSpPr>
        <p:spPr>
          <a:xfrm>
            <a:off x="1577340" y="450850"/>
            <a:ext cx="5793574" cy="400110"/>
          </a:xfrm>
          <a:prstGeom prst="rect">
            <a:avLst/>
          </a:prstGeom>
          <a:noFill/>
        </p:spPr>
        <p:txBody>
          <a:bodyPr wrap="none" rtlCol="0">
            <a:spAutoFit/>
          </a:bodyPr>
          <a:lstStyle/>
          <a:p>
            <a:pPr algn="l"/>
            <a:r>
              <a:rPr lang="zh-CN" altLang="en-US" sz="2000" dirty="0">
                <a:solidFill>
                  <a:prstClr val="black"/>
                </a:solidFill>
                <a:latin typeface="+mj-ea"/>
                <a:cs typeface="+mj-ea"/>
                <a:sym typeface="+mn-ea"/>
              </a:rPr>
              <a:t>目的：证明</a:t>
            </a:r>
            <a:r>
              <a:rPr lang="zh-CN" altLang="en-US" sz="2000" dirty="0">
                <a:solidFill>
                  <a:srgbClr val="FF0000"/>
                </a:solidFill>
                <a:latin typeface="+mj-ea"/>
                <a:cs typeface="+mj-ea"/>
                <a:sym typeface="+mn-ea"/>
              </a:rPr>
              <a:t>原体系</a:t>
            </a:r>
            <a:r>
              <a:rPr lang="zh-CN" altLang="en-US" sz="2000" dirty="0">
                <a:solidFill>
                  <a:prstClr val="black"/>
                </a:solidFill>
                <a:latin typeface="+mj-ea"/>
                <a:cs typeface="+mj-ea"/>
                <a:sym typeface="+mn-ea"/>
              </a:rPr>
              <a:t>中假设</a:t>
            </a:r>
            <a:r>
              <a:rPr lang="en-US" altLang="zh-CN" sz="2000" dirty="0">
                <a:solidFill>
                  <a:prstClr val="black"/>
                </a:solidFill>
                <a:latin typeface="+mj-ea"/>
                <a:cs typeface="+mj-ea"/>
                <a:sym typeface="+mn-ea"/>
              </a:rPr>
              <a:t>D</a:t>
            </a:r>
            <a:r>
              <a:rPr lang="zh-CN" altLang="en-US" sz="2000" dirty="0">
                <a:solidFill>
                  <a:prstClr val="black"/>
                </a:solidFill>
                <a:latin typeface="+mj-ea"/>
                <a:cs typeface="+mj-ea"/>
                <a:sym typeface="+mn-ea"/>
              </a:rPr>
              <a:t>→</a:t>
            </a:r>
            <a:r>
              <a:rPr lang="en-US" altLang="zh-CN" sz="2000" dirty="0">
                <a:solidFill>
                  <a:prstClr val="black"/>
                </a:solidFill>
                <a:latin typeface="+mj-ea"/>
                <a:cs typeface="+mj-ea"/>
                <a:sym typeface="+mn-ea"/>
              </a:rPr>
              <a:t>T</a:t>
            </a:r>
            <a:r>
              <a:rPr lang="zh-CN" altLang="en-US" sz="2000" dirty="0">
                <a:solidFill>
                  <a:prstClr val="black"/>
                </a:solidFill>
                <a:latin typeface="+mj-ea"/>
                <a:cs typeface="+mj-ea"/>
                <a:sym typeface="+mn-ea"/>
              </a:rPr>
              <a:t>（产生</a:t>
            </a:r>
            <a:r>
              <a:rPr lang="en-US" altLang="zh-CN" sz="2000" dirty="0">
                <a:solidFill>
                  <a:prstClr val="black"/>
                </a:solidFill>
                <a:latin typeface="+mj-ea"/>
                <a:cs typeface="+mj-ea"/>
                <a:sym typeface="+mn-ea"/>
              </a:rPr>
              <a:t>Fe</a:t>
            </a:r>
            <a:r>
              <a:rPr lang="en-US" altLang="zh-CN" sz="2000" baseline="30000" dirty="0">
                <a:solidFill>
                  <a:prstClr val="black"/>
                </a:solidFill>
                <a:latin typeface="+mj-ea"/>
                <a:cs typeface="+mj-ea"/>
                <a:sym typeface="+mn-ea"/>
              </a:rPr>
              <a:t>3+</a:t>
            </a:r>
            <a:r>
              <a:rPr lang="zh-CN" altLang="en-US" sz="2000" dirty="0">
                <a:solidFill>
                  <a:prstClr val="black"/>
                </a:solidFill>
                <a:latin typeface="+mj-ea"/>
                <a:cs typeface="+mj-ea"/>
                <a:sym typeface="+mn-ea"/>
              </a:rPr>
              <a:t>）</a:t>
            </a:r>
            <a:r>
              <a:rPr lang="zh-CN" altLang="en-US" sz="2000" dirty="0" smtClean="0">
                <a:solidFill>
                  <a:prstClr val="black"/>
                </a:solidFill>
                <a:latin typeface="+mj-ea"/>
                <a:cs typeface="+mj-ea"/>
                <a:sym typeface="+mn-ea"/>
              </a:rPr>
              <a:t>现象</a:t>
            </a:r>
            <a:endParaRPr lang="en-US" altLang="zh-CN" sz="2000" dirty="0">
              <a:solidFill>
                <a:prstClr val="black"/>
              </a:solidFill>
              <a:latin typeface="+mj-ea"/>
              <a:cs typeface="+mj-ea"/>
              <a:sym typeface="+mn-ea"/>
            </a:endParaRPr>
          </a:p>
        </p:txBody>
      </p:sp>
      <p:sp>
        <p:nvSpPr>
          <p:cNvPr id="23" name="矩形 22"/>
          <p:cNvSpPr/>
          <p:nvPr/>
        </p:nvSpPr>
        <p:spPr>
          <a:xfrm>
            <a:off x="4919980" y="3110230"/>
            <a:ext cx="3721100" cy="398780"/>
          </a:xfrm>
          <a:prstGeom prst="rect">
            <a:avLst/>
          </a:prstGeom>
        </p:spPr>
        <p:txBody>
          <a:bodyPr wrap="square">
            <a:spAutoFit/>
          </a:bodyPr>
          <a:lstStyle/>
          <a:p>
            <a:r>
              <a:rPr lang="zh-CN" altLang="en-US" sz="2000" dirty="0">
                <a:solidFill>
                  <a:prstClr val="black"/>
                </a:solidFill>
                <a:latin typeface="+mj-ea"/>
                <a:cs typeface="+mj-ea"/>
                <a:sym typeface="+mn-ea"/>
              </a:rPr>
              <a:t>能证明原体系中</a:t>
            </a:r>
            <a:r>
              <a:rPr lang="en-US" altLang="zh-CN" sz="2000" dirty="0">
                <a:solidFill>
                  <a:prstClr val="black"/>
                </a:solidFill>
                <a:latin typeface="+mj-ea"/>
                <a:cs typeface="+mj-ea"/>
                <a:sym typeface="+mn-ea"/>
              </a:rPr>
              <a:t>ABC</a:t>
            </a:r>
            <a:r>
              <a:rPr lang="zh-CN" altLang="en-US" sz="2000" dirty="0">
                <a:solidFill>
                  <a:prstClr val="black"/>
                </a:solidFill>
                <a:latin typeface="+mj-ea"/>
                <a:cs typeface="+mj-ea"/>
                <a:sym typeface="+mn-ea"/>
              </a:rPr>
              <a:t>不能→</a:t>
            </a:r>
            <a:r>
              <a:rPr lang="en-US" altLang="zh-CN" sz="2000" dirty="0">
                <a:solidFill>
                  <a:prstClr val="black"/>
                </a:solidFill>
                <a:latin typeface="+mj-ea"/>
                <a:cs typeface="+mj-ea"/>
                <a:sym typeface="+mn-ea"/>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bldLvl="0" animBg="1"/>
      <p:bldP spid="19" grpId="0"/>
      <p:bldP spid="2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7642" y="94342"/>
            <a:ext cx="8139178" cy="331514"/>
          </a:xfrm>
        </p:spPr>
        <p:txBody>
          <a:bodyPr>
            <a:normAutofit fontScale="90000"/>
          </a:bodyPr>
          <a:lstStyle/>
          <a:p>
            <a:r>
              <a:rPr lang="en-US" altLang="zh-CN">
                <a:sym typeface="+mn-ea"/>
              </a:rPr>
              <a:t>2017</a:t>
            </a:r>
            <a:r>
              <a:rPr>
                <a:sym typeface="+mn-ea"/>
              </a:rPr>
              <a:t>年北京高考28.（16分）</a:t>
            </a:r>
            <a:endParaRPr lang="zh-CN" altLang="en-US"/>
          </a:p>
        </p:txBody>
      </p:sp>
      <p:sp>
        <p:nvSpPr>
          <p:cNvPr id="101" name="文本框 100"/>
          <p:cNvSpPr txBox="1"/>
          <p:nvPr/>
        </p:nvSpPr>
        <p:spPr>
          <a:xfrm>
            <a:off x="437515" y="2249170"/>
            <a:ext cx="8234045" cy="706755"/>
          </a:xfrm>
          <a:prstGeom prst="rect">
            <a:avLst/>
          </a:prstGeom>
          <a:noFill/>
          <a:ln w="9525">
            <a:noFill/>
          </a:ln>
        </p:spPr>
        <p:txBody>
          <a:bodyPr wrap="square">
            <a:spAutoFit/>
          </a:bodyPr>
          <a:lstStyle/>
          <a:p>
            <a:pPr indent="245110"/>
            <a:r>
              <a:rPr lang="en-US" sz="2000">
                <a:solidFill>
                  <a:srgbClr val="000000"/>
                </a:solidFill>
                <a:latin typeface="+mj-ea"/>
                <a:cs typeface="+mj-ea"/>
              </a:rPr>
              <a:t>③ </a:t>
            </a:r>
            <a:r>
              <a:rPr lang="zh-CN" sz="2000">
                <a:solidFill>
                  <a:srgbClr val="000000"/>
                </a:solidFill>
                <a:latin typeface="+mj-ea"/>
                <a:cs typeface="+mj-ea"/>
              </a:rPr>
              <a:t>下述实验</a:t>
            </a:r>
            <a:r>
              <a:rPr lang="en-US" sz="2000">
                <a:solidFill>
                  <a:srgbClr val="000000"/>
                </a:solidFill>
                <a:latin typeface="+mj-ea"/>
                <a:cs typeface="+mj-ea"/>
              </a:rPr>
              <a:t>Ⅰ</a:t>
            </a:r>
            <a:r>
              <a:rPr lang="zh-CN" sz="2000">
                <a:solidFill>
                  <a:srgbClr val="000000"/>
                </a:solidFill>
                <a:latin typeface="+mj-ea"/>
                <a:cs typeface="+mj-ea"/>
              </a:rPr>
              <a:t>可证实假设</a:t>
            </a:r>
            <a:r>
              <a:rPr lang="en-US" sz="2000">
                <a:solidFill>
                  <a:srgbClr val="000000"/>
                </a:solidFill>
                <a:latin typeface="+mj-ea"/>
                <a:cs typeface="+mj-ea"/>
              </a:rPr>
              <a:t>a</a:t>
            </a:r>
            <a:r>
              <a:rPr lang="zh-CN" sz="2000">
                <a:solidFill>
                  <a:srgbClr val="000000"/>
                </a:solidFill>
                <a:latin typeface="+mj-ea"/>
                <a:cs typeface="+mj-ea"/>
              </a:rPr>
              <a:t>、</a:t>
            </a:r>
            <a:r>
              <a:rPr lang="en-US" sz="2000">
                <a:solidFill>
                  <a:srgbClr val="000000"/>
                </a:solidFill>
                <a:latin typeface="+mj-ea"/>
                <a:cs typeface="+mj-ea"/>
              </a:rPr>
              <a:t>b</a:t>
            </a:r>
            <a:r>
              <a:rPr lang="zh-CN" sz="2000">
                <a:solidFill>
                  <a:srgbClr val="000000"/>
                </a:solidFill>
                <a:latin typeface="+mj-ea"/>
                <a:cs typeface="+mj-ea"/>
              </a:rPr>
              <a:t>、</a:t>
            </a:r>
            <a:r>
              <a:rPr lang="en-US" sz="2000">
                <a:solidFill>
                  <a:srgbClr val="000000"/>
                </a:solidFill>
                <a:latin typeface="+mj-ea"/>
                <a:cs typeface="+mj-ea"/>
              </a:rPr>
              <a:t>c</a:t>
            </a:r>
            <a:r>
              <a:rPr lang="zh-CN" sz="2000">
                <a:solidFill>
                  <a:srgbClr val="000000"/>
                </a:solidFill>
                <a:latin typeface="+mj-ea"/>
                <a:cs typeface="+mj-ea"/>
              </a:rPr>
              <a:t>不是产生</a:t>
            </a:r>
            <a:r>
              <a:rPr lang="en-US" sz="2000">
                <a:solidFill>
                  <a:srgbClr val="000000"/>
                </a:solidFill>
                <a:latin typeface="+mj-ea"/>
                <a:cs typeface="+mj-ea"/>
              </a:rPr>
              <a:t>Fe</a:t>
            </a:r>
            <a:r>
              <a:rPr lang="en-US" sz="2000" baseline="30000">
                <a:solidFill>
                  <a:srgbClr val="000000"/>
                </a:solidFill>
                <a:latin typeface="+mj-ea"/>
                <a:cs typeface="+mj-ea"/>
              </a:rPr>
              <a:t>3+</a:t>
            </a:r>
            <a:r>
              <a:rPr lang="zh-CN" sz="2000">
                <a:solidFill>
                  <a:srgbClr val="000000"/>
                </a:solidFill>
                <a:latin typeface="+mj-ea"/>
                <a:cs typeface="+mj-ea"/>
              </a:rPr>
              <a:t>的主要原因。实验Ⅱ可证实假设</a:t>
            </a:r>
            <a:r>
              <a:rPr lang="en-US" sz="2000">
                <a:solidFill>
                  <a:srgbClr val="000000"/>
                </a:solidFill>
                <a:latin typeface="+mj-ea"/>
                <a:cs typeface="+mj-ea"/>
              </a:rPr>
              <a:t>d</a:t>
            </a:r>
            <a:r>
              <a:rPr lang="zh-CN" sz="2000">
                <a:solidFill>
                  <a:srgbClr val="000000"/>
                </a:solidFill>
                <a:latin typeface="+mj-ea"/>
                <a:cs typeface="+mj-ea"/>
              </a:rPr>
              <a:t>成立。</a:t>
            </a:r>
            <a:endParaRPr lang="zh-CN" altLang="en-US" sz="2000">
              <a:solidFill>
                <a:srgbClr val="000000"/>
              </a:solidFill>
              <a:latin typeface="+mj-ea"/>
              <a:cs typeface="+mj-ea"/>
            </a:endParaRPr>
          </a:p>
        </p:txBody>
      </p:sp>
      <p:sp>
        <p:nvSpPr>
          <p:cNvPr id="3" name="文本框 2"/>
          <p:cNvSpPr txBox="1"/>
          <p:nvPr/>
        </p:nvSpPr>
        <p:spPr>
          <a:xfrm>
            <a:off x="687705" y="502285"/>
            <a:ext cx="7888605" cy="1830070"/>
          </a:xfrm>
          <a:prstGeom prst="rect">
            <a:avLst/>
          </a:prstGeom>
          <a:noFill/>
          <a:ln w="9525">
            <a:noFill/>
          </a:ln>
        </p:spPr>
        <p:txBody>
          <a:bodyPr wrap="square">
            <a:spAutoFit/>
          </a:bodyPr>
          <a:lstStyle/>
          <a:p>
            <a:pPr marL="180975" indent="-180975"/>
            <a:r>
              <a:rPr lang="zh-CN" sz="2000">
                <a:solidFill>
                  <a:srgbClr val="000000"/>
                </a:solidFill>
                <a:latin typeface="+mj-ea"/>
                <a:cs typeface="+mj-ea"/>
              </a:rPr>
              <a:t>② 对</a:t>
            </a:r>
            <a:r>
              <a:rPr lang="en-US" sz="2000">
                <a:solidFill>
                  <a:srgbClr val="000000"/>
                </a:solidFill>
                <a:latin typeface="+mj-ea"/>
                <a:cs typeface="+mj-ea"/>
              </a:rPr>
              <a:t>Fe</a:t>
            </a:r>
            <a:r>
              <a:rPr lang="en-US" sz="2000" baseline="30000">
                <a:solidFill>
                  <a:srgbClr val="000000"/>
                </a:solidFill>
                <a:latin typeface="+mj-ea"/>
                <a:cs typeface="+mj-ea"/>
              </a:rPr>
              <a:t>3+</a:t>
            </a:r>
            <a:r>
              <a:rPr lang="zh-CN" sz="2000">
                <a:solidFill>
                  <a:srgbClr val="000000"/>
                </a:solidFill>
                <a:latin typeface="+mj-ea"/>
                <a:cs typeface="+mj-ea"/>
              </a:rPr>
              <a:t>产生的原因作出如下假设：</a:t>
            </a:r>
          </a:p>
          <a:p>
            <a:r>
              <a:rPr lang="zh-CN" sz="2000">
                <a:solidFill>
                  <a:srgbClr val="000000"/>
                </a:solidFill>
                <a:latin typeface="+mj-ea"/>
                <a:cs typeface="+mj-ea"/>
              </a:rPr>
              <a:t>假设</a:t>
            </a:r>
            <a:r>
              <a:rPr lang="en-US" sz="2000">
                <a:solidFill>
                  <a:srgbClr val="000000"/>
                </a:solidFill>
                <a:latin typeface="+mj-ea"/>
                <a:cs typeface="+mj-ea"/>
              </a:rPr>
              <a:t>a</a:t>
            </a:r>
            <a:r>
              <a:rPr lang="zh-CN" sz="2000">
                <a:solidFill>
                  <a:srgbClr val="000000"/>
                </a:solidFill>
                <a:latin typeface="+mj-ea"/>
                <a:cs typeface="+mj-ea"/>
              </a:rPr>
              <a:t>：可能是铁粉表面有氧化层，能产生</a:t>
            </a:r>
            <a:r>
              <a:rPr lang="en-US" sz="2000">
                <a:solidFill>
                  <a:srgbClr val="000000"/>
                </a:solidFill>
                <a:latin typeface="+mj-ea"/>
                <a:cs typeface="+mj-ea"/>
              </a:rPr>
              <a:t>Fe</a:t>
            </a:r>
            <a:r>
              <a:rPr lang="en-US" sz="2000" baseline="30000">
                <a:solidFill>
                  <a:srgbClr val="000000"/>
                </a:solidFill>
                <a:latin typeface="+mj-ea"/>
                <a:cs typeface="+mj-ea"/>
              </a:rPr>
              <a:t>3+</a:t>
            </a:r>
            <a:r>
              <a:rPr lang="zh-CN" sz="2000">
                <a:solidFill>
                  <a:srgbClr val="000000"/>
                </a:solidFill>
                <a:latin typeface="+mj-ea"/>
                <a:cs typeface="+mj-ea"/>
              </a:rPr>
              <a:t>；</a:t>
            </a:r>
          </a:p>
          <a:p>
            <a:r>
              <a:rPr lang="zh-CN" sz="2000">
                <a:solidFill>
                  <a:srgbClr val="000000"/>
                </a:solidFill>
                <a:latin typeface="+mj-ea"/>
                <a:cs typeface="+mj-ea"/>
              </a:rPr>
              <a:t>假设</a:t>
            </a:r>
            <a:r>
              <a:rPr lang="en-US" sz="2000">
                <a:solidFill>
                  <a:srgbClr val="000000"/>
                </a:solidFill>
                <a:latin typeface="+mj-ea"/>
                <a:cs typeface="+mj-ea"/>
              </a:rPr>
              <a:t>b</a:t>
            </a:r>
            <a:r>
              <a:rPr lang="zh-CN" sz="2000">
                <a:solidFill>
                  <a:srgbClr val="000000"/>
                </a:solidFill>
                <a:latin typeface="+mj-ea"/>
                <a:cs typeface="+mj-ea"/>
              </a:rPr>
              <a:t>：空气中存在</a:t>
            </a:r>
            <a:r>
              <a:rPr lang="en-US" sz="2000">
                <a:solidFill>
                  <a:srgbClr val="000000"/>
                </a:solidFill>
                <a:latin typeface="+mj-ea"/>
                <a:cs typeface="+mj-ea"/>
              </a:rPr>
              <a:t>O</a:t>
            </a:r>
            <a:r>
              <a:rPr lang="en-US" sz="2000" baseline="-25000">
                <a:solidFill>
                  <a:srgbClr val="000000"/>
                </a:solidFill>
                <a:latin typeface="+mj-ea"/>
                <a:cs typeface="+mj-ea"/>
              </a:rPr>
              <a:t>2</a:t>
            </a:r>
            <a:r>
              <a:rPr lang="zh-CN" sz="2000">
                <a:solidFill>
                  <a:srgbClr val="000000"/>
                </a:solidFill>
                <a:latin typeface="+mj-ea"/>
                <a:cs typeface="+mj-ea"/>
              </a:rPr>
              <a:t>，可产生</a:t>
            </a:r>
            <a:r>
              <a:rPr lang="en-US" sz="2000">
                <a:solidFill>
                  <a:srgbClr val="000000"/>
                </a:solidFill>
                <a:latin typeface="+mj-ea"/>
                <a:cs typeface="+mj-ea"/>
              </a:rPr>
              <a:t>Fe</a:t>
            </a:r>
            <a:r>
              <a:rPr lang="en-US" sz="2000" baseline="30000">
                <a:solidFill>
                  <a:srgbClr val="000000"/>
                </a:solidFill>
                <a:latin typeface="+mj-ea"/>
                <a:cs typeface="+mj-ea"/>
              </a:rPr>
              <a:t>3+</a:t>
            </a:r>
            <a:r>
              <a:rPr lang="zh-CN" sz="2000">
                <a:solidFill>
                  <a:srgbClr val="000000"/>
                </a:solidFill>
                <a:latin typeface="+mj-ea"/>
                <a:cs typeface="+mj-ea"/>
              </a:rPr>
              <a:t>；</a:t>
            </a:r>
            <a:r>
              <a:rPr lang="en-US" sz="2000">
                <a:solidFill>
                  <a:srgbClr val="000000"/>
                </a:solidFill>
                <a:latin typeface="+mj-ea"/>
                <a:cs typeface="+mj-ea"/>
              </a:rPr>
              <a:t> </a:t>
            </a:r>
            <a:endParaRPr lang="zh-CN" sz="2000">
              <a:solidFill>
                <a:srgbClr val="000000"/>
              </a:solidFill>
              <a:latin typeface="+mj-ea"/>
              <a:cs typeface="+mj-ea"/>
            </a:endParaRPr>
          </a:p>
          <a:p>
            <a:r>
              <a:rPr lang="zh-CN" sz="2000">
                <a:solidFill>
                  <a:srgbClr val="000000"/>
                </a:solidFill>
                <a:latin typeface="+mj-ea"/>
                <a:cs typeface="+mj-ea"/>
              </a:rPr>
              <a:t>假设</a:t>
            </a:r>
            <a:r>
              <a:rPr lang="en-US" sz="2000">
                <a:solidFill>
                  <a:srgbClr val="000000"/>
                </a:solidFill>
                <a:latin typeface="+mj-ea"/>
                <a:cs typeface="+mj-ea"/>
              </a:rPr>
              <a:t>c</a:t>
            </a:r>
            <a:r>
              <a:rPr lang="zh-CN" sz="2000">
                <a:solidFill>
                  <a:srgbClr val="000000"/>
                </a:solidFill>
                <a:latin typeface="+mj-ea"/>
                <a:cs typeface="+mj-ea"/>
              </a:rPr>
              <a:t>：酸性溶液中的</a:t>
            </a:r>
            <a:r>
              <a:rPr lang="en-US" altLang="zh-CN" sz="2000">
                <a:solidFill>
                  <a:srgbClr val="000000"/>
                </a:solidFill>
                <a:latin typeface="+mj-ea"/>
                <a:cs typeface="+mj-ea"/>
              </a:rPr>
              <a:t>NO</a:t>
            </a:r>
            <a:r>
              <a:rPr lang="en-US" altLang="zh-CN" sz="2000" baseline="-25000">
                <a:solidFill>
                  <a:srgbClr val="000000"/>
                </a:solidFill>
                <a:latin typeface="+mj-ea"/>
                <a:cs typeface="+mj-ea"/>
              </a:rPr>
              <a:t>3</a:t>
            </a:r>
            <a:r>
              <a:rPr lang="en-US" altLang="zh-CN" sz="2000" baseline="30000">
                <a:solidFill>
                  <a:srgbClr val="000000"/>
                </a:solidFill>
                <a:latin typeface="+mj-ea"/>
                <a:cs typeface="+mj-ea"/>
              </a:rPr>
              <a:t>-</a:t>
            </a:r>
            <a:r>
              <a:rPr lang="zh-CN" sz="2000">
                <a:latin typeface="+mj-ea"/>
                <a:cs typeface="+mj-ea"/>
                <a:sym typeface="+mn-ea"/>
              </a:rPr>
              <a:t>具有氧化性，可产生</a:t>
            </a:r>
            <a:r>
              <a:rPr lang="en-US" sz="2000">
                <a:latin typeface="+mj-ea"/>
                <a:cs typeface="+mj-ea"/>
                <a:sym typeface="+mn-ea"/>
              </a:rPr>
              <a:t>Fe</a:t>
            </a:r>
            <a:r>
              <a:rPr lang="en-US" sz="2000" baseline="30000">
                <a:latin typeface="+mj-ea"/>
                <a:cs typeface="+mj-ea"/>
                <a:sym typeface="+mn-ea"/>
              </a:rPr>
              <a:t>3+</a:t>
            </a:r>
            <a:r>
              <a:rPr lang="zh-CN" sz="2000">
                <a:latin typeface="+mj-ea"/>
                <a:cs typeface="+mj-ea"/>
                <a:sym typeface="+mn-ea"/>
              </a:rPr>
              <a:t>；</a:t>
            </a:r>
          </a:p>
          <a:p>
            <a:pPr marL="180975" indent="-180975"/>
            <a:r>
              <a:rPr lang="zh-CN" sz="2000">
                <a:latin typeface="+mj-ea"/>
                <a:cs typeface="+mj-ea"/>
                <a:sym typeface="+mn-ea"/>
              </a:rPr>
              <a:t>  假设</a:t>
            </a:r>
            <a:r>
              <a:rPr lang="en-US" sz="2000">
                <a:latin typeface="+mj-ea"/>
                <a:cs typeface="+mj-ea"/>
                <a:sym typeface="+mn-ea"/>
              </a:rPr>
              <a:t>d</a:t>
            </a:r>
            <a:r>
              <a:rPr lang="zh-CN" sz="2000">
                <a:latin typeface="+mj-ea"/>
                <a:cs typeface="+mj-ea"/>
                <a:sym typeface="+mn-ea"/>
              </a:rPr>
              <a:t>：溶液中存在</a:t>
            </a:r>
            <a:r>
              <a:rPr lang="en-US" sz="2000">
                <a:latin typeface="+mj-ea"/>
                <a:cs typeface="+mj-ea"/>
                <a:sym typeface="+mn-ea"/>
              </a:rPr>
              <a:t>Ag</a:t>
            </a:r>
            <a:r>
              <a:rPr lang="en-US" sz="2000" baseline="30000">
                <a:latin typeface="+mj-ea"/>
                <a:cs typeface="+mj-ea"/>
                <a:sym typeface="+mn-ea"/>
              </a:rPr>
              <a:t>+</a:t>
            </a:r>
            <a:r>
              <a:rPr lang="zh-CN" sz="2000">
                <a:latin typeface="+mj-ea"/>
                <a:cs typeface="+mj-ea"/>
                <a:sym typeface="+mn-ea"/>
              </a:rPr>
              <a:t>，可产生</a:t>
            </a:r>
            <a:r>
              <a:rPr lang="en-US" sz="2000">
                <a:latin typeface="+mj-ea"/>
                <a:cs typeface="+mj-ea"/>
                <a:sym typeface="+mn-ea"/>
              </a:rPr>
              <a:t>Fe</a:t>
            </a:r>
            <a:r>
              <a:rPr lang="en-US" sz="2000" baseline="30000">
                <a:latin typeface="+mj-ea"/>
                <a:cs typeface="+mj-ea"/>
                <a:sym typeface="+mn-ea"/>
              </a:rPr>
              <a:t>3+</a:t>
            </a:r>
            <a:r>
              <a:rPr lang="zh-CN" sz="2000">
                <a:latin typeface="+mj-ea"/>
                <a:cs typeface="+mj-ea"/>
                <a:sym typeface="+mn-ea"/>
              </a:rPr>
              <a:t>。</a:t>
            </a:r>
          </a:p>
          <a:p>
            <a:pPr marL="180975" indent="-180975"/>
            <a:endParaRPr lang="zh-CN" altLang="en-US" sz="2000" baseline="30000">
              <a:solidFill>
                <a:srgbClr val="000000"/>
              </a:solidFill>
              <a:latin typeface="+mj-ea"/>
              <a:cs typeface="+mj-ea"/>
            </a:endParaRPr>
          </a:p>
        </p:txBody>
      </p:sp>
      <p:cxnSp>
        <p:nvCxnSpPr>
          <p:cNvPr id="8" name="直接连接符 7"/>
          <p:cNvCxnSpPr/>
          <p:nvPr/>
        </p:nvCxnSpPr>
        <p:spPr>
          <a:xfrm>
            <a:off x="5090160" y="2583180"/>
            <a:ext cx="111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193665" y="2606040"/>
            <a:ext cx="904875" cy="3683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a:t>自变量</a:t>
            </a:r>
          </a:p>
        </p:txBody>
      </p:sp>
      <p:sp>
        <p:nvSpPr>
          <p:cNvPr id="15" name="左大括号 14"/>
          <p:cNvSpPr/>
          <p:nvPr/>
        </p:nvSpPr>
        <p:spPr>
          <a:xfrm>
            <a:off x="584835" y="899795"/>
            <a:ext cx="208915" cy="1035685"/>
          </a:xfrm>
          <a:prstGeom prst="leftBrace">
            <a:avLst>
              <a:gd name="adj1" fmla="val 55462"/>
              <a:gd name="adj2" fmla="val 5003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189865" y="956310"/>
            <a:ext cx="394970" cy="922020"/>
          </a:xfrm>
          <a:prstGeom prst="rect">
            <a:avLst/>
          </a:prstGeom>
          <a:noFill/>
        </p:spPr>
        <p:txBody>
          <a:bodyPr wrap="square" rtlCol="0">
            <a:spAutoFit/>
          </a:bodyPr>
          <a:lstStyle/>
          <a:p>
            <a:r>
              <a:rPr lang="zh-CN" altLang="en-US" b="1">
                <a:solidFill>
                  <a:srgbClr val="FF0000"/>
                </a:solidFill>
              </a:rPr>
              <a:t>因变量</a:t>
            </a:r>
          </a:p>
        </p:txBody>
      </p:sp>
      <p:sp>
        <p:nvSpPr>
          <p:cNvPr id="9" name="矩形 8"/>
          <p:cNvSpPr/>
          <p:nvPr/>
        </p:nvSpPr>
        <p:spPr>
          <a:xfrm>
            <a:off x="868680" y="1773555"/>
            <a:ext cx="6083935" cy="4756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文本框 12"/>
          <p:cNvSpPr txBox="1"/>
          <p:nvPr/>
        </p:nvSpPr>
        <p:spPr>
          <a:xfrm>
            <a:off x="120650" y="3367405"/>
            <a:ext cx="8225155" cy="1630045"/>
          </a:xfrm>
          <a:prstGeom prst="rect">
            <a:avLst/>
          </a:prstGeom>
          <a:noFill/>
          <a:ln w="9525">
            <a:noFill/>
          </a:ln>
        </p:spPr>
        <p:txBody>
          <a:bodyPr wrap="square">
            <a:spAutoFit/>
          </a:bodyPr>
          <a:lstStyle/>
          <a:p>
            <a:pPr marL="539750" indent="-539750"/>
            <a:endParaRPr lang="zh-CN" sz="2000">
              <a:solidFill>
                <a:srgbClr val="000000"/>
              </a:solidFill>
              <a:latin typeface="+mj-ea"/>
              <a:cs typeface="+mj-ea"/>
            </a:endParaRPr>
          </a:p>
          <a:p>
            <a:r>
              <a:rPr lang="zh-CN" sz="2000">
                <a:solidFill>
                  <a:srgbClr val="000000"/>
                </a:solidFill>
                <a:latin typeface="+mj-ea"/>
                <a:cs typeface="+mj-ea"/>
              </a:rPr>
              <a:t>实验</a:t>
            </a:r>
            <a:r>
              <a:rPr lang="en-US" sz="2000">
                <a:solidFill>
                  <a:srgbClr val="000000"/>
                </a:solidFill>
                <a:latin typeface="+mj-ea"/>
                <a:cs typeface="+mj-ea"/>
              </a:rPr>
              <a:t>Ⅰ</a:t>
            </a:r>
            <a:r>
              <a:rPr lang="zh-CN" sz="2000">
                <a:solidFill>
                  <a:srgbClr val="000000"/>
                </a:solidFill>
                <a:latin typeface="+mj-ea"/>
                <a:cs typeface="+mj-ea"/>
              </a:rPr>
              <a:t>：向硝酸酸化的</a:t>
            </a:r>
            <a:r>
              <a:rPr lang="en-US" sz="2000" u="sng">
                <a:solidFill>
                  <a:srgbClr val="000000"/>
                </a:solidFill>
                <a:latin typeface="+mj-ea"/>
                <a:cs typeface="+mj-ea"/>
              </a:rPr>
              <a:t>                               </a:t>
            </a:r>
            <a:r>
              <a:rPr lang="zh-CN" sz="2000">
                <a:solidFill>
                  <a:srgbClr val="000000"/>
                </a:solidFill>
                <a:latin typeface="+mj-ea"/>
                <a:cs typeface="+mj-ea"/>
              </a:rPr>
              <a:t>溶液（</a:t>
            </a:r>
            <a:r>
              <a:rPr lang="en-US" sz="2000">
                <a:solidFill>
                  <a:srgbClr val="000000"/>
                </a:solidFill>
                <a:latin typeface="+mj-ea"/>
                <a:cs typeface="+mj-ea"/>
              </a:rPr>
              <a:t>pH≈2</a:t>
            </a:r>
            <a:r>
              <a:rPr lang="zh-CN" sz="2000">
                <a:solidFill>
                  <a:srgbClr val="000000"/>
                </a:solidFill>
                <a:latin typeface="+mj-ea"/>
                <a:cs typeface="+mj-ea"/>
              </a:rPr>
              <a:t>）中加入过量铁粉，搅拌后静置，不同时间取上层清液滴加</a:t>
            </a:r>
            <a:r>
              <a:rPr lang="en-US" sz="2000">
                <a:solidFill>
                  <a:srgbClr val="000000"/>
                </a:solidFill>
                <a:latin typeface="+mj-ea"/>
                <a:cs typeface="+mj-ea"/>
              </a:rPr>
              <a:t>KSCN</a:t>
            </a:r>
            <a:r>
              <a:rPr lang="zh-CN" sz="2000">
                <a:solidFill>
                  <a:srgbClr val="000000"/>
                </a:solidFill>
                <a:latin typeface="+mj-ea"/>
                <a:cs typeface="+mj-ea"/>
              </a:rPr>
              <a:t>溶液。</a:t>
            </a:r>
            <a:r>
              <a:rPr lang="en-US" sz="2000">
                <a:solidFill>
                  <a:srgbClr val="000000"/>
                </a:solidFill>
                <a:latin typeface="+mj-ea"/>
                <a:cs typeface="+mj-ea"/>
              </a:rPr>
              <a:t>3 min</a:t>
            </a:r>
            <a:r>
              <a:rPr lang="zh-CN" sz="2000">
                <a:solidFill>
                  <a:srgbClr val="000000"/>
                </a:solidFill>
                <a:latin typeface="+mj-ea"/>
                <a:cs typeface="+mj-ea"/>
              </a:rPr>
              <a:t>时溶液呈浅红色，</a:t>
            </a:r>
            <a:r>
              <a:rPr lang="en-US" sz="2000">
                <a:solidFill>
                  <a:srgbClr val="000000"/>
                </a:solidFill>
                <a:latin typeface="+mj-ea"/>
                <a:cs typeface="+mj-ea"/>
              </a:rPr>
              <a:t>30 min</a:t>
            </a:r>
            <a:r>
              <a:rPr lang="zh-CN" sz="2000">
                <a:solidFill>
                  <a:srgbClr val="000000"/>
                </a:solidFill>
                <a:latin typeface="+mj-ea"/>
                <a:cs typeface="+mj-ea"/>
              </a:rPr>
              <a:t>后溶液几乎无色。</a:t>
            </a:r>
          </a:p>
          <a:p>
            <a:endParaRPr lang="zh-CN" altLang="en-US" sz="2000">
              <a:solidFill>
                <a:srgbClr val="000000"/>
              </a:solidFill>
              <a:latin typeface="+mj-ea"/>
              <a:cs typeface="+mj-ea"/>
            </a:endParaRPr>
          </a:p>
        </p:txBody>
      </p:sp>
      <p:sp>
        <p:nvSpPr>
          <p:cNvPr id="14" name="文本框 13"/>
          <p:cNvSpPr txBox="1"/>
          <p:nvPr/>
        </p:nvSpPr>
        <p:spPr>
          <a:xfrm>
            <a:off x="882015" y="3004820"/>
            <a:ext cx="7249795" cy="645160"/>
          </a:xfrm>
          <a:prstGeom prst="rect">
            <a:avLst/>
          </a:prstGeom>
          <a:noFill/>
        </p:spPr>
        <p:txBody>
          <a:bodyPr wrap="square" rtlCol="0" anchor="t">
            <a:spAutoFit/>
          </a:bodyPr>
          <a:lstStyle/>
          <a:p>
            <a:r>
              <a:rPr lang="zh-CN" altLang="en-US">
                <a:solidFill>
                  <a:srgbClr val="0000FF"/>
                </a:solidFill>
                <a:sym typeface="+mn-ea"/>
              </a:rPr>
              <a:t>回顾实验：向硝酸酸化的0.05 mol·L硝酸银溶液（pH≈2）中加入过量铁粉，搅拌后静置，烧杯底部有黑色固体，溶液呈黄色</a:t>
            </a:r>
            <a:endParaRPr lang="zh-CN" altLang="en-US"/>
          </a:p>
        </p:txBody>
      </p:sp>
      <p:sp>
        <p:nvSpPr>
          <p:cNvPr id="17" name="文本框 16"/>
          <p:cNvSpPr txBox="1"/>
          <p:nvPr/>
        </p:nvSpPr>
        <p:spPr>
          <a:xfrm>
            <a:off x="2901950" y="3649980"/>
            <a:ext cx="2291715" cy="368300"/>
          </a:xfrm>
          <a:prstGeom prst="rect">
            <a:avLst/>
          </a:prstGeom>
          <a:noFill/>
        </p:spPr>
        <p:txBody>
          <a:bodyPr wrap="none" rtlCol="0" anchor="t">
            <a:spAutoFit/>
          </a:bodyPr>
          <a:lstStyle/>
          <a:p>
            <a:r>
              <a:rPr lang="en-US">
                <a:solidFill>
                  <a:srgbClr val="0000FF"/>
                </a:solidFill>
                <a:latin typeface="+mj-ea"/>
                <a:cs typeface="+mj-ea"/>
                <a:sym typeface="+mn-ea"/>
              </a:rPr>
              <a:t>0.05 mol·L</a:t>
            </a:r>
            <a:r>
              <a:rPr lang="en-US" baseline="30000">
                <a:solidFill>
                  <a:srgbClr val="0000FF"/>
                </a:solidFill>
                <a:latin typeface="+mj-ea"/>
                <a:cs typeface="+mj-ea"/>
                <a:sym typeface="+mn-ea"/>
              </a:rPr>
              <a:t>-1</a:t>
            </a:r>
            <a:r>
              <a:rPr lang="en-US">
                <a:solidFill>
                  <a:srgbClr val="0000FF"/>
                </a:solidFill>
                <a:latin typeface="+mj-ea"/>
                <a:cs typeface="+mj-ea"/>
                <a:sym typeface="+mn-ea"/>
              </a:rPr>
              <a:t> NaNO</a:t>
            </a:r>
            <a:r>
              <a:rPr lang="en-US" baseline="-25000">
                <a:solidFill>
                  <a:srgbClr val="0000FF"/>
                </a:solidFill>
                <a:latin typeface="+mj-ea"/>
                <a:cs typeface="+mj-ea"/>
                <a:sym typeface="+mn-ea"/>
              </a:rPr>
              <a:t>3</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18440" y="1480185"/>
            <a:ext cx="7287260" cy="368300"/>
          </a:xfrm>
          <a:prstGeom prst="rect">
            <a:avLst/>
          </a:prstGeom>
          <a:noFill/>
        </p:spPr>
        <p:txBody>
          <a:bodyPr wrap="square" rtlCol="0" anchor="t">
            <a:spAutoFit/>
          </a:bodyPr>
          <a:lstStyle/>
          <a:p>
            <a:r>
              <a:rPr lang="zh-CN">
                <a:solidFill>
                  <a:srgbClr val="0000FF"/>
                </a:solidFill>
                <a:latin typeface="+mj-ea"/>
                <a:cs typeface="+mj-ea"/>
                <a:sym typeface="+mn-ea"/>
              </a:rPr>
              <a:t>实验方法：盐桥原电池</a:t>
            </a:r>
            <a:endParaRPr lang="zh-CN" baseline="30000">
              <a:solidFill>
                <a:srgbClr val="0000FF"/>
              </a:solidFill>
              <a:latin typeface="+mj-ea"/>
              <a:cs typeface="+mj-ea"/>
              <a:sym typeface="+mn-ea"/>
            </a:endParaRPr>
          </a:p>
        </p:txBody>
      </p:sp>
      <p:sp>
        <p:nvSpPr>
          <p:cNvPr id="2" name="标题 1"/>
          <p:cNvSpPr>
            <a:spLocks noGrp="1"/>
          </p:cNvSpPr>
          <p:nvPr>
            <p:ph type="title"/>
          </p:nvPr>
        </p:nvSpPr>
        <p:spPr>
          <a:xfrm>
            <a:off x="437642" y="94342"/>
            <a:ext cx="8139178" cy="331514"/>
          </a:xfrm>
        </p:spPr>
        <p:txBody>
          <a:bodyPr>
            <a:normAutofit fontScale="90000"/>
          </a:bodyPr>
          <a:lstStyle/>
          <a:p>
            <a:r>
              <a:rPr lang="en-US" altLang="zh-CN">
                <a:sym typeface="+mn-ea"/>
              </a:rPr>
              <a:t>2017</a:t>
            </a:r>
            <a:r>
              <a:rPr>
                <a:sym typeface="+mn-ea"/>
              </a:rPr>
              <a:t>年北京高考28.（16分）</a:t>
            </a:r>
            <a:endParaRPr lang="zh-CN" altLang="en-US"/>
          </a:p>
        </p:txBody>
      </p:sp>
      <p:sp>
        <p:nvSpPr>
          <p:cNvPr id="11" name="文本框 10"/>
          <p:cNvSpPr txBox="1"/>
          <p:nvPr/>
        </p:nvSpPr>
        <p:spPr>
          <a:xfrm>
            <a:off x="218440" y="508000"/>
            <a:ext cx="8689975" cy="706755"/>
          </a:xfrm>
          <a:prstGeom prst="rect">
            <a:avLst/>
          </a:prstGeom>
          <a:noFill/>
          <a:ln w="9525">
            <a:noFill/>
          </a:ln>
        </p:spPr>
        <p:txBody>
          <a:bodyPr wrap="square">
            <a:spAutoFit/>
          </a:bodyPr>
          <a:lstStyle/>
          <a:p>
            <a:r>
              <a:rPr lang="zh-CN" sz="2000">
                <a:latin typeface="+mj-ea"/>
                <a:cs typeface="+mj-ea"/>
              </a:rPr>
              <a:t>实验Ⅱ：装置如右图。其中甲溶液是</a:t>
            </a:r>
            <a:r>
              <a:rPr lang="en-US" sz="2000" u="sng">
                <a:latin typeface="+mj-ea"/>
                <a:cs typeface="+mj-ea"/>
              </a:rPr>
              <a:t>                       </a:t>
            </a:r>
            <a:r>
              <a:rPr lang="zh-CN" sz="2000">
                <a:latin typeface="+mj-ea"/>
                <a:cs typeface="+mj-ea"/>
              </a:rPr>
              <a:t>，操作及现象是</a:t>
            </a:r>
            <a:r>
              <a:rPr lang="en-US" sz="2000" u="sng">
                <a:latin typeface="+mj-ea"/>
                <a:cs typeface="+mj-ea"/>
              </a:rPr>
              <a:t>                                                                                                    </a:t>
            </a:r>
            <a:r>
              <a:rPr lang="zh-CN" sz="2000">
                <a:latin typeface="+mj-ea"/>
                <a:cs typeface="+mj-ea"/>
              </a:rPr>
              <a:t>。</a:t>
            </a:r>
            <a:endParaRPr lang="zh-CN" altLang="en-US" sz="2000">
              <a:latin typeface="+mj-ea"/>
              <a:cs typeface="+mj-ea"/>
            </a:endParaRPr>
          </a:p>
        </p:txBody>
      </p:sp>
      <p:pic>
        <p:nvPicPr>
          <p:cNvPr id="12" name="图片 11"/>
          <p:cNvPicPr/>
          <p:nvPr/>
        </p:nvPicPr>
        <p:blipFill>
          <a:blip r:embed="rId2" cstate="print"/>
          <a:stretch>
            <a:fillRect/>
          </a:stretch>
        </p:blipFill>
        <p:spPr>
          <a:xfrm>
            <a:off x="5524500" y="1522730"/>
            <a:ext cx="3218180" cy="1223010"/>
          </a:xfrm>
          <a:prstGeom prst="rect">
            <a:avLst/>
          </a:prstGeom>
          <a:noFill/>
          <a:ln w="9525">
            <a:noFill/>
          </a:ln>
        </p:spPr>
      </p:pic>
      <p:pic>
        <p:nvPicPr>
          <p:cNvPr id="5" name="图片 4"/>
          <p:cNvPicPr>
            <a:picLocks noChangeAspect="1"/>
          </p:cNvPicPr>
          <p:nvPr/>
        </p:nvPicPr>
        <p:blipFill>
          <a:blip r:embed="rId3" cstate="print"/>
          <a:stretch>
            <a:fillRect/>
          </a:stretch>
        </p:blipFill>
        <p:spPr>
          <a:xfrm>
            <a:off x="66675" y="2240280"/>
            <a:ext cx="5457825" cy="2371725"/>
          </a:xfrm>
          <a:prstGeom prst="rect">
            <a:avLst/>
          </a:prstGeom>
        </p:spPr>
      </p:pic>
      <p:pic>
        <p:nvPicPr>
          <p:cNvPr id="6" name="图片 5"/>
          <p:cNvPicPr>
            <a:picLocks noChangeAspect="1"/>
          </p:cNvPicPr>
          <p:nvPr/>
        </p:nvPicPr>
        <p:blipFill>
          <a:blip r:embed="rId4" cstate="print"/>
          <a:stretch>
            <a:fillRect/>
          </a:stretch>
        </p:blipFill>
        <p:spPr>
          <a:xfrm>
            <a:off x="0" y="2240280"/>
            <a:ext cx="5429250" cy="2143125"/>
          </a:xfrm>
          <a:prstGeom prst="rect">
            <a:avLst/>
          </a:prstGeom>
        </p:spPr>
      </p:pic>
      <p:pic>
        <p:nvPicPr>
          <p:cNvPr id="13" name="图片 12"/>
          <p:cNvPicPr>
            <a:picLocks noChangeAspect="1"/>
          </p:cNvPicPr>
          <p:nvPr/>
        </p:nvPicPr>
        <p:blipFill>
          <a:blip r:embed="rId5" cstate="print"/>
          <a:stretch>
            <a:fillRect/>
          </a:stretch>
        </p:blipFill>
        <p:spPr>
          <a:xfrm>
            <a:off x="118745" y="2240280"/>
            <a:ext cx="5353050" cy="2219325"/>
          </a:xfrm>
          <a:prstGeom prst="rect">
            <a:avLst/>
          </a:prstGeom>
        </p:spPr>
      </p:pic>
      <p:pic>
        <p:nvPicPr>
          <p:cNvPr id="17" name="图片 16"/>
          <p:cNvPicPr>
            <a:picLocks noChangeAspect="1"/>
          </p:cNvPicPr>
          <p:nvPr/>
        </p:nvPicPr>
        <p:blipFill>
          <a:blip r:embed="rId6" cstate="print"/>
          <a:stretch>
            <a:fillRect/>
          </a:stretch>
        </p:blipFill>
        <p:spPr>
          <a:xfrm>
            <a:off x="0" y="1649095"/>
            <a:ext cx="5257800" cy="3171825"/>
          </a:xfrm>
          <a:prstGeom prst="rect">
            <a:avLst/>
          </a:prstGeom>
        </p:spPr>
      </p:pic>
      <p:pic>
        <p:nvPicPr>
          <p:cNvPr id="14" name="图片 13"/>
          <p:cNvPicPr>
            <a:picLocks noChangeAspect="1"/>
          </p:cNvPicPr>
          <p:nvPr/>
        </p:nvPicPr>
        <p:blipFill>
          <a:blip r:embed="rId7" cstate="print"/>
          <a:stretch>
            <a:fillRect/>
          </a:stretch>
        </p:blipFill>
        <p:spPr>
          <a:xfrm>
            <a:off x="0" y="1649095"/>
            <a:ext cx="5429885" cy="3324860"/>
          </a:xfrm>
          <a:prstGeom prst="rect">
            <a:avLst/>
          </a:prstGeom>
        </p:spPr>
      </p:pic>
      <p:sp>
        <p:nvSpPr>
          <p:cNvPr id="22" name="文本框 21"/>
          <p:cNvSpPr txBox="1"/>
          <p:nvPr/>
        </p:nvSpPr>
        <p:spPr>
          <a:xfrm>
            <a:off x="218440" y="1112520"/>
            <a:ext cx="4363085" cy="368300"/>
          </a:xfrm>
          <a:prstGeom prst="rect">
            <a:avLst/>
          </a:prstGeom>
          <a:noFill/>
        </p:spPr>
        <p:txBody>
          <a:bodyPr wrap="square" rtlCol="0" anchor="t">
            <a:spAutoFit/>
          </a:bodyPr>
          <a:lstStyle/>
          <a:p>
            <a:r>
              <a:rPr lang="zh-CN">
                <a:solidFill>
                  <a:srgbClr val="0000FF"/>
                </a:solidFill>
                <a:latin typeface="+mj-ea"/>
                <a:cs typeface="+mj-ea"/>
                <a:sym typeface="+mn-ea"/>
              </a:rPr>
              <a:t>实验目的：验证</a:t>
            </a:r>
            <a:r>
              <a:rPr lang="en-US" altLang="zh-CN">
                <a:solidFill>
                  <a:srgbClr val="0000FF"/>
                </a:solidFill>
                <a:latin typeface="+mj-ea"/>
                <a:cs typeface="+mj-ea"/>
                <a:sym typeface="+mn-ea"/>
              </a:rPr>
              <a:t>Ag</a:t>
            </a:r>
            <a:r>
              <a:rPr lang="en-US" altLang="zh-CN" baseline="30000">
                <a:solidFill>
                  <a:srgbClr val="0000FF"/>
                </a:solidFill>
                <a:latin typeface="+mj-ea"/>
                <a:cs typeface="+mj-ea"/>
                <a:sym typeface="+mn-ea"/>
              </a:rPr>
              <a:t>+</a:t>
            </a:r>
            <a:r>
              <a:rPr lang="zh-CN" altLang="en-US">
                <a:solidFill>
                  <a:srgbClr val="0000FF"/>
                </a:solidFill>
                <a:latin typeface="+mj-ea"/>
                <a:cs typeface="+mj-ea"/>
                <a:sym typeface="+mn-ea"/>
              </a:rPr>
              <a:t>能将</a:t>
            </a:r>
            <a:r>
              <a:rPr lang="en-US" altLang="zh-CN">
                <a:solidFill>
                  <a:srgbClr val="0000FF"/>
                </a:solidFill>
                <a:latin typeface="+mj-ea"/>
                <a:cs typeface="+mj-ea"/>
                <a:sym typeface="+mn-ea"/>
              </a:rPr>
              <a:t>Fe</a:t>
            </a:r>
            <a:r>
              <a:rPr lang="en-US" altLang="zh-CN" baseline="30000">
                <a:solidFill>
                  <a:srgbClr val="0000FF"/>
                </a:solidFill>
                <a:latin typeface="+mj-ea"/>
                <a:cs typeface="+mj-ea"/>
                <a:sym typeface="+mn-ea"/>
              </a:rPr>
              <a:t>2+</a:t>
            </a:r>
            <a:r>
              <a:rPr lang="zh-CN" altLang="en-US">
                <a:solidFill>
                  <a:srgbClr val="0000FF"/>
                </a:solidFill>
                <a:latin typeface="+mj-ea"/>
                <a:cs typeface="+mj-ea"/>
                <a:sym typeface="+mn-ea"/>
              </a:rPr>
              <a:t>氧化为</a:t>
            </a:r>
            <a:r>
              <a:rPr lang="en-US" altLang="zh-CN">
                <a:solidFill>
                  <a:srgbClr val="0000FF"/>
                </a:solidFill>
                <a:latin typeface="+mj-ea"/>
                <a:cs typeface="+mj-ea"/>
                <a:sym typeface="+mn-ea"/>
              </a:rPr>
              <a:t>Fe</a:t>
            </a:r>
            <a:r>
              <a:rPr lang="en-US" altLang="zh-CN" baseline="30000">
                <a:solidFill>
                  <a:srgbClr val="0000FF"/>
                </a:solidFill>
                <a:latin typeface="+mj-ea"/>
                <a:cs typeface="+mj-ea"/>
                <a:sym typeface="+mn-ea"/>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7642" y="94342"/>
            <a:ext cx="8139178" cy="331514"/>
          </a:xfrm>
        </p:spPr>
        <p:txBody>
          <a:bodyPr>
            <a:normAutofit fontScale="90000"/>
          </a:bodyPr>
          <a:lstStyle/>
          <a:p>
            <a:r>
              <a:rPr lang="en-US" altLang="zh-CN">
                <a:sym typeface="+mn-ea"/>
              </a:rPr>
              <a:t>2017</a:t>
            </a:r>
            <a:r>
              <a:rPr>
                <a:sym typeface="+mn-ea"/>
              </a:rPr>
              <a:t>年北京高考28.（16分）</a:t>
            </a:r>
            <a:endParaRPr lang="zh-CN" altLang="en-US"/>
          </a:p>
        </p:txBody>
      </p:sp>
      <p:sp>
        <p:nvSpPr>
          <p:cNvPr id="11" name="文本框 10"/>
          <p:cNvSpPr txBox="1"/>
          <p:nvPr/>
        </p:nvSpPr>
        <p:spPr>
          <a:xfrm>
            <a:off x="218440" y="508000"/>
            <a:ext cx="8689975" cy="706755"/>
          </a:xfrm>
          <a:prstGeom prst="rect">
            <a:avLst/>
          </a:prstGeom>
          <a:noFill/>
          <a:ln w="9525">
            <a:noFill/>
          </a:ln>
        </p:spPr>
        <p:txBody>
          <a:bodyPr wrap="square">
            <a:spAutoFit/>
          </a:bodyPr>
          <a:lstStyle/>
          <a:p>
            <a:r>
              <a:rPr lang="zh-CN" sz="2000">
                <a:latin typeface="+mj-ea"/>
                <a:cs typeface="+mj-ea"/>
              </a:rPr>
              <a:t>实验Ⅱ：装置如右图。其中甲溶液是</a:t>
            </a:r>
            <a:r>
              <a:rPr lang="en-US" sz="2000" u="sng">
                <a:latin typeface="+mj-ea"/>
                <a:cs typeface="+mj-ea"/>
              </a:rPr>
              <a:t>                       </a:t>
            </a:r>
            <a:r>
              <a:rPr lang="zh-CN" sz="2000">
                <a:latin typeface="+mj-ea"/>
                <a:cs typeface="+mj-ea"/>
              </a:rPr>
              <a:t>，操作及现象是</a:t>
            </a:r>
            <a:r>
              <a:rPr lang="en-US" sz="2000" u="sng">
                <a:latin typeface="+mj-ea"/>
                <a:cs typeface="+mj-ea"/>
              </a:rPr>
              <a:t>                                                                                                    </a:t>
            </a:r>
            <a:r>
              <a:rPr lang="zh-CN" sz="2000">
                <a:latin typeface="+mj-ea"/>
                <a:cs typeface="+mj-ea"/>
              </a:rPr>
              <a:t>。</a:t>
            </a:r>
            <a:endParaRPr lang="zh-CN" altLang="en-US" sz="2000">
              <a:latin typeface="+mj-ea"/>
              <a:cs typeface="+mj-ea"/>
            </a:endParaRPr>
          </a:p>
        </p:txBody>
      </p:sp>
      <p:pic>
        <p:nvPicPr>
          <p:cNvPr id="12" name="图片 11"/>
          <p:cNvPicPr/>
          <p:nvPr/>
        </p:nvPicPr>
        <p:blipFill>
          <a:blip r:embed="rId3" cstate="print"/>
          <a:stretch>
            <a:fillRect/>
          </a:stretch>
        </p:blipFill>
        <p:spPr>
          <a:xfrm>
            <a:off x="5524500" y="1522730"/>
            <a:ext cx="3218180" cy="1223010"/>
          </a:xfrm>
          <a:prstGeom prst="rect">
            <a:avLst/>
          </a:prstGeom>
          <a:noFill/>
          <a:ln w="9525">
            <a:noFill/>
          </a:ln>
        </p:spPr>
      </p:pic>
      <p:sp>
        <p:nvSpPr>
          <p:cNvPr id="18" name="文本框 17"/>
          <p:cNvSpPr txBox="1"/>
          <p:nvPr/>
        </p:nvSpPr>
        <p:spPr>
          <a:xfrm>
            <a:off x="4580890" y="483235"/>
            <a:ext cx="1296035" cy="368300"/>
          </a:xfrm>
          <a:prstGeom prst="rect">
            <a:avLst/>
          </a:prstGeom>
          <a:noFill/>
        </p:spPr>
        <p:txBody>
          <a:bodyPr wrap="none" rtlCol="0" anchor="t">
            <a:spAutoFit/>
          </a:bodyPr>
          <a:lstStyle/>
          <a:p>
            <a:r>
              <a:rPr lang="en-US">
                <a:solidFill>
                  <a:srgbClr val="0000FF"/>
                </a:solidFill>
                <a:latin typeface="+mj-ea"/>
                <a:cs typeface="+mj-ea"/>
                <a:sym typeface="+mn-ea"/>
              </a:rPr>
              <a:t>FeSO</a:t>
            </a:r>
            <a:r>
              <a:rPr lang="en-US" baseline="-25000">
                <a:solidFill>
                  <a:srgbClr val="0000FF"/>
                </a:solidFill>
                <a:latin typeface="+mj-ea"/>
                <a:cs typeface="+mj-ea"/>
                <a:sym typeface="+mn-ea"/>
              </a:rPr>
              <a:t>4</a:t>
            </a:r>
            <a:r>
              <a:rPr lang="zh-CN">
                <a:solidFill>
                  <a:srgbClr val="0000FF"/>
                </a:solidFill>
                <a:latin typeface="+mj-ea"/>
                <a:cs typeface="+mj-ea"/>
                <a:sym typeface="+mn-ea"/>
              </a:rPr>
              <a:t>溶液</a:t>
            </a:r>
            <a:endParaRPr lang="zh-CN" altLang="en-US"/>
          </a:p>
        </p:txBody>
      </p:sp>
      <p:sp>
        <p:nvSpPr>
          <p:cNvPr id="19" name="文本框 18"/>
          <p:cNvSpPr txBox="1"/>
          <p:nvPr/>
        </p:nvSpPr>
        <p:spPr>
          <a:xfrm>
            <a:off x="620395" y="851535"/>
            <a:ext cx="7287260" cy="645160"/>
          </a:xfrm>
          <a:prstGeom prst="rect">
            <a:avLst/>
          </a:prstGeom>
          <a:noFill/>
        </p:spPr>
        <p:txBody>
          <a:bodyPr wrap="square" rtlCol="0" anchor="t">
            <a:spAutoFit/>
          </a:bodyPr>
          <a:lstStyle/>
          <a:p>
            <a:r>
              <a:rPr lang="zh-CN">
                <a:solidFill>
                  <a:srgbClr val="0000FF"/>
                </a:solidFill>
                <a:latin typeface="+mj-ea"/>
                <a:cs typeface="+mj-ea"/>
                <a:sym typeface="+mn-ea"/>
              </a:rPr>
              <a:t>分别取电池工作前与工作一段时间后左侧烧杯中溶液，同时滴加</a:t>
            </a:r>
            <a:r>
              <a:rPr lang="en-US">
                <a:solidFill>
                  <a:srgbClr val="0000FF"/>
                </a:solidFill>
                <a:latin typeface="+mj-ea"/>
                <a:cs typeface="+mj-ea"/>
                <a:sym typeface="+mn-ea"/>
              </a:rPr>
              <a:t>KSCN</a:t>
            </a:r>
            <a:r>
              <a:rPr lang="zh-CN">
                <a:solidFill>
                  <a:srgbClr val="0000FF"/>
                </a:solidFill>
                <a:latin typeface="+mj-ea"/>
                <a:cs typeface="+mj-ea"/>
                <a:sym typeface="+mn-ea"/>
              </a:rPr>
              <a:t>溶液，后者红色更深</a:t>
            </a:r>
            <a:endParaRPr lang="zh-CN" altLang="en-US"/>
          </a:p>
        </p:txBody>
      </p:sp>
      <p:sp>
        <p:nvSpPr>
          <p:cNvPr id="3" name="文本框 2"/>
          <p:cNvSpPr txBox="1"/>
          <p:nvPr/>
        </p:nvSpPr>
        <p:spPr>
          <a:xfrm>
            <a:off x="218440" y="1729740"/>
            <a:ext cx="4363085" cy="368300"/>
          </a:xfrm>
          <a:prstGeom prst="rect">
            <a:avLst/>
          </a:prstGeom>
          <a:noFill/>
        </p:spPr>
        <p:txBody>
          <a:bodyPr wrap="square" rtlCol="0" anchor="t">
            <a:spAutoFit/>
          </a:bodyPr>
          <a:lstStyle/>
          <a:p>
            <a:r>
              <a:rPr lang="zh-CN">
                <a:solidFill>
                  <a:srgbClr val="0000FF"/>
                </a:solidFill>
                <a:latin typeface="+mj-ea"/>
                <a:cs typeface="+mj-ea"/>
                <a:sym typeface="+mn-ea"/>
              </a:rPr>
              <a:t>实验目的：验证</a:t>
            </a:r>
            <a:r>
              <a:rPr lang="en-US" altLang="zh-CN">
                <a:solidFill>
                  <a:srgbClr val="0000FF"/>
                </a:solidFill>
                <a:latin typeface="+mj-ea"/>
                <a:cs typeface="+mj-ea"/>
                <a:sym typeface="+mn-ea"/>
              </a:rPr>
              <a:t>Ag</a:t>
            </a:r>
            <a:r>
              <a:rPr lang="en-US" altLang="zh-CN" baseline="30000">
                <a:solidFill>
                  <a:srgbClr val="0000FF"/>
                </a:solidFill>
                <a:latin typeface="+mj-ea"/>
                <a:cs typeface="+mj-ea"/>
                <a:sym typeface="+mn-ea"/>
              </a:rPr>
              <a:t>+</a:t>
            </a:r>
            <a:r>
              <a:rPr lang="zh-CN" altLang="en-US">
                <a:solidFill>
                  <a:srgbClr val="0000FF"/>
                </a:solidFill>
                <a:latin typeface="+mj-ea"/>
                <a:cs typeface="+mj-ea"/>
                <a:sym typeface="+mn-ea"/>
              </a:rPr>
              <a:t>能将</a:t>
            </a:r>
            <a:r>
              <a:rPr lang="en-US" altLang="zh-CN">
                <a:solidFill>
                  <a:srgbClr val="0000FF"/>
                </a:solidFill>
                <a:latin typeface="+mj-ea"/>
                <a:cs typeface="+mj-ea"/>
                <a:sym typeface="+mn-ea"/>
              </a:rPr>
              <a:t>Fe</a:t>
            </a:r>
            <a:r>
              <a:rPr lang="en-US" altLang="zh-CN" baseline="30000">
                <a:solidFill>
                  <a:srgbClr val="0000FF"/>
                </a:solidFill>
                <a:latin typeface="+mj-ea"/>
                <a:cs typeface="+mj-ea"/>
                <a:sym typeface="+mn-ea"/>
              </a:rPr>
              <a:t>2+</a:t>
            </a:r>
            <a:r>
              <a:rPr lang="zh-CN" altLang="en-US">
                <a:solidFill>
                  <a:srgbClr val="0000FF"/>
                </a:solidFill>
                <a:latin typeface="+mj-ea"/>
                <a:cs typeface="+mj-ea"/>
                <a:sym typeface="+mn-ea"/>
              </a:rPr>
              <a:t>氧化为</a:t>
            </a:r>
            <a:r>
              <a:rPr lang="en-US" altLang="zh-CN">
                <a:solidFill>
                  <a:srgbClr val="0000FF"/>
                </a:solidFill>
                <a:latin typeface="+mj-ea"/>
                <a:cs typeface="+mj-ea"/>
                <a:sym typeface="+mn-ea"/>
              </a:rPr>
              <a:t>Fe</a:t>
            </a:r>
            <a:r>
              <a:rPr lang="en-US" altLang="zh-CN" baseline="30000">
                <a:solidFill>
                  <a:srgbClr val="0000FF"/>
                </a:solidFill>
                <a:latin typeface="+mj-ea"/>
                <a:cs typeface="+mj-ea"/>
                <a:sym typeface="+mn-ea"/>
              </a:rPr>
              <a:t>3+</a:t>
            </a:r>
          </a:p>
        </p:txBody>
      </p:sp>
      <p:sp>
        <p:nvSpPr>
          <p:cNvPr id="4" name="文本框 3"/>
          <p:cNvSpPr txBox="1"/>
          <p:nvPr/>
        </p:nvSpPr>
        <p:spPr>
          <a:xfrm>
            <a:off x="218440" y="2097405"/>
            <a:ext cx="7287260" cy="368300"/>
          </a:xfrm>
          <a:prstGeom prst="rect">
            <a:avLst/>
          </a:prstGeom>
          <a:noFill/>
        </p:spPr>
        <p:txBody>
          <a:bodyPr wrap="square" rtlCol="0" anchor="t">
            <a:spAutoFit/>
          </a:bodyPr>
          <a:lstStyle/>
          <a:p>
            <a:r>
              <a:rPr lang="zh-CN">
                <a:solidFill>
                  <a:srgbClr val="0000FF"/>
                </a:solidFill>
                <a:latin typeface="+mj-ea"/>
                <a:cs typeface="+mj-ea"/>
                <a:sym typeface="+mn-ea"/>
              </a:rPr>
              <a:t>实验方法：盐桥原电池</a:t>
            </a:r>
            <a:endParaRPr lang="zh-CN" baseline="30000">
              <a:solidFill>
                <a:srgbClr val="0000FF"/>
              </a:solidFill>
              <a:latin typeface="+mj-ea"/>
              <a:cs typeface="+mj-ea"/>
              <a:sym typeface="+mn-ea"/>
            </a:endParaRPr>
          </a:p>
        </p:txBody>
      </p:sp>
      <p:sp>
        <p:nvSpPr>
          <p:cNvPr id="7" name="文本框 6"/>
          <p:cNvSpPr txBox="1"/>
          <p:nvPr/>
        </p:nvSpPr>
        <p:spPr>
          <a:xfrm>
            <a:off x="218440" y="3110865"/>
            <a:ext cx="4556125" cy="368300"/>
          </a:xfrm>
          <a:prstGeom prst="rect">
            <a:avLst/>
          </a:prstGeom>
          <a:noFill/>
        </p:spPr>
        <p:txBody>
          <a:bodyPr wrap="square" rtlCol="0" anchor="t">
            <a:spAutoFit/>
          </a:bodyPr>
          <a:lstStyle/>
          <a:p>
            <a:r>
              <a:rPr lang="zh-CN">
                <a:solidFill>
                  <a:srgbClr val="0000FF"/>
                </a:solidFill>
                <a:latin typeface="+mj-ea"/>
                <a:cs typeface="+mj-ea"/>
                <a:sym typeface="+mn-ea"/>
              </a:rPr>
              <a:t>干扰项：</a:t>
            </a:r>
            <a:r>
              <a:rPr lang="en-US" altLang="zh-CN">
                <a:solidFill>
                  <a:srgbClr val="0000FF"/>
                </a:solidFill>
                <a:latin typeface="+mj-ea"/>
                <a:cs typeface="+mj-ea"/>
                <a:sym typeface="+mn-ea"/>
              </a:rPr>
              <a:t>Fe</a:t>
            </a:r>
            <a:r>
              <a:rPr lang="en-US" altLang="zh-CN" baseline="30000">
                <a:solidFill>
                  <a:srgbClr val="0000FF"/>
                </a:solidFill>
                <a:latin typeface="+mj-ea"/>
                <a:cs typeface="+mj-ea"/>
                <a:sym typeface="+mn-ea"/>
              </a:rPr>
              <a:t>2+</a:t>
            </a:r>
            <a:r>
              <a:rPr lang="zh-CN" altLang="en-US">
                <a:solidFill>
                  <a:srgbClr val="0000FF"/>
                </a:solidFill>
                <a:latin typeface="+mj-ea"/>
                <a:cs typeface="+mj-ea"/>
                <a:sym typeface="+mn-ea"/>
              </a:rPr>
              <a:t>很容易被空气氧化为</a:t>
            </a:r>
            <a:r>
              <a:rPr lang="en-US" altLang="zh-CN">
                <a:solidFill>
                  <a:srgbClr val="0000FF"/>
                </a:solidFill>
                <a:latin typeface="+mj-ea"/>
                <a:cs typeface="+mj-ea"/>
                <a:sym typeface="+mn-ea"/>
              </a:rPr>
              <a:t>Fe</a:t>
            </a:r>
            <a:r>
              <a:rPr lang="en-US" altLang="zh-CN" baseline="30000">
                <a:solidFill>
                  <a:srgbClr val="0000FF"/>
                </a:solidFill>
                <a:latin typeface="+mj-ea"/>
                <a:cs typeface="+mj-ea"/>
                <a:sym typeface="+mn-ea"/>
              </a:rPr>
              <a:t>3+</a:t>
            </a:r>
          </a:p>
        </p:txBody>
      </p:sp>
      <p:sp>
        <p:nvSpPr>
          <p:cNvPr id="8" name="文本框 7"/>
          <p:cNvSpPr txBox="1"/>
          <p:nvPr/>
        </p:nvSpPr>
        <p:spPr>
          <a:xfrm>
            <a:off x="218440" y="2465705"/>
            <a:ext cx="5184775" cy="645160"/>
          </a:xfrm>
          <a:prstGeom prst="rect">
            <a:avLst/>
          </a:prstGeom>
          <a:noFill/>
        </p:spPr>
        <p:txBody>
          <a:bodyPr wrap="square" rtlCol="0" anchor="t">
            <a:spAutoFit/>
          </a:bodyPr>
          <a:lstStyle/>
          <a:p>
            <a:r>
              <a:rPr lang="zh-CN">
                <a:solidFill>
                  <a:srgbClr val="0000FF"/>
                </a:solidFill>
                <a:latin typeface="+mj-ea"/>
                <a:cs typeface="+mj-ea"/>
                <a:sym typeface="+mn-ea"/>
              </a:rPr>
              <a:t>必备知识：</a:t>
            </a:r>
            <a:r>
              <a:rPr lang="en-US" altLang="zh-CN">
                <a:solidFill>
                  <a:srgbClr val="0000FF"/>
                </a:solidFill>
                <a:latin typeface="+mj-ea"/>
                <a:cs typeface="+mj-ea"/>
                <a:sym typeface="+mn-ea"/>
              </a:rPr>
              <a:t>Fe</a:t>
            </a:r>
            <a:r>
              <a:rPr lang="en-US" altLang="zh-CN" baseline="30000">
                <a:solidFill>
                  <a:srgbClr val="0000FF"/>
                </a:solidFill>
                <a:latin typeface="+mj-ea"/>
                <a:cs typeface="+mj-ea"/>
                <a:sym typeface="+mn-ea"/>
              </a:rPr>
              <a:t>3+</a:t>
            </a:r>
            <a:r>
              <a:rPr lang="zh-CN" altLang="en-US">
                <a:solidFill>
                  <a:srgbClr val="0000FF"/>
                </a:solidFill>
                <a:latin typeface="+mj-ea"/>
                <a:cs typeface="+mj-ea"/>
                <a:sym typeface="+mn-ea"/>
              </a:rPr>
              <a:t>检验方法：滴加</a:t>
            </a:r>
            <a:r>
              <a:rPr lang="en-US" altLang="zh-CN">
                <a:solidFill>
                  <a:srgbClr val="0000FF"/>
                </a:solidFill>
                <a:latin typeface="+mj-ea"/>
                <a:cs typeface="+mj-ea"/>
                <a:sym typeface="+mn-ea"/>
              </a:rPr>
              <a:t>KSCN</a:t>
            </a:r>
            <a:r>
              <a:rPr lang="zh-CN" altLang="en-US">
                <a:solidFill>
                  <a:srgbClr val="0000FF"/>
                </a:solidFill>
                <a:latin typeface="+mj-ea"/>
                <a:cs typeface="+mj-ea"/>
                <a:sym typeface="+mn-ea"/>
              </a:rPr>
              <a:t>溶液变红</a:t>
            </a:r>
          </a:p>
          <a:p>
            <a:r>
              <a:rPr lang="zh-CN" altLang="en-US" baseline="30000">
                <a:solidFill>
                  <a:srgbClr val="0000FF"/>
                </a:solidFill>
                <a:latin typeface="+mj-ea"/>
                <a:cs typeface="+mj-ea"/>
                <a:sym typeface="+mn-ea"/>
              </a:rPr>
              <a:t>                          </a:t>
            </a:r>
            <a:r>
              <a:rPr lang="zh-CN" altLang="en-US">
                <a:solidFill>
                  <a:srgbClr val="0000FF"/>
                </a:solidFill>
                <a:latin typeface="+mj-ea"/>
                <a:cs typeface="+mj-ea"/>
                <a:sym typeface="+mn-ea"/>
              </a:rPr>
              <a:t>红色越深，</a:t>
            </a:r>
            <a:r>
              <a:rPr lang="en-US" i="1">
                <a:solidFill>
                  <a:srgbClr val="0000FF"/>
                </a:solidFill>
                <a:latin typeface="+mj-ea"/>
                <a:cs typeface="+mj-ea"/>
                <a:sym typeface="+mn-ea"/>
              </a:rPr>
              <a:t>c</a:t>
            </a:r>
            <a:r>
              <a:rPr lang="en-US">
                <a:solidFill>
                  <a:srgbClr val="0000FF"/>
                </a:solidFill>
                <a:latin typeface="+mj-ea"/>
                <a:cs typeface="+mj-ea"/>
                <a:sym typeface="+mn-ea"/>
              </a:rPr>
              <a:t>(Fe</a:t>
            </a:r>
            <a:r>
              <a:rPr lang="en-US" baseline="30000">
                <a:solidFill>
                  <a:srgbClr val="0000FF"/>
                </a:solidFill>
                <a:latin typeface="+mj-ea"/>
                <a:cs typeface="+mj-ea"/>
                <a:sym typeface="+mn-ea"/>
              </a:rPr>
              <a:t>3+</a:t>
            </a:r>
            <a:r>
              <a:rPr lang="en-US">
                <a:solidFill>
                  <a:srgbClr val="0000FF"/>
                </a:solidFill>
                <a:latin typeface="+mj-ea"/>
                <a:cs typeface="+mj-ea"/>
                <a:sym typeface="+mn-ea"/>
              </a:rPr>
              <a:t>)</a:t>
            </a:r>
            <a:r>
              <a:rPr lang="zh-CN" altLang="en-US">
                <a:solidFill>
                  <a:srgbClr val="0000FF"/>
                </a:solidFill>
                <a:latin typeface="+mj-ea"/>
                <a:cs typeface="+mj-ea"/>
                <a:sym typeface="+mn-ea"/>
              </a:rPr>
              <a:t>越大</a:t>
            </a:r>
          </a:p>
        </p:txBody>
      </p:sp>
      <p:sp>
        <p:nvSpPr>
          <p:cNvPr id="9" name="文本框 8"/>
          <p:cNvSpPr txBox="1"/>
          <p:nvPr/>
        </p:nvSpPr>
        <p:spPr>
          <a:xfrm>
            <a:off x="218440" y="3538220"/>
            <a:ext cx="7689215" cy="368300"/>
          </a:xfrm>
          <a:prstGeom prst="rect">
            <a:avLst/>
          </a:prstGeom>
          <a:noFill/>
        </p:spPr>
        <p:txBody>
          <a:bodyPr wrap="square" rtlCol="0" anchor="t">
            <a:spAutoFit/>
          </a:bodyPr>
          <a:lstStyle/>
          <a:p>
            <a:r>
              <a:rPr lang="zh-CN">
                <a:solidFill>
                  <a:srgbClr val="0000FF"/>
                </a:solidFill>
                <a:latin typeface="+mj-ea"/>
                <a:cs typeface="+mj-ea"/>
                <a:sym typeface="+mn-ea"/>
              </a:rPr>
              <a:t>排除干扰项：实验证明反应前甲中无</a:t>
            </a:r>
            <a:r>
              <a:rPr lang="en-US" altLang="zh-CN">
                <a:solidFill>
                  <a:srgbClr val="0000FF"/>
                </a:solidFill>
                <a:latin typeface="+mj-ea"/>
                <a:cs typeface="+mj-ea"/>
                <a:sym typeface="+mn-ea"/>
              </a:rPr>
              <a:t>Fe</a:t>
            </a:r>
            <a:r>
              <a:rPr lang="en-US" altLang="zh-CN" baseline="30000">
                <a:solidFill>
                  <a:srgbClr val="0000FF"/>
                </a:solidFill>
                <a:latin typeface="+mj-ea"/>
                <a:cs typeface="+mj-ea"/>
                <a:sym typeface="+mn-ea"/>
              </a:rPr>
              <a:t>3+</a:t>
            </a:r>
            <a:r>
              <a:rPr lang="zh-CN" altLang="en-US">
                <a:solidFill>
                  <a:srgbClr val="0000FF"/>
                </a:solidFill>
                <a:latin typeface="+mj-ea"/>
                <a:cs typeface="+mj-ea"/>
                <a:sym typeface="+mn-ea"/>
              </a:rPr>
              <a:t>或极少，反应后</a:t>
            </a:r>
            <a:r>
              <a:rPr lang="zh-CN">
                <a:solidFill>
                  <a:srgbClr val="0000FF"/>
                </a:solidFill>
                <a:latin typeface="+mj-ea"/>
                <a:cs typeface="+mj-ea"/>
                <a:sym typeface="+mn-ea"/>
              </a:rPr>
              <a:t> </a:t>
            </a:r>
            <a:r>
              <a:rPr lang="en-US" i="1">
                <a:solidFill>
                  <a:srgbClr val="0000FF"/>
                </a:solidFill>
                <a:latin typeface="+mj-ea"/>
                <a:cs typeface="+mj-ea"/>
                <a:sym typeface="+mn-ea"/>
              </a:rPr>
              <a:t>c</a:t>
            </a:r>
            <a:r>
              <a:rPr lang="en-US">
                <a:solidFill>
                  <a:srgbClr val="0000FF"/>
                </a:solidFill>
                <a:latin typeface="+mj-ea"/>
                <a:cs typeface="+mj-ea"/>
                <a:sym typeface="+mn-ea"/>
              </a:rPr>
              <a:t>(Fe</a:t>
            </a:r>
            <a:r>
              <a:rPr lang="en-US" baseline="30000">
                <a:solidFill>
                  <a:srgbClr val="0000FF"/>
                </a:solidFill>
                <a:latin typeface="+mj-ea"/>
                <a:cs typeface="+mj-ea"/>
                <a:sym typeface="+mn-ea"/>
              </a:rPr>
              <a:t>3+</a:t>
            </a:r>
            <a:r>
              <a:rPr lang="en-US">
                <a:solidFill>
                  <a:srgbClr val="0000FF"/>
                </a:solidFill>
                <a:latin typeface="+mj-ea"/>
                <a:cs typeface="+mj-ea"/>
                <a:sym typeface="+mn-ea"/>
              </a:rPr>
              <a:t>)</a:t>
            </a:r>
            <a:r>
              <a:rPr lang="zh-CN" altLang="en-US">
                <a:solidFill>
                  <a:srgbClr val="0000FF"/>
                </a:solidFill>
                <a:latin typeface="+mj-ea"/>
                <a:cs typeface="+mj-ea"/>
                <a:sym typeface="+mn-ea"/>
              </a:rPr>
              <a:t>增大</a:t>
            </a:r>
          </a:p>
        </p:txBody>
      </p:sp>
      <p:graphicFrame>
        <p:nvGraphicFramePr>
          <p:cNvPr id="5" name="对象 -2147482622"/>
          <p:cNvGraphicFramePr>
            <a:graphicFrameLocks/>
          </p:cNvGraphicFramePr>
          <p:nvPr/>
        </p:nvGraphicFramePr>
        <p:xfrm>
          <a:off x="1964690" y="4000500"/>
          <a:ext cx="4245610" cy="1143000"/>
        </p:xfrm>
        <a:graphic>
          <a:graphicData uri="http://schemas.openxmlformats.org/presentationml/2006/ole">
            <p:oleObj spid="_x0000_s1025" r:id="rId4" imgW="4105848" imgH="1104762" progId="PBrush">
              <p:embed/>
            </p:oleObj>
          </a:graphicData>
        </a:graphic>
      </p:graphicFrame>
      <p:sp>
        <p:nvSpPr>
          <p:cNvPr id="16" name="文本框 15"/>
          <p:cNvSpPr txBox="1"/>
          <p:nvPr/>
        </p:nvSpPr>
        <p:spPr>
          <a:xfrm>
            <a:off x="218440" y="4135755"/>
            <a:ext cx="1403985" cy="922020"/>
          </a:xfrm>
          <a:prstGeom prst="rect">
            <a:avLst/>
          </a:prstGeom>
          <a:noFill/>
        </p:spPr>
        <p:txBody>
          <a:bodyPr wrap="square" rtlCol="0">
            <a:spAutoFit/>
          </a:bodyPr>
          <a:lstStyle/>
          <a:p>
            <a:r>
              <a:rPr lang="zh-CN" altLang="en-US" b="1">
                <a:solidFill>
                  <a:srgbClr val="FF0000"/>
                </a:solidFill>
              </a:rPr>
              <a:t>设计实验方案排除干扰的基本思路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 grpId="0"/>
      <p:bldP spid="8" grpId="0"/>
      <p:bldP spid="9"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273"/>
            <a:ext cx="8139178" cy="331514"/>
          </a:xfrm>
        </p:spPr>
        <p:txBody>
          <a:bodyPr>
            <a:normAutofit fontScale="90000"/>
          </a:bodyPr>
          <a:lstStyle/>
          <a:p>
            <a:r>
              <a:rPr lang="en-US" altLang="zh-CN">
                <a:sym typeface="+mn-ea"/>
              </a:rPr>
              <a:t>2017</a:t>
            </a:r>
            <a:r>
              <a:rPr>
                <a:sym typeface="+mn-ea"/>
              </a:rPr>
              <a:t>年北京高考28.（16分）</a:t>
            </a:r>
            <a:endParaRPr lang="zh-CN" altLang="en-US"/>
          </a:p>
        </p:txBody>
      </p:sp>
      <p:sp>
        <p:nvSpPr>
          <p:cNvPr id="100" name="文本框 99"/>
          <p:cNvSpPr txBox="1"/>
          <p:nvPr/>
        </p:nvSpPr>
        <p:spPr>
          <a:xfrm>
            <a:off x="502285" y="664210"/>
            <a:ext cx="8041640" cy="368300"/>
          </a:xfrm>
          <a:prstGeom prst="rect">
            <a:avLst/>
          </a:prstGeom>
          <a:noFill/>
          <a:ln w="9525">
            <a:noFill/>
          </a:ln>
        </p:spPr>
        <p:txBody>
          <a:bodyPr wrap="square">
            <a:spAutoFit/>
          </a:bodyPr>
          <a:lstStyle/>
          <a:p>
            <a:pPr marL="360045" indent="-360045"/>
            <a:r>
              <a:rPr lang="zh-CN">
                <a:solidFill>
                  <a:srgbClr val="000000"/>
                </a:solidFill>
                <a:ea typeface="宋体" panose="02010600030101010101" pitchFamily="2" charset="-122"/>
              </a:rPr>
              <a:t>（</a:t>
            </a:r>
            <a:r>
              <a:rPr lang="en-US">
                <a:solidFill>
                  <a:srgbClr val="000000"/>
                </a:solidFill>
                <a:latin typeface="Times New Roman" panose="02020603050405020304" pitchFamily="18" charset="0"/>
                <a:ea typeface="宋体" panose="02010600030101010101" pitchFamily="2" charset="-122"/>
                <a:cs typeface="Times New Roman" panose="02020603050405020304" pitchFamily="18" charset="0"/>
              </a:rPr>
              <a:t>3</a:t>
            </a:r>
            <a:r>
              <a:rPr lang="zh-CN">
                <a:solidFill>
                  <a:srgbClr val="000000"/>
                </a:solidFill>
                <a:ea typeface="宋体" panose="02010600030101010101" pitchFamily="2" charset="-122"/>
              </a:rPr>
              <a:t>）</a:t>
            </a:r>
            <a:r>
              <a:rPr lang="zh-CN">
                <a:solidFill>
                  <a:srgbClr val="000000"/>
                </a:solidFill>
                <a:latin typeface="Times New Roman" panose="02020603050405020304" pitchFamily="18" charset="0"/>
                <a:ea typeface="宋体" panose="02010600030101010101" pitchFamily="2" charset="-122"/>
              </a:rPr>
              <a:t>根据实验现象，结合方程式推测实验</a:t>
            </a:r>
            <a:r>
              <a:rPr lang="en-US">
                <a:solidFill>
                  <a:srgbClr val="000000"/>
                </a:solidFill>
                <a:latin typeface="Times New Roman" panose="02020603050405020304" pitchFamily="18" charset="0"/>
                <a:ea typeface="宋体" panose="02010600030101010101" pitchFamily="2" charset="-122"/>
              </a:rPr>
              <a:t>ⅰ</a:t>
            </a:r>
            <a:r>
              <a:rPr lang="zh-CN">
                <a:solidFill>
                  <a:srgbClr val="000000"/>
                </a:solidFill>
                <a:latin typeface="Times New Roman" panose="02020603050405020304" pitchFamily="18" charset="0"/>
                <a:ea typeface="宋体" panose="02010600030101010101" pitchFamily="2" charset="-122"/>
              </a:rPr>
              <a:t>～</a:t>
            </a:r>
            <a:r>
              <a:rPr lang="en-US">
                <a:solidFill>
                  <a:srgbClr val="000000"/>
                </a:solidFill>
                <a:latin typeface="Times New Roman" panose="02020603050405020304" pitchFamily="18" charset="0"/>
                <a:ea typeface="宋体" panose="02010600030101010101" pitchFamily="2" charset="-122"/>
              </a:rPr>
              <a:t>ⅲ</a:t>
            </a:r>
            <a:r>
              <a:rPr lang="zh-CN">
                <a:solidFill>
                  <a:srgbClr val="000000"/>
                </a:solidFill>
                <a:latin typeface="Times New Roman" panose="02020603050405020304" pitchFamily="18" charset="0"/>
                <a:ea typeface="宋体" panose="02010600030101010101" pitchFamily="2" charset="-122"/>
              </a:rPr>
              <a:t>中</a:t>
            </a:r>
            <a:r>
              <a:rPr lang="en-US">
                <a:solidFill>
                  <a:srgbClr val="000000"/>
                </a:solidFill>
                <a:latin typeface="Times New Roman" panose="02020603050405020304" pitchFamily="18" charset="0"/>
                <a:ea typeface="宋体" panose="02010600030101010101" pitchFamily="2" charset="-122"/>
              </a:rPr>
              <a:t>Fe</a:t>
            </a:r>
            <a:r>
              <a:rPr lang="en-US" baseline="30000">
                <a:solidFill>
                  <a:srgbClr val="000000"/>
                </a:solidFill>
                <a:latin typeface="Times New Roman" panose="02020603050405020304" pitchFamily="18" charset="0"/>
                <a:ea typeface="宋体" panose="02010600030101010101" pitchFamily="2" charset="-122"/>
              </a:rPr>
              <a:t>3+</a:t>
            </a:r>
            <a:r>
              <a:rPr lang="zh-CN">
                <a:solidFill>
                  <a:srgbClr val="000000"/>
                </a:solidFill>
                <a:latin typeface="Times New Roman" panose="02020603050405020304" pitchFamily="18" charset="0"/>
                <a:ea typeface="宋体" panose="02010600030101010101" pitchFamily="2" charset="-122"/>
              </a:rPr>
              <a:t>浓度变化的原因：</a:t>
            </a:r>
            <a:r>
              <a:rPr lang="en-US" u="sng">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solidFill>
                  <a:srgbClr val="000000"/>
                </a:solidFill>
                <a:latin typeface="Times New Roman" panose="02020603050405020304" pitchFamily="18" charset="0"/>
                <a:ea typeface="宋体" panose="02010600030101010101" pitchFamily="2" charset="-122"/>
              </a:rPr>
              <a:t>。</a:t>
            </a:r>
            <a:endParaRPr lang="zh-CN" altLang="en-US">
              <a:solidFill>
                <a:srgbClr val="000000"/>
              </a:solidFill>
              <a:latin typeface="Times New Roman" panose="02020603050405020304" pitchFamily="18" charset="0"/>
              <a:ea typeface="宋体" panose="02010600030101010101" pitchFamily="2" charset="-122"/>
            </a:endParaRPr>
          </a:p>
        </p:txBody>
      </p:sp>
      <p:sp>
        <p:nvSpPr>
          <p:cNvPr id="7" name="文本框 6"/>
          <p:cNvSpPr txBox="1"/>
          <p:nvPr/>
        </p:nvSpPr>
        <p:spPr>
          <a:xfrm>
            <a:off x="189230" y="1413510"/>
            <a:ext cx="8526780" cy="922020"/>
          </a:xfrm>
          <a:prstGeom prst="rect">
            <a:avLst/>
          </a:prstGeom>
          <a:noFill/>
          <a:ln w="9525">
            <a:noFill/>
          </a:ln>
        </p:spPr>
        <p:txBody>
          <a:bodyPr wrap="square">
            <a:spAutoFit/>
          </a:bodyPr>
          <a:lstStyle/>
          <a:p>
            <a:pPr marL="334645" indent="-334645"/>
            <a:endParaRPr lang="en-US">
              <a:latin typeface="+mj-ea"/>
              <a:cs typeface="+mj-ea"/>
            </a:endParaRPr>
          </a:p>
          <a:p>
            <a:r>
              <a:rPr lang="en-US">
                <a:latin typeface="+mj-ea"/>
                <a:cs typeface="+mj-ea"/>
              </a:rPr>
              <a:t>① </a:t>
            </a:r>
            <a:r>
              <a:rPr lang="zh-CN">
                <a:latin typeface="+mj-ea"/>
                <a:cs typeface="+mj-ea"/>
              </a:rPr>
              <a:t>取上层清液，滴加</a:t>
            </a:r>
            <a:r>
              <a:rPr lang="en-US">
                <a:latin typeface="+mj-ea"/>
                <a:cs typeface="+mj-ea"/>
              </a:rPr>
              <a:t>KSCN</a:t>
            </a:r>
            <a:r>
              <a:rPr lang="zh-CN">
                <a:latin typeface="+mj-ea"/>
                <a:cs typeface="+mj-ea"/>
              </a:rPr>
              <a:t>溶液，溶液变红，证实了甲的猜测。同时发现有白色沉淀产生，且溶液颜色深浅、沉淀量多少与取样时间有关，对比实验记录如下：</a:t>
            </a:r>
            <a:endParaRPr lang="zh-CN" altLang="en-US">
              <a:latin typeface="+mj-ea"/>
              <a:cs typeface="+mj-ea"/>
            </a:endParaRPr>
          </a:p>
        </p:txBody>
      </p:sp>
      <p:graphicFrame>
        <p:nvGraphicFramePr>
          <p:cNvPr id="8" name="表格 7"/>
          <p:cNvGraphicFramePr/>
          <p:nvPr>
            <p:custDataLst>
              <p:tags r:id="rId1"/>
            </p:custDataLst>
          </p:nvPr>
        </p:nvGraphicFramePr>
        <p:xfrm>
          <a:off x="603250" y="2414270"/>
          <a:ext cx="7698740" cy="1920240"/>
        </p:xfrm>
        <a:graphic>
          <a:graphicData uri="http://schemas.openxmlformats.org/drawingml/2006/table">
            <a:tbl>
              <a:tblPr firstRow="1" bandRow="1">
                <a:tableStyleId>{5940675A-B579-460E-94D1-54222C63F5DA}</a:tableStyleId>
              </a:tblPr>
              <a:tblGrid>
                <a:gridCol w="713740"/>
                <a:gridCol w="1441450"/>
                <a:gridCol w="5543550"/>
              </a:tblGrid>
              <a:tr h="190500">
                <a:tc>
                  <a:txBody>
                    <a:bodyPr/>
                    <a:lstStyle/>
                    <a:p>
                      <a:pPr indent="0" algn="ctr">
                        <a:buNone/>
                      </a:pPr>
                      <a:r>
                        <a:rPr lang="en-US" sz="1800" b="0">
                          <a:solidFill>
                            <a:srgbClr val="000000"/>
                          </a:solidFill>
                          <a:latin typeface="+mj-ea"/>
                          <a:ea typeface="+mj-ea"/>
                          <a:cs typeface="Times New Roman" panose="02020603050405020304" pitchFamily="18" charset="0"/>
                        </a:rPr>
                        <a:t>序号</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mj-ea"/>
                        </a:rPr>
                        <a:t>取样时间/ min</a:t>
                      </a:r>
                      <a:endParaRPr lang="en-US" altLang="en-US" sz="1800" b="0">
                        <a:solidFill>
                          <a:srgbClr val="000000"/>
                        </a:solidFill>
                        <a:latin typeface="+mj-ea"/>
                        <a:ea typeface="+mj-ea"/>
                        <a:cs typeface="+mj-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Times New Roman" panose="02020603050405020304" pitchFamily="18" charset="0"/>
                        </a:rPr>
                        <a:t>现象</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a:txBody>
                    <a:bodyPr/>
                    <a:lstStyle/>
                    <a:p>
                      <a:pPr indent="0" algn="ctr">
                        <a:buNone/>
                      </a:pPr>
                      <a:r>
                        <a:rPr lang="en-US" sz="1800" b="0">
                          <a:solidFill>
                            <a:srgbClr val="000000"/>
                          </a:solidFill>
                          <a:latin typeface="+mj-ea"/>
                          <a:ea typeface="+mj-ea"/>
                          <a:cs typeface="宋体" panose="02010600030101010101" pitchFamily="2" charset="-122"/>
                        </a:rPr>
                        <a:t>ⅰ</a:t>
                      </a:r>
                      <a:endParaRPr lang="en-US" altLang="en-US" sz="1800" b="0">
                        <a:solidFill>
                          <a:srgbClr val="000000"/>
                        </a:solidFill>
                        <a:latin typeface="+mj-ea"/>
                        <a:ea typeface="+mj-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Times New Roman" panose="02020603050405020304" pitchFamily="18" charset="0"/>
                        </a:rPr>
                        <a:t>3</a:t>
                      </a:r>
                      <a:r>
                        <a:rPr lang="en-US" sz="1800" b="0">
                          <a:solidFill>
                            <a:srgbClr val="000000"/>
                          </a:solidFill>
                          <a:latin typeface="+mj-ea"/>
                          <a:ea typeface="+mj-ea"/>
                          <a:cs typeface="楷体" panose="02010609060101010101" charset="-122"/>
                        </a:rPr>
                        <a:t> </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mj-ea"/>
                          <a:ea typeface="+mj-ea"/>
                          <a:cs typeface="Times New Roman" panose="02020603050405020304" pitchFamily="18" charset="0"/>
                        </a:rPr>
                        <a:t>产生大量白色沉淀</a:t>
                      </a:r>
                      <a:r>
                        <a:rPr lang="en-US" sz="1800" b="0">
                          <a:solidFill>
                            <a:srgbClr val="000000"/>
                          </a:solidFill>
                          <a:latin typeface="+mj-ea"/>
                          <a:ea typeface="+mj-ea"/>
                          <a:cs typeface="楷体" panose="02010609060101010101" charset="-122"/>
                        </a:rPr>
                        <a:t>；</a:t>
                      </a:r>
                      <a:r>
                        <a:rPr lang="en-US" sz="1800" b="0">
                          <a:solidFill>
                            <a:srgbClr val="000000"/>
                          </a:solidFill>
                          <a:latin typeface="+mj-ea"/>
                          <a:ea typeface="+mj-ea"/>
                          <a:cs typeface="Times New Roman" panose="02020603050405020304" pitchFamily="18" charset="0"/>
                        </a:rPr>
                        <a:t>溶液</a:t>
                      </a:r>
                      <a:r>
                        <a:rPr lang="en-US" sz="1800" b="0">
                          <a:solidFill>
                            <a:srgbClr val="000000"/>
                          </a:solidFill>
                          <a:latin typeface="+mj-ea"/>
                          <a:ea typeface="+mj-ea"/>
                          <a:cs typeface="楷体" panose="02010609060101010101" charset="-122"/>
                        </a:rPr>
                        <a:t>呈</a:t>
                      </a:r>
                      <a:r>
                        <a:rPr lang="en-US" sz="1800" b="0">
                          <a:solidFill>
                            <a:srgbClr val="000000"/>
                          </a:solidFill>
                          <a:latin typeface="+mj-ea"/>
                          <a:ea typeface="+mj-ea"/>
                          <a:cs typeface="Times New Roman" panose="02020603050405020304" pitchFamily="18" charset="0"/>
                        </a:rPr>
                        <a:t>红色</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a:txBody>
                    <a:bodyPr/>
                    <a:lstStyle/>
                    <a:p>
                      <a:pPr indent="0" algn="ctr">
                        <a:buNone/>
                      </a:pPr>
                      <a:r>
                        <a:rPr lang="en-US" sz="1800" b="0">
                          <a:solidFill>
                            <a:srgbClr val="000000"/>
                          </a:solidFill>
                          <a:latin typeface="+mj-ea"/>
                          <a:ea typeface="+mj-ea"/>
                          <a:cs typeface="宋体" panose="02010600030101010101" pitchFamily="2" charset="-122"/>
                        </a:rPr>
                        <a:t>ⅱ</a:t>
                      </a:r>
                      <a:endParaRPr lang="en-US" altLang="en-US" sz="1800" b="0">
                        <a:solidFill>
                          <a:srgbClr val="000000"/>
                        </a:solidFill>
                        <a:latin typeface="+mj-ea"/>
                        <a:ea typeface="+mj-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Times New Roman" panose="02020603050405020304" pitchFamily="18" charset="0"/>
                        </a:rPr>
                        <a:t>30</a:t>
                      </a:r>
                      <a:r>
                        <a:rPr lang="en-US" sz="1800" b="0">
                          <a:solidFill>
                            <a:srgbClr val="000000"/>
                          </a:solidFill>
                          <a:latin typeface="+mj-ea"/>
                          <a:ea typeface="+mj-ea"/>
                          <a:cs typeface="楷体" panose="02010609060101010101" charset="-122"/>
                        </a:rPr>
                        <a:t> </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mj-ea"/>
                          <a:ea typeface="+mj-ea"/>
                          <a:cs typeface="+mj-ea"/>
                        </a:rPr>
                        <a:t>产生白色沉淀，较3 min时量少；溶液红色较3 min时加深</a:t>
                      </a:r>
                      <a:endParaRPr lang="en-US" altLang="en-US" sz="1800" b="0">
                        <a:solidFill>
                          <a:srgbClr val="000000"/>
                        </a:solidFill>
                        <a:latin typeface="+mj-ea"/>
                        <a:ea typeface="+mj-ea"/>
                        <a:cs typeface="+mj-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a:txBody>
                    <a:bodyPr/>
                    <a:lstStyle/>
                    <a:p>
                      <a:pPr indent="0" algn="ctr">
                        <a:buNone/>
                      </a:pPr>
                      <a:r>
                        <a:rPr lang="en-US" sz="1800" b="0">
                          <a:solidFill>
                            <a:srgbClr val="000000"/>
                          </a:solidFill>
                          <a:latin typeface="+mj-ea"/>
                          <a:ea typeface="+mj-ea"/>
                          <a:cs typeface="宋体" panose="02010600030101010101" pitchFamily="2" charset="-122"/>
                        </a:rPr>
                        <a:t>ⅲ</a:t>
                      </a:r>
                      <a:endParaRPr lang="en-US" altLang="en-US" sz="1800" b="0">
                        <a:solidFill>
                          <a:srgbClr val="000000"/>
                        </a:solidFill>
                        <a:latin typeface="+mj-ea"/>
                        <a:ea typeface="+mj-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Times New Roman" panose="02020603050405020304" pitchFamily="18" charset="0"/>
                        </a:rPr>
                        <a:t>120</a:t>
                      </a:r>
                      <a:r>
                        <a:rPr lang="en-US" sz="1800" b="0">
                          <a:solidFill>
                            <a:srgbClr val="000000"/>
                          </a:solidFill>
                          <a:latin typeface="+mj-ea"/>
                          <a:ea typeface="+mj-ea"/>
                          <a:cs typeface="楷体" panose="02010609060101010101" charset="-122"/>
                        </a:rPr>
                        <a:t> </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mj-ea"/>
                          <a:ea typeface="+mj-ea"/>
                          <a:cs typeface="+mj-ea"/>
                        </a:rPr>
                        <a:t>产生白色沉淀，较30 min时量少；溶液红色较30 min时变浅</a:t>
                      </a:r>
                      <a:endParaRPr lang="en-US" altLang="en-US" sz="1800" b="0">
                        <a:solidFill>
                          <a:srgbClr val="000000"/>
                        </a:solidFill>
                        <a:latin typeface="+mj-ea"/>
                        <a:ea typeface="+mj-ea"/>
                        <a:cs typeface="+mj-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2032000" y="4462780"/>
            <a:ext cx="5080000" cy="337185"/>
          </a:xfrm>
          <a:prstGeom prst="rect">
            <a:avLst/>
          </a:prstGeom>
          <a:noFill/>
          <a:ln w="9525">
            <a:noFill/>
          </a:ln>
        </p:spPr>
        <p:txBody>
          <a:bodyPr>
            <a:spAutoFit/>
          </a:bodyPr>
          <a:lstStyle/>
          <a:p>
            <a:pPr indent="101600"/>
            <a:r>
              <a:rPr lang="zh-CN" sz="1600">
                <a:ea typeface="楷体" panose="02010609060101010101" charset="-122"/>
              </a:rPr>
              <a:t>（资料：</a:t>
            </a:r>
            <a:r>
              <a:rPr lang="en-US" sz="1600">
                <a:latin typeface="Times New Roman" panose="02020603050405020304" pitchFamily="18" charset="0"/>
                <a:ea typeface="楷体" panose="02010609060101010101" charset="-122"/>
              </a:rPr>
              <a:t>Ag</a:t>
            </a:r>
            <a:r>
              <a:rPr lang="en-US" sz="1600" baseline="30000">
                <a:latin typeface="Times New Roman" panose="02020603050405020304" pitchFamily="18" charset="0"/>
                <a:ea typeface="楷体" panose="02010609060101010101" charset="-122"/>
              </a:rPr>
              <a:t>+</a:t>
            </a:r>
            <a:r>
              <a:rPr lang="zh-CN" sz="1600">
                <a:ea typeface="楷体" panose="02010609060101010101" charset="-122"/>
              </a:rPr>
              <a:t>与</a:t>
            </a:r>
            <a:r>
              <a:rPr lang="en-US" sz="1600">
                <a:latin typeface="Times New Roman" panose="02020603050405020304" pitchFamily="18" charset="0"/>
                <a:ea typeface="楷体" panose="02010609060101010101" charset="-122"/>
              </a:rPr>
              <a:t>SCN</a:t>
            </a:r>
            <a:r>
              <a:rPr lang="en-US" sz="1600" baseline="30000">
                <a:latin typeface="Symbol" panose="05050102010706020507" charset="0"/>
                <a:ea typeface="楷体" panose="02010609060101010101" charset="-122"/>
                <a:cs typeface="Times New Roman" panose="02020603050405020304" pitchFamily="18" charset="0"/>
              </a:rPr>
              <a:t>-</a:t>
            </a:r>
            <a:r>
              <a:rPr lang="zh-CN" sz="1600">
                <a:ea typeface="楷体" panose="02010609060101010101" charset="-122"/>
              </a:rPr>
              <a:t>生成白色沉淀</a:t>
            </a:r>
            <a:r>
              <a:rPr lang="en-US" sz="1600">
                <a:latin typeface="Times New Roman" panose="02020603050405020304" pitchFamily="18" charset="0"/>
                <a:ea typeface="楷体" panose="02010609060101010101" charset="-122"/>
              </a:rPr>
              <a:t>AgSCN</a:t>
            </a:r>
            <a:r>
              <a:rPr lang="zh-CN" sz="1600">
                <a:ea typeface="楷体" panose="02010609060101010101" charset="-122"/>
              </a:rPr>
              <a:t>）</a:t>
            </a:r>
            <a:endParaRPr lang="zh-CN" altLang="en-US" sz="1600">
              <a:ea typeface="楷体" panose="02010609060101010101" charset="-122"/>
            </a:endParaRPr>
          </a:p>
        </p:txBody>
      </p:sp>
      <p:sp>
        <p:nvSpPr>
          <p:cNvPr id="11" name="矩形 10"/>
          <p:cNvSpPr/>
          <p:nvPr/>
        </p:nvSpPr>
        <p:spPr>
          <a:xfrm>
            <a:off x="5541010" y="2973070"/>
            <a:ext cx="535940" cy="250825"/>
          </a:xfrm>
          <a:prstGeom prst="rect">
            <a:avLst/>
          </a:prstGeom>
          <a:noFill/>
          <a:ln w="28575">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16885" y="4083685"/>
            <a:ext cx="535940" cy="250825"/>
          </a:xfrm>
          <a:prstGeom prst="rect">
            <a:avLst/>
          </a:prstGeom>
          <a:noFill/>
          <a:ln w="28575">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78760" y="3512185"/>
            <a:ext cx="535940" cy="250825"/>
          </a:xfrm>
          <a:prstGeom prst="rect">
            <a:avLst/>
          </a:prstGeom>
          <a:noFill/>
          <a:ln w="28575">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647180" y="3261360"/>
            <a:ext cx="464820" cy="250825"/>
          </a:xfrm>
          <a:prstGeom prst="rect">
            <a:avLst/>
          </a:prstGeom>
          <a:noFill/>
          <a:ln w="28575">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751955" y="3763010"/>
            <a:ext cx="488315" cy="250825"/>
          </a:xfrm>
          <a:prstGeom prst="rect">
            <a:avLst/>
          </a:prstGeom>
          <a:noFill/>
          <a:ln w="28575">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431540" y="3417570"/>
            <a:ext cx="1355725" cy="368300"/>
          </a:xfrm>
          <a:prstGeom prst="rect">
            <a:avLst/>
          </a:prstGeom>
          <a:noFill/>
        </p:spPr>
        <p:txBody>
          <a:bodyPr wrap="none" rtlCol="0" anchor="t">
            <a:spAutoFit/>
          </a:bodyPr>
          <a:lstStyle/>
          <a:p>
            <a:r>
              <a:rPr lang="en-US" i="1">
                <a:solidFill>
                  <a:srgbClr val="0000FF"/>
                </a:solidFill>
                <a:latin typeface="+mj-ea"/>
                <a:cs typeface="+mj-ea"/>
                <a:sym typeface="+mn-ea"/>
              </a:rPr>
              <a:t>c</a:t>
            </a:r>
            <a:r>
              <a:rPr lang="en-US">
                <a:solidFill>
                  <a:srgbClr val="0000FF"/>
                </a:solidFill>
                <a:latin typeface="+mj-ea"/>
                <a:cs typeface="+mj-ea"/>
                <a:sym typeface="+mn-ea"/>
              </a:rPr>
              <a:t>(Fe</a:t>
            </a:r>
            <a:r>
              <a:rPr lang="en-US" baseline="30000">
                <a:solidFill>
                  <a:srgbClr val="0000FF"/>
                </a:solidFill>
                <a:latin typeface="+mj-ea"/>
                <a:cs typeface="+mj-ea"/>
                <a:sym typeface="+mn-ea"/>
              </a:rPr>
              <a:t>3+</a:t>
            </a:r>
            <a:r>
              <a:rPr lang="en-US">
                <a:solidFill>
                  <a:srgbClr val="0000FF"/>
                </a:solidFill>
                <a:latin typeface="+mj-ea"/>
                <a:cs typeface="+mj-ea"/>
                <a:sym typeface="+mn-ea"/>
              </a:rPr>
              <a:t>)</a:t>
            </a:r>
            <a:r>
              <a:rPr lang="zh-CN">
                <a:solidFill>
                  <a:srgbClr val="0000FF"/>
                </a:solidFill>
                <a:latin typeface="+mj-ea"/>
                <a:cs typeface="+mj-ea"/>
                <a:sym typeface="+mn-ea"/>
              </a:rPr>
              <a:t>增大</a:t>
            </a:r>
            <a:endParaRPr lang="zh-CN" altLang="en-US"/>
          </a:p>
        </p:txBody>
      </p:sp>
      <p:sp>
        <p:nvSpPr>
          <p:cNvPr id="17" name="文本框 16"/>
          <p:cNvSpPr txBox="1"/>
          <p:nvPr/>
        </p:nvSpPr>
        <p:spPr>
          <a:xfrm>
            <a:off x="3575685" y="3966210"/>
            <a:ext cx="1355725" cy="368300"/>
          </a:xfrm>
          <a:prstGeom prst="rect">
            <a:avLst/>
          </a:prstGeom>
          <a:noFill/>
        </p:spPr>
        <p:txBody>
          <a:bodyPr wrap="none" rtlCol="0" anchor="t">
            <a:spAutoFit/>
          </a:bodyPr>
          <a:lstStyle/>
          <a:p>
            <a:r>
              <a:rPr lang="en-US" i="1">
                <a:solidFill>
                  <a:srgbClr val="0000FF"/>
                </a:solidFill>
                <a:latin typeface="+mj-ea"/>
                <a:cs typeface="+mj-ea"/>
                <a:sym typeface="+mn-ea"/>
              </a:rPr>
              <a:t>c</a:t>
            </a:r>
            <a:r>
              <a:rPr lang="en-US">
                <a:solidFill>
                  <a:srgbClr val="0000FF"/>
                </a:solidFill>
                <a:latin typeface="+mj-ea"/>
                <a:cs typeface="+mj-ea"/>
                <a:sym typeface="+mn-ea"/>
              </a:rPr>
              <a:t>(Fe</a:t>
            </a:r>
            <a:r>
              <a:rPr lang="en-US" baseline="30000">
                <a:solidFill>
                  <a:srgbClr val="0000FF"/>
                </a:solidFill>
                <a:latin typeface="+mj-ea"/>
                <a:cs typeface="+mj-ea"/>
                <a:sym typeface="+mn-ea"/>
              </a:rPr>
              <a:t>3+</a:t>
            </a:r>
            <a:r>
              <a:rPr lang="en-US">
                <a:solidFill>
                  <a:srgbClr val="0000FF"/>
                </a:solidFill>
                <a:latin typeface="+mj-ea"/>
                <a:cs typeface="+mj-ea"/>
                <a:sym typeface="+mn-ea"/>
              </a:rPr>
              <a:t>)</a:t>
            </a:r>
            <a:r>
              <a:rPr lang="zh-CN">
                <a:solidFill>
                  <a:srgbClr val="0000FF"/>
                </a:solidFill>
                <a:latin typeface="+mj-ea"/>
                <a:cs typeface="+mj-ea"/>
                <a:sym typeface="+mn-ea"/>
              </a:rPr>
              <a:t>减小</a:t>
            </a:r>
            <a:endParaRPr lang="zh-CN" altLang="en-US"/>
          </a:p>
        </p:txBody>
      </p:sp>
      <p:sp>
        <p:nvSpPr>
          <p:cNvPr id="21" name="圆角矩形标注 20"/>
          <p:cNvSpPr/>
          <p:nvPr/>
        </p:nvSpPr>
        <p:spPr>
          <a:xfrm>
            <a:off x="4787265" y="3511550"/>
            <a:ext cx="4034155" cy="274320"/>
          </a:xfrm>
          <a:prstGeom prst="wedgeRoundRectCallout">
            <a:avLst>
              <a:gd name="adj1" fmla="val -51461"/>
              <a:gd name="adj2" fmla="val 193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r>
              <a:rPr lang="zh-CN" altLang="en-US">
                <a:solidFill>
                  <a:schemeClr val="tx1"/>
                </a:solidFill>
                <a:effectLst>
                  <a:outerShdw blurRad="38100" dist="19050" dir="2700000" algn="tl" rotWithShape="0">
                    <a:schemeClr val="dk1">
                      <a:alpha val="40000"/>
                    </a:schemeClr>
                  </a:outerShdw>
                </a:effectLst>
              </a:rPr>
              <a:t>实验证据</a:t>
            </a:r>
            <a:r>
              <a:rPr lang="en-US" altLang="zh-CN">
                <a:solidFill>
                  <a:schemeClr val="tx1"/>
                </a:solidFill>
                <a:effectLst>
                  <a:outerShdw blurRad="38100" dist="19050" dir="2700000" algn="tl" rotWithShape="0">
                    <a:schemeClr val="dk1">
                      <a:alpha val="40000"/>
                    </a:schemeClr>
                  </a:outerShdw>
                </a:effectLst>
              </a:rPr>
              <a:t>1</a:t>
            </a:r>
            <a:r>
              <a:rPr lang="zh-CN" altLang="en-US">
                <a:solidFill>
                  <a:schemeClr val="tx1"/>
                </a:solidFill>
                <a:effectLst>
                  <a:outerShdw blurRad="38100" dist="19050" dir="2700000" algn="tl" rotWithShape="0">
                    <a:schemeClr val="dk1">
                      <a:alpha val="40000"/>
                    </a:schemeClr>
                  </a:outerShdw>
                </a:effectLst>
              </a:rPr>
              <a:t>： </a:t>
            </a:r>
            <a:r>
              <a:rPr lang="en-US" altLang="zh-CN">
                <a:solidFill>
                  <a:schemeClr val="tx1"/>
                </a:solidFill>
                <a:effectLst>
                  <a:outerShdw blurRad="38100" dist="19050" dir="2700000" algn="tl" rotWithShape="0">
                    <a:schemeClr val="dk1">
                      <a:alpha val="40000"/>
                    </a:schemeClr>
                  </a:outerShdw>
                </a:effectLst>
              </a:rPr>
              <a:t>Fe</a:t>
            </a:r>
            <a:r>
              <a:rPr lang="en-US" altLang="zh-CN" baseline="30000">
                <a:solidFill>
                  <a:schemeClr val="tx1"/>
                </a:solidFill>
                <a:effectLst>
                  <a:outerShdw blurRad="38100" dist="19050" dir="2700000" algn="tl" rotWithShape="0">
                    <a:schemeClr val="dk1">
                      <a:alpha val="40000"/>
                    </a:schemeClr>
                  </a:outerShdw>
                </a:effectLst>
              </a:rPr>
              <a:t>2+ </a:t>
            </a:r>
            <a:r>
              <a:rPr lang="en-US" altLang="zh-CN">
                <a:solidFill>
                  <a:schemeClr val="tx1"/>
                </a:solidFill>
                <a:effectLst>
                  <a:outerShdw blurRad="38100" dist="19050" dir="2700000" algn="tl" rotWithShape="0">
                    <a:schemeClr val="dk1">
                      <a:alpha val="40000"/>
                    </a:schemeClr>
                  </a:outerShdw>
                </a:effectLst>
              </a:rPr>
              <a:t>+ Ag</a:t>
            </a:r>
            <a:r>
              <a:rPr lang="en-US" altLang="zh-CN" baseline="30000">
                <a:solidFill>
                  <a:schemeClr val="tx1"/>
                </a:solidFill>
                <a:effectLst>
                  <a:outerShdw blurRad="38100" dist="19050" dir="2700000" algn="tl" rotWithShape="0">
                    <a:schemeClr val="dk1">
                      <a:alpha val="40000"/>
                    </a:schemeClr>
                  </a:outerShdw>
                </a:effectLst>
              </a:rPr>
              <a:t>+</a:t>
            </a:r>
            <a:r>
              <a:rPr lang="en-US" altLang="zh-CN">
                <a:solidFill>
                  <a:schemeClr val="tx1"/>
                </a:solidFill>
                <a:effectLst>
                  <a:outerShdw blurRad="38100" dist="19050" dir="2700000" algn="tl" rotWithShape="0">
                    <a:schemeClr val="dk1">
                      <a:alpha val="40000"/>
                    </a:schemeClr>
                  </a:outerShdw>
                </a:effectLst>
              </a:rPr>
              <a:t>  =  </a:t>
            </a:r>
            <a:r>
              <a:rPr lang="en-US" altLang="zh-CN">
                <a:solidFill>
                  <a:schemeClr val="tx1"/>
                </a:solidFill>
                <a:effectLst>
                  <a:outerShdw blurRad="38100" dist="19050" dir="2700000" algn="tl" rotWithShape="0">
                    <a:schemeClr val="dk1">
                      <a:alpha val="40000"/>
                    </a:schemeClr>
                  </a:outerShdw>
                </a:effectLst>
                <a:sym typeface="+mn-ea"/>
              </a:rPr>
              <a:t>Fe</a:t>
            </a:r>
            <a:r>
              <a:rPr lang="en-US" altLang="zh-CN" baseline="30000">
                <a:solidFill>
                  <a:schemeClr val="tx1"/>
                </a:solidFill>
                <a:effectLst>
                  <a:outerShdw blurRad="38100" dist="19050" dir="2700000" algn="tl" rotWithShape="0">
                    <a:schemeClr val="dk1">
                      <a:alpha val="40000"/>
                    </a:schemeClr>
                  </a:outerShdw>
                </a:effectLst>
                <a:sym typeface="+mn-ea"/>
              </a:rPr>
              <a:t>3+</a:t>
            </a:r>
            <a:r>
              <a:rPr lang="en-US" altLang="zh-CN">
                <a:solidFill>
                  <a:schemeClr val="tx1"/>
                </a:solidFill>
                <a:effectLst>
                  <a:outerShdw blurRad="38100" dist="19050" dir="2700000" algn="tl" rotWithShape="0">
                    <a:schemeClr val="dk1">
                      <a:alpha val="40000"/>
                    </a:schemeClr>
                  </a:outerShdw>
                </a:effectLst>
              </a:rPr>
              <a:t>  + Ag</a:t>
            </a:r>
            <a:endParaRPr lang="zh-CN" altLang="en-US" baseline="-25000">
              <a:solidFill>
                <a:schemeClr val="tx1"/>
              </a:solidFill>
              <a:effectLst>
                <a:outerShdw blurRad="38100" dist="19050" dir="2700000" algn="tl" rotWithShape="0">
                  <a:schemeClr val="dk1">
                    <a:alpha val="40000"/>
                  </a:schemeClr>
                </a:outerShdw>
              </a:effectLst>
            </a:endParaRPr>
          </a:p>
        </p:txBody>
      </p:sp>
      <p:grpSp>
        <p:nvGrpSpPr>
          <p:cNvPr id="24" name="组合 23"/>
          <p:cNvGrpSpPr/>
          <p:nvPr/>
        </p:nvGrpSpPr>
        <p:grpSpPr>
          <a:xfrm>
            <a:off x="603250" y="1032510"/>
            <a:ext cx="7646670" cy="645160"/>
            <a:chOff x="950" y="1626"/>
            <a:chExt cx="12042" cy="1016"/>
          </a:xfrm>
        </p:grpSpPr>
        <p:sp>
          <p:nvSpPr>
            <p:cNvPr id="20" name="文本框 19"/>
            <p:cNvSpPr txBox="1"/>
            <p:nvPr/>
          </p:nvSpPr>
          <p:spPr>
            <a:xfrm>
              <a:off x="950" y="1626"/>
              <a:ext cx="12043" cy="1016"/>
            </a:xfrm>
            <a:prstGeom prst="rect">
              <a:avLst/>
            </a:prstGeom>
            <a:noFill/>
          </p:spPr>
          <p:txBody>
            <a:bodyPr wrap="square" rtlCol="0" anchor="t">
              <a:spAutoFit/>
            </a:bodyPr>
            <a:lstStyle/>
            <a:p>
              <a:r>
                <a:rPr lang="zh-CN" altLang="en-US">
                  <a:solidFill>
                    <a:srgbClr val="0000FF"/>
                  </a:solidFill>
                  <a:sym typeface="+mn-ea"/>
                </a:rPr>
                <a:t>实验回顾：向硝酸酸化的0.05 mol·L硝酸银溶液（pH≈2）中加入过量铁粉，搅拌后静置，烧杯底部有黑色固体，溶液呈黄色。</a:t>
              </a:r>
            </a:p>
          </p:txBody>
        </p:sp>
        <p:sp>
          <p:nvSpPr>
            <p:cNvPr id="23" name="矩形 22"/>
            <p:cNvSpPr/>
            <p:nvPr/>
          </p:nvSpPr>
          <p:spPr>
            <a:xfrm>
              <a:off x="11200" y="1698"/>
              <a:ext cx="732" cy="395"/>
            </a:xfrm>
            <a:prstGeom prst="rect">
              <a:avLst/>
            </a:prstGeom>
            <a:noFill/>
            <a:ln w="38100">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圆角矩形标注 24"/>
          <p:cNvSpPr/>
          <p:nvPr/>
        </p:nvSpPr>
        <p:spPr>
          <a:xfrm>
            <a:off x="4931410" y="4013835"/>
            <a:ext cx="3710305" cy="358140"/>
          </a:xfrm>
          <a:prstGeom prst="wedgeRoundRectCallout">
            <a:avLst>
              <a:gd name="adj1" fmla="val -53155"/>
              <a:gd name="adj2" fmla="val -1914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r>
              <a:rPr lang="zh-CN" altLang="en-US">
                <a:solidFill>
                  <a:schemeClr val="tx1"/>
                </a:solidFill>
                <a:effectLst>
                  <a:outerShdw blurRad="38100" dist="19050" dir="2700000" algn="tl" rotWithShape="0">
                    <a:schemeClr val="dk1">
                      <a:alpha val="40000"/>
                    </a:schemeClr>
                  </a:outerShdw>
                </a:effectLst>
              </a:rPr>
              <a:t>实验证据</a:t>
            </a:r>
            <a:r>
              <a:rPr lang="en-US" altLang="zh-CN">
                <a:solidFill>
                  <a:schemeClr val="tx1"/>
                </a:solidFill>
                <a:effectLst>
                  <a:outerShdw blurRad="38100" dist="19050" dir="2700000" algn="tl" rotWithShape="0">
                    <a:schemeClr val="dk1">
                      <a:alpha val="40000"/>
                    </a:schemeClr>
                  </a:outerShdw>
                </a:effectLst>
              </a:rPr>
              <a:t>2</a:t>
            </a:r>
            <a:r>
              <a:rPr lang="zh-CN" altLang="en-US">
                <a:solidFill>
                  <a:schemeClr val="tx1"/>
                </a:solidFill>
                <a:effectLst>
                  <a:outerShdw blurRad="38100" dist="19050" dir="2700000" algn="tl" rotWithShape="0">
                    <a:schemeClr val="dk1">
                      <a:alpha val="40000"/>
                    </a:schemeClr>
                  </a:outerShdw>
                </a:effectLst>
              </a:rPr>
              <a:t>： </a:t>
            </a:r>
            <a:r>
              <a:rPr lang="en-US" altLang="zh-CN">
                <a:solidFill>
                  <a:schemeClr val="tx1"/>
                </a:solidFill>
                <a:effectLst>
                  <a:outerShdw blurRad="38100" dist="19050" dir="2700000" algn="tl" rotWithShape="0">
                    <a:schemeClr val="dk1">
                      <a:alpha val="40000"/>
                    </a:schemeClr>
                  </a:outerShdw>
                </a:effectLst>
              </a:rPr>
              <a:t>Fe</a:t>
            </a:r>
            <a:r>
              <a:rPr lang="en-US" altLang="zh-CN" baseline="30000">
                <a:solidFill>
                  <a:schemeClr val="tx1"/>
                </a:solidFill>
                <a:effectLst>
                  <a:outerShdw blurRad="38100" dist="19050" dir="2700000" algn="tl" rotWithShape="0">
                    <a:schemeClr val="dk1">
                      <a:alpha val="40000"/>
                    </a:schemeClr>
                  </a:outerShdw>
                </a:effectLst>
              </a:rPr>
              <a:t> </a:t>
            </a:r>
            <a:r>
              <a:rPr lang="en-US" altLang="zh-CN">
                <a:solidFill>
                  <a:schemeClr val="tx1"/>
                </a:solidFill>
                <a:effectLst>
                  <a:outerShdw blurRad="38100" dist="19050" dir="2700000" algn="tl" rotWithShape="0">
                    <a:schemeClr val="dk1">
                      <a:alpha val="40000"/>
                    </a:schemeClr>
                  </a:outerShdw>
                </a:effectLst>
              </a:rPr>
              <a:t>+ </a:t>
            </a:r>
            <a:r>
              <a:rPr lang="en-US" altLang="zh-CN">
                <a:solidFill>
                  <a:schemeClr val="tx1"/>
                </a:solidFill>
                <a:effectLst>
                  <a:outerShdw blurRad="38100" dist="19050" dir="2700000" algn="tl" rotWithShape="0">
                    <a:schemeClr val="dk1">
                      <a:alpha val="40000"/>
                    </a:schemeClr>
                  </a:outerShdw>
                </a:effectLst>
                <a:sym typeface="+mn-ea"/>
              </a:rPr>
              <a:t>2Fe</a:t>
            </a:r>
            <a:r>
              <a:rPr lang="en-US" altLang="zh-CN" baseline="30000">
                <a:solidFill>
                  <a:schemeClr val="tx1"/>
                </a:solidFill>
                <a:effectLst>
                  <a:outerShdw blurRad="38100" dist="19050" dir="2700000" algn="tl" rotWithShape="0">
                    <a:schemeClr val="dk1">
                      <a:alpha val="40000"/>
                    </a:schemeClr>
                  </a:outerShdw>
                </a:effectLst>
                <a:sym typeface="+mn-ea"/>
              </a:rPr>
              <a:t>3+</a:t>
            </a:r>
            <a:r>
              <a:rPr lang="en-US" altLang="zh-CN">
                <a:solidFill>
                  <a:schemeClr val="tx1"/>
                </a:solidFill>
                <a:effectLst>
                  <a:outerShdw blurRad="38100" dist="19050" dir="2700000" algn="tl" rotWithShape="0">
                    <a:schemeClr val="dk1">
                      <a:alpha val="40000"/>
                    </a:schemeClr>
                  </a:outerShdw>
                </a:effectLst>
              </a:rPr>
              <a:t>  =  3</a:t>
            </a:r>
            <a:r>
              <a:rPr lang="en-US" altLang="zh-CN">
                <a:solidFill>
                  <a:schemeClr val="tx1"/>
                </a:solidFill>
                <a:effectLst>
                  <a:outerShdw blurRad="38100" dist="19050" dir="2700000" algn="tl" rotWithShape="0">
                    <a:schemeClr val="dk1">
                      <a:alpha val="40000"/>
                    </a:schemeClr>
                  </a:outerShdw>
                </a:effectLst>
                <a:sym typeface="+mn-ea"/>
              </a:rPr>
              <a:t>Fe</a:t>
            </a:r>
            <a:r>
              <a:rPr lang="en-US" altLang="zh-CN" baseline="30000">
                <a:solidFill>
                  <a:schemeClr val="tx1"/>
                </a:solidFill>
                <a:effectLst>
                  <a:outerShdw blurRad="38100" dist="19050" dir="2700000" algn="tl" rotWithShape="0">
                    <a:schemeClr val="dk1">
                      <a:alpha val="40000"/>
                    </a:schemeClr>
                  </a:outerShdw>
                </a:effectLst>
                <a:sym typeface="+mn-ea"/>
              </a:rPr>
              <a:t>2+</a:t>
            </a:r>
            <a:endParaRPr lang="zh-CN" altLang="en-US" baseline="-25000">
              <a:solidFill>
                <a:schemeClr val="tx1"/>
              </a:solidFill>
              <a:effectLst>
                <a:outerShdw blurRad="38100" dist="19050" dir="2700000" algn="tl" rotWithShape="0">
                  <a:schemeClr val="dk1">
                    <a:alpha val="40000"/>
                  </a:schemeClr>
                </a:outerShdw>
              </a:effectLst>
            </a:endParaRPr>
          </a:p>
        </p:txBody>
      </p:sp>
      <p:sp>
        <p:nvSpPr>
          <p:cNvPr id="27" name="文本框 26"/>
          <p:cNvSpPr txBox="1"/>
          <p:nvPr/>
        </p:nvSpPr>
        <p:spPr>
          <a:xfrm>
            <a:off x="8752205" y="3429000"/>
            <a:ext cx="411480" cy="368300"/>
          </a:xfrm>
          <a:prstGeom prst="rect">
            <a:avLst/>
          </a:prstGeom>
          <a:noFill/>
          <a:extLst>
            <a:ext uri="{909E8E84-426E-40DD-AFC4-6F175D3DCCD1}">
              <a14:hiddenFill xmlns="" xmlns:a14="http://schemas.microsoft.com/office/drawing/2010/main">
                <a:gradFill>
                  <a:gsLst>
                    <a:gs pos="43000">
                      <a:srgbClr val="FED7DC"/>
                    </a:gs>
                    <a:gs pos="100000">
                      <a:srgbClr val="C4FEFF"/>
                    </a:gs>
                  </a:gsLst>
                  <a:lin scaled="1"/>
                </a:gradFill>
              </a14:hiddenFill>
            </a:ext>
          </a:extLst>
        </p:spPr>
        <p:txBody>
          <a:bodyPr wrap="none" rtlCol="0">
            <a:spAutoFit/>
          </a:bodyPr>
          <a:lstStyle/>
          <a:p>
            <a:r>
              <a:rPr lang="zh-CN" altLang="en-US" b="1">
                <a:solidFill>
                  <a:srgbClr val="FF0000"/>
                </a:solidFill>
              </a:rPr>
              <a:t>主</a:t>
            </a:r>
            <a:endParaRPr lang="zh-CN" altLang="en-US"/>
          </a:p>
        </p:txBody>
      </p:sp>
      <p:sp>
        <p:nvSpPr>
          <p:cNvPr id="28" name="文本框 27"/>
          <p:cNvSpPr txBox="1"/>
          <p:nvPr/>
        </p:nvSpPr>
        <p:spPr>
          <a:xfrm>
            <a:off x="8641715" y="4002405"/>
            <a:ext cx="411480" cy="368300"/>
          </a:xfrm>
          <a:prstGeom prst="rect">
            <a:avLst/>
          </a:prstGeom>
          <a:noFill/>
          <a:extLst>
            <a:ext uri="{909E8E84-426E-40DD-AFC4-6F175D3DCCD1}">
              <a14:hiddenFill xmlns="" xmlns:a14="http://schemas.microsoft.com/office/drawing/2010/main">
                <a:gradFill>
                  <a:gsLst>
                    <a:gs pos="43000">
                      <a:srgbClr val="FED7DC"/>
                    </a:gs>
                    <a:gs pos="100000">
                      <a:srgbClr val="C4FEFF"/>
                    </a:gs>
                  </a:gsLst>
                  <a:lin scaled="1"/>
                </a:gradFill>
              </a14:hiddenFill>
            </a:ext>
          </a:extLst>
        </p:spPr>
        <p:txBody>
          <a:bodyPr wrap="none" rtlCol="0">
            <a:spAutoFit/>
          </a:bodyPr>
          <a:lstStyle/>
          <a:p>
            <a:r>
              <a:rPr lang="zh-CN" altLang="en-US" b="1">
                <a:solidFill>
                  <a:srgbClr val="FF0000"/>
                </a:solidFill>
              </a:rPr>
              <a:t>次</a:t>
            </a:r>
          </a:p>
        </p:txBody>
      </p:sp>
      <p:sp>
        <p:nvSpPr>
          <p:cNvPr id="29" name="矩形 28"/>
          <p:cNvSpPr/>
          <p:nvPr/>
        </p:nvSpPr>
        <p:spPr>
          <a:xfrm>
            <a:off x="2766695" y="3223895"/>
            <a:ext cx="3237230" cy="275590"/>
          </a:xfrm>
          <a:prstGeom prst="rect">
            <a:avLst/>
          </a:prstGeom>
          <a:noFill/>
          <a:ln w="28575">
            <a:solidFill>
              <a:srgbClr val="22C50C"/>
            </a:solidFill>
          </a:ln>
          <a:extLst>
            <a:ext uri="{909E8E84-426E-40DD-AFC4-6F175D3DCCD1}">
              <a14:hiddenFill xmlns=""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3366FF"/>
                </a:solidFill>
              </a:ln>
              <a:noFill/>
            </a:endParaRPr>
          </a:p>
        </p:txBody>
      </p:sp>
      <p:sp>
        <p:nvSpPr>
          <p:cNvPr id="30" name="矩形 29"/>
          <p:cNvSpPr/>
          <p:nvPr/>
        </p:nvSpPr>
        <p:spPr>
          <a:xfrm>
            <a:off x="2779395" y="3785870"/>
            <a:ext cx="3362325" cy="275590"/>
          </a:xfrm>
          <a:prstGeom prst="rect">
            <a:avLst/>
          </a:prstGeom>
          <a:noFill/>
          <a:ln w="28575">
            <a:solidFill>
              <a:srgbClr val="22C50C"/>
            </a:solidFill>
          </a:ln>
          <a:extLst>
            <a:ext uri="{909E8E84-426E-40DD-AFC4-6F175D3DCCD1}">
              <a14:hiddenFill xmlns=""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n>
                <a:solidFill>
                  <a:srgbClr val="3366FF"/>
                </a:solidFill>
              </a:ln>
              <a:noFill/>
            </a:endParaRPr>
          </a:p>
        </p:txBody>
      </p:sp>
      <p:sp>
        <p:nvSpPr>
          <p:cNvPr id="31" name="圆角矩形标注 30"/>
          <p:cNvSpPr/>
          <p:nvPr/>
        </p:nvSpPr>
        <p:spPr>
          <a:xfrm>
            <a:off x="4550410" y="1403350"/>
            <a:ext cx="4165600" cy="274320"/>
          </a:xfrm>
          <a:prstGeom prst="wedgeRoundRectCallout">
            <a:avLst>
              <a:gd name="adj1" fmla="val -51461"/>
              <a:gd name="adj2" fmla="val 193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r>
              <a:rPr lang="zh-CN" altLang="en-US">
                <a:solidFill>
                  <a:schemeClr val="tx1"/>
                </a:solidFill>
                <a:effectLst>
                  <a:outerShdw blurRad="38100" dist="19050" dir="2700000" algn="tl" rotWithShape="0">
                    <a:schemeClr val="dk1">
                      <a:alpha val="40000"/>
                    </a:schemeClr>
                  </a:outerShdw>
                </a:effectLst>
              </a:rPr>
              <a:t>实验证据</a:t>
            </a:r>
            <a:r>
              <a:rPr lang="en-US" altLang="zh-CN">
                <a:solidFill>
                  <a:schemeClr val="tx1"/>
                </a:solidFill>
                <a:effectLst>
                  <a:outerShdw blurRad="38100" dist="19050" dir="2700000" algn="tl" rotWithShape="0">
                    <a:schemeClr val="dk1">
                      <a:alpha val="40000"/>
                    </a:schemeClr>
                  </a:outerShdw>
                </a:effectLst>
              </a:rPr>
              <a:t>3</a:t>
            </a:r>
            <a:r>
              <a:rPr lang="zh-CN" altLang="en-US">
                <a:solidFill>
                  <a:schemeClr val="tx1"/>
                </a:solidFill>
                <a:effectLst>
                  <a:outerShdw blurRad="38100" dist="19050" dir="2700000" algn="tl" rotWithShape="0">
                    <a:schemeClr val="dk1">
                      <a:alpha val="40000"/>
                    </a:schemeClr>
                  </a:outerShdw>
                </a:effectLst>
              </a:rPr>
              <a:t>： </a:t>
            </a:r>
            <a:r>
              <a:rPr lang="en-US" altLang="zh-CN">
                <a:solidFill>
                  <a:schemeClr val="tx1"/>
                </a:solidFill>
                <a:effectLst>
                  <a:outerShdw blurRad="38100" dist="19050" dir="2700000" algn="tl" rotWithShape="0">
                    <a:schemeClr val="dk1">
                      <a:alpha val="40000"/>
                    </a:schemeClr>
                  </a:outerShdw>
                </a:effectLst>
              </a:rPr>
              <a:t>Fe</a:t>
            </a:r>
            <a:r>
              <a:rPr lang="en-US" altLang="zh-CN" baseline="30000">
                <a:solidFill>
                  <a:schemeClr val="tx1"/>
                </a:solidFill>
                <a:effectLst>
                  <a:outerShdw blurRad="38100" dist="19050" dir="2700000" algn="tl" rotWithShape="0">
                    <a:schemeClr val="dk1">
                      <a:alpha val="40000"/>
                    </a:schemeClr>
                  </a:outerShdw>
                </a:effectLst>
              </a:rPr>
              <a:t> </a:t>
            </a:r>
            <a:r>
              <a:rPr lang="en-US" altLang="zh-CN">
                <a:solidFill>
                  <a:schemeClr val="tx1"/>
                </a:solidFill>
                <a:effectLst>
                  <a:outerShdw blurRad="38100" dist="19050" dir="2700000" algn="tl" rotWithShape="0">
                    <a:schemeClr val="dk1">
                      <a:alpha val="40000"/>
                    </a:schemeClr>
                  </a:outerShdw>
                </a:effectLst>
              </a:rPr>
              <a:t>+ 2Ag</a:t>
            </a:r>
            <a:r>
              <a:rPr lang="en-US" altLang="zh-CN" baseline="30000">
                <a:solidFill>
                  <a:schemeClr val="tx1"/>
                </a:solidFill>
                <a:effectLst>
                  <a:outerShdw blurRad="38100" dist="19050" dir="2700000" algn="tl" rotWithShape="0">
                    <a:schemeClr val="dk1">
                      <a:alpha val="40000"/>
                    </a:schemeClr>
                  </a:outerShdw>
                </a:effectLst>
              </a:rPr>
              <a:t>+</a:t>
            </a:r>
            <a:r>
              <a:rPr lang="en-US" altLang="zh-CN">
                <a:solidFill>
                  <a:schemeClr val="tx1"/>
                </a:solidFill>
                <a:effectLst>
                  <a:outerShdw blurRad="38100" dist="19050" dir="2700000" algn="tl" rotWithShape="0">
                    <a:schemeClr val="dk1">
                      <a:alpha val="40000"/>
                    </a:schemeClr>
                  </a:outerShdw>
                </a:effectLst>
              </a:rPr>
              <a:t>  =  </a:t>
            </a:r>
            <a:r>
              <a:rPr lang="en-US" altLang="zh-CN">
                <a:solidFill>
                  <a:schemeClr val="tx1"/>
                </a:solidFill>
                <a:effectLst>
                  <a:outerShdw blurRad="38100" dist="19050" dir="2700000" algn="tl" rotWithShape="0">
                    <a:schemeClr val="dk1">
                      <a:alpha val="40000"/>
                    </a:schemeClr>
                  </a:outerShdw>
                </a:effectLst>
                <a:sym typeface="+mn-ea"/>
              </a:rPr>
              <a:t>Fe</a:t>
            </a:r>
            <a:r>
              <a:rPr lang="en-US" altLang="zh-CN" baseline="30000">
                <a:solidFill>
                  <a:schemeClr val="tx1"/>
                </a:solidFill>
                <a:effectLst>
                  <a:outerShdw blurRad="38100" dist="19050" dir="2700000" algn="tl" rotWithShape="0">
                    <a:schemeClr val="dk1">
                      <a:alpha val="40000"/>
                    </a:schemeClr>
                  </a:outerShdw>
                </a:effectLst>
                <a:sym typeface="+mn-ea"/>
              </a:rPr>
              <a:t>2+</a:t>
            </a:r>
            <a:r>
              <a:rPr lang="en-US" altLang="zh-CN">
                <a:solidFill>
                  <a:schemeClr val="tx1"/>
                </a:solidFill>
                <a:effectLst>
                  <a:outerShdw blurRad="38100" dist="19050" dir="2700000" algn="tl" rotWithShape="0">
                    <a:schemeClr val="dk1">
                      <a:alpha val="40000"/>
                    </a:schemeClr>
                  </a:outerShdw>
                </a:effectLst>
              </a:rPr>
              <a:t>  + 2Ag</a:t>
            </a:r>
            <a:endParaRPr lang="zh-CN" altLang="en-US" baseline="-25000">
              <a:solidFill>
                <a:schemeClr val="tx1"/>
              </a:solidFill>
              <a:effectLst>
                <a:outerShdw blurRad="38100" dist="19050" dir="2700000" algn="tl" rotWithShape="0">
                  <a:schemeClr val="dk1">
                    <a:alpha val="40000"/>
                  </a:schemeClr>
                </a:outerShdw>
              </a:effectLst>
            </a:endParaRPr>
          </a:p>
        </p:txBody>
      </p:sp>
      <p:pic>
        <p:nvPicPr>
          <p:cNvPr id="22" name="图片 21"/>
          <p:cNvPicPr>
            <a:picLocks noChangeAspect="1"/>
          </p:cNvPicPr>
          <p:nvPr/>
        </p:nvPicPr>
        <p:blipFill>
          <a:blip r:embed="rId3" cstate="print"/>
          <a:stretch>
            <a:fillRect/>
          </a:stretch>
        </p:blipFill>
        <p:spPr>
          <a:xfrm>
            <a:off x="1503680" y="331470"/>
            <a:ext cx="5248275" cy="4133850"/>
          </a:xfrm>
          <a:prstGeom prst="rect">
            <a:avLst/>
          </a:prstGeom>
        </p:spPr>
      </p:pic>
      <p:sp>
        <p:nvSpPr>
          <p:cNvPr id="32" name="文本框 31"/>
          <p:cNvSpPr txBox="1"/>
          <p:nvPr/>
        </p:nvSpPr>
        <p:spPr>
          <a:xfrm>
            <a:off x="8712835" y="1356360"/>
            <a:ext cx="411480" cy="368300"/>
          </a:xfrm>
          <a:prstGeom prst="rect">
            <a:avLst/>
          </a:prstGeom>
          <a:noFill/>
          <a:extLst>
            <a:ext uri="{909E8E84-426E-40DD-AFC4-6F175D3DCCD1}">
              <a14:hiddenFill xmlns="" xmlns:a14="http://schemas.microsoft.com/office/drawing/2010/main">
                <a:gradFill>
                  <a:gsLst>
                    <a:gs pos="43000">
                      <a:srgbClr val="FED7DC"/>
                    </a:gs>
                    <a:gs pos="100000">
                      <a:srgbClr val="C4FEFF"/>
                    </a:gs>
                  </a:gsLst>
                  <a:lin scaled="1"/>
                </a:gradFill>
              </a14:hiddenFill>
            </a:ext>
          </a:extLst>
        </p:spPr>
        <p:txBody>
          <a:bodyPr wrap="none" rtlCol="0">
            <a:spAutoFit/>
          </a:bodyPr>
          <a:lstStyle/>
          <a:p>
            <a:r>
              <a:rPr lang="zh-CN" altLang="en-US" b="1">
                <a:solidFill>
                  <a:srgbClr val="FF0000"/>
                </a:solidFill>
              </a:rPr>
              <a:t>主</a:t>
            </a:r>
          </a:p>
        </p:txBody>
      </p:sp>
      <p:sp>
        <p:nvSpPr>
          <p:cNvPr id="33" name="文本框 32"/>
          <p:cNvSpPr txBox="1"/>
          <p:nvPr/>
        </p:nvSpPr>
        <p:spPr>
          <a:xfrm>
            <a:off x="8641715" y="4002405"/>
            <a:ext cx="411480" cy="368300"/>
          </a:xfrm>
          <a:prstGeom prst="rect">
            <a:avLst/>
          </a:prstGeom>
          <a:noFill/>
          <a:extLst>
            <a:ext uri="{909E8E84-426E-40DD-AFC4-6F175D3DCCD1}">
              <a14:hiddenFill xmlns="" xmlns:a14="http://schemas.microsoft.com/office/drawing/2010/main">
                <a:solidFill>
                  <a:schemeClr val="bg1"/>
                </a:solidFill>
              </a14:hiddenFill>
            </a:ext>
          </a:extLst>
        </p:spPr>
        <p:txBody>
          <a:bodyPr wrap="none" rtlCol="0">
            <a:spAutoFit/>
          </a:bodyPr>
          <a:lstStyle/>
          <a:p>
            <a:r>
              <a:rPr lang="zh-CN" altLang="en-US" b="1">
                <a:solidFill>
                  <a:srgbClr val="FF0000"/>
                </a:solidFill>
              </a:rPr>
              <a:t>主</a:t>
            </a:r>
            <a:endParaRPr lang="zh-CN" altLang="en-US"/>
          </a:p>
        </p:txBody>
      </p:sp>
      <p:sp>
        <p:nvSpPr>
          <p:cNvPr id="34" name="文本框 33"/>
          <p:cNvSpPr txBox="1"/>
          <p:nvPr/>
        </p:nvSpPr>
        <p:spPr>
          <a:xfrm>
            <a:off x="8752205" y="3429000"/>
            <a:ext cx="411480" cy="368300"/>
          </a:xfrm>
          <a:prstGeom prst="rect">
            <a:avLst/>
          </a:prstGeom>
          <a:noFill/>
          <a:extLst>
            <a:ext uri="{909E8E84-426E-40DD-AFC4-6F175D3DCCD1}">
              <a14:hiddenFill xmlns="" xmlns:a14="http://schemas.microsoft.com/office/drawing/2010/main">
                <a:solidFill>
                  <a:schemeClr val="bg1"/>
                </a:solidFill>
              </a14:hiddenFill>
            </a:ext>
          </a:extLst>
        </p:spPr>
        <p:txBody>
          <a:bodyPr wrap="none" rtlCol="0">
            <a:spAutoFit/>
          </a:bodyPr>
          <a:lstStyle/>
          <a:p>
            <a:r>
              <a:rPr lang="zh-CN" altLang="en-US" b="1">
                <a:solidFill>
                  <a:srgbClr val="FF0000"/>
                </a:solidFill>
              </a:rPr>
              <a:t>次</a:t>
            </a:r>
          </a:p>
        </p:txBody>
      </p:sp>
      <p:sp>
        <p:nvSpPr>
          <p:cNvPr id="35" name="文本框 34"/>
          <p:cNvSpPr txBox="1"/>
          <p:nvPr/>
        </p:nvSpPr>
        <p:spPr>
          <a:xfrm>
            <a:off x="8712835" y="1356360"/>
            <a:ext cx="411480" cy="368300"/>
          </a:xfrm>
          <a:prstGeom prst="rect">
            <a:avLst/>
          </a:prstGeom>
          <a:noFill/>
          <a:extLst>
            <a:ext uri="{909E8E84-426E-40DD-AFC4-6F175D3DCCD1}">
              <a14:hiddenFill xmlns="" xmlns:a14="http://schemas.microsoft.com/office/drawing/2010/main">
                <a:solidFill>
                  <a:schemeClr val="bg1"/>
                </a:solidFill>
              </a14:hiddenFill>
            </a:ext>
          </a:extLst>
        </p:spPr>
        <p:txBody>
          <a:bodyPr wrap="none" rtlCol="0">
            <a:spAutoFit/>
          </a:bodyPr>
          <a:lstStyle/>
          <a:p>
            <a:r>
              <a:rPr lang="zh-CN" altLang="en-US" b="1">
                <a:solidFill>
                  <a:srgbClr val="FF0000"/>
                </a:solidFill>
              </a:rPr>
              <a:t>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0" fill="hold"/>
                                        <p:tgtEl>
                                          <p:spTgt spid="22"/>
                                        </p:tgtEl>
                                        <p:attrNameLst>
                                          <p:attrName>ppt_x</p:attrName>
                                        </p:attrNameLst>
                                      </p:cBhvr>
                                      <p:tavLst>
                                        <p:tav tm="0">
                                          <p:val>
                                            <p:strVal val="#ppt_x"/>
                                          </p:val>
                                        </p:tav>
                                        <p:tav tm="100000">
                                          <p:val>
                                            <p:strVal val="#ppt_x"/>
                                          </p:val>
                                        </p:tav>
                                      </p:tavLst>
                                    </p:anim>
                                    <p:anim calcmode="lin" valueType="num">
                                      <p:cBhvr additive="base">
                                        <p:cTn id="41"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7" presetClass="exit" presetSubtype="1" fill="hold" nodeType="clickEffect">
                                  <p:stCondLst>
                                    <p:cond delay="0"/>
                                  </p:stCondLst>
                                  <p:childTnLst>
                                    <p:anim calcmode="lin" valueType="num">
                                      <p:cBhvr additive="base">
                                        <p:cTn id="45" dur="5000"/>
                                        <p:tgtEl>
                                          <p:spTgt spid="22"/>
                                        </p:tgtEl>
                                        <p:attrNameLst>
                                          <p:attrName>ppt_x</p:attrName>
                                        </p:attrNameLst>
                                      </p:cBhvr>
                                      <p:tavLst>
                                        <p:tav tm="0">
                                          <p:val>
                                            <p:strVal val="ppt_x"/>
                                          </p:val>
                                        </p:tav>
                                        <p:tav tm="100000">
                                          <p:val>
                                            <p:strVal val="ppt_x"/>
                                          </p:val>
                                        </p:tav>
                                      </p:tavLst>
                                    </p:anim>
                                    <p:anim calcmode="lin" valueType="num">
                                      <p:cBhvr additive="base">
                                        <p:cTn id="46" dur="5000"/>
                                        <p:tgtEl>
                                          <p:spTgt spid="22"/>
                                        </p:tgtEl>
                                        <p:attrNameLst>
                                          <p:attrName>ppt_y</p:attrName>
                                        </p:attrNameLst>
                                      </p:cBhvr>
                                      <p:tavLst>
                                        <p:tav tm="0">
                                          <p:val>
                                            <p:strVal val="ppt_y"/>
                                          </p:val>
                                        </p:tav>
                                        <p:tav tm="100000">
                                          <p:val>
                                            <p:strVal val="0-ppt_h/2"/>
                                          </p:val>
                                        </p:tav>
                                      </p:tavLst>
                                    </p:anim>
                                    <p:set>
                                      <p:cBhvr>
                                        <p:cTn id="47" dur="1" fill="hold">
                                          <p:stCondLst>
                                            <p:cond delay="4999"/>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down)">
                                      <p:cBhvr>
                                        <p:cTn id="81" dur="500"/>
                                        <p:tgtEl>
                                          <p:spTgt spid="2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down)">
                                      <p:cBhvr>
                                        <p:cTn id="84" dur="500"/>
                                        <p:tgtEl>
                                          <p:spTgt spid="32"/>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xit" presetSubtype="21" fill="hold" grpId="1" nodeType="clickEffect">
                                  <p:stCondLst>
                                    <p:cond delay="0"/>
                                  </p:stCondLst>
                                  <p:childTnLst>
                                    <p:animEffect transition="out" filter="barn(inVertical)">
                                      <p:cBhvr>
                                        <p:cTn id="91" dur="500"/>
                                        <p:tgtEl>
                                          <p:spTgt spid="28"/>
                                        </p:tgtEl>
                                      </p:cBhvr>
                                    </p:animEffect>
                                    <p:set>
                                      <p:cBhvr>
                                        <p:cTn id="92" dur="1" fill="hold">
                                          <p:stCondLst>
                                            <p:cond delay="499"/>
                                          </p:stCondLst>
                                        </p:cTn>
                                        <p:tgtEl>
                                          <p:spTgt spid="28"/>
                                        </p:tgtEl>
                                        <p:attrNameLst>
                                          <p:attrName>style.visibility</p:attrName>
                                        </p:attrNameLst>
                                      </p:cBhvr>
                                      <p:to>
                                        <p:strVal val="hidden"/>
                                      </p:to>
                                    </p:set>
                                  </p:childTnLst>
                                </p:cTn>
                              </p:par>
                              <p:par>
                                <p:cTn id="93" presetID="16" presetClass="exit" presetSubtype="21" fill="hold" grpId="1" nodeType="withEffect">
                                  <p:stCondLst>
                                    <p:cond delay="0"/>
                                  </p:stCondLst>
                                  <p:childTnLst>
                                    <p:animEffect transition="out" filter="barn(inVertical)">
                                      <p:cBhvr>
                                        <p:cTn id="94" dur="500"/>
                                        <p:tgtEl>
                                          <p:spTgt spid="27"/>
                                        </p:tgtEl>
                                      </p:cBhvr>
                                    </p:animEffect>
                                    <p:set>
                                      <p:cBhvr>
                                        <p:cTn id="95" dur="1" fill="hold">
                                          <p:stCondLst>
                                            <p:cond delay="499"/>
                                          </p:stCondLst>
                                        </p:cTn>
                                        <p:tgtEl>
                                          <p:spTgt spid="27"/>
                                        </p:tgtEl>
                                        <p:attrNameLst>
                                          <p:attrName>style.visibility</p:attrName>
                                        </p:attrNameLst>
                                      </p:cBhvr>
                                      <p:to>
                                        <p:strVal val="hidden"/>
                                      </p:to>
                                    </p:set>
                                  </p:childTnLst>
                                </p:cTn>
                              </p:par>
                              <p:par>
                                <p:cTn id="96" presetID="16" presetClass="exit" presetSubtype="21" fill="hold" grpId="1" nodeType="withEffect">
                                  <p:stCondLst>
                                    <p:cond delay="0"/>
                                  </p:stCondLst>
                                  <p:childTnLst>
                                    <p:animEffect transition="out" filter="barn(inVertical)">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childTnLst>
                          </p:cTn>
                        </p:par>
                        <p:par>
                          <p:cTn id="99" fill="hold">
                            <p:stCondLst>
                              <p:cond delay="500"/>
                            </p:stCondLst>
                            <p:childTnLst>
                              <p:par>
                                <p:cTn id="100" presetID="16" presetClass="entr" presetSubtype="37"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barn(outVertical)">
                                      <p:cBhvr>
                                        <p:cTn id="102" dur="500"/>
                                        <p:tgtEl>
                                          <p:spTgt spid="33"/>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down)">
                                      <p:cBhvr>
                                        <p:cTn id="105" dur="500"/>
                                        <p:tgtEl>
                                          <p:spTgt spid="34"/>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down)">
                                      <p:cBhvr>
                                        <p:cTn id="10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P spid="16" grpId="0"/>
      <p:bldP spid="17" grpId="0"/>
      <p:bldP spid="21" grpId="0" bldLvl="0" animBg="1"/>
      <p:bldP spid="25" grpId="0" bldLvl="0" animBg="1"/>
      <p:bldP spid="27" grpId="0" bldLvl="0" animBg="1"/>
      <p:bldP spid="27" grpId="1"/>
      <p:bldP spid="28" grpId="0" bldLvl="0" animBg="1"/>
      <p:bldP spid="28" grpId="1"/>
      <p:bldP spid="29" grpId="0" bldLvl="0" animBg="1"/>
      <p:bldP spid="30" grpId="0" bldLvl="0" animBg="1"/>
      <p:bldP spid="31" grpId="0" bldLvl="0" animBg="1"/>
      <p:bldP spid="32" grpId="0" bldLvl="0" animBg="1"/>
      <p:bldP spid="32" grpId="1"/>
      <p:bldP spid="33" grpId="0" bldLvl="0" animBg="1"/>
      <p:bldP spid="34" grpId="0" bldLvl="0" animBg="1"/>
      <p:bldP spid="3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63930" y="9841"/>
            <a:ext cx="4655288" cy="919023"/>
          </a:xfrm>
        </p:spPr>
        <p:txBody>
          <a:bodyPr>
            <a:normAutofit/>
          </a:bodyPr>
          <a:lstStyle/>
          <a:p>
            <a:r>
              <a:rPr lang="zh-CN" altLang="en-US" sz="2000" dirty="0"/>
              <a:t>复杂反应体系中的过程分析思路</a:t>
            </a:r>
          </a:p>
        </p:txBody>
      </p:sp>
      <p:sp>
        <p:nvSpPr>
          <p:cNvPr id="7" name="Rectangle 4"/>
          <p:cNvSpPr>
            <a:spLocks noChangeArrowheads="1"/>
          </p:cNvSpPr>
          <p:nvPr/>
        </p:nvSpPr>
        <p:spPr bwMode="auto">
          <a:xfrm>
            <a:off x="412971" y="2036135"/>
            <a:ext cx="1440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实验结果现象组</a:t>
            </a:r>
          </a:p>
        </p:txBody>
      </p:sp>
      <p:sp>
        <p:nvSpPr>
          <p:cNvPr id="9" name="AutoShape 7"/>
          <p:cNvSpPr>
            <a:spLocks noChangeArrowheads="1"/>
          </p:cNvSpPr>
          <p:nvPr/>
        </p:nvSpPr>
        <p:spPr bwMode="auto">
          <a:xfrm rot="16200000">
            <a:off x="2085545" y="2046998"/>
            <a:ext cx="360363" cy="685026"/>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cxnSp>
        <p:nvCxnSpPr>
          <p:cNvPr id="10" name="直接连接符 9"/>
          <p:cNvCxnSpPr>
            <a:stCxn id="7" idx="2"/>
            <a:endCxn id="11" idx="0"/>
          </p:cNvCxnSpPr>
          <p:nvPr/>
        </p:nvCxnSpPr>
        <p:spPr>
          <a:xfrm>
            <a:off x="1132533" y="2743416"/>
            <a:ext cx="0" cy="28003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412970" y="3023550"/>
            <a:ext cx="1440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时间、特征现象</a:t>
            </a:r>
          </a:p>
        </p:txBody>
      </p:sp>
      <p:sp>
        <p:nvSpPr>
          <p:cNvPr id="14" name="Rectangle 4"/>
          <p:cNvSpPr>
            <a:spLocks noChangeArrowheads="1"/>
          </p:cNvSpPr>
          <p:nvPr/>
        </p:nvSpPr>
        <p:spPr bwMode="auto">
          <a:xfrm>
            <a:off x="2608239" y="2190121"/>
            <a:ext cx="1368000"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关键物质</a:t>
            </a:r>
          </a:p>
        </p:txBody>
      </p:sp>
      <p:sp>
        <p:nvSpPr>
          <p:cNvPr id="15" name="AutoShape 7"/>
          <p:cNvSpPr>
            <a:spLocks noChangeArrowheads="1"/>
          </p:cNvSpPr>
          <p:nvPr/>
        </p:nvSpPr>
        <p:spPr bwMode="auto">
          <a:xfrm rot="16200000">
            <a:off x="4159531" y="2027947"/>
            <a:ext cx="360363" cy="685026"/>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25" name="Rectangle 4"/>
          <p:cNvSpPr>
            <a:spLocks noChangeArrowheads="1"/>
          </p:cNvSpPr>
          <p:nvPr/>
        </p:nvSpPr>
        <p:spPr bwMode="auto">
          <a:xfrm>
            <a:off x="4688226" y="2190120"/>
            <a:ext cx="1476000"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对应的变化</a:t>
            </a:r>
          </a:p>
        </p:txBody>
      </p:sp>
      <p:cxnSp>
        <p:nvCxnSpPr>
          <p:cNvPr id="31" name="直接连接符 30"/>
          <p:cNvCxnSpPr/>
          <p:nvPr/>
        </p:nvCxnSpPr>
        <p:spPr>
          <a:xfrm flipH="1">
            <a:off x="5426201" y="2613241"/>
            <a:ext cx="1" cy="4154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4"/>
          <p:cNvSpPr>
            <a:spLocks noChangeArrowheads="1"/>
          </p:cNvSpPr>
          <p:nvPr/>
        </p:nvSpPr>
        <p:spPr bwMode="auto">
          <a:xfrm>
            <a:off x="4697651" y="3023550"/>
            <a:ext cx="1512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系统分析</a:t>
            </a:r>
            <a:endParaRPr lang="en-US" altLang="zh-CN" sz="2000" b="1" dirty="0">
              <a:latin typeface="+mj-ea"/>
              <a:ea typeface="+mj-ea"/>
            </a:endParaRPr>
          </a:p>
          <a:p>
            <a:pPr algn="ctr">
              <a:defRPr/>
            </a:pPr>
            <a:r>
              <a:rPr lang="zh-CN" altLang="en-US" sz="2000" b="1" dirty="0">
                <a:latin typeface="+mj-ea"/>
                <a:ea typeface="+mj-ea"/>
              </a:rPr>
              <a:t>体系、环境</a:t>
            </a:r>
          </a:p>
        </p:txBody>
      </p:sp>
      <p:sp>
        <p:nvSpPr>
          <p:cNvPr id="36" name="Rectangle 4"/>
          <p:cNvSpPr>
            <a:spLocks noChangeArrowheads="1"/>
          </p:cNvSpPr>
          <p:nvPr/>
        </p:nvSpPr>
        <p:spPr bwMode="auto">
          <a:xfrm>
            <a:off x="4697648" y="4090059"/>
            <a:ext cx="1584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对比变量</a:t>
            </a:r>
            <a:endParaRPr lang="en-US" altLang="zh-CN" sz="2000" b="1" dirty="0">
              <a:latin typeface="+mj-ea"/>
              <a:ea typeface="+mj-ea"/>
            </a:endParaRPr>
          </a:p>
          <a:p>
            <a:pPr algn="ctr">
              <a:defRPr/>
            </a:pPr>
            <a:r>
              <a:rPr lang="zh-CN" altLang="en-US" sz="2000" b="1" dirty="0">
                <a:latin typeface="+mj-ea"/>
                <a:ea typeface="+mj-ea"/>
              </a:rPr>
              <a:t>排除干扰</a:t>
            </a:r>
          </a:p>
        </p:txBody>
      </p:sp>
      <p:sp>
        <p:nvSpPr>
          <p:cNvPr id="37" name="AutoShape 7"/>
          <p:cNvSpPr>
            <a:spLocks noChangeArrowheads="1"/>
          </p:cNvSpPr>
          <p:nvPr/>
        </p:nvSpPr>
        <p:spPr bwMode="auto">
          <a:xfrm rot="16200000">
            <a:off x="6326510" y="2027945"/>
            <a:ext cx="360363" cy="685026"/>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38" name="Rectangle 4"/>
          <p:cNvSpPr>
            <a:spLocks noChangeArrowheads="1"/>
          </p:cNvSpPr>
          <p:nvPr/>
        </p:nvSpPr>
        <p:spPr bwMode="auto">
          <a:xfrm>
            <a:off x="2483404" y="4243411"/>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操作方案</a:t>
            </a:r>
          </a:p>
        </p:txBody>
      </p:sp>
      <p:sp>
        <p:nvSpPr>
          <p:cNvPr id="39" name="Rectangle 4"/>
          <p:cNvSpPr>
            <a:spLocks noChangeArrowheads="1"/>
          </p:cNvSpPr>
          <p:nvPr/>
        </p:nvSpPr>
        <p:spPr bwMode="auto">
          <a:xfrm>
            <a:off x="2452288" y="3023550"/>
            <a:ext cx="1512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物质性质反应原理</a:t>
            </a:r>
          </a:p>
        </p:txBody>
      </p:sp>
      <p:cxnSp>
        <p:nvCxnSpPr>
          <p:cNvPr id="40" name="直接箭头连接符 39"/>
          <p:cNvCxnSpPr/>
          <p:nvPr/>
        </p:nvCxnSpPr>
        <p:spPr>
          <a:xfrm>
            <a:off x="4069212" y="4443436"/>
            <a:ext cx="628436" cy="0"/>
          </a:xfrm>
          <a:prstGeom prst="straightConnector1">
            <a:avLst/>
          </a:prstGeom>
          <a:ln w="57150">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7" name="直接箭头连接符 46"/>
          <p:cNvCxnSpPr>
            <a:stCxn id="39" idx="3"/>
            <a:endCxn id="32" idx="1"/>
          </p:cNvCxnSpPr>
          <p:nvPr/>
        </p:nvCxnSpPr>
        <p:spPr>
          <a:xfrm>
            <a:off x="3964436" y="3376928"/>
            <a:ext cx="733425" cy="0"/>
          </a:xfrm>
          <a:prstGeom prst="straightConnector1">
            <a:avLst/>
          </a:prstGeom>
          <a:ln w="57150">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8" name="直接连接符 47"/>
          <p:cNvCxnSpPr/>
          <p:nvPr/>
        </p:nvCxnSpPr>
        <p:spPr>
          <a:xfrm flipH="1">
            <a:off x="5454138" y="3730196"/>
            <a:ext cx="1" cy="360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Rectangle 4"/>
          <p:cNvSpPr>
            <a:spLocks noChangeArrowheads="1"/>
          </p:cNvSpPr>
          <p:nvPr/>
        </p:nvSpPr>
        <p:spPr bwMode="auto">
          <a:xfrm>
            <a:off x="6849203" y="2190121"/>
            <a:ext cx="1296000"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确定过程</a:t>
            </a:r>
          </a:p>
        </p:txBody>
      </p:sp>
      <p:sp>
        <p:nvSpPr>
          <p:cNvPr id="50" name="Rectangle 4"/>
          <p:cNvSpPr>
            <a:spLocks noChangeArrowheads="1"/>
          </p:cNvSpPr>
          <p:nvPr/>
        </p:nvSpPr>
        <p:spPr bwMode="auto">
          <a:xfrm>
            <a:off x="532985" y="928274"/>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现象</a:t>
            </a:r>
          </a:p>
        </p:txBody>
      </p:sp>
      <p:sp>
        <p:nvSpPr>
          <p:cNvPr id="51" name="AutoShape 7"/>
          <p:cNvSpPr>
            <a:spLocks noChangeArrowheads="1"/>
          </p:cNvSpPr>
          <p:nvPr/>
        </p:nvSpPr>
        <p:spPr bwMode="auto">
          <a:xfrm rot="16200000">
            <a:off x="4417909" y="-1265526"/>
            <a:ext cx="288000" cy="4824000"/>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52" name="Rectangle 4"/>
          <p:cNvSpPr>
            <a:spLocks noChangeArrowheads="1"/>
          </p:cNvSpPr>
          <p:nvPr/>
        </p:nvSpPr>
        <p:spPr bwMode="auto">
          <a:xfrm>
            <a:off x="6974299" y="928274"/>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结论</a:t>
            </a:r>
          </a:p>
        </p:txBody>
      </p:sp>
      <p:cxnSp>
        <p:nvCxnSpPr>
          <p:cNvPr id="53" name="直接连接符 52"/>
          <p:cNvCxnSpPr/>
          <p:nvPr/>
        </p:nvCxnSpPr>
        <p:spPr>
          <a:xfrm flipH="1">
            <a:off x="7599244" y="2588884"/>
            <a:ext cx="1" cy="4154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Rectangle 4"/>
          <p:cNvSpPr>
            <a:spLocks noChangeArrowheads="1"/>
          </p:cNvSpPr>
          <p:nvPr/>
        </p:nvSpPr>
        <p:spPr bwMode="auto">
          <a:xfrm>
            <a:off x="6849203" y="3023034"/>
            <a:ext cx="1836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反应路径</a:t>
            </a:r>
            <a:endParaRPr lang="en-US" altLang="zh-CN" sz="2000" b="1" dirty="0">
              <a:latin typeface="+mj-ea"/>
              <a:ea typeface="+mj-ea"/>
            </a:endParaRPr>
          </a:p>
          <a:p>
            <a:pPr algn="ctr">
              <a:defRPr/>
            </a:pPr>
            <a:r>
              <a:rPr lang="zh-CN" altLang="en-US" sz="2000" b="1" dirty="0">
                <a:latin typeface="+mj-ea"/>
                <a:ea typeface="+mj-ea"/>
              </a:rPr>
              <a:t>主次</a:t>
            </a:r>
            <a:r>
              <a:rPr lang="en-US" altLang="zh-CN" sz="2000" b="1" dirty="0">
                <a:latin typeface="+mj-ea"/>
                <a:ea typeface="+mj-ea"/>
              </a:rPr>
              <a:t>/</a:t>
            </a:r>
            <a:r>
              <a:rPr lang="zh-CN" altLang="en-US" sz="2000" b="1" dirty="0">
                <a:latin typeface="+mj-ea"/>
                <a:ea typeface="+mj-ea"/>
              </a:rPr>
              <a:t>快慢竞争</a:t>
            </a:r>
          </a:p>
        </p:txBody>
      </p:sp>
      <p:sp>
        <p:nvSpPr>
          <p:cNvPr id="55" name="Rectangle 4"/>
          <p:cNvSpPr>
            <a:spLocks noChangeArrowheads="1"/>
          </p:cNvSpPr>
          <p:nvPr/>
        </p:nvSpPr>
        <p:spPr bwMode="auto">
          <a:xfrm>
            <a:off x="3630926" y="1466929"/>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实验目的</a:t>
            </a:r>
          </a:p>
        </p:txBody>
      </p:sp>
      <p:cxnSp>
        <p:nvCxnSpPr>
          <p:cNvPr id="56" name="直接连接符 55"/>
          <p:cNvCxnSpPr/>
          <p:nvPr/>
        </p:nvCxnSpPr>
        <p:spPr>
          <a:xfrm>
            <a:off x="1151761" y="1666318"/>
            <a:ext cx="1" cy="396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5" idx="1"/>
          </p:cNvCxnSpPr>
          <p:nvPr/>
        </p:nvCxnSpPr>
        <p:spPr>
          <a:xfrm flipH="1">
            <a:off x="1151761" y="1666319"/>
            <a:ext cx="2479165" cy="153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5247850" y="1654502"/>
            <a:ext cx="230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551618" y="1654705"/>
            <a:ext cx="1" cy="540000"/>
          </a:xfrm>
          <a:prstGeom prst="line">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518" y="19"/>
            <a:ext cx="3810443" cy="689267"/>
          </a:xfrm>
        </p:spPr>
        <p:txBody>
          <a:bodyPr/>
          <a:lstStyle/>
          <a:p>
            <a:r>
              <a:rPr lang="zh-CN" altLang="en-US" sz="2000" dirty="0"/>
              <a:t>小结：实验探究题的特点</a:t>
            </a:r>
          </a:p>
        </p:txBody>
      </p:sp>
      <p:sp>
        <p:nvSpPr>
          <p:cNvPr id="36" name="Rectangle 2"/>
          <p:cNvSpPr>
            <a:spLocks noChangeArrowheads="1"/>
          </p:cNvSpPr>
          <p:nvPr/>
        </p:nvSpPr>
        <p:spPr bwMode="auto">
          <a:xfrm>
            <a:off x="3142456" y="1776100"/>
            <a:ext cx="3024000" cy="1619250"/>
          </a:xfrm>
          <a:prstGeom prst="rect">
            <a:avLst/>
          </a:prstGeom>
          <a:solidFill>
            <a:schemeClr val="bg1"/>
          </a:solidFill>
          <a:ln w="9525">
            <a:solidFill>
              <a:srgbClr val="0000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0" fontAlgn="base" hangingPunct="0">
              <a:spcBef>
                <a:spcPct val="0"/>
              </a:spcBef>
              <a:spcAft>
                <a:spcPct val="0"/>
              </a:spcAft>
              <a:defRPr/>
            </a:pPr>
            <a:r>
              <a:rPr lang="zh-CN" altLang="en-US" b="1" kern="0" dirty="0">
                <a:solidFill>
                  <a:srgbClr val="0070C0"/>
                </a:solidFill>
                <a:effectLst>
                  <a:outerShdw blurRad="38100" dist="38100" dir="2700000" algn="tl">
                    <a:srgbClr val="FFFFFF"/>
                  </a:outerShdw>
                </a:effectLst>
                <a:latin typeface="微软雅黑" panose="020B0503020204020204" charset="-122"/>
                <a:ea typeface="微软雅黑" panose="020B0503020204020204" charset="-122"/>
              </a:rPr>
              <a:t>物质和反应的基础</a:t>
            </a:r>
            <a:r>
              <a:rPr kumimoji="0" lang="zh-CN" altLang="en-US" b="1" i="0" u="none" strike="noStrike" kern="0" cap="none" spc="0" normalizeH="0" baseline="0" noProof="0" dirty="0">
                <a:ln>
                  <a:noFill/>
                </a:ln>
                <a:solidFill>
                  <a:srgbClr val="0070C0"/>
                </a:solidFill>
                <a:effectLst>
                  <a:outerShdw blurRad="38100" dist="38100" dir="2700000" algn="tl">
                    <a:srgbClr val="FFFFFF"/>
                  </a:outerShdw>
                </a:effectLst>
                <a:uLnTx/>
                <a:uFillTx/>
                <a:latin typeface="微软雅黑" panose="020B0503020204020204" charset="-122"/>
                <a:ea typeface="微软雅黑" panose="020B0503020204020204" charset="-122"/>
              </a:rPr>
              <a:t>知识、</a:t>
            </a:r>
            <a:endParaRPr kumimoji="0" lang="en-US" altLang="zh-CN" b="1" i="0" u="none" strike="noStrike" kern="0" cap="none" spc="0" normalizeH="0" baseline="0" noProof="0" dirty="0">
              <a:ln>
                <a:noFill/>
              </a:ln>
              <a:solidFill>
                <a:srgbClr val="0070C0"/>
              </a:solidFill>
              <a:effectLst>
                <a:outerShdw blurRad="38100" dist="38100" dir="2700000" algn="tl">
                  <a:srgbClr val="FFFFFF"/>
                </a:outerShdw>
              </a:effectLst>
              <a:uLnTx/>
              <a:uFillTx/>
              <a:latin typeface="微软雅黑" panose="020B0503020204020204" charset="-122"/>
              <a:ea typeface="微软雅黑" panose="020B0503020204020204" charset="-122"/>
            </a:endParaRPr>
          </a:p>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0070C0"/>
                </a:solidFill>
                <a:effectLst>
                  <a:outerShdw blurRad="38100" dist="38100" dir="2700000" algn="tl">
                    <a:srgbClr val="FFFFFF"/>
                  </a:outerShdw>
                </a:effectLst>
                <a:uLnTx/>
                <a:uFillTx/>
                <a:latin typeface="微软雅黑" panose="020B0503020204020204" charset="-122"/>
                <a:ea typeface="微软雅黑" panose="020B0503020204020204" charset="-122"/>
              </a:rPr>
              <a:t>认识角度和思路</a:t>
            </a:r>
            <a:endParaRPr kumimoji="0" lang="en-US" altLang="zh-CN" b="1" i="0" u="none" strike="noStrike" kern="0" cap="none" spc="0" normalizeH="0" baseline="0" noProof="0" dirty="0">
              <a:ln>
                <a:noFill/>
              </a:ln>
              <a:solidFill>
                <a:srgbClr val="0070C0"/>
              </a:solidFill>
              <a:effectLst>
                <a:outerShdw blurRad="38100" dist="38100" dir="2700000" algn="tl">
                  <a:srgbClr val="FFFFFF"/>
                </a:outerShdw>
              </a:effectLst>
              <a:uLnTx/>
              <a:uFillTx/>
              <a:latin typeface="微软雅黑" panose="020B0503020204020204" charset="-122"/>
              <a:ea typeface="微软雅黑" panose="020B0503020204020204" charset="-122"/>
            </a:endParaRPr>
          </a:p>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FF0000"/>
                </a:solidFill>
                <a:effectLst>
                  <a:outerShdw blurRad="38100" dist="38100" dir="2700000" algn="tl">
                    <a:srgbClr val="FFFFFF"/>
                  </a:outerShdw>
                </a:effectLst>
                <a:uLnTx/>
                <a:uFillTx/>
                <a:latin typeface="微软雅黑" panose="020B0503020204020204" charset="-122"/>
                <a:ea typeface="微软雅黑" panose="020B0503020204020204" charset="-122"/>
              </a:rPr>
              <a:t>基本实验技能</a:t>
            </a:r>
            <a:endParaRPr kumimoji="0" lang="en-US" altLang="zh-CN" b="1" i="0" u="none" strike="noStrike" kern="0" cap="none" spc="0" normalizeH="0" baseline="0" noProof="0" dirty="0">
              <a:ln>
                <a:noFill/>
              </a:ln>
              <a:solidFill>
                <a:srgbClr val="FF0000"/>
              </a:solidFill>
              <a:effectLst>
                <a:outerShdw blurRad="38100" dist="38100" dir="2700000" algn="tl">
                  <a:srgbClr val="FFFFFF"/>
                </a:outerShdw>
              </a:effectLst>
              <a:uLnTx/>
              <a:uFillTx/>
              <a:latin typeface="微软雅黑" panose="020B0503020204020204" charset="-122"/>
              <a:ea typeface="微软雅黑" panose="020B0503020204020204" charset="-122"/>
            </a:endParaRPr>
          </a:p>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FF0000"/>
                </a:solidFill>
                <a:effectLst>
                  <a:outerShdw blurRad="38100" dist="38100" dir="2700000" algn="tl">
                    <a:srgbClr val="FFFFFF"/>
                  </a:outerShdw>
                </a:effectLst>
                <a:uLnTx/>
                <a:uFillTx/>
                <a:latin typeface="微软雅黑" panose="020B0503020204020204" charset="-122"/>
                <a:ea typeface="微软雅黑" panose="020B0503020204020204" charset="-122"/>
              </a:rPr>
              <a:t>实验基本思想（对比、控制）</a:t>
            </a:r>
          </a:p>
        </p:txBody>
      </p:sp>
      <p:sp>
        <p:nvSpPr>
          <p:cNvPr id="37" name="Text Box 10"/>
          <p:cNvSpPr txBox="1">
            <a:spLocks noChangeArrowheads="1"/>
          </p:cNvSpPr>
          <p:nvPr/>
        </p:nvSpPr>
        <p:spPr bwMode="auto">
          <a:xfrm>
            <a:off x="1830070" y="3046730"/>
            <a:ext cx="125476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B9B95C">
                    <a:lumMod val="50000"/>
                  </a:srgb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猜想假设</a:t>
            </a:r>
          </a:p>
        </p:txBody>
      </p:sp>
      <p:sp>
        <p:nvSpPr>
          <p:cNvPr id="38" name="Text Box 11"/>
          <p:cNvSpPr txBox="1">
            <a:spLocks noChangeArrowheads="1"/>
          </p:cNvSpPr>
          <p:nvPr/>
        </p:nvSpPr>
        <p:spPr bwMode="auto">
          <a:xfrm>
            <a:off x="1830070" y="2724150"/>
            <a:ext cx="125476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B9B95C">
                    <a:lumMod val="50000"/>
                  </a:srgb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设计方案</a:t>
            </a:r>
          </a:p>
        </p:txBody>
      </p:sp>
      <p:sp>
        <p:nvSpPr>
          <p:cNvPr id="39" name="Text Box 13"/>
          <p:cNvSpPr txBox="1">
            <a:spLocks noChangeArrowheads="1"/>
          </p:cNvSpPr>
          <p:nvPr/>
        </p:nvSpPr>
        <p:spPr bwMode="auto">
          <a:xfrm>
            <a:off x="6250781" y="1618302"/>
            <a:ext cx="74652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defRPr/>
            </a:pPr>
            <a:r>
              <a:rPr lang="zh-CN" altLang="en-US" b="1" dirty="0">
                <a:solidFill>
                  <a:srgbClr val="66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结论  </a:t>
            </a:r>
          </a:p>
        </p:txBody>
      </p:sp>
      <p:sp>
        <p:nvSpPr>
          <p:cNvPr id="40" name="Text Box 14"/>
          <p:cNvSpPr txBox="1">
            <a:spLocks noChangeArrowheads="1"/>
          </p:cNvSpPr>
          <p:nvPr/>
        </p:nvSpPr>
        <p:spPr bwMode="auto">
          <a:xfrm>
            <a:off x="6236613" y="2872030"/>
            <a:ext cx="683419"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66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原理</a:t>
            </a:r>
          </a:p>
        </p:txBody>
      </p:sp>
      <p:sp>
        <p:nvSpPr>
          <p:cNvPr id="41" name="Rectangle 17"/>
          <p:cNvSpPr>
            <a:spLocks noChangeArrowheads="1"/>
          </p:cNvSpPr>
          <p:nvPr/>
        </p:nvSpPr>
        <p:spPr bwMode="auto">
          <a:xfrm>
            <a:off x="6173510" y="1537340"/>
            <a:ext cx="809625" cy="364331"/>
          </a:xfrm>
          <a:prstGeom prst="rect">
            <a:avLst/>
          </a:prstGeom>
          <a:noFill/>
          <a:ln>
            <a:noFill/>
          </a:ln>
          <a:effectLst>
            <a:prstShdw prst="shdw17" dist="17961" dir="2700000">
              <a:srgbClr val="990000">
                <a:alpha val="50000"/>
              </a:srgbClr>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en-US">
              <a:solidFill>
                <a:srgbClr val="0033CC"/>
              </a:solidFill>
              <a:latin typeface="Times New Roman" panose="02020603050405020304" pitchFamily="18" charset="0"/>
            </a:endParaRPr>
          </a:p>
        </p:txBody>
      </p:sp>
      <p:sp>
        <p:nvSpPr>
          <p:cNvPr id="42" name="Text Box 18"/>
          <p:cNvSpPr txBox="1">
            <a:spLocks noChangeArrowheads="1"/>
          </p:cNvSpPr>
          <p:nvPr/>
        </p:nvSpPr>
        <p:spPr bwMode="auto">
          <a:xfrm>
            <a:off x="1798638" y="2078990"/>
            <a:ext cx="13176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B9B95C">
                    <a:lumMod val="50000"/>
                  </a:srgb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分析现象</a:t>
            </a:r>
          </a:p>
        </p:txBody>
      </p:sp>
      <p:sp>
        <p:nvSpPr>
          <p:cNvPr id="43" name="Text Box 19"/>
          <p:cNvSpPr txBox="1">
            <a:spLocks noChangeArrowheads="1"/>
          </p:cNvSpPr>
          <p:nvPr/>
        </p:nvSpPr>
        <p:spPr bwMode="auto">
          <a:xfrm>
            <a:off x="1798638" y="1756410"/>
            <a:ext cx="13176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B9B95C">
                    <a:lumMod val="50000"/>
                  </a:srgb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获得结论</a:t>
            </a:r>
          </a:p>
        </p:txBody>
      </p:sp>
      <p:sp>
        <p:nvSpPr>
          <p:cNvPr id="44" name="Text Box 20"/>
          <p:cNvSpPr txBox="1">
            <a:spLocks noChangeArrowheads="1"/>
          </p:cNvSpPr>
          <p:nvPr/>
        </p:nvSpPr>
        <p:spPr bwMode="auto">
          <a:xfrm>
            <a:off x="1798638" y="1433830"/>
            <a:ext cx="13176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B9B95C">
                    <a:lumMod val="50000"/>
                  </a:srgb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反思改进</a:t>
            </a:r>
          </a:p>
        </p:txBody>
      </p:sp>
      <p:sp>
        <p:nvSpPr>
          <p:cNvPr id="45" name="Text Box 21"/>
          <p:cNvSpPr txBox="1">
            <a:spLocks noChangeArrowheads="1"/>
          </p:cNvSpPr>
          <p:nvPr/>
        </p:nvSpPr>
        <p:spPr bwMode="auto">
          <a:xfrm>
            <a:off x="3262154" y="3381459"/>
            <a:ext cx="27003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物质或反应的</a:t>
            </a:r>
            <a:r>
              <a:rPr lang="zh-CN" altLang="en-US"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本质</a:t>
            </a:r>
            <a:endParaRPr lang="zh-CN" altLang="en-US" b="1" dirty="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6" name="Text Box 22"/>
          <p:cNvSpPr txBox="1">
            <a:spLocks noChangeArrowheads="1"/>
          </p:cNvSpPr>
          <p:nvPr/>
        </p:nvSpPr>
        <p:spPr bwMode="auto">
          <a:xfrm>
            <a:off x="6199703" y="3239933"/>
            <a:ext cx="7572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66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目的</a:t>
            </a:r>
          </a:p>
        </p:txBody>
      </p:sp>
      <p:sp>
        <p:nvSpPr>
          <p:cNvPr id="47" name="Text Box 23"/>
          <p:cNvSpPr txBox="1">
            <a:spLocks noChangeArrowheads="1"/>
          </p:cNvSpPr>
          <p:nvPr/>
        </p:nvSpPr>
        <p:spPr bwMode="auto">
          <a:xfrm>
            <a:off x="6189583" y="2476743"/>
            <a:ext cx="777479"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66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操作</a:t>
            </a:r>
          </a:p>
        </p:txBody>
      </p:sp>
      <p:sp>
        <p:nvSpPr>
          <p:cNvPr id="48" name="Text Box 24"/>
          <p:cNvSpPr txBox="1">
            <a:spLocks noChangeArrowheads="1"/>
          </p:cNvSpPr>
          <p:nvPr/>
        </p:nvSpPr>
        <p:spPr bwMode="auto">
          <a:xfrm>
            <a:off x="6143744" y="2021924"/>
            <a:ext cx="869156"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66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现象</a:t>
            </a:r>
          </a:p>
        </p:txBody>
      </p:sp>
      <p:sp>
        <p:nvSpPr>
          <p:cNvPr id="49" name="Text Box 10"/>
          <p:cNvSpPr txBox="1">
            <a:spLocks noChangeArrowheads="1"/>
          </p:cNvSpPr>
          <p:nvPr/>
        </p:nvSpPr>
        <p:spPr bwMode="auto">
          <a:xfrm>
            <a:off x="1830070" y="3369310"/>
            <a:ext cx="125476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rgbClr val="B9B95C">
                    <a:lumMod val="50000"/>
                  </a:srgb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提出问题</a:t>
            </a:r>
          </a:p>
        </p:txBody>
      </p:sp>
      <p:sp>
        <p:nvSpPr>
          <p:cNvPr id="50" name="Text Box 21"/>
          <p:cNvSpPr txBox="1">
            <a:spLocks noChangeArrowheads="1"/>
          </p:cNvSpPr>
          <p:nvPr/>
        </p:nvSpPr>
        <p:spPr bwMode="auto">
          <a:xfrm>
            <a:off x="5682853" y="1167293"/>
            <a:ext cx="1654969" cy="39878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sz="2000" b="1" dirty="0">
                <a:solidFill>
                  <a:srgbClr val="000000"/>
                </a:solidFill>
                <a:effectLst>
                  <a:outerShdw blurRad="38100" dist="38100" dir="2700000" algn="tl">
                    <a:srgbClr val="C0C0C0"/>
                  </a:outerShdw>
                </a:effectLst>
                <a:ea typeface="楷体" panose="02010609060101010101" charset="-122"/>
              </a:rPr>
              <a:t>设问指向</a:t>
            </a:r>
          </a:p>
        </p:txBody>
      </p:sp>
      <p:sp>
        <p:nvSpPr>
          <p:cNvPr id="51" name="Text Box 21"/>
          <p:cNvSpPr txBox="1">
            <a:spLocks noChangeArrowheads="1"/>
          </p:cNvSpPr>
          <p:nvPr/>
        </p:nvSpPr>
        <p:spPr bwMode="auto">
          <a:xfrm>
            <a:off x="3784838" y="3851811"/>
            <a:ext cx="1654969" cy="398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sz="2000" b="1" dirty="0">
                <a:solidFill>
                  <a:srgbClr val="000000"/>
                </a:solidFill>
                <a:effectLst>
                  <a:outerShdw blurRad="38100" dist="38100" dir="2700000" algn="tl">
                    <a:srgbClr val="C0C0C0"/>
                  </a:outerShdw>
                </a:effectLst>
                <a:ea typeface="楷体" panose="02010609060101010101" charset="-122"/>
              </a:rPr>
              <a:t>探究对象</a:t>
            </a:r>
          </a:p>
        </p:txBody>
      </p:sp>
      <p:sp>
        <p:nvSpPr>
          <p:cNvPr id="52" name="AutoShape 34"/>
          <p:cNvSpPr/>
          <p:nvPr/>
        </p:nvSpPr>
        <p:spPr bwMode="auto">
          <a:xfrm rot="16200000">
            <a:off x="4572242" y="2881964"/>
            <a:ext cx="140494" cy="1799200"/>
          </a:xfrm>
          <a:prstGeom prst="leftBrace">
            <a:avLst>
              <a:gd name="adj1" fmla="val 52115"/>
              <a:gd name="adj2" fmla="val 50000"/>
            </a:avLst>
          </a:prstGeom>
          <a:noFill/>
          <a:ln w="38100">
            <a:solidFill>
              <a:srgbClr val="000000"/>
            </a:solidFill>
            <a:rou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3" name="Text Box 11"/>
          <p:cNvSpPr txBox="1">
            <a:spLocks noChangeArrowheads="1"/>
          </p:cNvSpPr>
          <p:nvPr/>
        </p:nvSpPr>
        <p:spPr bwMode="auto">
          <a:xfrm>
            <a:off x="1830070" y="2401570"/>
            <a:ext cx="125476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b="1" dirty="0">
                <a:solidFill>
                  <a:schemeClr val="accent3">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实施实验</a:t>
            </a:r>
          </a:p>
        </p:txBody>
      </p:sp>
      <p:sp>
        <p:nvSpPr>
          <p:cNvPr id="54" name="Text Box 21"/>
          <p:cNvSpPr txBox="1">
            <a:spLocks noChangeArrowheads="1"/>
          </p:cNvSpPr>
          <p:nvPr/>
        </p:nvSpPr>
        <p:spPr bwMode="auto">
          <a:xfrm>
            <a:off x="1547495" y="1073150"/>
            <a:ext cx="1922145" cy="398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defRPr/>
            </a:pPr>
            <a:r>
              <a:rPr lang="zh-CN" altLang="en-US" sz="2000" b="1" dirty="0">
                <a:solidFill>
                  <a:srgbClr val="000000"/>
                </a:solidFill>
                <a:effectLst>
                  <a:outerShdw blurRad="38100" dist="38100" dir="2700000" algn="tl">
                    <a:srgbClr val="C0C0C0"/>
                  </a:outerShdw>
                </a:effectLst>
                <a:ea typeface="楷体" panose="02010609060101010101" charset="-122"/>
              </a:rPr>
              <a:t>探究环节</a:t>
            </a:r>
          </a:p>
        </p:txBody>
      </p:sp>
      <p:sp>
        <p:nvSpPr>
          <p:cNvPr id="55" name="AutoShape 22"/>
          <p:cNvSpPr>
            <a:spLocks noChangeArrowheads="1"/>
          </p:cNvSpPr>
          <p:nvPr/>
        </p:nvSpPr>
        <p:spPr bwMode="auto">
          <a:xfrm>
            <a:off x="2269331" y="3336374"/>
            <a:ext cx="175022" cy="121444"/>
          </a:xfrm>
          <a:prstGeom prst="upArrow">
            <a:avLst>
              <a:gd name="adj1" fmla="val 50000"/>
              <a:gd name="adj2" fmla="val 50769"/>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6" name="AutoShape 22"/>
          <p:cNvSpPr>
            <a:spLocks noChangeArrowheads="1"/>
          </p:cNvSpPr>
          <p:nvPr/>
        </p:nvSpPr>
        <p:spPr bwMode="auto">
          <a:xfrm>
            <a:off x="2291953" y="2999903"/>
            <a:ext cx="173831" cy="120254"/>
          </a:xfrm>
          <a:prstGeom prst="upArrow">
            <a:avLst>
              <a:gd name="adj1" fmla="val 50000"/>
              <a:gd name="adj2" fmla="val 50769"/>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7" name="AutoShape 22"/>
          <p:cNvSpPr>
            <a:spLocks noChangeArrowheads="1"/>
          </p:cNvSpPr>
          <p:nvPr/>
        </p:nvSpPr>
        <p:spPr bwMode="auto">
          <a:xfrm>
            <a:off x="2282428" y="2688198"/>
            <a:ext cx="175022" cy="121444"/>
          </a:xfrm>
          <a:prstGeom prst="upArrow">
            <a:avLst>
              <a:gd name="adj1" fmla="val 50000"/>
              <a:gd name="adj2" fmla="val 50769"/>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8" name="AutoShape 22"/>
          <p:cNvSpPr>
            <a:spLocks noChangeArrowheads="1"/>
          </p:cNvSpPr>
          <p:nvPr/>
        </p:nvSpPr>
        <p:spPr bwMode="auto">
          <a:xfrm>
            <a:off x="2282428" y="2358395"/>
            <a:ext cx="175022" cy="121444"/>
          </a:xfrm>
          <a:prstGeom prst="upArrow">
            <a:avLst>
              <a:gd name="adj1" fmla="val 50000"/>
              <a:gd name="adj2" fmla="val 50769"/>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9" name="AutoShape 22"/>
          <p:cNvSpPr>
            <a:spLocks noChangeArrowheads="1"/>
          </p:cNvSpPr>
          <p:nvPr/>
        </p:nvSpPr>
        <p:spPr bwMode="auto">
          <a:xfrm>
            <a:off x="2291715" y="2043430"/>
            <a:ext cx="201930" cy="121285"/>
          </a:xfrm>
          <a:prstGeom prst="upArrow">
            <a:avLst>
              <a:gd name="adj1" fmla="val 50000"/>
              <a:gd name="adj2" fmla="val 50769"/>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0" name="AutoShape 22"/>
          <p:cNvSpPr>
            <a:spLocks noChangeArrowheads="1"/>
          </p:cNvSpPr>
          <p:nvPr/>
        </p:nvSpPr>
        <p:spPr bwMode="auto">
          <a:xfrm>
            <a:off x="2287190" y="1706647"/>
            <a:ext cx="173831" cy="121444"/>
          </a:xfrm>
          <a:prstGeom prst="upArrow">
            <a:avLst>
              <a:gd name="adj1" fmla="val 50000"/>
              <a:gd name="adj2" fmla="val 50769"/>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1" name="AutoShape 33"/>
          <p:cNvSpPr>
            <a:spLocks noChangeArrowheads="1"/>
          </p:cNvSpPr>
          <p:nvPr/>
        </p:nvSpPr>
        <p:spPr bwMode="auto">
          <a:xfrm>
            <a:off x="6524149" y="1888574"/>
            <a:ext cx="108347" cy="203597"/>
          </a:xfrm>
          <a:prstGeom prst="upDownArrow">
            <a:avLst>
              <a:gd name="adj1" fmla="val 61620"/>
              <a:gd name="adj2" fmla="val 41976"/>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660066"/>
              </a:solidFill>
              <a:effectLst/>
              <a:uLnTx/>
              <a:uFillTx/>
              <a:latin typeface="Arial" panose="020B0604020202020204" pitchFamily="34" charset="0"/>
              <a:ea typeface="宋体" panose="02010600030101010101" pitchFamily="2" charset="-122"/>
            </a:endParaRPr>
          </a:p>
        </p:txBody>
      </p:sp>
      <p:sp>
        <p:nvSpPr>
          <p:cNvPr id="62" name="AutoShape 33"/>
          <p:cNvSpPr>
            <a:spLocks noChangeArrowheads="1"/>
          </p:cNvSpPr>
          <p:nvPr/>
        </p:nvSpPr>
        <p:spPr bwMode="auto">
          <a:xfrm>
            <a:off x="6524148" y="2327915"/>
            <a:ext cx="108347" cy="202406"/>
          </a:xfrm>
          <a:prstGeom prst="upDownArrow">
            <a:avLst>
              <a:gd name="adj1" fmla="val 61620"/>
              <a:gd name="adj2" fmla="val 41730"/>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660066"/>
              </a:solidFill>
              <a:effectLst/>
              <a:uLnTx/>
              <a:uFillTx/>
              <a:latin typeface="Arial" panose="020B0604020202020204" pitchFamily="34" charset="0"/>
              <a:ea typeface="宋体" panose="02010600030101010101" pitchFamily="2" charset="-122"/>
            </a:endParaRPr>
          </a:p>
        </p:txBody>
      </p:sp>
      <p:sp>
        <p:nvSpPr>
          <p:cNvPr id="63" name="AutoShape 33"/>
          <p:cNvSpPr>
            <a:spLocks noChangeArrowheads="1"/>
          </p:cNvSpPr>
          <p:nvPr/>
        </p:nvSpPr>
        <p:spPr bwMode="auto">
          <a:xfrm>
            <a:off x="6524149" y="2743443"/>
            <a:ext cx="108347" cy="202406"/>
          </a:xfrm>
          <a:prstGeom prst="upDownArrow">
            <a:avLst>
              <a:gd name="adj1" fmla="val 61620"/>
              <a:gd name="adj2" fmla="val 41730"/>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660066"/>
              </a:solidFill>
              <a:effectLst/>
              <a:uLnTx/>
              <a:uFillTx/>
              <a:latin typeface="Arial" panose="020B0604020202020204" pitchFamily="34" charset="0"/>
              <a:ea typeface="宋体" panose="02010600030101010101" pitchFamily="2" charset="-122"/>
            </a:endParaRPr>
          </a:p>
        </p:txBody>
      </p:sp>
      <p:sp>
        <p:nvSpPr>
          <p:cNvPr id="64" name="AutoShape 33"/>
          <p:cNvSpPr>
            <a:spLocks noChangeArrowheads="1"/>
          </p:cNvSpPr>
          <p:nvPr/>
        </p:nvSpPr>
        <p:spPr bwMode="auto">
          <a:xfrm>
            <a:off x="6524149" y="3137540"/>
            <a:ext cx="108347" cy="203597"/>
          </a:xfrm>
          <a:prstGeom prst="upDownArrow">
            <a:avLst>
              <a:gd name="adj1" fmla="val 61620"/>
              <a:gd name="adj2" fmla="val 41976"/>
            </a:avLst>
          </a:prstGeom>
          <a:solidFill>
            <a:srgbClr val="66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660066"/>
              </a:solidFill>
              <a:effectLst/>
              <a:uLnTx/>
              <a:uFillTx/>
              <a:latin typeface="Arial" panose="020B0604020202020204" pitchFamily="34" charset="0"/>
              <a:ea typeface="宋体" panose="02010600030101010101" pitchFamily="2" charset="-122"/>
            </a:endParaRPr>
          </a:p>
        </p:txBody>
      </p:sp>
      <p:sp>
        <p:nvSpPr>
          <p:cNvPr id="32" name="AutoShape 59"/>
          <p:cNvSpPr>
            <a:spLocks noChangeArrowheads="1"/>
          </p:cNvSpPr>
          <p:nvPr/>
        </p:nvSpPr>
        <p:spPr bwMode="auto">
          <a:xfrm>
            <a:off x="7337266" y="1756242"/>
            <a:ext cx="1120710" cy="1161602"/>
          </a:xfrm>
          <a:prstGeom prst="wedgeRectCallout">
            <a:avLst>
              <a:gd name="adj1" fmla="val -84063"/>
              <a:gd name="adj2" fmla="val 25786"/>
            </a:avLst>
          </a:prstGeom>
          <a:solidFill>
            <a:srgbClr val="FFC000"/>
          </a:solidFill>
          <a:effectLst>
            <a:outerShdw blurRad="50800" dist="38100" dir="2700000" algn="tl" rotWithShape="0">
              <a:prstClr val="black">
                <a:alpha val="40000"/>
              </a:prstClr>
            </a:outerShdw>
            <a:softEdge rad="31750"/>
          </a:effectLst>
        </p:spPr>
        <p:style>
          <a:lnRef idx="1">
            <a:schemeClr val="accent2"/>
          </a:lnRef>
          <a:fillRef idx="3">
            <a:schemeClr val="accent2"/>
          </a:fillRef>
          <a:effectRef idx="2">
            <a:schemeClr val="accent2"/>
          </a:effectRef>
          <a:fontRef idx="minor">
            <a:schemeClr val="lt1"/>
          </a:fontRef>
        </p:style>
        <p:txBody>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000000"/>
                </a:solidFill>
                <a:effectLst>
                  <a:outerShdw blurRad="38100" dist="38100" dir="2700000" algn="tl">
                    <a:srgbClr val="FFFFFF"/>
                  </a:outerShdw>
                </a:effectLst>
                <a:uLnTx/>
                <a:uFillTx/>
                <a:latin typeface="微软雅黑" panose="020B0503020204020204" charset="-122"/>
                <a:ea typeface="微软雅黑" panose="020B0503020204020204" charset="-122"/>
              </a:rPr>
              <a:t>明确要素</a:t>
            </a:r>
            <a:endParaRPr kumimoji="0" lang="en-US" altLang="zh-CN" b="1" i="0" u="none" strike="noStrike" kern="0" cap="none" spc="0" normalizeH="0" baseline="0" noProof="0" dirty="0">
              <a:ln>
                <a:noFill/>
              </a:ln>
              <a:solidFill>
                <a:srgbClr val="000000"/>
              </a:solidFill>
              <a:effectLst>
                <a:outerShdw blurRad="38100" dist="38100" dir="2700000" algn="tl">
                  <a:srgbClr val="FFFFFF"/>
                </a:outerShdw>
              </a:effectLst>
              <a:uLnTx/>
              <a:uFillTx/>
              <a:latin typeface="微软雅黑" panose="020B0503020204020204" charset="-122"/>
              <a:ea typeface="微软雅黑" panose="020B0503020204020204" charset="-122"/>
            </a:endParaRPr>
          </a:p>
          <a:p>
            <a:pPr marL="0" marR="0" lvl="0" indent="0" defTabSz="91440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000000"/>
                </a:solidFill>
                <a:effectLst>
                  <a:outerShdw blurRad="38100" dist="38100" dir="2700000" algn="tl">
                    <a:srgbClr val="FFFFFF"/>
                  </a:outerShdw>
                </a:effectLst>
                <a:uLnTx/>
                <a:uFillTx/>
                <a:latin typeface="微软雅黑" panose="020B0503020204020204" charset="-122"/>
                <a:ea typeface="微软雅黑" panose="020B0503020204020204" charset="-122"/>
              </a:rPr>
              <a:t>及关联</a:t>
            </a:r>
            <a:endParaRPr kumimoji="0" lang="en-US" altLang="zh-CN" b="1" i="0" u="none" strike="noStrike" kern="0" cap="none" spc="0" normalizeH="0" baseline="0" noProof="0" dirty="0">
              <a:ln>
                <a:noFill/>
              </a:ln>
              <a:solidFill>
                <a:srgbClr val="000000"/>
              </a:solidFill>
              <a:effectLst>
                <a:outerShdw blurRad="38100" dist="38100" dir="2700000" algn="tl">
                  <a:srgbClr val="FFFFFF"/>
                </a:outerShdw>
              </a:effectLst>
              <a:uLnTx/>
              <a:uFillTx/>
              <a:latin typeface="微软雅黑" panose="020B0503020204020204" charset="-122"/>
              <a:ea typeface="微软雅黑" panose="020B0503020204020204" charset="-122"/>
            </a:endParaRPr>
          </a:p>
          <a:p>
            <a:pPr marL="0" marR="0" lvl="0" indent="0" defTabSz="91440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000000"/>
                </a:solidFill>
                <a:effectLst>
                  <a:outerShdw blurRad="38100" dist="38100" dir="2700000" algn="tl">
                    <a:srgbClr val="FFFFFF"/>
                  </a:outerShdw>
                </a:effectLst>
                <a:uLnTx/>
                <a:uFillTx/>
                <a:latin typeface="微软雅黑" panose="020B0503020204020204" charset="-122"/>
                <a:ea typeface="微软雅黑" panose="020B0503020204020204" charset="-122"/>
              </a:rPr>
              <a:t>一致性检验和论证</a:t>
            </a:r>
          </a:p>
        </p:txBody>
      </p:sp>
      <p:sp>
        <p:nvSpPr>
          <p:cNvPr id="33" name="AutoShape 59"/>
          <p:cNvSpPr>
            <a:spLocks noChangeArrowheads="1"/>
          </p:cNvSpPr>
          <p:nvPr/>
        </p:nvSpPr>
        <p:spPr bwMode="auto">
          <a:xfrm>
            <a:off x="202565" y="1617345"/>
            <a:ext cx="1517650" cy="1161415"/>
          </a:xfrm>
          <a:prstGeom prst="wedgeRectCallout">
            <a:avLst>
              <a:gd name="adj1" fmla="val 62113"/>
              <a:gd name="adj2" fmla="val 19280"/>
            </a:avLst>
          </a:prstGeom>
          <a:solidFill>
            <a:srgbClr val="FFC000"/>
          </a:solidFill>
          <a:effectLst>
            <a:outerShdw blurRad="50800" dist="38100" dir="2700000" algn="tl" rotWithShape="0">
              <a:prstClr val="black">
                <a:alpha val="40000"/>
              </a:prstClr>
            </a:outerShdw>
            <a:softEdge rad="31750"/>
          </a:effectLst>
        </p:spPr>
        <p:style>
          <a:lnRef idx="1">
            <a:schemeClr val="accent5"/>
          </a:lnRef>
          <a:fillRef idx="2">
            <a:schemeClr val="accent5"/>
          </a:fillRef>
          <a:effectRef idx="1">
            <a:schemeClr val="accent5"/>
          </a:effectRef>
          <a:fontRef idx="minor">
            <a:schemeClr val="dk1"/>
          </a:fontRef>
        </p:style>
        <p:txBody>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000000"/>
                </a:solidFill>
                <a:effectLst>
                  <a:outerShdw blurRad="38100" dist="38100" dir="2700000" algn="tl">
                    <a:srgbClr val="FFFFFF"/>
                  </a:outerShdw>
                </a:effectLst>
                <a:uLnTx/>
                <a:uFillTx/>
                <a:latin typeface="微软雅黑" panose="020B0503020204020204" charset="-122"/>
                <a:ea typeface="微软雅黑" panose="020B0503020204020204" charset="-122"/>
              </a:rPr>
              <a:t>对题给信息快速提取、对问题迅速分类</a:t>
            </a:r>
          </a:p>
        </p:txBody>
      </p:sp>
      <p:sp>
        <p:nvSpPr>
          <p:cNvPr id="3" name="AutoShape 59"/>
          <p:cNvSpPr>
            <a:spLocks noChangeArrowheads="1"/>
          </p:cNvSpPr>
          <p:nvPr/>
        </p:nvSpPr>
        <p:spPr bwMode="auto">
          <a:xfrm>
            <a:off x="4545965" y="328930"/>
            <a:ext cx="2373630" cy="1099185"/>
          </a:xfrm>
          <a:prstGeom prst="wedgeRectCallout">
            <a:avLst>
              <a:gd name="adj1" fmla="val -20658"/>
              <a:gd name="adj2" fmla="val 72068"/>
            </a:avLst>
          </a:prstGeom>
          <a:solidFill>
            <a:srgbClr val="FFC000"/>
          </a:solidFill>
          <a:effectLst>
            <a:outerShdw blurRad="50800" dist="38100" dir="2700000" algn="tl"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000000"/>
                </a:solidFill>
                <a:effectLst>
                  <a:outerShdw blurRad="38100" dist="38100" dir="2700000" algn="tl">
                    <a:srgbClr val="FFFFFF"/>
                  </a:outerShdw>
                </a:effectLst>
                <a:uLnTx/>
                <a:uFillTx/>
                <a:latin typeface="微软雅黑" panose="020B0503020204020204" charset="-122"/>
                <a:ea typeface="微软雅黑" panose="020B0503020204020204" charset="-122"/>
              </a:rPr>
              <a:t>铁及其化合物的物理性质、化学性质</a:t>
            </a:r>
          </a:p>
        </p:txBody>
      </p:sp>
      <p:sp>
        <p:nvSpPr>
          <p:cNvPr id="34" name="AutoShape 59"/>
          <p:cNvSpPr>
            <a:spLocks noChangeArrowheads="1"/>
          </p:cNvSpPr>
          <p:nvPr/>
        </p:nvSpPr>
        <p:spPr bwMode="auto">
          <a:xfrm>
            <a:off x="3784321" y="1067744"/>
            <a:ext cx="1977788" cy="360760"/>
          </a:xfrm>
          <a:prstGeom prst="wedgeRectCallout">
            <a:avLst>
              <a:gd name="adj1" fmla="val -23871"/>
              <a:gd name="adj2" fmla="val 160107"/>
            </a:avLst>
          </a:prstGeom>
          <a:solidFill>
            <a:srgbClr val="FFC000"/>
          </a:solidFill>
          <a:effectLst>
            <a:outerShdw blurRad="50800" dist="38100" dir="2700000" algn="tl"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000000"/>
                </a:solidFill>
                <a:effectLst>
                  <a:outerShdw blurRad="38100" dist="38100" dir="2700000" algn="tl">
                    <a:srgbClr val="FFFFFF"/>
                  </a:outerShdw>
                </a:effectLst>
                <a:uLnTx/>
                <a:uFillTx/>
                <a:latin typeface="微软雅黑" panose="020B0503020204020204" charset="-122"/>
                <a:ea typeface="微软雅黑" panose="020B0503020204020204" charset="-122"/>
              </a:rPr>
              <a:t>准确把握和应用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 grpId="0" bldLvl="0" animBg="1"/>
      <p:bldP spid="3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2018年北京高考28．（16分）</a:t>
            </a:r>
          </a:p>
        </p:txBody>
      </p:sp>
      <p:pic>
        <p:nvPicPr>
          <p:cNvPr id="8" name="内容占位符 7"/>
          <p:cNvPicPr>
            <a:picLocks noGrp="1" noChangeAspect="1"/>
          </p:cNvPicPr>
          <p:nvPr>
            <p:ph idx="1"/>
          </p:nvPr>
        </p:nvPicPr>
        <p:blipFill>
          <a:blip r:embed="rId2" cstate="print"/>
          <a:stretch>
            <a:fillRect/>
          </a:stretch>
        </p:blipFill>
        <p:spPr>
          <a:xfrm>
            <a:off x="502285" y="901065"/>
            <a:ext cx="7367270" cy="2691765"/>
          </a:xfrm>
          <a:prstGeom prst="rect">
            <a:avLst/>
          </a:prstGeom>
        </p:spPr>
      </p:pic>
      <p:cxnSp>
        <p:nvCxnSpPr>
          <p:cNvPr id="21" name="直接连接符 20"/>
          <p:cNvCxnSpPr/>
          <p:nvPr/>
        </p:nvCxnSpPr>
        <p:spPr>
          <a:xfrm>
            <a:off x="1899285" y="2571750"/>
            <a:ext cx="10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38800" y="1510030"/>
            <a:ext cx="18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06805" y="1896110"/>
            <a:ext cx="64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63930" y="9841"/>
            <a:ext cx="4655288" cy="919023"/>
          </a:xfrm>
        </p:spPr>
        <p:txBody>
          <a:bodyPr>
            <a:normAutofit/>
          </a:bodyPr>
          <a:lstStyle/>
          <a:p>
            <a:r>
              <a:rPr lang="zh-CN" altLang="en-US" sz="2000" dirty="0"/>
              <a:t>复杂反应体系中的过程分析思路</a:t>
            </a:r>
          </a:p>
        </p:txBody>
      </p:sp>
      <p:sp>
        <p:nvSpPr>
          <p:cNvPr id="7" name="Rectangle 4"/>
          <p:cNvSpPr>
            <a:spLocks noChangeArrowheads="1"/>
          </p:cNvSpPr>
          <p:nvPr/>
        </p:nvSpPr>
        <p:spPr bwMode="auto">
          <a:xfrm>
            <a:off x="412971" y="2036135"/>
            <a:ext cx="1440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实验结果现象组</a:t>
            </a:r>
          </a:p>
        </p:txBody>
      </p:sp>
      <p:sp>
        <p:nvSpPr>
          <p:cNvPr id="9" name="AutoShape 7"/>
          <p:cNvSpPr>
            <a:spLocks noChangeArrowheads="1"/>
          </p:cNvSpPr>
          <p:nvPr/>
        </p:nvSpPr>
        <p:spPr bwMode="auto">
          <a:xfrm rot="16200000">
            <a:off x="2085545" y="2046998"/>
            <a:ext cx="360363" cy="685026"/>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cxnSp>
        <p:nvCxnSpPr>
          <p:cNvPr id="10" name="直接连接符 9"/>
          <p:cNvCxnSpPr>
            <a:stCxn id="7" idx="2"/>
            <a:endCxn id="11" idx="0"/>
          </p:cNvCxnSpPr>
          <p:nvPr/>
        </p:nvCxnSpPr>
        <p:spPr>
          <a:xfrm>
            <a:off x="1132533" y="2743416"/>
            <a:ext cx="0" cy="28003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412970" y="3023550"/>
            <a:ext cx="1440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时间、特征现象</a:t>
            </a:r>
          </a:p>
        </p:txBody>
      </p:sp>
      <p:sp>
        <p:nvSpPr>
          <p:cNvPr id="14" name="Rectangle 4"/>
          <p:cNvSpPr>
            <a:spLocks noChangeArrowheads="1"/>
          </p:cNvSpPr>
          <p:nvPr/>
        </p:nvSpPr>
        <p:spPr bwMode="auto">
          <a:xfrm>
            <a:off x="2608239" y="2190121"/>
            <a:ext cx="1368000"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关键物质</a:t>
            </a:r>
          </a:p>
        </p:txBody>
      </p:sp>
      <p:sp>
        <p:nvSpPr>
          <p:cNvPr id="15" name="AutoShape 7"/>
          <p:cNvSpPr>
            <a:spLocks noChangeArrowheads="1"/>
          </p:cNvSpPr>
          <p:nvPr/>
        </p:nvSpPr>
        <p:spPr bwMode="auto">
          <a:xfrm rot="16200000">
            <a:off x="4159531" y="2027947"/>
            <a:ext cx="360363" cy="685026"/>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25" name="Rectangle 4"/>
          <p:cNvSpPr>
            <a:spLocks noChangeArrowheads="1"/>
          </p:cNvSpPr>
          <p:nvPr/>
        </p:nvSpPr>
        <p:spPr bwMode="auto">
          <a:xfrm>
            <a:off x="4688226" y="2190120"/>
            <a:ext cx="1476000"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对应的变化</a:t>
            </a:r>
          </a:p>
        </p:txBody>
      </p:sp>
      <p:cxnSp>
        <p:nvCxnSpPr>
          <p:cNvPr id="31" name="直接连接符 30"/>
          <p:cNvCxnSpPr/>
          <p:nvPr/>
        </p:nvCxnSpPr>
        <p:spPr>
          <a:xfrm flipH="1">
            <a:off x="5426201" y="2613241"/>
            <a:ext cx="1" cy="4154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ectangle 4"/>
          <p:cNvSpPr>
            <a:spLocks noChangeArrowheads="1"/>
          </p:cNvSpPr>
          <p:nvPr/>
        </p:nvSpPr>
        <p:spPr bwMode="auto">
          <a:xfrm>
            <a:off x="4697648" y="4090059"/>
            <a:ext cx="1584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对比变量</a:t>
            </a:r>
            <a:endParaRPr lang="en-US" altLang="zh-CN" sz="2000" b="1" dirty="0">
              <a:latin typeface="+mj-ea"/>
              <a:ea typeface="+mj-ea"/>
            </a:endParaRPr>
          </a:p>
          <a:p>
            <a:pPr algn="ctr">
              <a:defRPr/>
            </a:pPr>
            <a:r>
              <a:rPr lang="zh-CN" altLang="en-US" sz="2000" b="1" dirty="0">
                <a:latin typeface="+mj-ea"/>
                <a:ea typeface="+mj-ea"/>
              </a:rPr>
              <a:t>排除干扰</a:t>
            </a:r>
          </a:p>
        </p:txBody>
      </p:sp>
      <p:sp>
        <p:nvSpPr>
          <p:cNvPr id="37" name="AutoShape 7"/>
          <p:cNvSpPr>
            <a:spLocks noChangeArrowheads="1"/>
          </p:cNvSpPr>
          <p:nvPr/>
        </p:nvSpPr>
        <p:spPr bwMode="auto">
          <a:xfrm rot="16200000">
            <a:off x="6326510" y="2027945"/>
            <a:ext cx="360363" cy="685026"/>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38" name="Rectangle 4"/>
          <p:cNvSpPr>
            <a:spLocks noChangeArrowheads="1"/>
          </p:cNvSpPr>
          <p:nvPr/>
        </p:nvSpPr>
        <p:spPr bwMode="auto">
          <a:xfrm>
            <a:off x="2483404" y="4243411"/>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操作方案</a:t>
            </a:r>
          </a:p>
        </p:txBody>
      </p:sp>
      <p:cxnSp>
        <p:nvCxnSpPr>
          <p:cNvPr id="40" name="直接箭头连接符 39"/>
          <p:cNvCxnSpPr/>
          <p:nvPr/>
        </p:nvCxnSpPr>
        <p:spPr>
          <a:xfrm>
            <a:off x="4069212" y="4443436"/>
            <a:ext cx="628436" cy="0"/>
          </a:xfrm>
          <a:prstGeom prst="straightConnector1">
            <a:avLst/>
          </a:prstGeom>
          <a:ln w="57150">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7" name="直接箭头连接符 46"/>
          <p:cNvCxnSpPr>
            <a:stCxn id="39" idx="3"/>
            <a:endCxn id="32" idx="1"/>
          </p:cNvCxnSpPr>
          <p:nvPr/>
        </p:nvCxnSpPr>
        <p:spPr>
          <a:xfrm>
            <a:off x="3964436" y="3376928"/>
            <a:ext cx="733425" cy="0"/>
          </a:xfrm>
          <a:prstGeom prst="straightConnector1">
            <a:avLst/>
          </a:prstGeom>
          <a:ln w="57150">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8" name="直接连接符 47"/>
          <p:cNvCxnSpPr/>
          <p:nvPr/>
        </p:nvCxnSpPr>
        <p:spPr>
          <a:xfrm flipH="1">
            <a:off x="5454138" y="3730196"/>
            <a:ext cx="1" cy="360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Rectangle 4"/>
          <p:cNvSpPr>
            <a:spLocks noChangeArrowheads="1"/>
          </p:cNvSpPr>
          <p:nvPr/>
        </p:nvSpPr>
        <p:spPr bwMode="auto">
          <a:xfrm>
            <a:off x="6849203" y="2190121"/>
            <a:ext cx="1296000"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确定过程</a:t>
            </a:r>
          </a:p>
        </p:txBody>
      </p:sp>
      <p:sp>
        <p:nvSpPr>
          <p:cNvPr id="50" name="Rectangle 4"/>
          <p:cNvSpPr>
            <a:spLocks noChangeArrowheads="1"/>
          </p:cNvSpPr>
          <p:nvPr/>
        </p:nvSpPr>
        <p:spPr bwMode="auto">
          <a:xfrm>
            <a:off x="532985" y="928274"/>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现象</a:t>
            </a:r>
          </a:p>
        </p:txBody>
      </p:sp>
      <p:sp>
        <p:nvSpPr>
          <p:cNvPr id="51" name="AutoShape 7"/>
          <p:cNvSpPr>
            <a:spLocks noChangeArrowheads="1"/>
          </p:cNvSpPr>
          <p:nvPr/>
        </p:nvSpPr>
        <p:spPr bwMode="auto">
          <a:xfrm rot="16200000">
            <a:off x="4417909" y="-1265526"/>
            <a:ext cx="288000" cy="4824000"/>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52" name="Rectangle 4"/>
          <p:cNvSpPr>
            <a:spLocks noChangeArrowheads="1"/>
          </p:cNvSpPr>
          <p:nvPr/>
        </p:nvSpPr>
        <p:spPr bwMode="auto">
          <a:xfrm>
            <a:off x="6974299" y="928274"/>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结论</a:t>
            </a:r>
          </a:p>
        </p:txBody>
      </p:sp>
      <p:cxnSp>
        <p:nvCxnSpPr>
          <p:cNvPr id="53" name="直接连接符 52"/>
          <p:cNvCxnSpPr/>
          <p:nvPr/>
        </p:nvCxnSpPr>
        <p:spPr>
          <a:xfrm flipH="1">
            <a:off x="7599244" y="2588884"/>
            <a:ext cx="1" cy="4154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Rectangle 4"/>
          <p:cNvSpPr>
            <a:spLocks noChangeArrowheads="1"/>
          </p:cNvSpPr>
          <p:nvPr/>
        </p:nvSpPr>
        <p:spPr bwMode="auto">
          <a:xfrm>
            <a:off x="6849203" y="3023034"/>
            <a:ext cx="1836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反应路径</a:t>
            </a:r>
            <a:endParaRPr lang="en-US" altLang="zh-CN" sz="2000" b="1" dirty="0">
              <a:latin typeface="+mj-ea"/>
              <a:ea typeface="+mj-ea"/>
            </a:endParaRPr>
          </a:p>
          <a:p>
            <a:pPr algn="ctr">
              <a:defRPr/>
            </a:pPr>
            <a:r>
              <a:rPr lang="zh-CN" altLang="en-US" sz="2000" b="1" dirty="0">
                <a:latin typeface="+mj-ea"/>
                <a:ea typeface="+mj-ea"/>
              </a:rPr>
              <a:t>主次</a:t>
            </a:r>
            <a:r>
              <a:rPr lang="en-US" altLang="zh-CN" sz="2000" b="1" dirty="0">
                <a:latin typeface="+mj-ea"/>
                <a:ea typeface="+mj-ea"/>
              </a:rPr>
              <a:t>/</a:t>
            </a:r>
            <a:r>
              <a:rPr lang="zh-CN" altLang="en-US" sz="2000" b="1" dirty="0">
                <a:latin typeface="+mj-ea"/>
                <a:ea typeface="+mj-ea"/>
              </a:rPr>
              <a:t>快慢竞争</a:t>
            </a:r>
          </a:p>
        </p:txBody>
      </p:sp>
      <p:sp>
        <p:nvSpPr>
          <p:cNvPr id="55" name="Rectangle 4"/>
          <p:cNvSpPr>
            <a:spLocks noChangeArrowheads="1"/>
          </p:cNvSpPr>
          <p:nvPr/>
        </p:nvSpPr>
        <p:spPr bwMode="auto">
          <a:xfrm>
            <a:off x="3630926" y="1466929"/>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实验目的</a:t>
            </a:r>
          </a:p>
        </p:txBody>
      </p:sp>
      <p:cxnSp>
        <p:nvCxnSpPr>
          <p:cNvPr id="56" name="直接连接符 55"/>
          <p:cNvCxnSpPr/>
          <p:nvPr/>
        </p:nvCxnSpPr>
        <p:spPr>
          <a:xfrm>
            <a:off x="1151761" y="1666318"/>
            <a:ext cx="1" cy="396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5" idx="1"/>
          </p:cNvCxnSpPr>
          <p:nvPr/>
        </p:nvCxnSpPr>
        <p:spPr>
          <a:xfrm flipH="1">
            <a:off x="1151761" y="1666319"/>
            <a:ext cx="2479165" cy="153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5247850" y="1654502"/>
            <a:ext cx="230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551618" y="1654705"/>
            <a:ext cx="1" cy="540000"/>
          </a:xfrm>
          <a:prstGeom prst="line">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4"/>
          <p:cNvSpPr>
            <a:spLocks noChangeArrowheads="1"/>
          </p:cNvSpPr>
          <p:nvPr/>
        </p:nvSpPr>
        <p:spPr bwMode="auto">
          <a:xfrm>
            <a:off x="412970" y="3023551"/>
            <a:ext cx="1440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浅紫色</a:t>
            </a:r>
          </a:p>
          <a:p>
            <a:pPr algn="ctr">
              <a:defRPr/>
            </a:pPr>
            <a:endParaRPr lang="zh-CN" altLang="en-US" sz="2000" b="1" dirty="0">
              <a:latin typeface="+mj-ea"/>
              <a:ea typeface="+mj-ea"/>
            </a:endParaRPr>
          </a:p>
        </p:txBody>
      </p:sp>
      <p:sp>
        <p:nvSpPr>
          <p:cNvPr id="3" name="Rectangle 4"/>
          <p:cNvSpPr>
            <a:spLocks noChangeArrowheads="1"/>
          </p:cNvSpPr>
          <p:nvPr/>
        </p:nvSpPr>
        <p:spPr bwMode="auto">
          <a:xfrm>
            <a:off x="2608239" y="2036133"/>
            <a:ext cx="1368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en-US" altLang="zh-CN" sz="2000" b="1" dirty="0">
                <a:latin typeface="+mj-ea"/>
                <a:ea typeface="+mj-ea"/>
              </a:rPr>
              <a:t>MnO</a:t>
            </a:r>
            <a:r>
              <a:rPr lang="en-US" altLang="zh-CN" sz="2000" b="1" baseline="-25000" dirty="0">
                <a:latin typeface="+mj-ea"/>
                <a:ea typeface="+mj-ea"/>
              </a:rPr>
              <a:t>4</a:t>
            </a:r>
            <a:r>
              <a:rPr lang="en-US" altLang="zh-CN" sz="2000" b="1" baseline="30000" dirty="0">
                <a:latin typeface="+mj-ea"/>
                <a:ea typeface="+mj-ea"/>
              </a:rPr>
              <a:t>-</a:t>
            </a:r>
          </a:p>
          <a:p>
            <a:pPr algn="ctr">
              <a:defRPr/>
            </a:pPr>
            <a:r>
              <a:rPr lang="en-US" altLang="zh-CN" sz="2000" b="1" dirty="0">
                <a:latin typeface="+mj-ea"/>
                <a:ea typeface="+mj-ea"/>
              </a:rPr>
              <a:t>FeO</a:t>
            </a:r>
            <a:r>
              <a:rPr lang="en-US" altLang="zh-CN" sz="2000" b="1" baseline="-25000" dirty="0">
                <a:latin typeface="+mj-ea"/>
                <a:ea typeface="+mj-ea"/>
              </a:rPr>
              <a:t>4</a:t>
            </a:r>
            <a:r>
              <a:rPr lang="en-US" altLang="zh-CN" sz="2000" b="1" baseline="30000" dirty="0">
                <a:latin typeface="+mj-ea"/>
                <a:ea typeface="+mj-ea"/>
              </a:rPr>
              <a:t>2-</a:t>
            </a:r>
          </a:p>
        </p:txBody>
      </p:sp>
      <p:sp>
        <p:nvSpPr>
          <p:cNvPr id="4" name="Rectangle 4"/>
          <p:cNvSpPr>
            <a:spLocks noChangeArrowheads="1"/>
          </p:cNvSpPr>
          <p:nvPr/>
        </p:nvSpPr>
        <p:spPr bwMode="auto">
          <a:xfrm>
            <a:off x="4631055" y="2056130"/>
            <a:ext cx="1737995" cy="64516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b="1" dirty="0">
                <a:latin typeface="+mj-ea"/>
                <a:ea typeface="+mj-ea"/>
                <a:sym typeface="+mn-ea"/>
              </a:rPr>
              <a:t>K</a:t>
            </a:r>
            <a:r>
              <a:rPr lang="zh-CN" altLang="en-US" b="1" baseline="-25000" dirty="0">
                <a:latin typeface="+mj-ea"/>
                <a:ea typeface="+mj-ea"/>
                <a:sym typeface="+mn-ea"/>
              </a:rPr>
              <a:t>2</a:t>
            </a:r>
            <a:r>
              <a:rPr lang="en-US" altLang="zh-CN" b="1" dirty="0">
                <a:latin typeface="+mj-ea"/>
                <a:ea typeface="+mj-ea"/>
                <a:sym typeface="+mn-ea"/>
              </a:rPr>
              <a:t>FeO</a:t>
            </a:r>
            <a:r>
              <a:rPr lang="en-US" altLang="zh-CN" b="1" baseline="-25000" dirty="0">
                <a:latin typeface="+mj-ea"/>
                <a:ea typeface="+mj-ea"/>
                <a:sym typeface="+mn-ea"/>
              </a:rPr>
              <a:t>4</a:t>
            </a:r>
            <a:r>
              <a:rPr lang="zh-CN" altLang="en-US" b="1" dirty="0">
                <a:latin typeface="+mj-ea"/>
                <a:ea typeface="+mj-ea"/>
                <a:sym typeface="+mn-ea"/>
              </a:rPr>
              <a:t>与硫酸锰、硫酸反应</a:t>
            </a:r>
          </a:p>
        </p:txBody>
      </p:sp>
      <p:sp>
        <p:nvSpPr>
          <p:cNvPr id="5" name="Rectangle 4"/>
          <p:cNvSpPr>
            <a:spLocks noChangeArrowheads="1"/>
          </p:cNvSpPr>
          <p:nvPr/>
        </p:nvSpPr>
        <p:spPr bwMode="auto">
          <a:xfrm>
            <a:off x="4697651" y="3023550"/>
            <a:ext cx="1512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系统分析</a:t>
            </a:r>
            <a:endParaRPr lang="en-US" altLang="zh-CN" sz="2000" b="1" dirty="0">
              <a:latin typeface="+mj-ea"/>
              <a:ea typeface="+mj-ea"/>
            </a:endParaRPr>
          </a:p>
          <a:p>
            <a:pPr algn="ctr">
              <a:defRPr/>
            </a:pPr>
            <a:r>
              <a:rPr lang="zh-CN" altLang="en-US" sz="2000" b="1" dirty="0">
                <a:latin typeface="+mj-ea"/>
                <a:ea typeface="+mj-ea"/>
              </a:rPr>
              <a:t>体系、环境</a:t>
            </a:r>
          </a:p>
        </p:txBody>
      </p:sp>
      <p:sp>
        <p:nvSpPr>
          <p:cNvPr id="8" name="Rectangle 4"/>
          <p:cNvSpPr>
            <a:spLocks noChangeArrowheads="1"/>
          </p:cNvSpPr>
          <p:nvPr/>
        </p:nvSpPr>
        <p:spPr bwMode="auto">
          <a:xfrm>
            <a:off x="2452288" y="3023550"/>
            <a:ext cx="1512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物质性质反应原理</a:t>
            </a:r>
          </a:p>
        </p:txBody>
      </p:sp>
      <p:sp>
        <p:nvSpPr>
          <p:cNvPr id="12" name="Rectangle 4"/>
          <p:cNvSpPr>
            <a:spLocks noChangeArrowheads="1"/>
          </p:cNvSpPr>
          <p:nvPr/>
        </p:nvSpPr>
        <p:spPr bwMode="auto">
          <a:xfrm>
            <a:off x="4697651" y="3077526"/>
            <a:ext cx="1512000" cy="59880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足量H</a:t>
            </a:r>
            <a:r>
              <a:rPr lang="zh-CN" altLang="en-US" sz="2000" b="1" baseline="-25000" dirty="0">
                <a:latin typeface="+mj-ea"/>
                <a:ea typeface="+mj-ea"/>
              </a:rPr>
              <a:t>2</a:t>
            </a:r>
            <a:r>
              <a:rPr lang="zh-CN" altLang="en-US" sz="2000" b="1" dirty="0">
                <a:latin typeface="+mj-ea"/>
                <a:ea typeface="+mj-ea"/>
              </a:rPr>
              <a:t>SO</a:t>
            </a:r>
            <a:r>
              <a:rPr lang="zh-CN" altLang="en-US" sz="2000" b="1" baseline="-25000" dirty="0">
                <a:latin typeface="+mj-ea"/>
                <a:ea typeface="+mj-ea"/>
              </a:rPr>
              <a:t>4</a:t>
            </a:r>
          </a:p>
          <a:p>
            <a:pPr algn="ctr">
              <a:defRPr/>
            </a:pPr>
            <a:endParaRPr lang="zh-CN" altLang="en-US" sz="2000" b="1" baseline="-25000" dirty="0">
              <a:latin typeface="+mj-ea"/>
              <a:ea typeface="+mj-ea"/>
            </a:endParaRPr>
          </a:p>
        </p:txBody>
      </p:sp>
      <p:sp>
        <p:nvSpPr>
          <p:cNvPr id="13" name="Rectangle 4"/>
          <p:cNvSpPr>
            <a:spLocks noChangeArrowheads="1"/>
          </p:cNvSpPr>
          <p:nvPr/>
        </p:nvSpPr>
        <p:spPr bwMode="auto">
          <a:xfrm>
            <a:off x="2319655" y="2915920"/>
            <a:ext cx="1644650" cy="92202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b="1" dirty="0">
                <a:latin typeface="+mj-ea"/>
                <a:ea typeface="+mj-ea"/>
              </a:rPr>
              <a:t>K</a:t>
            </a:r>
            <a:r>
              <a:rPr lang="zh-CN" altLang="en-US" b="1" baseline="-25000" dirty="0">
                <a:latin typeface="+mj-ea"/>
                <a:ea typeface="+mj-ea"/>
              </a:rPr>
              <a:t>2</a:t>
            </a:r>
            <a:r>
              <a:rPr lang="zh-CN" altLang="en-US" b="1" dirty="0">
                <a:latin typeface="+mj-ea"/>
                <a:ea typeface="+mj-ea"/>
              </a:rPr>
              <a:t>FeO</a:t>
            </a:r>
            <a:r>
              <a:rPr lang="zh-CN" altLang="en-US" b="1" baseline="-25000" dirty="0">
                <a:latin typeface="+mj-ea"/>
                <a:ea typeface="+mj-ea"/>
              </a:rPr>
              <a:t>4</a:t>
            </a:r>
            <a:r>
              <a:rPr lang="zh-CN" altLang="en-US" b="1" dirty="0">
                <a:latin typeface="+mj-ea"/>
                <a:ea typeface="+mj-ea"/>
              </a:rPr>
              <a:t>在酸性或中性溶液中快速产生O</a:t>
            </a:r>
            <a:r>
              <a:rPr lang="zh-CN" altLang="en-US" b="1" baseline="-25000" dirty="0">
                <a:latin typeface="+mj-ea"/>
                <a:ea typeface="+mj-ea"/>
              </a:rPr>
              <a:t>2</a:t>
            </a:r>
          </a:p>
        </p:txBody>
      </p:sp>
      <p:sp>
        <p:nvSpPr>
          <p:cNvPr id="16" name="Rectangle 4"/>
          <p:cNvSpPr>
            <a:spLocks noChangeArrowheads="1"/>
          </p:cNvSpPr>
          <p:nvPr/>
        </p:nvSpPr>
        <p:spPr bwMode="auto">
          <a:xfrm>
            <a:off x="6849110" y="2209024"/>
            <a:ext cx="1593850" cy="36830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b="1" dirty="0">
                <a:latin typeface="+mj-ea"/>
                <a:ea typeface="+mj-ea"/>
                <a:sym typeface="+mn-ea"/>
              </a:rPr>
              <a:t>证明方案成立</a:t>
            </a:r>
          </a:p>
        </p:txBody>
      </p:sp>
      <p:sp>
        <p:nvSpPr>
          <p:cNvPr id="17" name="Rectangle 4"/>
          <p:cNvSpPr>
            <a:spLocks noChangeArrowheads="1"/>
          </p:cNvSpPr>
          <p:nvPr/>
        </p:nvSpPr>
        <p:spPr bwMode="auto">
          <a:xfrm>
            <a:off x="4687570" y="4121150"/>
            <a:ext cx="1593850" cy="64516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en-US" altLang="zh-CN" b="1" dirty="0">
                <a:latin typeface="+mj-ea"/>
                <a:ea typeface="+mj-ea"/>
                <a:sym typeface="+mn-ea"/>
              </a:rPr>
              <a:t>FeO</a:t>
            </a:r>
            <a:r>
              <a:rPr lang="en-US" altLang="zh-CN" b="1" baseline="-25000" dirty="0">
                <a:latin typeface="+mj-ea"/>
                <a:ea typeface="+mj-ea"/>
                <a:sym typeface="+mn-ea"/>
              </a:rPr>
              <a:t>4</a:t>
            </a:r>
            <a:r>
              <a:rPr lang="en-US" altLang="zh-CN" b="1" baseline="30000" dirty="0">
                <a:latin typeface="+mj-ea"/>
                <a:ea typeface="+mj-ea"/>
                <a:sym typeface="+mn-ea"/>
              </a:rPr>
              <a:t>2-</a:t>
            </a:r>
            <a:r>
              <a:rPr lang="zh-CN" altLang="en-US" b="1" dirty="0">
                <a:latin typeface="+mj-ea"/>
                <a:ea typeface="+mj-ea"/>
                <a:sym typeface="+mn-ea"/>
              </a:rPr>
              <a:t>不存在</a:t>
            </a:r>
          </a:p>
          <a:p>
            <a:pPr algn="ctr">
              <a:defRPr/>
            </a:pPr>
            <a:endParaRPr lang="zh-CN" altLang="en-US" b="1" dirty="0">
              <a:latin typeface="+mj-ea"/>
              <a:ea typeface="+mj-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4" grpId="0" bldLvl="0" animBg="1"/>
      <p:bldP spid="12" grpId="0" bldLvl="0" animBg="1"/>
      <p:bldP spid="13" grpId="0" animBg="1"/>
      <p:bldP spid="16" grpId="0" bldLvl="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847" y="548680"/>
            <a:ext cx="8712968" cy="3784600"/>
          </a:xfrm>
          <a:prstGeom prst="rect">
            <a:avLst/>
          </a:prstGeom>
          <a:noFill/>
        </p:spPr>
        <p:txBody>
          <a:bodyPr wrap="square" rtlCol="0">
            <a:spAutoFit/>
          </a:bodyPr>
          <a:lstStyle/>
          <a:p>
            <a:pPr>
              <a:lnSpc>
                <a:spcPct val="150000"/>
              </a:lnSpc>
            </a:pPr>
            <a:r>
              <a:rPr lang="zh-CN" altLang="en-US" sz="2000" b="1" dirty="0" smtClean="0">
                <a:solidFill>
                  <a:srgbClr val="FF0000"/>
                </a:solidFill>
                <a:latin typeface="+mj-ea"/>
                <a:cs typeface="+mj-ea"/>
              </a:rPr>
              <a:t>本次讨论的原因</a:t>
            </a:r>
            <a:endParaRPr lang="en-US" altLang="zh-CN" sz="2000" b="1" dirty="0" smtClean="0">
              <a:solidFill>
                <a:srgbClr val="FF0000"/>
              </a:solidFill>
              <a:latin typeface="+mj-ea"/>
              <a:cs typeface="+mj-ea"/>
            </a:endParaRPr>
          </a:p>
          <a:p>
            <a:pPr>
              <a:lnSpc>
                <a:spcPct val="150000"/>
              </a:lnSpc>
            </a:pPr>
            <a:r>
              <a:rPr lang="en-US" altLang="zh-CN" sz="2000" dirty="0" smtClean="0">
                <a:latin typeface="+mj-ea"/>
                <a:cs typeface="+mj-ea"/>
              </a:rPr>
              <a:t>1.</a:t>
            </a:r>
            <a:r>
              <a:rPr lang="zh-CN" sz="2000" dirty="0" smtClean="0">
                <a:latin typeface="+mj-ea"/>
                <a:cs typeface="+mj-ea"/>
              </a:rPr>
              <a:t>铁</a:t>
            </a:r>
            <a:r>
              <a:rPr lang="zh-CN" altLang="en-US" sz="2000" dirty="0" smtClean="0">
                <a:latin typeface="+mj-ea"/>
                <a:cs typeface="+mj-ea"/>
              </a:rPr>
              <a:t>元素是典型的金属元素之一，其单质和化合物都是中学常见的物质，也是中学阶段经常研究的物质</a:t>
            </a:r>
            <a:endParaRPr lang="en-US" altLang="zh-CN" sz="2000" dirty="0" smtClean="0">
              <a:latin typeface="+mj-ea"/>
              <a:cs typeface="+mj-ea"/>
            </a:endParaRPr>
          </a:p>
          <a:p>
            <a:pPr>
              <a:lnSpc>
                <a:spcPct val="150000"/>
              </a:lnSpc>
            </a:pPr>
            <a:r>
              <a:rPr lang="en-US" altLang="zh-CN" sz="2000" dirty="0" smtClean="0">
                <a:latin typeface="+mj-ea"/>
                <a:cs typeface="+mj-ea"/>
              </a:rPr>
              <a:t>2.</a:t>
            </a:r>
            <a:r>
              <a:rPr lang="zh-CN" altLang="en-US" sz="2000" dirty="0" smtClean="0">
                <a:solidFill>
                  <a:schemeClr val="tx1"/>
                </a:solidFill>
                <a:latin typeface="+mj-ea"/>
                <a:cs typeface="+mj-ea"/>
              </a:rPr>
              <a:t>中学阶段学习的理论知识如各种平衡、电化学以及研究物质性质的方法，都可以以铁及其化合物作为典型例子</a:t>
            </a:r>
            <a:endParaRPr lang="en-US" altLang="zh-CN" sz="2000" dirty="0" smtClean="0">
              <a:solidFill>
                <a:srgbClr val="FF0000"/>
              </a:solidFill>
              <a:latin typeface="+mj-ea"/>
              <a:cs typeface="+mj-ea"/>
            </a:endParaRPr>
          </a:p>
          <a:p>
            <a:pPr>
              <a:lnSpc>
                <a:spcPct val="150000"/>
              </a:lnSpc>
            </a:pPr>
            <a:r>
              <a:rPr lang="en-US" altLang="zh-CN" sz="2000" dirty="0" smtClean="0">
                <a:latin typeface="+mj-ea"/>
                <a:cs typeface="+mj-ea"/>
              </a:rPr>
              <a:t>3.</a:t>
            </a:r>
            <a:r>
              <a:rPr lang="zh-CN" altLang="en-US" sz="2000" dirty="0" smtClean="0">
                <a:latin typeface="+mj-ea"/>
                <a:cs typeface="+mj-ea"/>
              </a:rPr>
              <a:t>以铁及其化合物作为知识</a:t>
            </a:r>
            <a:r>
              <a:rPr lang="zh-CN" altLang="en-US" sz="2000" dirty="0">
                <a:latin typeface="+mj-ea"/>
                <a:cs typeface="+mj-ea"/>
              </a:rPr>
              <a:t>载体的实验探究，经常在</a:t>
            </a:r>
            <a:r>
              <a:rPr lang="zh-CN" altLang="en-US" sz="2000" dirty="0" smtClean="0">
                <a:latin typeface="+mj-ea"/>
                <a:cs typeface="+mj-ea"/>
              </a:rPr>
              <a:t>高考题中出现</a:t>
            </a:r>
          </a:p>
          <a:p>
            <a:pPr>
              <a:lnSpc>
                <a:spcPct val="150000"/>
              </a:lnSpc>
            </a:pPr>
            <a:r>
              <a:rPr lang="en-US" altLang="zh-CN" sz="2000" dirty="0">
                <a:latin typeface="+mj-ea"/>
                <a:cs typeface="+mj-ea"/>
              </a:rPr>
              <a:t>4.</a:t>
            </a:r>
            <a:r>
              <a:rPr lang="zh-CN" altLang="en-US" sz="2000" dirty="0">
                <a:latin typeface="+mj-ea"/>
                <a:cs typeface="+mj-ea"/>
              </a:rPr>
              <a:t>实验探究题中实验证据与结论之间的推理关系是试题中高水平设问的答题关键</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2018年北京高考28．（16分）</a:t>
            </a:r>
          </a:p>
        </p:txBody>
      </p:sp>
      <p:pic>
        <p:nvPicPr>
          <p:cNvPr id="8" name="内容占位符 7"/>
          <p:cNvPicPr>
            <a:picLocks noGrp="1" noChangeAspect="1"/>
          </p:cNvPicPr>
          <p:nvPr>
            <p:ph idx="1"/>
          </p:nvPr>
        </p:nvPicPr>
        <p:blipFill>
          <a:blip r:embed="rId3" cstate="print"/>
          <a:stretch>
            <a:fillRect/>
          </a:stretch>
        </p:blipFill>
        <p:spPr>
          <a:xfrm>
            <a:off x="502285" y="901065"/>
            <a:ext cx="7367270" cy="2691765"/>
          </a:xfrm>
          <a:prstGeom prst="rect">
            <a:avLst/>
          </a:prstGeom>
        </p:spPr>
      </p:pic>
      <p:cxnSp>
        <p:nvCxnSpPr>
          <p:cNvPr id="21" name="直接连接符 20"/>
          <p:cNvCxnSpPr/>
          <p:nvPr/>
        </p:nvCxnSpPr>
        <p:spPr>
          <a:xfrm>
            <a:off x="1899285" y="2571750"/>
            <a:ext cx="10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38800" y="1510030"/>
            <a:ext cx="18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06805" y="1896110"/>
            <a:ext cx="64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表格 11"/>
          <p:cNvGraphicFramePr/>
          <p:nvPr>
            <p:custDataLst>
              <p:tags r:id="rId1"/>
            </p:custDataLst>
          </p:nvPr>
        </p:nvGraphicFramePr>
        <p:xfrm>
          <a:off x="410210" y="3592830"/>
          <a:ext cx="8231505" cy="1191895"/>
        </p:xfrm>
        <a:graphic>
          <a:graphicData uri="http://schemas.openxmlformats.org/drawingml/2006/table">
            <a:tbl>
              <a:tblPr firstRow="1" bandRow="1">
                <a:tableStyleId>{5940675A-B579-460E-94D1-54222C63F5DA}</a:tableStyleId>
              </a:tblPr>
              <a:tblGrid>
                <a:gridCol w="1108710"/>
                <a:gridCol w="7122795"/>
              </a:tblGrid>
              <a:tr h="396875">
                <a:tc>
                  <a:txBody>
                    <a:bodyPr/>
                    <a:lstStyle/>
                    <a:p>
                      <a:pPr indent="0" algn="ctr">
                        <a:buNone/>
                      </a:pPr>
                      <a:r>
                        <a:rPr lang="en-US" sz="2000" b="0">
                          <a:latin typeface="+mj-ea"/>
                          <a:ea typeface="+mj-ea"/>
                          <a:cs typeface="+mj-ea"/>
                        </a:rPr>
                        <a:t>方案I</a:t>
                      </a:r>
                      <a:endParaRPr lang="en-US" altLang="en-US" sz="2000" b="0">
                        <a:latin typeface="+mj-ea"/>
                        <a:ea typeface="+mj-ea"/>
                        <a:cs typeface="+mj-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0">
                          <a:latin typeface="+mj-ea"/>
                          <a:ea typeface="+mj-ea"/>
                          <a:cs typeface="+mj-ea"/>
                        </a:rPr>
                        <a:t>取少量a，滴加KSCN溶液至过量，溶液呈红色。</a:t>
                      </a:r>
                      <a:endParaRPr lang="en-US" altLang="en-US" sz="2000" b="0">
                        <a:latin typeface="+mj-ea"/>
                        <a:ea typeface="+mj-ea"/>
                        <a:cs typeface="+mj-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5020">
                <a:tc>
                  <a:txBody>
                    <a:bodyPr/>
                    <a:lstStyle/>
                    <a:p>
                      <a:pPr indent="0" algn="ctr">
                        <a:buNone/>
                      </a:pPr>
                      <a:r>
                        <a:rPr lang="en-US" sz="2000" b="0">
                          <a:latin typeface="+mj-ea"/>
                          <a:ea typeface="+mj-ea"/>
                          <a:cs typeface="+mj-ea"/>
                        </a:rPr>
                        <a:t>方案II</a:t>
                      </a:r>
                      <a:endParaRPr lang="en-US" altLang="en-US" sz="2000" b="0">
                        <a:latin typeface="+mj-ea"/>
                        <a:ea typeface="+mj-ea"/>
                        <a:cs typeface="+mj-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0">
                          <a:latin typeface="+mj-ea"/>
                          <a:ea typeface="+mj-ea"/>
                          <a:cs typeface="+mj-ea"/>
                        </a:rPr>
                        <a:t>用KOH溶液充分洗涤C中所得固体，再用KOH溶液将K</a:t>
                      </a:r>
                      <a:r>
                        <a:rPr lang="en-US" sz="2000" b="0" baseline="-25000">
                          <a:latin typeface="+mj-ea"/>
                          <a:ea typeface="+mj-ea"/>
                          <a:cs typeface="+mj-ea"/>
                        </a:rPr>
                        <a:t>2</a:t>
                      </a:r>
                      <a:r>
                        <a:rPr lang="en-US" sz="2000" b="0">
                          <a:latin typeface="+mj-ea"/>
                          <a:ea typeface="+mj-ea"/>
                          <a:cs typeface="+mj-ea"/>
                        </a:rPr>
                        <a:t>FeO</a:t>
                      </a:r>
                      <a:r>
                        <a:rPr lang="en-US" sz="2000" b="0" baseline="-25000">
                          <a:latin typeface="+mj-ea"/>
                          <a:ea typeface="+mj-ea"/>
                          <a:cs typeface="+mj-ea"/>
                        </a:rPr>
                        <a:t>4</a:t>
                      </a:r>
                      <a:r>
                        <a:rPr lang="en-US" sz="2000" b="0">
                          <a:latin typeface="+mj-ea"/>
                          <a:ea typeface="+mj-ea"/>
                          <a:cs typeface="+mj-ea"/>
                        </a:rPr>
                        <a:t>溶出，得到紫色溶液b。取少量b，滴加盐酸，有Cl</a:t>
                      </a:r>
                      <a:r>
                        <a:rPr lang="en-US" sz="2000" b="0" baseline="-25000">
                          <a:latin typeface="+mj-ea"/>
                          <a:ea typeface="+mj-ea"/>
                          <a:cs typeface="+mj-ea"/>
                        </a:rPr>
                        <a:t>2</a:t>
                      </a:r>
                      <a:r>
                        <a:rPr lang="en-US" sz="2000" b="0">
                          <a:latin typeface="+mj-ea"/>
                          <a:ea typeface="+mj-ea"/>
                          <a:cs typeface="+mj-ea"/>
                        </a:rPr>
                        <a:t>产生。</a:t>
                      </a:r>
                      <a:endParaRPr lang="en-US" altLang="en-US" sz="2000" b="0">
                        <a:latin typeface="+mj-ea"/>
                        <a:ea typeface="+mj-ea"/>
                        <a:cs typeface="+mj-ea"/>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63930" y="9841"/>
            <a:ext cx="4655288" cy="919023"/>
          </a:xfrm>
        </p:spPr>
        <p:txBody>
          <a:bodyPr>
            <a:normAutofit/>
          </a:bodyPr>
          <a:lstStyle/>
          <a:p>
            <a:r>
              <a:rPr lang="zh-CN" altLang="en-US" sz="2000" dirty="0"/>
              <a:t>复杂反应体系中的过程分析思路</a:t>
            </a:r>
          </a:p>
        </p:txBody>
      </p:sp>
      <p:sp>
        <p:nvSpPr>
          <p:cNvPr id="7" name="Rectangle 4"/>
          <p:cNvSpPr>
            <a:spLocks noChangeArrowheads="1"/>
          </p:cNvSpPr>
          <p:nvPr/>
        </p:nvSpPr>
        <p:spPr bwMode="auto">
          <a:xfrm>
            <a:off x="412971" y="2036135"/>
            <a:ext cx="1440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实验结果现象组</a:t>
            </a:r>
          </a:p>
        </p:txBody>
      </p:sp>
      <p:sp>
        <p:nvSpPr>
          <p:cNvPr id="9" name="AutoShape 7"/>
          <p:cNvSpPr>
            <a:spLocks noChangeArrowheads="1"/>
          </p:cNvSpPr>
          <p:nvPr/>
        </p:nvSpPr>
        <p:spPr bwMode="auto">
          <a:xfrm rot="16200000">
            <a:off x="2085545" y="2046998"/>
            <a:ext cx="360363" cy="685026"/>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cxnSp>
        <p:nvCxnSpPr>
          <p:cNvPr id="10" name="直接连接符 9"/>
          <p:cNvCxnSpPr>
            <a:stCxn id="7" idx="2"/>
            <a:endCxn id="11" idx="0"/>
          </p:cNvCxnSpPr>
          <p:nvPr/>
        </p:nvCxnSpPr>
        <p:spPr>
          <a:xfrm>
            <a:off x="1132533" y="2743416"/>
            <a:ext cx="0" cy="28003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412970" y="3023550"/>
            <a:ext cx="1440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时间、特征现象</a:t>
            </a:r>
          </a:p>
        </p:txBody>
      </p:sp>
      <p:sp>
        <p:nvSpPr>
          <p:cNvPr id="14" name="Rectangle 4"/>
          <p:cNvSpPr>
            <a:spLocks noChangeArrowheads="1"/>
          </p:cNvSpPr>
          <p:nvPr/>
        </p:nvSpPr>
        <p:spPr bwMode="auto">
          <a:xfrm>
            <a:off x="2608239" y="2190121"/>
            <a:ext cx="1368000"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关键物质</a:t>
            </a:r>
          </a:p>
        </p:txBody>
      </p:sp>
      <p:sp>
        <p:nvSpPr>
          <p:cNvPr id="15" name="AutoShape 7"/>
          <p:cNvSpPr>
            <a:spLocks noChangeArrowheads="1"/>
          </p:cNvSpPr>
          <p:nvPr/>
        </p:nvSpPr>
        <p:spPr bwMode="auto">
          <a:xfrm rot="16200000">
            <a:off x="4159531" y="2027947"/>
            <a:ext cx="360363" cy="685026"/>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25" name="Rectangle 4"/>
          <p:cNvSpPr>
            <a:spLocks noChangeArrowheads="1"/>
          </p:cNvSpPr>
          <p:nvPr/>
        </p:nvSpPr>
        <p:spPr bwMode="auto">
          <a:xfrm>
            <a:off x="4688226" y="2190120"/>
            <a:ext cx="1476000"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对应的变化</a:t>
            </a:r>
          </a:p>
        </p:txBody>
      </p:sp>
      <p:cxnSp>
        <p:nvCxnSpPr>
          <p:cNvPr id="31" name="直接连接符 30"/>
          <p:cNvCxnSpPr/>
          <p:nvPr/>
        </p:nvCxnSpPr>
        <p:spPr>
          <a:xfrm flipH="1">
            <a:off x="5426201" y="2613241"/>
            <a:ext cx="1" cy="4154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4"/>
          <p:cNvSpPr>
            <a:spLocks noChangeArrowheads="1"/>
          </p:cNvSpPr>
          <p:nvPr/>
        </p:nvSpPr>
        <p:spPr bwMode="auto">
          <a:xfrm>
            <a:off x="4697651" y="3023550"/>
            <a:ext cx="1512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系统分析</a:t>
            </a:r>
            <a:endParaRPr lang="en-US" altLang="zh-CN" sz="2000" b="1" dirty="0">
              <a:latin typeface="+mj-ea"/>
              <a:ea typeface="+mj-ea"/>
            </a:endParaRPr>
          </a:p>
          <a:p>
            <a:pPr algn="ctr">
              <a:defRPr/>
            </a:pPr>
            <a:r>
              <a:rPr lang="zh-CN" altLang="en-US" sz="2000" b="1" dirty="0">
                <a:latin typeface="+mj-ea"/>
                <a:ea typeface="+mj-ea"/>
              </a:rPr>
              <a:t>体系、环境</a:t>
            </a:r>
          </a:p>
        </p:txBody>
      </p:sp>
      <p:sp>
        <p:nvSpPr>
          <p:cNvPr id="36" name="Rectangle 4"/>
          <p:cNvSpPr>
            <a:spLocks noChangeArrowheads="1"/>
          </p:cNvSpPr>
          <p:nvPr/>
        </p:nvSpPr>
        <p:spPr bwMode="auto">
          <a:xfrm>
            <a:off x="4697648" y="4090059"/>
            <a:ext cx="1584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对比变量</a:t>
            </a:r>
            <a:endParaRPr lang="en-US" altLang="zh-CN" sz="2000" b="1" dirty="0">
              <a:latin typeface="+mj-ea"/>
              <a:ea typeface="+mj-ea"/>
            </a:endParaRPr>
          </a:p>
          <a:p>
            <a:pPr algn="ctr">
              <a:defRPr/>
            </a:pPr>
            <a:r>
              <a:rPr lang="zh-CN" altLang="en-US" sz="2000" b="1" dirty="0">
                <a:latin typeface="+mj-ea"/>
                <a:ea typeface="+mj-ea"/>
              </a:rPr>
              <a:t>排除干扰</a:t>
            </a:r>
          </a:p>
        </p:txBody>
      </p:sp>
      <p:sp>
        <p:nvSpPr>
          <p:cNvPr id="37" name="AutoShape 7"/>
          <p:cNvSpPr>
            <a:spLocks noChangeArrowheads="1"/>
          </p:cNvSpPr>
          <p:nvPr/>
        </p:nvSpPr>
        <p:spPr bwMode="auto">
          <a:xfrm rot="16200000">
            <a:off x="6326510" y="2027945"/>
            <a:ext cx="360363" cy="685026"/>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38" name="Rectangle 4"/>
          <p:cNvSpPr>
            <a:spLocks noChangeArrowheads="1"/>
          </p:cNvSpPr>
          <p:nvPr/>
        </p:nvSpPr>
        <p:spPr bwMode="auto">
          <a:xfrm>
            <a:off x="2483404" y="4243411"/>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操作方案</a:t>
            </a:r>
          </a:p>
        </p:txBody>
      </p:sp>
      <p:sp>
        <p:nvSpPr>
          <p:cNvPr id="39" name="Rectangle 4"/>
          <p:cNvSpPr>
            <a:spLocks noChangeArrowheads="1"/>
          </p:cNvSpPr>
          <p:nvPr/>
        </p:nvSpPr>
        <p:spPr bwMode="auto">
          <a:xfrm>
            <a:off x="2452288" y="3023550"/>
            <a:ext cx="1512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物质性质反应原理</a:t>
            </a:r>
          </a:p>
        </p:txBody>
      </p:sp>
      <p:cxnSp>
        <p:nvCxnSpPr>
          <p:cNvPr id="40" name="直接箭头连接符 39"/>
          <p:cNvCxnSpPr/>
          <p:nvPr/>
        </p:nvCxnSpPr>
        <p:spPr>
          <a:xfrm>
            <a:off x="4069212" y="4443436"/>
            <a:ext cx="628436" cy="0"/>
          </a:xfrm>
          <a:prstGeom prst="straightConnector1">
            <a:avLst/>
          </a:prstGeom>
          <a:ln w="57150">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7" name="直接箭头连接符 46"/>
          <p:cNvCxnSpPr>
            <a:stCxn id="39" idx="3"/>
            <a:endCxn id="32" idx="1"/>
          </p:cNvCxnSpPr>
          <p:nvPr/>
        </p:nvCxnSpPr>
        <p:spPr>
          <a:xfrm>
            <a:off x="3964436" y="3376928"/>
            <a:ext cx="733425" cy="0"/>
          </a:xfrm>
          <a:prstGeom prst="straightConnector1">
            <a:avLst/>
          </a:prstGeom>
          <a:ln w="57150">
            <a:solidFill>
              <a:srgbClr val="C0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8" name="直接连接符 47"/>
          <p:cNvCxnSpPr/>
          <p:nvPr/>
        </p:nvCxnSpPr>
        <p:spPr>
          <a:xfrm flipH="1">
            <a:off x="5454138" y="3730196"/>
            <a:ext cx="1" cy="360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Rectangle 4"/>
          <p:cNvSpPr>
            <a:spLocks noChangeArrowheads="1"/>
          </p:cNvSpPr>
          <p:nvPr/>
        </p:nvSpPr>
        <p:spPr bwMode="auto">
          <a:xfrm>
            <a:off x="6849203" y="2190121"/>
            <a:ext cx="1296000"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确定过程</a:t>
            </a:r>
          </a:p>
        </p:txBody>
      </p:sp>
      <p:sp>
        <p:nvSpPr>
          <p:cNvPr id="50" name="Rectangle 4"/>
          <p:cNvSpPr>
            <a:spLocks noChangeArrowheads="1"/>
          </p:cNvSpPr>
          <p:nvPr/>
        </p:nvSpPr>
        <p:spPr bwMode="auto">
          <a:xfrm>
            <a:off x="532985" y="928274"/>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现象</a:t>
            </a:r>
          </a:p>
        </p:txBody>
      </p:sp>
      <p:sp>
        <p:nvSpPr>
          <p:cNvPr id="51" name="AutoShape 7"/>
          <p:cNvSpPr>
            <a:spLocks noChangeArrowheads="1"/>
          </p:cNvSpPr>
          <p:nvPr/>
        </p:nvSpPr>
        <p:spPr bwMode="auto">
          <a:xfrm rot="16200000">
            <a:off x="4417909" y="-1265526"/>
            <a:ext cx="288000" cy="4824000"/>
          </a:xfrm>
          <a:prstGeom prst="downArrow">
            <a:avLst>
              <a:gd name="adj1" fmla="val 50000"/>
              <a:gd name="adj2" fmla="val 25000"/>
            </a:avLst>
          </a:prstGeom>
          <a:solidFill>
            <a:srgbClr val="C00000"/>
          </a:solidFill>
          <a:ln>
            <a:solidFill>
              <a:srgbClr val="C00000"/>
            </a:solidFill>
          </a:ln>
          <a:effec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52" name="Rectangle 4"/>
          <p:cNvSpPr>
            <a:spLocks noChangeArrowheads="1"/>
          </p:cNvSpPr>
          <p:nvPr/>
        </p:nvSpPr>
        <p:spPr bwMode="auto">
          <a:xfrm>
            <a:off x="6974299" y="928274"/>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结论</a:t>
            </a:r>
          </a:p>
        </p:txBody>
      </p:sp>
      <p:cxnSp>
        <p:nvCxnSpPr>
          <p:cNvPr id="53" name="直接连接符 52"/>
          <p:cNvCxnSpPr/>
          <p:nvPr/>
        </p:nvCxnSpPr>
        <p:spPr>
          <a:xfrm flipH="1">
            <a:off x="7599244" y="2588884"/>
            <a:ext cx="1" cy="4154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Rectangle 4"/>
          <p:cNvSpPr>
            <a:spLocks noChangeArrowheads="1"/>
          </p:cNvSpPr>
          <p:nvPr/>
        </p:nvSpPr>
        <p:spPr bwMode="auto">
          <a:xfrm>
            <a:off x="6849203" y="3023034"/>
            <a:ext cx="1836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反应路径</a:t>
            </a:r>
            <a:endParaRPr lang="en-US" altLang="zh-CN" sz="2000" b="1" dirty="0">
              <a:latin typeface="+mj-ea"/>
              <a:ea typeface="+mj-ea"/>
            </a:endParaRPr>
          </a:p>
          <a:p>
            <a:pPr algn="ctr">
              <a:defRPr/>
            </a:pPr>
            <a:r>
              <a:rPr lang="zh-CN" altLang="en-US" sz="2000" b="1" dirty="0">
                <a:latin typeface="+mj-ea"/>
                <a:ea typeface="+mj-ea"/>
              </a:rPr>
              <a:t>主次</a:t>
            </a:r>
            <a:r>
              <a:rPr lang="en-US" altLang="zh-CN" sz="2000" b="1" dirty="0">
                <a:latin typeface="+mj-ea"/>
                <a:ea typeface="+mj-ea"/>
              </a:rPr>
              <a:t>/</a:t>
            </a:r>
            <a:r>
              <a:rPr lang="zh-CN" altLang="en-US" sz="2000" b="1" dirty="0">
                <a:latin typeface="+mj-ea"/>
                <a:ea typeface="+mj-ea"/>
              </a:rPr>
              <a:t>快慢竞争</a:t>
            </a:r>
          </a:p>
        </p:txBody>
      </p:sp>
      <p:sp>
        <p:nvSpPr>
          <p:cNvPr id="55" name="Rectangle 4"/>
          <p:cNvSpPr>
            <a:spLocks noChangeArrowheads="1"/>
          </p:cNvSpPr>
          <p:nvPr/>
        </p:nvSpPr>
        <p:spPr bwMode="auto">
          <a:xfrm>
            <a:off x="3630926" y="1466929"/>
            <a:ext cx="1616923" cy="39878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实验目的</a:t>
            </a:r>
          </a:p>
        </p:txBody>
      </p:sp>
      <p:cxnSp>
        <p:nvCxnSpPr>
          <p:cNvPr id="56" name="直接连接符 55"/>
          <p:cNvCxnSpPr/>
          <p:nvPr/>
        </p:nvCxnSpPr>
        <p:spPr>
          <a:xfrm>
            <a:off x="1151761" y="1666318"/>
            <a:ext cx="1" cy="396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5" idx="1"/>
          </p:cNvCxnSpPr>
          <p:nvPr/>
        </p:nvCxnSpPr>
        <p:spPr>
          <a:xfrm flipH="1">
            <a:off x="1151761" y="1666319"/>
            <a:ext cx="2479165" cy="153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5247850" y="1654502"/>
            <a:ext cx="230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551618" y="1654705"/>
            <a:ext cx="1" cy="540000"/>
          </a:xfrm>
          <a:prstGeom prst="line">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4"/>
          <p:cNvSpPr>
            <a:spLocks noChangeArrowheads="1"/>
          </p:cNvSpPr>
          <p:nvPr/>
        </p:nvSpPr>
        <p:spPr bwMode="auto">
          <a:xfrm>
            <a:off x="412970" y="3028631"/>
            <a:ext cx="1440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浅紫色</a:t>
            </a:r>
          </a:p>
          <a:p>
            <a:pPr algn="ctr">
              <a:defRPr/>
            </a:pPr>
            <a:endParaRPr lang="zh-CN" altLang="en-US" sz="2000" b="1" dirty="0">
              <a:latin typeface="+mj-ea"/>
              <a:ea typeface="+mj-ea"/>
            </a:endParaRPr>
          </a:p>
        </p:txBody>
      </p:sp>
      <p:sp>
        <p:nvSpPr>
          <p:cNvPr id="3" name="Rectangle 4"/>
          <p:cNvSpPr>
            <a:spLocks noChangeArrowheads="1"/>
          </p:cNvSpPr>
          <p:nvPr/>
        </p:nvSpPr>
        <p:spPr bwMode="auto">
          <a:xfrm>
            <a:off x="2608239" y="2036133"/>
            <a:ext cx="1368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en-US" altLang="zh-CN" sz="2000" b="1" dirty="0">
                <a:latin typeface="+mj-ea"/>
                <a:ea typeface="+mj-ea"/>
              </a:rPr>
              <a:t>MnO</a:t>
            </a:r>
            <a:r>
              <a:rPr lang="en-US" altLang="zh-CN" sz="2000" b="1" baseline="-25000" dirty="0">
                <a:latin typeface="+mj-ea"/>
                <a:ea typeface="+mj-ea"/>
              </a:rPr>
              <a:t>4</a:t>
            </a:r>
            <a:r>
              <a:rPr lang="en-US" altLang="zh-CN" sz="2000" b="1" baseline="30000" dirty="0">
                <a:latin typeface="+mj-ea"/>
                <a:ea typeface="+mj-ea"/>
              </a:rPr>
              <a:t>-</a:t>
            </a:r>
          </a:p>
          <a:p>
            <a:pPr algn="ctr">
              <a:defRPr/>
            </a:pPr>
            <a:r>
              <a:rPr lang="en-US" altLang="zh-CN" sz="2000" b="1" dirty="0">
                <a:latin typeface="+mj-ea"/>
                <a:ea typeface="+mj-ea"/>
              </a:rPr>
              <a:t>FeO</a:t>
            </a:r>
            <a:r>
              <a:rPr lang="en-US" altLang="zh-CN" sz="2000" b="1" baseline="-25000" dirty="0">
                <a:latin typeface="+mj-ea"/>
                <a:ea typeface="+mj-ea"/>
              </a:rPr>
              <a:t>4</a:t>
            </a:r>
            <a:r>
              <a:rPr lang="en-US" altLang="zh-CN" sz="2000" b="1" baseline="30000" dirty="0">
                <a:latin typeface="+mj-ea"/>
                <a:ea typeface="+mj-ea"/>
              </a:rPr>
              <a:t>2-</a:t>
            </a:r>
          </a:p>
        </p:txBody>
      </p:sp>
      <p:sp>
        <p:nvSpPr>
          <p:cNvPr id="5" name="Rectangle 4"/>
          <p:cNvSpPr>
            <a:spLocks noChangeArrowheads="1"/>
          </p:cNvSpPr>
          <p:nvPr/>
        </p:nvSpPr>
        <p:spPr bwMode="auto">
          <a:xfrm>
            <a:off x="4697730" y="3058795"/>
            <a:ext cx="2047240" cy="64516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en-US" altLang="zh-CN" b="1" dirty="0">
                <a:latin typeface="+mj-ea"/>
                <a:ea typeface="+mj-ea"/>
                <a:sym typeface="+mn-ea"/>
              </a:rPr>
              <a:t>b</a:t>
            </a:r>
            <a:r>
              <a:rPr lang="zh-CN" altLang="en-US" b="1" dirty="0">
                <a:latin typeface="+mj-ea"/>
                <a:ea typeface="+mj-ea"/>
                <a:sym typeface="+mn-ea"/>
              </a:rPr>
              <a:t>中</a:t>
            </a:r>
            <a:r>
              <a:rPr lang="en-US" altLang="zh-CN" b="1" dirty="0">
                <a:latin typeface="+mj-ea"/>
                <a:ea typeface="+mj-ea"/>
                <a:sym typeface="+mn-ea"/>
              </a:rPr>
              <a:t>c(FeO</a:t>
            </a:r>
            <a:r>
              <a:rPr lang="en-US" altLang="zh-CN" b="1" baseline="-25000" dirty="0">
                <a:latin typeface="+mj-ea"/>
                <a:ea typeface="+mj-ea"/>
                <a:sym typeface="+mn-ea"/>
              </a:rPr>
              <a:t>4</a:t>
            </a:r>
            <a:r>
              <a:rPr lang="en-US" altLang="zh-CN" b="1" baseline="30000" dirty="0">
                <a:latin typeface="+mj-ea"/>
                <a:ea typeface="+mj-ea"/>
                <a:sym typeface="+mn-ea"/>
              </a:rPr>
              <a:t>2-</a:t>
            </a:r>
            <a:r>
              <a:rPr lang="en-US" altLang="zh-CN" b="1" dirty="0">
                <a:latin typeface="+mj-ea"/>
                <a:ea typeface="+mj-ea"/>
                <a:sym typeface="+mn-ea"/>
              </a:rPr>
              <a:t>)</a:t>
            </a:r>
            <a:r>
              <a:rPr lang="zh-CN" altLang="en-US" b="1" dirty="0">
                <a:latin typeface="+mj-ea"/>
                <a:ea typeface="+mj-ea"/>
                <a:sym typeface="+mn-ea"/>
              </a:rPr>
              <a:t>大小</a:t>
            </a:r>
          </a:p>
          <a:p>
            <a:pPr algn="ctr">
              <a:defRPr/>
            </a:pPr>
            <a:r>
              <a:rPr lang="zh-CN" altLang="en-US" b="1" dirty="0">
                <a:latin typeface="+mj-ea"/>
                <a:ea typeface="+mj-ea"/>
                <a:sym typeface="+mn-ea"/>
              </a:rPr>
              <a:t>与硫酸反应快慢</a:t>
            </a:r>
          </a:p>
        </p:txBody>
      </p:sp>
      <p:sp>
        <p:nvSpPr>
          <p:cNvPr id="8" name="Rectangle 4"/>
          <p:cNvSpPr>
            <a:spLocks noChangeArrowheads="1"/>
          </p:cNvSpPr>
          <p:nvPr/>
        </p:nvSpPr>
        <p:spPr bwMode="auto">
          <a:xfrm>
            <a:off x="4631055" y="2056130"/>
            <a:ext cx="1771650" cy="64516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b="1" dirty="0">
                <a:latin typeface="+mj-ea"/>
                <a:ea typeface="+mj-ea"/>
                <a:sym typeface="+mn-ea"/>
              </a:rPr>
              <a:t>K</a:t>
            </a:r>
            <a:r>
              <a:rPr lang="zh-CN" altLang="en-US" b="1" baseline="-25000" dirty="0">
                <a:latin typeface="+mj-ea"/>
                <a:ea typeface="+mj-ea"/>
                <a:sym typeface="+mn-ea"/>
              </a:rPr>
              <a:t>2</a:t>
            </a:r>
            <a:r>
              <a:rPr lang="en-US" altLang="zh-CN" b="1" dirty="0">
                <a:latin typeface="+mj-ea"/>
                <a:ea typeface="+mj-ea"/>
                <a:sym typeface="+mn-ea"/>
              </a:rPr>
              <a:t>FeO</a:t>
            </a:r>
            <a:r>
              <a:rPr lang="en-US" altLang="zh-CN" b="1" baseline="-25000" dirty="0">
                <a:latin typeface="+mj-ea"/>
                <a:ea typeface="+mj-ea"/>
                <a:sym typeface="+mn-ea"/>
              </a:rPr>
              <a:t>4</a:t>
            </a:r>
            <a:r>
              <a:rPr lang="zh-CN" altLang="en-US" b="1" dirty="0">
                <a:latin typeface="+mj-ea"/>
                <a:ea typeface="+mj-ea"/>
                <a:sym typeface="+mn-ea"/>
              </a:rPr>
              <a:t>与硫酸锰、硫酸反应</a:t>
            </a:r>
          </a:p>
        </p:txBody>
      </p:sp>
      <p:sp>
        <p:nvSpPr>
          <p:cNvPr id="12" name="Rectangle 4"/>
          <p:cNvSpPr>
            <a:spLocks noChangeArrowheads="1"/>
          </p:cNvSpPr>
          <p:nvPr/>
        </p:nvSpPr>
        <p:spPr bwMode="auto">
          <a:xfrm>
            <a:off x="2434508" y="3013390"/>
            <a:ext cx="1512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a:t>
            </a:r>
          </a:p>
          <a:p>
            <a:pPr algn="ctr">
              <a:defRPr/>
            </a:pPr>
            <a:endParaRPr lang="zh-CN" altLang="en-US" sz="2000" b="1" dirty="0">
              <a:latin typeface="+mj-ea"/>
              <a:ea typeface="+mj-ea"/>
            </a:endParaRPr>
          </a:p>
        </p:txBody>
      </p:sp>
      <p:sp>
        <p:nvSpPr>
          <p:cNvPr id="13" name="Rectangle 4"/>
          <p:cNvSpPr>
            <a:spLocks noChangeArrowheads="1"/>
          </p:cNvSpPr>
          <p:nvPr/>
        </p:nvSpPr>
        <p:spPr bwMode="auto">
          <a:xfrm>
            <a:off x="4697648" y="4090060"/>
            <a:ext cx="1584000" cy="706755"/>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sz="2000" b="1" dirty="0">
                <a:latin typeface="+mj-ea"/>
                <a:ea typeface="+mj-ea"/>
              </a:rPr>
              <a:t>去除</a:t>
            </a:r>
            <a:r>
              <a:rPr lang="zh-CN" sz="2000" b="1" dirty="0">
                <a:latin typeface="+mj-ea"/>
                <a:ea typeface="+mj-ea"/>
                <a:sym typeface="+mn-ea"/>
              </a:rPr>
              <a:t>硫酸锰</a:t>
            </a:r>
          </a:p>
          <a:p>
            <a:pPr algn="ctr">
              <a:defRPr/>
            </a:pPr>
            <a:endParaRPr lang="zh-CN" sz="2000" b="1" dirty="0">
              <a:latin typeface="+mj-ea"/>
              <a:ea typeface="+mj-ea"/>
              <a:sym typeface="+mn-ea"/>
            </a:endParaRPr>
          </a:p>
        </p:txBody>
      </p:sp>
      <p:sp>
        <p:nvSpPr>
          <p:cNvPr id="16" name="Rectangle 4"/>
          <p:cNvSpPr>
            <a:spLocks noChangeArrowheads="1"/>
          </p:cNvSpPr>
          <p:nvPr/>
        </p:nvSpPr>
        <p:spPr bwMode="auto">
          <a:xfrm>
            <a:off x="2488484" y="3936071"/>
            <a:ext cx="1616923" cy="101473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sz="2000" b="1" dirty="0">
                <a:latin typeface="+mj-ea"/>
                <a:ea typeface="+mj-ea"/>
              </a:rPr>
              <a:t>向紫色溶液b中滴加过量稀H</a:t>
            </a:r>
            <a:r>
              <a:rPr lang="zh-CN" altLang="en-US" sz="2000" b="1" baseline="-25000" dirty="0">
                <a:latin typeface="+mj-ea"/>
                <a:ea typeface="+mj-ea"/>
              </a:rPr>
              <a:t>2</a:t>
            </a:r>
            <a:r>
              <a:rPr lang="zh-CN" altLang="en-US" sz="2000" b="1" dirty="0">
                <a:latin typeface="+mj-ea"/>
                <a:ea typeface="+mj-ea"/>
              </a:rPr>
              <a:t>SO</a:t>
            </a:r>
            <a:r>
              <a:rPr lang="zh-CN" altLang="en-US" sz="2000" b="1" baseline="-25000" dirty="0">
                <a:latin typeface="+mj-ea"/>
                <a:ea typeface="+mj-ea"/>
              </a:rPr>
              <a:t>4</a:t>
            </a:r>
          </a:p>
        </p:txBody>
      </p:sp>
      <p:sp>
        <p:nvSpPr>
          <p:cNvPr id="17" name="Rectangle 4"/>
          <p:cNvSpPr>
            <a:spLocks noChangeArrowheads="1"/>
          </p:cNvSpPr>
          <p:nvPr/>
        </p:nvSpPr>
        <p:spPr bwMode="auto">
          <a:xfrm>
            <a:off x="6849110" y="2066925"/>
            <a:ext cx="2159635" cy="64516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b="1" dirty="0">
                <a:latin typeface="+mj-ea"/>
                <a:ea typeface="+mj-ea"/>
              </a:rPr>
              <a:t>观察溶液紫色快速褪去还是显浅紫色</a:t>
            </a:r>
          </a:p>
        </p:txBody>
      </p:sp>
      <p:sp>
        <p:nvSpPr>
          <p:cNvPr id="18" name="Rectangle 4"/>
          <p:cNvSpPr>
            <a:spLocks noChangeArrowheads="1"/>
          </p:cNvSpPr>
          <p:nvPr/>
        </p:nvSpPr>
        <p:spPr bwMode="auto">
          <a:xfrm>
            <a:off x="6776720" y="3029585"/>
            <a:ext cx="2197100" cy="922020"/>
          </a:xfrm>
          <a:prstGeom prst="rect">
            <a:avLst/>
          </a:prstGeom>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defRPr/>
            </a:pPr>
            <a:r>
              <a:rPr lang="zh-CN" altLang="en-US" b="1" dirty="0">
                <a:latin typeface="+mj-ea"/>
                <a:ea typeface="+mj-ea"/>
                <a:sym typeface="+mn-ea"/>
              </a:rPr>
              <a:t>快速褪去</a:t>
            </a:r>
            <a:r>
              <a:rPr lang="en-US" altLang="zh-CN" b="1" dirty="0">
                <a:latin typeface="+mj-ea"/>
                <a:ea typeface="+mj-ea"/>
                <a:sym typeface="+mn-ea"/>
              </a:rPr>
              <a:t>:</a:t>
            </a:r>
            <a:r>
              <a:rPr lang="zh-CN" altLang="en-US" b="1" dirty="0">
                <a:latin typeface="+mj-ea"/>
                <a:ea typeface="+mj-ea"/>
                <a:sym typeface="+mn-ea"/>
              </a:rPr>
              <a:t>方案成立</a:t>
            </a:r>
          </a:p>
          <a:p>
            <a:pPr algn="ctr">
              <a:defRPr/>
            </a:pPr>
            <a:r>
              <a:rPr lang="zh-CN" altLang="en-US" b="1" dirty="0">
                <a:latin typeface="+mj-ea"/>
                <a:ea typeface="+mj-ea"/>
                <a:sym typeface="+mn-ea"/>
              </a:rPr>
              <a:t>显浅紫色：方案不成立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3" grpId="0" animBg="1"/>
      <p:bldP spid="16" grpId="0" bldLvl="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69650"/>
            <a:ext cx="8496944" cy="2861310"/>
          </a:xfrm>
          <a:prstGeom prst="rect">
            <a:avLst/>
          </a:prstGeom>
          <a:noFill/>
        </p:spPr>
        <p:txBody>
          <a:bodyPr wrap="square" rtlCol="0">
            <a:spAutoFit/>
          </a:bodyPr>
          <a:lstStyle/>
          <a:p>
            <a:pPr>
              <a:lnSpc>
                <a:spcPct val="150000"/>
              </a:lnSpc>
            </a:pPr>
            <a:r>
              <a:rPr lang="zh-CN" altLang="en-US" sz="2000" b="1" dirty="0" smtClean="0">
                <a:solidFill>
                  <a:srgbClr val="FF0000"/>
                </a:solidFill>
                <a:latin typeface="+mj-ea"/>
                <a:cs typeface="+mj-ea"/>
              </a:rPr>
              <a:t>学习目标</a:t>
            </a:r>
            <a:endParaRPr lang="en-US" altLang="zh-CN" sz="2000" b="1" dirty="0" smtClean="0">
              <a:solidFill>
                <a:srgbClr val="FF0000"/>
              </a:solidFill>
              <a:latin typeface="+mj-ea"/>
              <a:cs typeface="+mj-ea"/>
            </a:endParaRPr>
          </a:p>
          <a:p>
            <a:pPr>
              <a:lnSpc>
                <a:spcPct val="150000"/>
              </a:lnSpc>
            </a:pPr>
            <a:r>
              <a:rPr lang="en-US" altLang="zh-CN" sz="2000" dirty="0" smtClean="0">
                <a:latin typeface="+mj-ea"/>
                <a:cs typeface="+mj-ea"/>
              </a:rPr>
              <a:t>1. </a:t>
            </a:r>
            <a:r>
              <a:rPr lang="zh-CN" altLang="en-US" sz="2000" dirty="0" smtClean="0">
                <a:latin typeface="+mj-ea"/>
                <a:cs typeface="+mj-ea"/>
              </a:rPr>
              <a:t>会描述</a:t>
            </a:r>
            <a:r>
              <a:rPr lang="en-US" altLang="zh-CN" sz="2000" dirty="0" smtClean="0">
                <a:latin typeface="+mj-ea"/>
                <a:cs typeface="+mj-ea"/>
              </a:rPr>
              <a:t>Fe</a:t>
            </a:r>
            <a:r>
              <a:rPr lang="zh-CN" sz="2000" dirty="0" smtClean="0">
                <a:latin typeface="+mj-ea"/>
                <a:cs typeface="+mj-ea"/>
              </a:rPr>
              <a:t>及其化合物</a:t>
            </a:r>
            <a:r>
              <a:rPr lang="zh-CN" altLang="en-US" sz="2000" dirty="0">
                <a:latin typeface="+mj-ea"/>
                <a:cs typeface="+mj-ea"/>
              </a:rPr>
              <a:t>的物理性质</a:t>
            </a:r>
            <a:r>
              <a:rPr lang="zh-CN" altLang="en-US" sz="2000" dirty="0" smtClean="0">
                <a:latin typeface="+mj-ea"/>
                <a:cs typeface="+mj-ea"/>
              </a:rPr>
              <a:t>（</a:t>
            </a:r>
            <a:r>
              <a:rPr lang="en-US" altLang="zh-CN" sz="2000" dirty="0">
                <a:latin typeface="+mj-ea"/>
                <a:cs typeface="+mj-ea"/>
              </a:rPr>
              <a:t> </a:t>
            </a:r>
            <a:r>
              <a:rPr lang="en-US" altLang="zh-CN" sz="2000" dirty="0" smtClean="0">
                <a:latin typeface="+mj-ea"/>
                <a:cs typeface="+mj-ea"/>
                <a:sym typeface="+mn-ea"/>
              </a:rPr>
              <a:t>Fe</a:t>
            </a:r>
            <a:r>
              <a:rPr lang="zh-CN" altLang="en-US" sz="2000" dirty="0" smtClean="0">
                <a:latin typeface="+mj-ea"/>
                <a:cs typeface="+mj-ea"/>
                <a:sym typeface="+mn-ea"/>
              </a:rPr>
              <a:t>、</a:t>
            </a:r>
            <a:r>
              <a:rPr lang="en-US" altLang="zh-CN" sz="2000" dirty="0" smtClean="0">
                <a:latin typeface="+mj-ea"/>
                <a:cs typeface="+mj-ea"/>
                <a:sym typeface="+mn-ea"/>
              </a:rPr>
              <a:t>Fe</a:t>
            </a:r>
            <a:r>
              <a:rPr lang="en-US" altLang="zh-CN" sz="2000" baseline="30000" dirty="0" smtClean="0">
                <a:latin typeface="+mj-ea"/>
                <a:cs typeface="+mj-ea"/>
                <a:sym typeface="+mn-ea"/>
              </a:rPr>
              <a:t>2+</a:t>
            </a:r>
            <a:r>
              <a:rPr lang="zh-CN" altLang="en-US" sz="2000" baseline="30000" dirty="0" smtClean="0">
                <a:latin typeface="+mj-ea"/>
                <a:cs typeface="+mj-ea"/>
                <a:sym typeface="+mn-ea"/>
              </a:rPr>
              <a:t>、</a:t>
            </a:r>
            <a:r>
              <a:rPr lang="en-US" altLang="zh-CN" sz="2000" dirty="0" smtClean="0">
                <a:latin typeface="+mj-ea"/>
                <a:cs typeface="+mj-ea"/>
                <a:sym typeface="+mn-ea"/>
              </a:rPr>
              <a:t>Fe</a:t>
            </a:r>
            <a:r>
              <a:rPr lang="en-US" altLang="zh-CN" sz="2000" baseline="30000" dirty="0" smtClean="0">
                <a:latin typeface="+mj-ea"/>
                <a:cs typeface="+mj-ea"/>
                <a:sym typeface="+mn-ea"/>
              </a:rPr>
              <a:t>3+</a:t>
            </a:r>
            <a:r>
              <a:rPr lang="zh-CN" altLang="en-US" sz="2000" dirty="0">
                <a:latin typeface="+mj-ea"/>
                <a:cs typeface="+mj-ea"/>
              </a:rPr>
              <a:t>颜色</a:t>
            </a:r>
            <a:r>
              <a:rPr lang="zh-CN" altLang="en-US" sz="2000" dirty="0" smtClean="0">
                <a:latin typeface="+mj-ea"/>
                <a:cs typeface="+mj-ea"/>
              </a:rPr>
              <a:t>）</a:t>
            </a:r>
            <a:endParaRPr lang="en-US" altLang="zh-CN" sz="2000" dirty="0" smtClean="0">
              <a:latin typeface="+mj-ea"/>
              <a:cs typeface="+mj-ea"/>
            </a:endParaRPr>
          </a:p>
          <a:p>
            <a:pPr>
              <a:lnSpc>
                <a:spcPct val="150000"/>
              </a:lnSpc>
            </a:pPr>
            <a:r>
              <a:rPr lang="en-US" altLang="zh-CN" sz="2000" dirty="0" smtClean="0">
                <a:latin typeface="+mj-ea"/>
                <a:cs typeface="+mj-ea"/>
              </a:rPr>
              <a:t>2.</a:t>
            </a:r>
            <a:r>
              <a:rPr lang="zh-CN" altLang="en-US" sz="2000" dirty="0" smtClean="0">
                <a:latin typeface="+mj-ea"/>
                <a:cs typeface="+mj-ea"/>
              </a:rPr>
              <a:t>会描述</a:t>
            </a:r>
            <a:r>
              <a:rPr lang="en-US" sz="2000" dirty="0" smtClean="0">
                <a:latin typeface="+mj-ea"/>
                <a:cs typeface="+mj-ea"/>
              </a:rPr>
              <a:t>Fe</a:t>
            </a:r>
            <a:r>
              <a:rPr lang="zh-CN" altLang="en-US" sz="2000" dirty="0" smtClean="0">
                <a:latin typeface="+mj-ea"/>
                <a:cs typeface="+mj-ea"/>
              </a:rPr>
              <a:t>及其化合物的化学性质（如</a:t>
            </a:r>
            <a:r>
              <a:rPr lang="en-US" altLang="zh-CN" sz="2000" dirty="0" smtClean="0">
                <a:latin typeface="+mj-ea"/>
                <a:cs typeface="+mj-ea"/>
                <a:sym typeface="+mn-ea"/>
              </a:rPr>
              <a:t>Fe</a:t>
            </a:r>
            <a:r>
              <a:rPr lang="en-US" altLang="zh-CN" sz="2000" baseline="30000" dirty="0" smtClean="0">
                <a:latin typeface="+mj-ea"/>
                <a:cs typeface="+mj-ea"/>
                <a:sym typeface="+mn-ea"/>
              </a:rPr>
              <a:t>3+</a:t>
            </a:r>
            <a:r>
              <a:rPr lang="zh-CN" altLang="en-US" sz="2000" dirty="0" smtClean="0">
                <a:latin typeface="+mj-ea"/>
                <a:cs typeface="+mj-ea"/>
              </a:rPr>
              <a:t>氧化性、</a:t>
            </a:r>
            <a:r>
              <a:rPr lang="en-US" altLang="zh-CN" sz="2000" dirty="0" smtClean="0">
                <a:latin typeface="+mj-ea"/>
                <a:cs typeface="+mj-ea"/>
              </a:rPr>
              <a:t>Fe</a:t>
            </a:r>
            <a:r>
              <a:rPr lang="en-US" altLang="zh-CN" sz="2000" baseline="30000" dirty="0" smtClean="0">
                <a:latin typeface="+mj-ea"/>
                <a:cs typeface="+mj-ea"/>
              </a:rPr>
              <a:t>2+</a:t>
            </a:r>
            <a:r>
              <a:rPr lang="zh-CN" altLang="en-US" sz="2000" dirty="0" smtClean="0">
                <a:latin typeface="+mj-ea"/>
                <a:cs typeface="+mj-ea"/>
              </a:rPr>
              <a:t>还原性、</a:t>
            </a:r>
            <a:r>
              <a:rPr lang="en-US" altLang="zh-CN" sz="2000" dirty="0" smtClean="0">
                <a:latin typeface="+mj-ea"/>
                <a:cs typeface="+mj-ea"/>
                <a:sym typeface="+mn-ea"/>
              </a:rPr>
              <a:t>Fe</a:t>
            </a:r>
            <a:r>
              <a:rPr lang="en-US" altLang="zh-CN" sz="2000" baseline="30000" dirty="0" smtClean="0">
                <a:latin typeface="+mj-ea"/>
                <a:cs typeface="+mj-ea"/>
                <a:sym typeface="+mn-ea"/>
              </a:rPr>
              <a:t>2+</a:t>
            </a:r>
            <a:r>
              <a:rPr lang="zh-CN" altLang="en-US" sz="2000" baseline="30000" dirty="0" smtClean="0">
                <a:latin typeface="+mj-ea"/>
                <a:cs typeface="+mj-ea"/>
                <a:sym typeface="+mn-ea"/>
              </a:rPr>
              <a:t>、</a:t>
            </a:r>
            <a:r>
              <a:rPr lang="en-US" altLang="zh-CN" sz="2000" dirty="0" smtClean="0">
                <a:latin typeface="+mj-ea"/>
                <a:cs typeface="+mj-ea"/>
                <a:sym typeface="+mn-ea"/>
              </a:rPr>
              <a:t>Fe</a:t>
            </a:r>
            <a:r>
              <a:rPr lang="en-US" altLang="zh-CN" sz="2000" baseline="30000" dirty="0" smtClean="0">
                <a:latin typeface="+mj-ea"/>
                <a:cs typeface="+mj-ea"/>
                <a:sym typeface="+mn-ea"/>
              </a:rPr>
              <a:t>3+</a:t>
            </a:r>
            <a:r>
              <a:rPr lang="zh-CN" sz="2000" dirty="0" smtClean="0">
                <a:latin typeface="+mj-ea"/>
                <a:cs typeface="+mj-ea"/>
              </a:rPr>
              <a:t>离子检验方法</a:t>
            </a:r>
            <a:r>
              <a:rPr lang="zh-CN" altLang="en-US" sz="2000" dirty="0" smtClean="0">
                <a:latin typeface="+mj-ea"/>
                <a:cs typeface="+mj-ea"/>
              </a:rPr>
              <a:t>等）</a:t>
            </a:r>
            <a:endParaRPr lang="en-US" altLang="zh-CN" sz="2000" dirty="0" smtClean="0">
              <a:latin typeface="+mj-ea"/>
              <a:cs typeface="+mj-ea"/>
            </a:endParaRPr>
          </a:p>
          <a:p>
            <a:pPr>
              <a:lnSpc>
                <a:spcPct val="150000"/>
              </a:lnSpc>
            </a:pPr>
            <a:r>
              <a:rPr lang="en-US" altLang="zh-CN" sz="2000" dirty="0" smtClean="0">
                <a:latin typeface="+mj-ea"/>
                <a:cs typeface="+mj-ea"/>
              </a:rPr>
              <a:t>3.</a:t>
            </a:r>
            <a:r>
              <a:rPr lang="zh-CN" altLang="en-US" sz="2000" dirty="0" smtClean="0">
                <a:latin typeface="+mj-ea"/>
                <a:cs typeface="+mj-ea"/>
              </a:rPr>
              <a:t>了解探究题的结构及解题思路</a:t>
            </a:r>
          </a:p>
          <a:p>
            <a:pPr>
              <a:lnSpc>
                <a:spcPct val="150000"/>
              </a:lnSpc>
            </a:pPr>
            <a:r>
              <a:rPr lang="en-US" altLang="zh-CN" sz="2000" dirty="0">
                <a:latin typeface="+mj-ea"/>
                <a:cs typeface="+mj-ea"/>
              </a:rPr>
              <a:t>4.</a:t>
            </a:r>
            <a:r>
              <a:rPr lang="zh-CN" altLang="en-US" sz="2000" dirty="0">
                <a:solidFill>
                  <a:prstClr val="black"/>
                </a:solidFill>
                <a:latin typeface="+mj-ea"/>
                <a:sym typeface="+mn-ea"/>
              </a:rPr>
              <a:t>能用</a:t>
            </a:r>
            <a:r>
              <a:rPr lang="zh-CN" altLang="en-US" sz="2000" dirty="0" smtClean="0">
                <a:latin typeface="+mj-ea"/>
                <a:cs typeface="+mj-ea"/>
                <a:sym typeface="+mn-ea"/>
              </a:rPr>
              <a:t>数据、图表、符号</a:t>
            </a:r>
            <a:r>
              <a:rPr lang="zh-CN" altLang="en-US" sz="2000" dirty="0">
                <a:solidFill>
                  <a:prstClr val="black"/>
                </a:solidFill>
                <a:latin typeface="+mj-ea"/>
                <a:sym typeface="+mn-ea"/>
              </a:rPr>
              <a:t>等描述实验证据并据以进行分析推理形成结论</a:t>
            </a:r>
            <a:r>
              <a:rPr lang="zh-CN" altLang="en-US" sz="2000" dirty="0">
                <a:latin typeface="+mj-ea"/>
                <a:cs typeface="+mj-ea"/>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a:sym typeface="+mn-ea"/>
              </a:rPr>
              <a:t>2017</a:t>
            </a:r>
            <a:r>
              <a:rPr>
                <a:sym typeface="+mn-ea"/>
              </a:rPr>
              <a:t>年北京高考28.（16分）</a:t>
            </a:r>
            <a:endParaRPr lang="zh-CN" altLang="en-US"/>
          </a:p>
        </p:txBody>
      </p:sp>
      <p:pic>
        <p:nvPicPr>
          <p:cNvPr id="6" name="内容占位符 5"/>
          <p:cNvPicPr>
            <a:picLocks noGrp="1" noChangeAspect="1"/>
          </p:cNvPicPr>
          <p:nvPr>
            <p:ph idx="1"/>
          </p:nvPr>
        </p:nvPicPr>
        <p:blipFill>
          <a:blip r:embed="rId2" cstate="print"/>
          <a:stretch>
            <a:fillRect/>
          </a:stretch>
        </p:blipFill>
        <p:spPr>
          <a:xfrm>
            <a:off x="246380" y="847090"/>
            <a:ext cx="8649335" cy="3775710"/>
          </a:xfrm>
          <a:prstGeom prst="rect">
            <a:avLst/>
          </a:prstGeom>
        </p:spPr>
      </p:pic>
      <p:cxnSp>
        <p:nvCxnSpPr>
          <p:cNvPr id="7" name="直接连接符 6"/>
          <p:cNvCxnSpPr/>
          <p:nvPr/>
        </p:nvCxnSpPr>
        <p:spPr>
          <a:xfrm>
            <a:off x="2749550" y="1189990"/>
            <a:ext cx="23698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821680" y="1189990"/>
            <a:ext cx="145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285490" y="1212850"/>
            <a:ext cx="1154430" cy="3683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a:t>探究主体</a:t>
            </a:r>
          </a:p>
        </p:txBody>
      </p:sp>
      <p:sp>
        <p:nvSpPr>
          <p:cNvPr id="10" name="文本框 9"/>
          <p:cNvSpPr txBox="1"/>
          <p:nvPr/>
        </p:nvSpPr>
        <p:spPr>
          <a:xfrm>
            <a:off x="5970905" y="1212850"/>
            <a:ext cx="1154430" cy="3683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a:t>异常现象</a:t>
            </a:r>
          </a:p>
        </p:txBody>
      </p:sp>
      <p:sp>
        <p:nvSpPr>
          <p:cNvPr id="11" name="文本框 10"/>
          <p:cNvSpPr txBox="1"/>
          <p:nvPr/>
        </p:nvSpPr>
        <p:spPr>
          <a:xfrm>
            <a:off x="7273925" y="1212850"/>
            <a:ext cx="1154430" cy="368300"/>
          </a:xfrm>
          <a:prstGeom prst="rect">
            <a:avLst/>
          </a:prstGeom>
          <a:solidFill>
            <a:schemeClr val="accent6">
              <a:lumMod val="20000"/>
              <a:lumOff val="80000"/>
            </a:schemeClr>
          </a:solidFill>
        </p:spPr>
        <p:txBody>
          <a:bodyPr wrap="square" rtlCol="0">
            <a:spAutoFit/>
          </a:bodyPr>
          <a:lstStyle/>
          <a:p>
            <a:r>
              <a:rPr lang="zh-CN" altLang="en-US"/>
              <a:t>提出问题</a:t>
            </a:r>
          </a:p>
        </p:txBody>
      </p:sp>
      <p:sp>
        <p:nvSpPr>
          <p:cNvPr id="12" name="文本框 11"/>
          <p:cNvSpPr txBox="1"/>
          <p:nvPr/>
        </p:nvSpPr>
        <p:spPr>
          <a:xfrm>
            <a:off x="7273925" y="4254500"/>
            <a:ext cx="1154430" cy="368300"/>
          </a:xfrm>
          <a:prstGeom prst="rect">
            <a:avLst/>
          </a:prstGeom>
          <a:solidFill>
            <a:schemeClr val="accent6">
              <a:lumMod val="20000"/>
              <a:lumOff val="80000"/>
            </a:schemeClr>
          </a:solidFill>
        </p:spPr>
        <p:txBody>
          <a:bodyPr wrap="square" rtlCol="0">
            <a:spAutoFit/>
          </a:bodyPr>
          <a:lstStyle/>
          <a:p>
            <a:r>
              <a:rPr lang="zh-CN" altLang="en-US"/>
              <a:t>猜想假设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7662" y="94342"/>
            <a:ext cx="8139178" cy="331514"/>
          </a:xfrm>
        </p:spPr>
        <p:txBody>
          <a:bodyPr>
            <a:normAutofit fontScale="90000"/>
          </a:bodyPr>
          <a:lstStyle/>
          <a:p>
            <a:r>
              <a:rPr lang="en-US" altLang="zh-CN">
                <a:sym typeface="+mn-ea"/>
              </a:rPr>
              <a:t>2017</a:t>
            </a:r>
            <a:r>
              <a:rPr>
                <a:sym typeface="+mn-ea"/>
              </a:rPr>
              <a:t>年北京高考28.（16分）</a:t>
            </a:r>
            <a:endParaRPr lang="zh-CN" altLang="en-US"/>
          </a:p>
        </p:txBody>
      </p:sp>
      <p:pic>
        <p:nvPicPr>
          <p:cNvPr id="4" name="内容占位符 3"/>
          <p:cNvPicPr>
            <a:picLocks noGrp="1" noChangeAspect="1"/>
          </p:cNvPicPr>
          <p:nvPr>
            <p:ph idx="1"/>
          </p:nvPr>
        </p:nvPicPr>
        <p:blipFill>
          <a:blip r:embed="rId2" cstate="print"/>
          <a:stretch>
            <a:fillRect/>
          </a:stretch>
        </p:blipFill>
        <p:spPr>
          <a:xfrm>
            <a:off x="1653540" y="426085"/>
            <a:ext cx="5538470" cy="4432300"/>
          </a:xfrm>
          <a:prstGeom prst="rect">
            <a:avLst/>
          </a:prstGeom>
        </p:spPr>
      </p:pic>
      <p:sp>
        <p:nvSpPr>
          <p:cNvPr id="5" name="矩形 4"/>
          <p:cNvSpPr/>
          <p:nvPr/>
        </p:nvSpPr>
        <p:spPr>
          <a:xfrm>
            <a:off x="1777365" y="1972945"/>
            <a:ext cx="5607050" cy="2956560"/>
          </a:xfrm>
          <a:prstGeom prst="rect">
            <a:avLst/>
          </a:prstGeom>
          <a:noFill/>
          <a:ln w="19050">
            <a:solidFill>
              <a:srgbClr val="FF0000"/>
            </a:solidFill>
          </a:ln>
          <a:extLst>
            <a:ext uri="{909E8E84-426E-40DD-AFC4-6F175D3DCCD1}">
              <a14:hiddenFill xmlns=""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929755" y="426085"/>
            <a:ext cx="1154430" cy="368300"/>
          </a:xfrm>
          <a:prstGeom prst="rect">
            <a:avLst/>
          </a:prstGeom>
          <a:solidFill>
            <a:schemeClr val="accent6">
              <a:lumMod val="20000"/>
              <a:lumOff val="80000"/>
            </a:schemeClr>
          </a:solidFill>
        </p:spPr>
        <p:txBody>
          <a:bodyPr wrap="square" rtlCol="0">
            <a:spAutoFit/>
          </a:bodyPr>
          <a:lstStyle/>
          <a:p>
            <a:r>
              <a:rPr lang="zh-CN" altLang="en-US"/>
              <a:t>实验验证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a:sym typeface="+mn-ea"/>
              </a:rPr>
              <a:t>2017</a:t>
            </a:r>
            <a:r>
              <a:rPr>
                <a:sym typeface="+mn-ea"/>
              </a:rPr>
              <a:t>年北京高考28.（16分）</a:t>
            </a:r>
            <a:endParaRPr lang="zh-CN" altLang="en-US"/>
          </a:p>
        </p:txBody>
      </p:sp>
      <p:sp>
        <p:nvSpPr>
          <p:cNvPr id="3" name="内容占位符 2"/>
          <p:cNvSpPr>
            <a:spLocks noGrp="1"/>
          </p:cNvSpPr>
          <p:nvPr>
            <p:ph idx="1"/>
          </p:nvPr>
        </p:nvSpPr>
        <p:spPr/>
        <p:txBody>
          <a:bodyPr>
            <a:noAutofit/>
          </a:bodyPr>
          <a:lstStyle/>
          <a:p>
            <a:r>
              <a:rPr lang="zh-CN" altLang="en-US" sz="1800"/>
              <a:t>某小组在验证反应“Fe + 2Ag</a:t>
            </a:r>
            <a:r>
              <a:rPr lang="zh-CN" altLang="en-US" sz="1800" baseline="30000"/>
              <a:t>+</a:t>
            </a:r>
            <a:r>
              <a:rPr lang="zh-CN" altLang="en-US" sz="1800"/>
              <a:t> = Fe</a:t>
            </a:r>
            <a:r>
              <a:rPr lang="zh-CN" altLang="en-US" sz="1800" baseline="30000"/>
              <a:t>2+</a:t>
            </a:r>
            <a:r>
              <a:rPr lang="zh-CN" altLang="en-US" sz="1800"/>
              <a:t> + 2Ag”的实验中检测到Fe</a:t>
            </a:r>
            <a:r>
              <a:rPr lang="zh-CN" altLang="en-US" sz="1800" baseline="30000"/>
              <a:t>3+</a:t>
            </a:r>
            <a:r>
              <a:rPr lang="zh-CN" altLang="en-US" sz="1800"/>
              <a:t>，发现和探究过程如下。</a:t>
            </a:r>
          </a:p>
          <a:p>
            <a:r>
              <a:rPr lang="zh-CN" altLang="en-US" sz="1800"/>
              <a:t>向硝酸酸化的0.05 mol·L硝酸银溶液（pH≈2）中加入过量铁粉，搅拌后静置，烧杯底部有黑色固体，溶液呈黄色。</a:t>
            </a:r>
          </a:p>
          <a:p>
            <a:r>
              <a:rPr lang="zh-CN" altLang="en-US" sz="1800"/>
              <a:t>（1）检验产物</a:t>
            </a:r>
          </a:p>
          <a:p>
            <a:r>
              <a:rPr lang="zh-CN" altLang="en-US" sz="1800"/>
              <a:t>① 取出少量黑色固体，洗涤后，</a:t>
            </a:r>
            <a:r>
              <a:rPr lang="zh-CN" altLang="en-US" sz="1800" u="sng"/>
              <a:t>                                             </a:t>
            </a:r>
            <a:r>
              <a:rPr lang="zh-CN" altLang="en-US" sz="1800"/>
              <a:t>（填操作和现象），证明黑色固体中含有Ag。</a:t>
            </a:r>
          </a:p>
          <a:p>
            <a:r>
              <a:rPr lang="zh-CN" altLang="en-US" sz="1800"/>
              <a:t>② 取上层清液，滴加K</a:t>
            </a:r>
            <a:r>
              <a:rPr lang="zh-CN" altLang="en-US" sz="1800" baseline="-25000"/>
              <a:t>3</a:t>
            </a:r>
            <a:r>
              <a:rPr lang="zh-CN" altLang="en-US" sz="1800"/>
              <a:t>[Fe(CN)</a:t>
            </a:r>
            <a:r>
              <a:rPr lang="zh-CN" altLang="en-US" sz="1800" baseline="-25000"/>
              <a:t>6</a:t>
            </a:r>
            <a:r>
              <a:rPr lang="zh-CN" altLang="en-US" sz="1800"/>
              <a:t>]溶液，产生蓝色沉淀，说明溶液中含有</a:t>
            </a:r>
            <a:r>
              <a:rPr lang="zh-CN" altLang="en-US" sz="1800" u="sng"/>
              <a:t>                 </a:t>
            </a:r>
            <a:r>
              <a:rPr lang="zh-CN" altLang="en-US" sz="1800"/>
              <a:t> 。</a:t>
            </a:r>
          </a:p>
          <a:p>
            <a:endParaRPr lang="zh-CN" altLang="en-US" sz="1800"/>
          </a:p>
        </p:txBody>
      </p:sp>
      <p:cxnSp>
        <p:nvCxnSpPr>
          <p:cNvPr id="8" name="直接连接符 7"/>
          <p:cNvCxnSpPr/>
          <p:nvPr/>
        </p:nvCxnSpPr>
        <p:spPr>
          <a:xfrm>
            <a:off x="1000760" y="1952625"/>
            <a:ext cx="475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024880" y="1952625"/>
            <a:ext cx="169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591935" y="1677670"/>
            <a:ext cx="535940" cy="286385"/>
          </a:xfrm>
          <a:prstGeom prst="rect">
            <a:avLst/>
          </a:prstGeom>
          <a:noFill/>
          <a:ln w="38100">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4893945" y="1838325"/>
            <a:ext cx="2953385" cy="666750"/>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a:solidFill>
                  <a:schemeClr val="tx1"/>
                </a:solidFill>
                <a:effectLst>
                  <a:outerShdw blurRad="38100" dist="19050" dir="2700000" algn="tl" rotWithShape="0">
                    <a:schemeClr val="dk1">
                      <a:alpha val="40000"/>
                    </a:schemeClr>
                  </a:outerShdw>
                </a:effectLst>
              </a:rPr>
              <a:t>必备知识：</a:t>
            </a:r>
            <a:r>
              <a:rPr lang="en-US" altLang="zh-CN">
                <a:solidFill>
                  <a:schemeClr val="tx1"/>
                </a:solidFill>
                <a:effectLst>
                  <a:outerShdw blurRad="38100" dist="19050" dir="2700000" algn="tl" rotWithShape="0">
                    <a:schemeClr val="dk1">
                      <a:alpha val="40000"/>
                    </a:schemeClr>
                  </a:outerShdw>
                </a:effectLst>
              </a:rPr>
              <a:t>Fe</a:t>
            </a:r>
            <a:r>
              <a:rPr lang="zh-CN" altLang="en-US">
                <a:solidFill>
                  <a:schemeClr val="tx1"/>
                </a:solidFill>
                <a:effectLst>
                  <a:outerShdw blurRad="38100" dist="19050" dir="2700000" algn="tl" rotWithShape="0">
                    <a:schemeClr val="dk1">
                      <a:alpha val="40000"/>
                    </a:schemeClr>
                  </a:outerShdw>
                </a:effectLst>
              </a:rPr>
              <a:t>和</a:t>
            </a:r>
            <a:r>
              <a:rPr lang="en-US" altLang="zh-CN">
                <a:solidFill>
                  <a:schemeClr val="tx1"/>
                </a:solidFill>
                <a:effectLst>
                  <a:outerShdw blurRad="38100" dist="19050" dir="2700000" algn="tl" rotWithShape="0">
                    <a:schemeClr val="dk1">
                      <a:alpha val="40000"/>
                    </a:schemeClr>
                  </a:outerShdw>
                </a:effectLst>
              </a:rPr>
              <a:t>Ag</a:t>
            </a:r>
            <a:r>
              <a:rPr lang="zh-CN" altLang="en-US">
                <a:solidFill>
                  <a:schemeClr val="tx1"/>
                </a:solidFill>
                <a:effectLst>
                  <a:outerShdw blurRad="38100" dist="19050" dir="2700000" algn="tl" rotWithShape="0">
                    <a:schemeClr val="dk1">
                      <a:alpha val="40000"/>
                    </a:schemeClr>
                  </a:outerShdw>
                </a:effectLst>
              </a:rPr>
              <a:t>的性质差异</a:t>
            </a:r>
          </a:p>
        </p:txBody>
      </p:sp>
      <p:sp>
        <p:nvSpPr>
          <p:cNvPr id="9" name="圆角矩形标注 8"/>
          <p:cNvSpPr/>
          <p:nvPr/>
        </p:nvSpPr>
        <p:spPr>
          <a:xfrm>
            <a:off x="1912620" y="2238375"/>
            <a:ext cx="1286510" cy="666750"/>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US" altLang="zh-CN">
                <a:solidFill>
                  <a:schemeClr val="tx1"/>
                </a:solidFill>
                <a:effectLst>
                  <a:outerShdw blurRad="38100" dist="19050" dir="2700000" algn="tl" rotWithShape="0">
                    <a:schemeClr val="dk1">
                      <a:alpha val="40000"/>
                    </a:schemeClr>
                  </a:outerShdw>
                </a:effectLst>
              </a:rPr>
              <a:t>Fe</a:t>
            </a:r>
            <a:r>
              <a:rPr lang="zh-CN" altLang="en-US">
                <a:solidFill>
                  <a:schemeClr val="tx1"/>
                </a:solidFill>
                <a:effectLst>
                  <a:outerShdw blurRad="38100" dist="19050" dir="2700000" algn="tl" rotWithShape="0">
                    <a:schemeClr val="dk1">
                      <a:alpha val="40000"/>
                    </a:schemeClr>
                  </a:outerShdw>
                </a:effectLst>
              </a:rPr>
              <a:t>和</a:t>
            </a:r>
            <a:r>
              <a:rPr lang="en-US" altLang="zh-CN">
                <a:solidFill>
                  <a:schemeClr val="tx1"/>
                </a:solidFill>
                <a:effectLst>
                  <a:outerShdw blurRad="38100" dist="19050" dir="2700000" algn="tl" rotWithShape="0">
                    <a:schemeClr val="dk1">
                      <a:alpha val="40000"/>
                    </a:schemeClr>
                  </a:outerShdw>
                </a:effectLst>
              </a:rPr>
              <a:t>Ag</a:t>
            </a:r>
            <a:endParaRPr lang="zh-CN" altLang="en-US">
              <a:solidFill>
                <a:schemeClr val="tx1"/>
              </a:solidFill>
              <a:effectLst>
                <a:outerShdw blurRad="38100" dist="19050" dir="2700000" algn="tl" rotWithShape="0">
                  <a:schemeClr val="dk1">
                    <a:alpha val="40000"/>
                  </a:schemeClr>
                </a:outerShdw>
              </a:effectLst>
            </a:endParaRPr>
          </a:p>
        </p:txBody>
      </p:sp>
      <p:sp>
        <p:nvSpPr>
          <p:cNvPr id="10" name="文本框 9"/>
          <p:cNvSpPr txBox="1"/>
          <p:nvPr/>
        </p:nvSpPr>
        <p:spPr>
          <a:xfrm>
            <a:off x="4659630" y="2680970"/>
            <a:ext cx="3421380" cy="645160"/>
          </a:xfrm>
          <a:prstGeom prst="rect">
            <a:avLst/>
          </a:prstGeom>
          <a:noFill/>
        </p:spPr>
        <p:txBody>
          <a:bodyPr wrap="square" rtlCol="0" anchor="t">
            <a:spAutoFit/>
          </a:bodyPr>
          <a:lstStyle/>
          <a:p>
            <a:r>
              <a:rPr lang="zh-CN" altLang="en-US">
                <a:solidFill>
                  <a:srgbClr val="0000FF"/>
                </a:solidFill>
              </a:rPr>
              <a:t>加入足量加入足量稀盐酸(或稀硫酸)酸化，固体未完全溶解；</a:t>
            </a:r>
          </a:p>
        </p:txBody>
      </p:sp>
      <p:sp>
        <p:nvSpPr>
          <p:cNvPr id="11" name="圆角矩形标注 10"/>
          <p:cNvSpPr/>
          <p:nvPr/>
        </p:nvSpPr>
        <p:spPr>
          <a:xfrm>
            <a:off x="4894580" y="1845945"/>
            <a:ext cx="2953385" cy="666750"/>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a:solidFill>
                  <a:schemeClr val="tx1"/>
                </a:solidFill>
                <a:effectLst>
                  <a:outerShdw blurRad="38100" dist="19050" dir="2700000" algn="tl" rotWithShape="0">
                    <a:schemeClr val="dk1">
                      <a:alpha val="40000"/>
                    </a:schemeClr>
                  </a:outerShdw>
                </a:effectLst>
              </a:rPr>
              <a:t>必备知识：</a:t>
            </a:r>
            <a:r>
              <a:rPr lang="en-US" altLang="zh-CN">
                <a:solidFill>
                  <a:schemeClr val="tx1"/>
                </a:solidFill>
                <a:effectLst>
                  <a:outerShdw blurRad="38100" dist="19050" dir="2700000" algn="tl" rotWithShape="0">
                    <a:schemeClr val="dk1">
                      <a:alpha val="40000"/>
                    </a:schemeClr>
                  </a:outerShdw>
                </a:effectLst>
              </a:rPr>
              <a:t>Ag</a:t>
            </a:r>
            <a:r>
              <a:rPr lang="en-US" altLang="zh-CN" baseline="30000">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检验</a:t>
            </a:r>
            <a:endParaRPr lang="zh-CN" altLang="en-US" baseline="30000">
              <a:solidFill>
                <a:schemeClr val="tx1"/>
              </a:solidFill>
              <a:effectLst>
                <a:outerShdw blurRad="38100" dist="19050" dir="2700000" algn="tl" rotWithShape="0">
                  <a:schemeClr val="dk1">
                    <a:alpha val="40000"/>
                  </a:schemeClr>
                </a:outerShdw>
              </a:effectLst>
            </a:endParaRPr>
          </a:p>
        </p:txBody>
      </p:sp>
      <p:sp>
        <p:nvSpPr>
          <p:cNvPr id="100" name="文本框 99"/>
          <p:cNvSpPr txBox="1"/>
          <p:nvPr/>
        </p:nvSpPr>
        <p:spPr>
          <a:xfrm>
            <a:off x="4476115" y="2600960"/>
            <a:ext cx="3371850" cy="645160"/>
          </a:xfrm>
          <a:prstGeom prst="rect">
            <a:avLst/>
          </a:prstGeom>
          <a:solidFill>
            <a:schemeClr val="bg1"/>
          </a:solidFill>
          <a:ln w="9525">
            <a:noFill/>
          </a:ln>
        </p:spPr>
        <p:txBody>
          <a:bodyPr wrap="square">
            <a:spAutoFit/>
          </a:bodyPr>
          <a:lstStyle/>
          <a:p>
            <a:pPr indent="201930"/>
            <a:r>
              <a:rPr lang="zh-CN">
                <a:solidFill>
                  <a:srgbClr val="0000FF"/>
                </a:solidFill>
                <a:latin typeface="+mj-ea"/>
              </a:rPr>
              <a:t>加硝酸加热溶解固体，再滴加稀盐酸，产生白色沉淀</a:t>
            </a:r>
            <a:endParaRPr lang="zh-CN" altLang="en-US">
              <a:solidFill>
                <a:srgbClr val="0000FF"/>
              </a:solidFill>
              <a:latin typeface="+mj-ea"/>
            </a:endParaRPr>
          </a:p>
        </p:txBody>
      </p:sp>
      <p:sp>
        <p:nvSpPr>
          <p:cNvPr id="13" name="文本框 12"/>
          <p:cNvSpPr txBox="1"/>
          <p:nvPr/>
        </p:nvSpPr>
        <p:spPr>
          <a:xfrm>
            <a:off x="1104265" y="4076065"/>
            <a:ext cx="1061720" cy="368300"/>
          </a:xfrm>
          <a:prstGeom prst="rect">
            <a:avLst/>
          </a:prstGeom>
          <a:noFill/>
          <a:ln w="9525">
            <a:noFill/>
          </a:ln>
          <a:extLst>
            <a:ext uri="{909E8E84-426E-40DD-AFC4-6F175D3DCCD1}">
              <a14:hiddenFill xmlns="" xmlns:a14="http://schemas.microsoft.com/office/drawing/2010/main">
                <a:solidFill>
                  <a:schemeClr val="bg1"/>
                </a:solidFill>
              </a14:hiddenFill>
            </a:ext>
          </a:extLst>
        </p:spPr>
        <p:txBody>
          <a:bodyPr wrap="square">
            <a:spAutoFit/>
          </a:bodyPr>
          <a:lstStyle/>
          <a:p>
            <a:pPr indent="201930"/>
            <a:r>
              <a:rPr lang="en-US" altLang="zh-CN">
                <a:solidFill>
                  <a:srgbClr val="0000FF"/>
                </a:solidFill>
                <a:latin typeface="+mj-ea"/>
              </a:rPr>
              <a:t>Fe</a:t>
            </a:r>
            <a:r>
              <a:rPr lang="en-US" altLang="zh-CN" baseline="30000">
                <a:solidFill>
                  <a:srgbClr val="0000FF"/>
                </a:solidFill>
                <a:latin typeface="+mj-ea"/>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wipe(down)">
                                      <p:cBhvr>
                                        <p:cTn id="40" dur="500"/>
                                        <p:tgtEl>
                                          <p:spTgt spid="10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p:bldP spid="11" grpId="0" bldLvl="0" animBg="1"/>
      <p:bldP spid="100" grpId="0" bldLvl="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a:sym typeface="+mn-ea"/>
              </a:rPr>
              <a:t>2017</a:t>
            </a:r>
            <a:r>
              <a:rPr>
                <a:sym typeface="+mn-ea"/>
              </a:rPr>
              <a:t>年北京高考28.（16分）</a:t>
            </a:r>
            <a:endParaRPr lang="zh-CN" altLang="en-US"/>
          </a:p>
        </p:txBody>
      </p:sp>
      <p:sp>
        <p:nvSpPr>
          <p:cNvPr id="100" name="文本框 99"/>
          <p:cNvSpPr txBox="1"/>
          <p:nvPr/>
        </p:nvSpPr>
        <p:spPr>
          <a:xfrm>
            <a:off x="502285" y="661035"/>
            <a:ext cx="7502525" cy="1198880"/>
          </a:xfrm>
          <a:prstGeom prst="rect">
            <a:avLst/>
          </a:prstGeom>
          <a:noFill/>
          <a:ln w="9525">
            <a:noFill/>
          </a:ln>
        </p:spPr>
        <p:txBody>
          <a:bodyPr wrap="square">
            <a:spAutoFit/>
          </a:bodyPr>
          <a:lstStyle/>
          <a:p>
            <a:pPr marL="334645" indent="-334645"/>
            <a:r>
              <a:rPr lang="zh-CN">
                <a:solidFill>
                  <a:srgbClr val="000000"/>
                </a:solidFill>
                <a:latin typeface="+mj-ea"/>
                <a:cs typeface="+mj-ea"/>
              </a:rPr>
              <a:t>（</a:t>
            </a:r>
            <a:r>
              <a:rPr lang="en-US">
                <a:solidFill>
                  <a:srgbClr val="000000"/>
                </a:solidFill>
                <a:latin typeface="+mj-ea"/>
                <a:cs typeface="+mj-ea"/>
              </a:rPr>
              <a:t>2</a:t>
            </a:r>
            <a:r>
              <a:rPr lang="zh-CN">
                <a:solidFill>
                  <a:srgbClr val="000000"/>
                </a:solidFill>
                <a:latin typeface="+mj-ea"/>
                <a:cs typeface="+mj-ea"/>
              </a:rPr>
              <a:t>）针对“溶液呈黄色”，甲认为溶液中有</a:t>
            </a:r>
            <a:r>
              <a:rPr lang="en-US">
                <a:solidFill>
                  <a:srgbClr val="000000"/>
                </a:solidFill>
                <a:latin typeface="+mj-ea"/>
                <a:cs typeface="+mj-ea"/>
              </a:rPr>
              <a:t>Fe</a:t>
            </a:r>
            <a:r>
              <a:rPr lang="en-US" baseline="30000">
                <a:solidFill>
                  <a:srgbClr val="000000"/>
                </a:solidFill>
                <a:latin typeface="+mj-ea"/>
                <a:cs typeface="+mj-ea"/>
              </a:rPr>
              <a:t>3+</a:t>
            </a:r>
            <a:r>
              <a:rPr lang="zh-CN">
                <a:solidFill>
                  <a:srgbClr val="000000"/>
                </a:solidFill>
                <a:latin typeface="+mj-ea"/>
                <a:cs typeface="+mj-ea"/>
              </a:rPr>
              <a:t>，乙认为铁粉过量时不可能有</a:t>
            </a:r>
            <a:r>
              <a:rPr lang="en-US">
                <a:solidFill>
                  <a:srgbClr val="000000"/>
                </a:solidFill>
                <a:latin typeface="+mj-ea"/>
                <a:cs typeface="+mj-ea"/>
              </a:rPr>
              <a:t>Fe</a:t>
            </a:r>
            <a:r>
              <a:rPr lang="en-US" baseline="30000">
                <a:solidFill>
                  <a:srgbClr val="000000"/>
                </a:solidFill>
                <a:latin typeface="+mj-ea"/>
                <a:cs typeface="+mj-ea"/>
              </a:rPr>
              <a:t>3+</a:t>
            </a:r>
            <a:r>
              <a:rPr lang="zh-CN">
                <a:solidFill>
                  <a:srgbClr val="000000"/>
                </a:solidFill>
                <a:latin typeface="+mj-ea"/>
                <a:cs typeface="+mj-ea"/>
              </a:rPr>
              <a:t>，乙依据的原理是</a:t>
            </a:r>
            <a:r>
              <a:rPr lang="en-US" u="sng">
                <a:solidFill>
                  <a:srgbClr val="000000"/>
                </a:solidFill>
                <a:latin typeface="+mj-ea"/>
                <a:cs typeface="+mj-ea"/>
              </a:rPr>
              <a:t>                                     </a:t>
            </a:r>
            <a:r>
              <a:rPr lang="zh-CN">
                <a:solidFill>
                  <a:srgbClr val="000000"/>
                </a:solidFill>
                <a:latin typeface="+mj-ea"/>
                <a:cs typeface="+mj-ea"/>
              </a:rPr>
              <a:t>（用离子方程式表示）。针对两种观点继续实验：</a:t>
            </a:r>
            <a:endParaRPr lang="en-US">
              <a:solidFill>
                <a:srgbClr val="000000"/>
              </a:solidFill>
              <a:latin typeface="+mj-ea"/>
              <a:cs typeface="+mj-ea"/>
            </a:endParaRPr>
          </a:p>
          <a:p>
            <a:endParaRPr lang="zh-CN" altLang="en-US">
              <a:solidFill>
                <a:srgbClr val="000000"/>
              </a:solidFill>
              <a:latin typeface="+mj-ea"/>
              <a:cs typeface="+mj-ea"/>
            </a:endParaRPr>
          </a:p>
        </p:txBody>
      </p:sp>
      <p:sp>
        <p:nvSpPr>
          <p:cNvPr id="6" name="文本框 5"/>
          <p:cNvSpPr txBox="1"/>
          <p:nvPr/>
        </p:nvSpPr>
        <p:spPr>
          <a:xfrm>
            <a:off x="667385" y="1943100"/>
            <a:ext cx="1548000" cy="368300"/>
          </a:xfrm>
          <a:prstGeom prst="rect">
            <a:avLst/>
          </a:prstGeom>
          <a:solidFill>
            <a:schemeClr val="bg2">
              <a:lumMod val="9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indent="201930"/>
            <a:r>
              <a:rPr lang="zh-CN">
                <a:solidFill>
                  <a:srgbClr val="0000FF"/>
                </a:solidFill>
                <a:latin typeface="+mj-ea"/>
              </a:rPr>
              <a:t>现象依据：</a:t>
            </a:r>
            <a:endParaRPr lang="en-US" altLang="zh-CN">
              <a:solidFill>
                <a:srgbClr val="0000FF"/>
              </a:solidFill>
              <a:latin typeface="+mj-ea"/>
            </a:endParaRPr>
          </a:p>
        </p:txBody>
      </p:sp>
      <p:sp>
        <p:nvSpPr>
          <p:cNvPr id="7" name="文本框 6"/>
          <p:cNvSpPr txBox="1"/>
          <p:nvPr/>
        </p:nvSpPr>
        <p:spPr>
          <a:xfrm>
            <a:off x="644525" y="2550160"/>
            <a:ext cx="1548000" cy="368300"/>
          </a:xfrm>
          <a:prstGeom prst="rect">
            <a:avLst/>
          </a:prstGeom>
          <a:solidFill>
            <a:schemeClr val="accent5">
              <a:lumMod val="20000"/>
              <a:lumOff val="80000"/>
            </a:schemeClr>
          </a:solidFill>
          <a:ln w="9525">
            <a:solidFill>
              <a:schemeClr val="accent6"/>
            </a:solidFill>
          </a:ln>
        </p:spPr>
        <p:txBody>
          <a:bodyPr wrap="square">
            <a:spAutoFit/>
          </a:bodyPr>
          <a:lstStyle/>
          <a:p>
            <a:pPr indent="201930"/>
            <a:r>
              <a:rPr lang="zh-CN">
                <a:solidFill>
                  <a:srgbClr val="0000FF"/>
                </a:solidFill>
                <a:latin typeface="+mj-ea"/>
              </a:rPr>
              <a:t>理论分析：</a:t>
            </a:r>
            <a:endParaRPr lang="en-US" altLang="zh-CN">
              <a:solidFill>
                <a:srgbClr val="0000FF"/>
              </a:solidFill>
              <a:latin typeface="+mj-ea"/>
            </a:endParaRPr>
          </a:p>
        </p:txBody>
      </p:sp>
      <p:sp>
        <p:nvSpPr>
          <p:cNvPr id="8" name="文本框 7"/>
          <p:cNvSpPr txBox="1"/>
          <p:nvPr/>
        </p:nvSpPr>
        <p:spPr>
          <a:xfrm>
            <a:off x="2237105" y="1943100"/>
            <a:ext cx="3371850" cy="368300"/>
          </a:xfrm>
          <a:prstGeom prst="rect">
            <a:avLst/>
          </a:prstGeom>
          <a:solidFill>
            <a:schemeClr val="bg2">
              <a:lumMod val="9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indent="201930"/>
            <a:r>
              <a:rPr lang="en-US">
                <a:solidFill>
                  <a:srgbClr val="0000FF"/>
                </a:solidFill>
                <a:latin typeface="+mj-ea"/>
              </a:rPr>
              <a:t>Fe</a:t>
            </a:r>
            <a:r>
              <a:rPr lang="en-US" baseline="30000">
                <a:solidFill>
                  <a:srgbClr val="0000FF"/>
                </a:solidFill>
                <a:latin typeface="+mj-ea"/>
              </a:rPr>
              <a:t>3+</a:t>
            </a:r>
            <a:r>
              <a:rPr lang="zh-CN" altLang="en-US">
                <a:solidFill>
                  <a:srgbClr val="0000FF"/>
                </a:solidFill>
                <a:latin typeface="+mj-ea"/>
              </a:rPr>
              <a:t>特征现象</a:t>
            </a:r>
            <a:r>
              <a:rPr lang="zh-CN">
                <a:solidFill>
                  <a:srgbClr val="0000FF"/>
                </a:solidFill>
                <a:latin typeface="+mj-ea"/>
                <a:cs typeface="+mj-ea"/>
                <a:sym typeface="+mn-ea"/>
              </a:rPr>
              <a:t>“溶液呈黄色”</a:t>
            </a:r>
            <a:endParaRPr lang="zh-CN" altLang="en-US" baseline="30000">
              <a:solidFill>
                <a:srgbClr val="0000FF"/>
              </a:solidFill>
              <a:latin typeface="+mj-ea"/>
              <a:cs typeface="+mj-ea"/>
              <a:sym typeface="+mn-ea"/>
            </a:endParaRPr>
          </a:p>
        </p:txBody>
      </p:sp>
      <p:sp>
        <p:nvSpPr>
          <p:cNvPr id="9" name="文本框 8"/>
          <p:cNvSpPr txBox="1"/>
          <p:nvPr/>
        </p:nvSpPr>
        <p:spPr>
          <a:xfrm>
            <a:off x="5638165" y="1943100"/>
            <a:ext cx="1980000" cy="368300"/>
          </a:xfrm>
          <a:prstGeom prst="rect">
            <a:avLst/>
          </a:prstGeom>
          <a:solidFill>
            <a:schemeClr val="bg2">
              <a:lumMod val="9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indent="201930"/>
            <a:r>
              <a:rPr lang="zh-CN" altLang="en-US">
                <a:solidFill>
                  <a:srgbClr val="0000FF"/>
                </a:solidFill>
                <a:latin typeface="+mj-ea"/>
              </a:rPr>
              <a:t>结论：有</a:t>
            </a:r>
            <a:r>
              <a:rPr lang="en-US">
                <a:solidFill>
                  <a:srgbClr val="0000FF"/>
                </a:solidFill>
                <a:latin typeface="+mj-ea"/>
                <a:sym typeface="+mn-ea"/>
              </a:rPr>
              <a:t>Fe</a:t>
            </a:r>
            <a:r>
              <a:rPr lang="en-US" baseline="30000">
                <a:solidFill>
                  <a:srgbClr val="0000FF"/>
                </a:solidFill>
                <a:latin typeface="+mj-ea"/>
                <a:sym typeface="+mn-ea"/>
              </a:rPr>
              <a:t>3+</a:t>
            </a:r>
            <a:endParaRPr lang="zh-CN" altLang="en-US" baseline="30000">
              <a:solidFill>
                <a:srgbClr val="0000FF"/>
              </a:solidFill>
              <a:latin typeface="+mj-ea"/>
              <a:cs typeface="+mj-ea"/>
              <a:sym typeface="+mn-ea"/>
            </a:endParaRPr>
          </a:p>
        </p:txBody>
      </p:sp>
      <p:sp>
        <p:nvSpPr>
          <p:cNvPr id="10" name="文本框 9"/>
          <p:cNvSpPr txBox="1"/>
          <p:nvPr/>
        </p:nvSpPr>
        <p:spPr>
          <a:xfrm>
            <a:off x="2220595" y="2550160"/>
            <a:ext cx="3371850" cy="368300"/>
          </a:xfrm>
          <a:prstGeom prst="rect">
            <a:avLst/>
          </a:prstGeom>
          <a:solidFill>
            <a:schemeClr val="accent5">
              <a:lumMod val="20000"/>
              <a:lumOff val="80000"/>
            </a:schemeClr>
          </a:solidFill>
          <a:ln w="9525">
            <a:solidFill>
              <a:schemeClr val="accent6"/>
            </a:solidFill>
          </a:ln>
        </p:spPr>
        <p:txBody>
          <a:bodyPr wrap="square">
            <a:spAutoFit/>
          </a:bodyPr>
          <a:lstStyle/>
          <a:p>
            <a:pPr indent="201930"/>
            <a:r>
              <a:rPr lang="en-US">
                <a:solidFill>
                  <a:srgbClr val="0000FF"/>
                </a:solidFill>
                <a:latin typeface="+mj-ea"/>
              </a:rPr>
              <a:t>Fe</a:t>
            </a:r>
            <a:r>
              <a:rPr lang="en-US" baseline="30000">
                <a:solidFill>
                  <a:srgbClr val="0000FF"/>
                </a:solidFill>
                <a:latin typeface="+mj-ea"/>
              </a:rPr>
              <a:t>3+</a:t>
            </a:r>
            <a:r>
              <a:rPr lang="zh-CN" altLang="en-US">
                <a:solidFill>
                  <a:srgbClr val="0000FF"/>
                </a:solidFill>
                <a:latin typeface="+mj-ea"/>
              </a:rPr>
              <a:t>能与过量铁粉反应</a:t>
            </a:r>
            <a:endParaRPr lang="zh-CN" altLang="en-US" baseline="30000">
              <a:solidFill>
                <a:srgbClr val="0000FF"/>
              </a:solidFill>
              <a:latin typeface="+mj-ea"/>
              <a:cs typeface="+mj-ea"/>
              <a:sym typeface="+mn-ea"/>
            </a:endParaRPr>
          </a:p>
        </p:txBody>
      </p:sp>
      <p:sp>
        <p:nvSpPr>
          <p:cNvPr id="11" name="文本框 10"/>
          <p:cNvSpPr txBox="1"/>
          <p:nvPr/>
        </p:nvSpPr>
        <p:spPr>
          <a:xfrm>
            <a:off x="5615305" y="2550160"/>
            <a:ext cx="2044140" cy="368300"/>
          </a:xfrm>
          <a:prstGeom prst="rect">
            <a:avLst/>
          </a:prstGeom>
          <a:solidFill>
            <a:schemeClr val="accent5">
              <a:lumMod val="20000"/>
              <a:lumOff val="80000"/>
            </a:schemeClr>
          </a:solidFill>
          <a:ln w="9525">
            <a:solidFill>
              <a:schemeClr val="accent6"/>
            </a:solidFill>
          </a:ln>
        </p:spPr>
        <p:txBody>
          <a:bodyPr wrap="square">
            <a:spAutoFit/>
          </a:bodyPr>
          <a:lstStyle/>
          <a:p>
            <a:pPr indent="201930"/>
            <a:r>
              <a:rPr lang="zh-CN" altLang="en-US" dirty="0">
                <a:solidFill>
                  <a:srgbClr val="0000FF"/>
                </a:solidFill>
                <a:latin typeface="+mj-ea"/>
              </a:rPr>
              <a:t>结论：没有</a:t>
            </a:r>
            <a:r>
              <a:rPr lang="en-US" dirty="0">
                <a:solidFill>
                  <a:srgbClr val="0000FF"/>
                </a:solidFill>
                <a:latin typeface="+mj-ea"/>
                <a:sym typeface="+mn-ea"/>
              </a:rPr>
              <a:t>Fe</a:t>
            </a:r>
            <a:r>
              <a:rPr lang="en-US" baseline="30000" dirty="0">
                <a:solidFill>
                  <a:srgbClr val="0000FF"/>
                </a:solidFill>
                <a:latin typeface="+mj-ea"/>
                <a:sym typeface="+mn-ea"/>
              </a:rPr>
              <a:t>3+</a:t>
            </a:r>
            <a:endParaRPr lang="zh-CN" altLang="en-US" baseline="30000" dirty="0">
              <a:solidFill>
                <a:srgbClr val="0000FF"/>
              </a:solidFill>
              <a:latin typeface="+mj-ea"/>
              <a:cs typeface="+mj-ea"/>
              <a:sym typeface="+mn-ea"/>
            </a:endParaRPr>
          </a:p>
        </p:txBody>
      </p:sp>
      <p:sp>
        <p:nvSpPr>
          <p:cNvPr id="12" name="文本框 11"/>
          <p:cNvSpPr txBox="1"/>
          <p:nvPr/>
        </p:nvSpPr>
        <p:spPr>
          <a:xfrm>
            <a:off x="4084955" y="923290"/>
            <a:ext cx="2204720" cy="368300"/>
          </a:xfrm>
          <a:prstGeom prst="rect">
            <a:avLst/>
          </a:prstGeom>
          <a:noFill/>
        </p:spPr>
        <p:txBody>
          <a:bodyPr wrap="none" rtlCol="0" anchor="t">
            <a:spAutoFit/>
          </a:bodyPr>
          <a:lstStyle/>
          <a:p>
            <a:r>
              <a:rPr lang="en-US">
                <a:solidFill>
                  <a:srgbClr val="0000FF"/>
                </a:solidFill>
                <a:latin typeface="+mj-ea"/>
                <a:cs typeface="+mj-ea"/>
                <a:sym typeface="+mn-ea"/>
              </a:rPr>
              <a:t>2Fe</a:t>
            </a:r>
            <a:r>
              <a:rPr lang="en-US" baseline="30000">
                <a:solidFill>
                  <a:srgbClr val="0000FF"/>
                </a:solidFill>
                <a:latin typeface="+mj-ea"/>
                <a:cs typeface="+mj-ea"/>
                <a:sym typeface="+mn-ea"/>
              </a:rPr>
              <a:t>3+ </a:t>
            </a:r>
            <a:r>
              <a:rPr lang="en-US">
                <a:solidFill>
                  <a:srgbClr val="0000FF"/>
                </a:solidFill>
                <a:latin typeface="+mj-ea"/>
                <a:cs typeface="+mj-ea"/>
                <a:sym typeface="+mn-ea"/>
              </a:rPr>
              <a:t>+ Fe</a:t>
            </a:r>
            <a:r>
              <a:rPr lang="en-US" baseline="30000">
                <a:solidFill>
                  <a:srgbClr val="0000FF"/>
                </a:solidFill>
                <a:latin typeface="+mj-ea"/>
                <a:cs typeface="+mj-ea"/>
                <a:sym typeface="+mn-ea"/>
              </a:rPr>
              <a:t>  </a:t>
            </a:r>
            <a:r>
              <a:rPr lang="en-US">
                <a:solidFill>
                  <a:srgbClr val="0000FF"/>
                </a:solidFill>
                <a:latin typeface="+mj-ea"/>
                <a:cs typeface="+mj-ea"/>
                <a:sym typeface="+mn-ea"/>
              </a:rPr>
              <a:t>= 3Fe</a:t>
            </a:r>
            <a:r>
              <a:rPr lang="en-US" baseline="30000">
                <a:solidFill>
                  <a:srgbClr val="0000FF"/>
                </a:solidFill>
                <a:latin typeface="+mj-ea"/>
                <a:cs typeface="+mj-ea"/>
                <a:sym typeface="+mn-ea"/>
              </a:rPr>
              <a:t>2+</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154032"/>
            <a:ext cx="8139178" cy="331514"/>
          </a:xfrm>
        </p:spPr>
        <p:txBody>
          <a:bodyPr>
            <a:normAutofit fontScale="90000"/>
          </a:bodyPr>
          <a:lstStyle/>
          <a:p>
            <a:r>
              <a:rPr lang="en-US" altLang="zh-CN">
                <a:sym typeface="+mn-ea"/>
              </a:rPr>
              <a:t>2017</a:t>
            </a:r>
            <a:r>
              <a:rPr>
                <a:sym typeface="+mn-ea"/>
              </a:rPr>
              <a:t>年北京高考28.（16分）</a:t>
            </a:r>
            <a:endParaRPr lang="zh-CN" altLang="en-US"/>
          </a:p>
        </p:txBody>
      </p:sp>
      <p:sp>
        <p:nvSpPr>
          <p:cNvPr id="100" name="文本框 99"/>
          <p:cNvSpPr txBox="1"/>
          <p:nvPr/>
        </p:nvSpPr>
        <p:spPr>
          <a:xfrm>
            <a:off x="502285" y="1215390"/>
            <a:ext cx="7502525" cy="1198880"/>
          </a:xfrm>
          <a:prstGeom prst="rect">
            <a:avLst/>
          </a:prstGeom>
          <a:noFill/>
          <a:ln w="9525">
            <a:noFill/>
          </a:ln>
        </p:spPr>
        <p:txBody>
          <a:bodyPr wrap="square">
            <a:spAutoFit/>
          </a:bodyPr>
          <a:lstStyle/>
          <a:p>
            <a:pPr marL="334645" indent="-334645"/>
            <a:endParaRPr lang="en-US">
              <a:latin typeface="+mj-ea"/>
              <a:cs typeface="+mj-ea"/>
            </a:endParaRPr>
          </a:p>
          <a:p>
            <a:r>
              <a:rPr lang="en-US">
                <a:latin typeface="+mj-ea"/>
                <a:cs typeface="+mj-ea"/>
              </a:rPr>
              <a:t>① </a:t>
            </a:r>
            <a:r>
              <a:rPr lang="zh-CN">
                <a:latin typeface="+mj-ea"/>
                <a:cs typeface="+mj-ea"/>
              </a:rPr>
              <a:t>取上层清液，滴加</a:t>
            </a:r>
            <a:r>
              <a:rPr lang="en-US">
                <a:latin typeface="+mj-ea"/>
                <a:cs typeface="+mj-ea"/>
              </a:rPr>
              <a:t>KSCN</a:t>
            </a:r>
            <a:r>
              <a:rPr lang="zh-CN">
                <a:latin typeface="+mj-ea"/>
                <a:cs typeface="+mj-ea"/>
              </a:rPr>
              <a:t>溶液，溶液变红，证实了甲的猜测。同时发现有白色沉淀产生，且溶液颜色深浅、沉淀量多少与取样时间有关，对比实验记录如下：</a:t>
            </a:r>
            <a:endParaRPr lang="zh-CN" altLang="en-US">
              <a:latin typeface="+mj-ea"/>
              <a:cs typeface="+mj-ea"/>
            </a:endParaRPr>
          </a:p>
        </p:txBody>
      </p:sp>
      <p:graphicFrame>
        <p:nvGraphicFramePr>
          <p:cNvPr id="4" name="表格 3"/>
          <p:cNvGraphicFramePr/>
          <p:nvPr>
            <p:custDataLst>
              <p:tags r:id="rId1"/>
            </p:custDataLst>
          </p:nvPr>
        </p:nvGraphicFramePr>
        <p:xfrm>
          <a:off x="603250" y="2414270"/>
          <a:ext cx="7698740" cy="1920240"/>
        </p:xfrm>
        <a:graphic>
          <a:graphicData uri="http://schemas.openxmlformats.org/drawingml/2006/table">
            <a:tbl>
              <a:tblPr firstRow="1" bandRow="1">
                <a:tableStyleId>{5940675A-B579-460E-94D1-54222C63F5DA}</a:tableStyleId>
              </a:tblPr>
              <a:tblGrid>
                <a:gridCol w="713740"/>
                <a:gridCol w="1441450"/>
                <a:gridCol w="5543550"/>
              </a:tblGrid>
              <a:tr h="190500">
                <a:tc>
                  <a:txBody>
                    <a:bodyPr/>
                    <a:lstStyle/>
                    <a:p>
                      <a:pPr indent="0" algn="ctr">
                        <a:buNone/>
                      </a:pPr>
                      <a:r>
                        <a:rPr lang="en-US" sz="1800" b="0">
                          <a:solidFill>
                            <a:srgbClr val="000000"/>
                          </a:solidFill>
                          <a:latin typeface="+mj-ea"/>
                          <a:ea typeface="+mj-ea"/>
                          <a:cs typeface="Times New Roman" panose="02020603050405020304" pitchFamily="18" charset="0"/>
                        </a:rPr>
                        <a:t>序号</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mj-ea"/>
                        </a:rPr>
                        <a:t>取样时间/ min</a:t>
                      </a:r>
                      <a:endParaRPr lang="en-US" altLang="en-US" sz="1800" b="0">
                        <a:solidFill>
                          <a:srgbClr val="000000"/>
                        </a:solidFill>
                        <a:latin typeface="+mj-ea"/>
                        <a:ea typeface="+mj-ea"/>
                        <a:cs typeface="+mj-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Times New Roman" panose="02020603050405020304" pitchFamily="18" charset="0"/>
                        </a:rPr>
                        <a:t>现象</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a:txBody>
                    <a:bodyPr/>
                    <a:lstStyle/>
                    <a:p>
                      <a:pPr indent="0" algn="ctr">
                        <a:buNone/>
                      </a:pPr>
                      <a:r>
                        <a:rPr lang="en-US" sz="1800" b="0">
                          <a:solidFill>
                            <a:srgbClr val="000000"/>
                          </a:solidFill>
                          <a:latin typeface="+mj-ea"/>
                          <a:ea typeface="+mj-ea"/>
                          <a:cs typeface="宋体" panose="02010600030101010101" pitchFamily="2" charset="-122"/>
                        </a:rPr>
                        <a:t>ⅰ</a:t>
                      </a:r>
                      <a:endParaRPr lang="en-US" altLang="en-US" sz="1800" b="0">
                        <a:solidFill>
                          <a:srgbClr val="000000"/>
                        </a:solidFill>
                        <a:latin typeface="+mj-ea"/>
                        <a:ea typeface="+mj-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Times New Roman" panose="02020603050405020304" pitchFamily="18" charset="0"/>
                        </a:rPr>
                        <a:t>3</a:t>
                      </a:r>
                      <a:r>
                        <a:rPr lang="en-US" sz="1800" b="0">
                          <a:solidFill>
                            <a:srgbClr val="000000"/>
                          </a:solidFill>
                          <a:latin typeface="+mj-ea"/>
                          <a:ea typeface="+mj-ea"/>
                          <a:cs typeface="楷体" panose="02010609060101010101" charset="-122"/>
                        </a:rPr>
                        <a:t> </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mj-ea"/>
                          <a:ea typeface="+mj-ea"/>
                          <a:cs typeface="Times New Roman" panose="02020603050405020304" pitchFamily="18" charset="0"/>
                        </a:rPr>
                        <a:t>产生大量白色沉淀</a:t>
                      </a:r>
                      <a:r>
                        <a:rPr lang="en-US" sz="1800" b="0">
                          <a:solidFill>
                            <a:srgbClr val="000000"/>
                          </a:solidFill>
                          <a:latin typeface="+mj-ea"/>
                          <a:ea typeface="+mj-ea"/>
                          <a:cs typeface="楷体" panose="02010609060101010101" charset="-122"/>
                        </a:rPr>
                        <a:t>；</a:t>
                      </a:r>
                      <a:r>
                        <a:rPr lang="en-US" sz="1800" b="0">
                          <a:solidFill>
                            <a:srgbClr val="000000"/>
                          </a:solidFill>
                          <a:latin typeface="+mj-ea"/>
                          <a:ea typeface="+mj-ea"/>
                          <a:cs typeface="Times New Roman" panose="02020603050405020304" pitchFamily="18" charset="0"/>
                        </a:rPr>
                        <a:t>溶液</a:t>
                      </a:r>
                      <a:r>
                        <a:rPr lang="en-US" sz="1800" b="0">
                          <a:solidFill>
                            <a:srgbClr val="000000"/>
                          </a:solidFill>
                          <a:latin typeface="+mj-ea"/>
                          <a:ea typeface="+mj-ea"/>
                          <a:cs typeface="楷体" panose="02010609060101010101" charset="-122"/>
                        </a:rPr>
                        <a:t>呈</a:t>
                      </a:r>
                      <a:r>
                        <a:rPr lang="en-US" sz="1800" b="0">
                          <a:solidFill>
                            <a:srgbClr val="000000"/>
                          </a:solidFill>
                          <a:latin typeface="+mj-ea"/>
                          <a:ea typeface="+mj-ea"/>
                          <a:cs typeface="Times New Roman" panose="02020603050405020304" pitchFamily="18" charset="0"/>
                        </a:rPr>
                        <a:t>红色</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a:txBody>
                    <a:bodyPr/>
                    <a:lstStyle/>
                    <a:p>
                      <a:pPr indent="0" algn="ctr">
                        <a:buNone/>
                      </a:pPr>
                      <a:r>
                        <a:rPr lang="en-US" sz="1800" b="0">
                          <a:solidFill>
                            <a:srgbClr val="000000"/>
                          </a:solidFill>
                          <a:latin typeface="+mj-ea"/>
                          <a:ea typeface="+mj-ea"/>
                          <a:cs typeface="宋体" panose="02010600030101010101" pitchFamily="2" charset="-122"/>
                        </a:rPr>
                        <a:t>ⅱ</a:t>
                      </a:r>
                      <a:endParaRPr lang="en-US" altLang="en-US" sz="1800" b="0">
                        <a:solidFill>
                          <a:srgbClr val="000000"/>
                        </a:solidFill>
                        <a:latin typeface="+mj-ea"/>
                        <a:ea typeface="+mj-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Times New Roman" panose="02020603050405020304" pitchFamily="18" charset="0"/>
                        </a:rPr>
                        <a:t>30</a:t>
                      </a:r>
                      <a:r>
                        <a:rPr lang="en-US" sz="1800" b="0">
                          <a:solidFill>
                            <a:srgbClr val="000000"/>
                          </a:solidFill>
                          <a:latin typeface="+mj-ea"/>
                          <a:ea typeface="+mj-ea"/>
                          <a:cs typeface="楷体" panose="02010609060101010101" charset="-122"/>
                        </a:rPr>
                        <a:t> </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mj-ea"/>
                          <a:ea typeface="+mj-ea"/>
                          <a:cs typeface="+mj-ea"/>
                        </a:rPr>
                        <a:t>产生白色沉淀，较3 min时量少；溶液红色较3 min时加深</a:t>
                      </a:r>
                      <a:endParaRPr lang="en-US" altLang="en-US" sz="1800" b="0">
                        <a:solidFill>
                          <a:srgbClr val="000000"/>
                        </a:solidFill>
                        <a:latin typeface="+mj-ea"/>
                        <a:ea typeface="+mj-ea"/>
                        <a:cs typeface="+mj-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a:txBody>
                    <a:bodyPr/>
                    <a:lstStyle/>
                    <a:p>
                      <a:pPr indent="0" algn="ctr">
                        <a:buNone/>
                      </a:pPr>
                      <a:r>
                        <a:rPr lang="en-US" sz="1800" b="0">
                          <a:solidFill>
                            <a:srgbClr val="000000"/>
                          </a:solidFill>
                          <a:latin typeface="+mj-ea"/>
                          <a:ea typeface="+mj-ea"/>
                          <a:cs typeface="宋体" panose="02010600030101010101" pitchFamily="2" charset="-122"/>
                        </a:rPr>
                        <a:t>ⅲ</a:t>
                      </a:r>
                      <a:endParaRPr lang="en-US" altLang="en-US" sz="1800" b="0">
                        <a:solidFill>
                          <a:srgbClr val="000000"/>
                        </a:solidFill>
                        <a:latin typeface="+mj-ea"/>
                        <a:ea typeface="+mj-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mj-ea"/>
                          <a:ea typeface="+mj-ea"/>
                          <a:cs typeface="Times New Roman" panose="02020603050405020304" pitchFamily="18" charset="0"/>
                        </a:rPr>
                        <a:t>120</a:t>
                      </a:r>
                      <a:r>
                        <a:rPr lang="en-US" sz="1800" b="0">
                          <a:solidFill>
                            <a:srgbClr val="000000"/>
                          </a:solidFill>
                          <a:latin typeface="+mj-ea"/>
                          <a:ea typeface="+mj-ea"/>
                          <a:cs typeface="楷体" panose="02010609060101010101" charset="-122"/>
                        </a:rPr>
                        <a:t> </a:t>
                      </a:r>
                      <a:endParaRPr lang="en-US" altLang="en-US" sz="1800" b="0">
                        <a:solidFill>
                          <a:srgbClr val="000000"/>
                        </a:solidFill>
                        <a:latin typeface="+mj-ea"/>
                        <a:ea typeface="+mj-ea"/>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mj-ea"/>
                          <a:ea typeface="+mj-ea"/>
                          <a:cs typeface="+mj-ea"/>
                        </a:rPr>
                        <a:t>产生白色沉淀，较30 min时量少；溶液红色较30 min时变浅</a:t>
                      </a:r>
                      <a:endParaRPr lang="en-US" altLang="en-US" sz="1800" b="0">
                        <a:solidFill>
                          <a:srgbClr val="000000"/>
                        </a:solidFill>
                        <a:latin typeface="+mj-ea"/>
                        <a:ea typeface="+mj-ea"/>
                        <a:cs typeface="+mj-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032000" y="4462780"/>
            <a:ext cx="5080000" cy="337185"/>
          </a:xfrm>
          <a:prstGeom prst="rect">
            <a:avLst/>
          </a:prstGeom>
          <a:noFill/>
          <a:ln w="9525">
            <a:noFill/>
          </a:ln>
        </p:spPr>
        <p:txBody>
          <a:bodyPr>
            <a:spAutoFit/>
          </a:bodyPr>
          <a:lstStyle/>
          <a:p>
            <a:pPr indent="101600"/>
            <a:r>
              <a:rPr lang="zh-CN" sz="1600">
                <a:ea typeface="楷体" panose="02010609060101010101" charset="-122"/>
              </a:rPr>
              <a:t>（资料：</a:t>
            </a:r>
            <a:r>
              <a:rPr lang="en-US" sz="1600">
                <a:latin typeface="Times New Roman" panose="02020603050405020304" pitchFamily="18" charset="0"/>
                <a:ea typeface="楷体" panose="02010609060101010101" charset="-122"/>
              </a:rPr>
              <a:t>Ag</a:t>
            </a:r>
            <a:r>
              <a:rPr lang="en-US" sz="1600" baseline="30000">
                <a:latin typeface="Times New Roman" panose="02020603050405020304" pitchFamily="18" charset="0"/>
                <a:ea typeface="楷体" panose="02010609060101010101" charset="-122"/>
              </a:rPr>
              <a:t>+</a:t>
            </a:r>
            <a:r>
              <a:rPr lang="zh-CN" sz="1600">
                <a:ea typeface="楷体" panose="02010609060101010101" charset="-122"/>
              </a:rPr>
              <a:t>与</a:t>
            </a:r>
            <a:r>
              <a:rPr lang="en-US" sz="1600">
                <a:latin typeface="Times New Roman" panose="02020603050405020304" pitchFamily="18" charset="0"/>
                <a:ea typeface="楷体" panose="02010609060101010101" charset="-122"/>
              </a:rPr>
              <a:t>SCN</a:t>
            </a:r>
            <a:r>
              <a:rPr lang="en-US" sz="1600" baseline="30000">
                <a:latin typeface="Symbol" panose="05050102010706020507" charset="0"/>
                <a:ea typeface="楷体" panose="02010609060101010101" charset="-122"/>
                <a:cs typeface="Times New Roman" panose="02020603050405020304" pitchFamily="18" charset="0"/>
              </a:rPr>
              <a:t>-</a:t>
            </a:r>
            <a:r>
              <a:rPr lang="zh-CN" sz="1600">
                <a:ea typeface="楷体" panose="02010609060101010101" charset="-122"/>
              </a:rPr>
              <a:t>生成白色沉淀</a:t>
            </a:r>
            <a:r>
              <a:rPr lang="en-US" sz="1600">
                <a:latin typeface="Times New Roman" panose="02020603050405020304" pitchFamily="18" charset="0"/>
                <a:ea typeface="楷体" panose="02010609060101010101" charset="-122"/>
              </a:rPr>
              <a:t>AgSCN</a:t>
            </a:r>
            <a:r>
              <a:rPr lang="zh-CN" sz="1600">
                <a:ea typeface="楷体" panose="02010609060101010101" charset="-122"/>
              </a:rPr>
              <a:t>）</a:t>
            </a:r>
            <a:endParaRPr lang="zh-CN" altLang="en-US" sz="1600">
              <a:ea typeface="楷体" panose="02010609060101010101" charset="-122"/>
            </a:endParaRPr>
          </a:p>
        </p:txBody>
      </p:sp>
      <p:sp>
        <p:nvSpPr>
          <p:cNvPr id="3" name="圆角矩形标注 2"/>
          <p:cNvSpPr/>
          <p:nvPr/>
        </p:nvSpPr>
        <p:spPr>
          <a:xfrm>
            <a:off x="3431540" y="1215390"/>
            <a:ext cx="5711825" cy="358140"/>
          </a:xfrm>
          <a:prstGeom prst="wedgeRoundRectCallout">
            <a:avLst>
              <a:gd name="adj1" fmla="val -26873"/>
              <a:gd name="adj2" fmla="val 6170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r>
              <a:rPr lang="zh-CN" altLang="en-US">
                <a:solidFill>
                  <a:schemeClr val="tx1"/>
                </a:solidFill>
                <a:effectLst>
                  <a:outerShdw blurRad="38100" dist="19050" dir="2700000" algn="tl" rotWithShape="0">
                    <a:schemeClr val="dk1">
                      <a:alpha val="40000"/>
                    </a:schemeClr>
                  </a:outerShdw>
                </a:effectLst>
              </a:rPr>
              <a:t>必备知识：</a:t>
            </a:r>
            <a:r>
              <a:rPr lang="en-US" altLang="zh-CN">
                <a:solidFill>
                  <a:schemeClr val="tx1"/>
                </a:solidFill>
                <a:effectLst>
                  <a:outerShdw blurRad="38100" dist="19050" dir="2700000" algn="tl" rotWithShape="0">
                    <a:schemeClr val="dk1">
                      <a:alpha val="40000"/>
                    </a:schemeClr>
                  </a:outerShdw>
                </a:effectLst>
              </a:rPr>
              <a:t>Fe</a:t>
            </a:r>
            <a:r>
              <a:rPr lang="en-US" altLang="zh-CN" baseline="30000">
                <a:solidFill>
                  <a:schemeClr val="tx1"/>
                </a:solidFill>
                <a:effectLst>
                  <a:outerShdw blurRad="38100" dist="19050" dir="2700000" algn="tl" rotWithShape="0">
                    <a:schemeClr val="dk1">
                      <a:alpha val="40000"/>
                    </a:schemeClr>
                  </a:outerShdw>
                </a:effectLst>
              </a:rPr>
              <a:t>3+</a:t>
            </a:r>
            <a:r>
              <a:rPr lang="zh-CN" altLang="en-US">
                <a:solidFill>
                  <a:schemeClr val="tx1"/>
                </a:solidFill>
                <a:effectLst>
                  <a:outerShdw blurRad="38100" dist="19050" dir="2700000" algn="tl" rotWithShape="0">
                    <a:schemeClr val="dk1">
                      <a:alpha val="40000"/>
                    </a:schemeClr>
                  </a:outerShdw>
                </a:effectLst>
              </a:rPr>
              <a:t>检验   </a:t>
            </a:r>
            <a:r>
              <a:rPr lang="en-US" altLang="zh-CN">
                <a:solidFill>
                  <a:schemeClr val="tx1"/>
                </a:solidFill>
                <a:effectLst>
                  <a:outerShdw blurRad="38100" dist="19050" dir="2700000" algn="tl" rotWithShape="0">
                    <a:schemeClr val="dk1">
                      <a:alpha val="40000"/>
                    </a:schemeClr>
                  </a:outerShdw>
                </a:effectLst>
              </a:rPr>
              <a:t>Fe</a:t>
            </a:r>
            <a:r>
              <a:rPr lang="en-US" altLang="zh-CN" baseline="30000">
                <a:solidFill>
                  <a:schemeClr val="tx1"/>
                </a:solidFill>
                <a:effectLst>
                  <a:outerShdw blurRad="38100" dist="19050" dir="2700000" algn="tl" rotWithShape="0">
                    <a:schemeClr val="dk1">
                      <a:alpha val="40000"/>
                    </a:schemeClr>
                  </a:outerShdw>
                </a:effectLst>
              </a:rPr>
              <a:t>3+ </a:t>
            </a:r>
            <a:r>
              <a:rPr lang="en-US" altLang="zh-CN">
                <a:solidFill>
                  <a:schemeClr val="tx1"/>
                </a:solidFill>
                <a:effectLst>
                  <a:outerShdw blurRad="38100" dist="19050" dir="2700000" algn="tl" rotWithShape="0">
                    <a:schemeClr val="dk1">
                      <a:alpha val="40000"/>
                    </a:schemeClr>
                  </a:outerShdw>
                </a:effectLst>
              </a:rPr>
              <a:t>+ 3SCN</a:t>
            </a:r>
            <a:r>
              <a:rPr lang="en-US" altLang="zh-CN" baseline="30000">
                <a:solidFill>
                  <a:schemeClr val="tx1"/>
                </a:solidFill>
                <a:effectLst>
                  <a:outerShdw blurRad="38100" dist="19050" dir="2700000" algn="tl" rotWithShape="0">
                    <a:schemeClr val="dk1">
                      <a:alpha val="40000"/>
                    </a:schemeClr>
                  </a:outerShdw>
                </a:effectLst>
              </a:rPr>
              <a:t>-         </a:t>
            </a:r>
            <a:r>
              <a:rPr lang="en-US" altLang="zh-CN">
                <a:solidFill>
                  <a:schemeClr val="tx1"/>
                </a:solidFill>
                <a:effectLst>
                  <a:outerShdw blurRad="38100" dist="19050" dir="2700000" algn="tl" rotWithShape="0">
                    <a:schemeClr val="dk1">
                      <a:alpha val="40000"/>
                    </a:schemeClr>
                  </a:outerShdw>
                </a:effectLst>
              </a:rPr>
              <a:t>Fe(SCN)</a:t>
            </a:r>
            <a:r>
              <a:rPr lang="en-US" altLang="zh-CN" baseline="-25000">
                <a:solidFill>
                  <a:schemeClr val="tx1"/>
                </a:solidFill>
                <a:effectLst>
                  <a:outerShdw blurRad="38100" dist="19050" dir="2700000" algn="tl" rotWithShape="0">
                    <a:schemeClr val="dk1">
                      <a:alpha val="40000"/>
                    </a:schemeClr>
                  </a:outerShdw>
                </a:effectLst>
              </a:rPr>
              <a:t>3(</a:t>
            </a:r>
            <a:r>
              <a:rPr lang="zh-CN" altLang="en-US" baseline="-25000">
                <a:solidFill>
                  <a:schemeClr val="tx1"/>
                </a:solidFill>
                <a:effectLst>
                  <a:outerShdw blurRad="38100" dist="19050" dir="2700000" algn="tl" rotWithShape="0">
                    <a:schemeClr val="dk1">
                      <a:alpha val="40000"/>
                    </a:schemeClr>
                  </a:outerShdw>
                </a:effectLst>
              </a:rPr>
              <a:t>红色）</a:t>
            </a:r>
          </a:p>
        </p:txBody>
      </p:sp>
      <p:sp>
        <p:nvSpPr>
          <p:cNvPr id="6" name="圆角矩形标注 5"/>
          <p:cNvSpPr/>
          <p:nvPr/>
        </p:nvSpPr>
        <p:spPr>
          <a:xfrm>
            <a:off x="739140" y="485775"/>
            <a:ext cx="6692265" cy="571500"/>
          </a:xfrm>
          <a:prstGeom prst="wedgeRoundRectCallout">
            <a:avLst>
              <a:gd name="adj1" fmla="val -30463"/>
              <a:gd name="adj2" fmla="val 10054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a:solidFill>
                  <a:schemeClr val="tx1"/>
                </a:solidFill>
                <a:effectLst>
                  <a:outerShdw blurRad="38100" dist="19050" dir="2700000" algn="tl" rotWithShape="0">
                    <a:schemeClr val="dk1">
                      <a:alpha val="40000"/>
                    </a:schemeClr>
                  </a:outerShdw>
                </a:effectLst>
              </a:rPr>
              <a:t>实验回顾：</a:t>
            </a:r>
            <a:r>
              <a:rPr lang="zh-CN" altLang="en-US">
                <a:solidFill>
                  <a:schemeClr val="tx1"/>
                </a:solidFill>
                <a:sym typeface="+mn-ea"/>
              </a:rPr>
              <a:t>向硝酸酸化的0.05 mol·L硝酸银溶液（pH≈2）中加入过量铁粉，搅拌后静置，烧杯底部有黑色固体，</a:t>
            </a:r>
            <a:r>
              <a:rPr lang="zh-CN" altLang="en-US" b="1">
                <a:solidFill>
                  <a:srgbClr val="0000FF"/>
                </a:solidFill>
                <a:sym typeface="+mn-ea"/>
              </a:rPr>
              <a:t>溶液呈黄色</a:t>
            </a:r>
            <a:r>
              <a:rPr lang="zh-CN" altLang="en-US">
                <a:solidFill>
                  <a:schemeClr val="tx1"/>
                </a:solidFill>
                <a:sym typeface="+mn-ea"/>
              </a:rPr>
              <a:t>。</a:t>
            </a:r>
            <a:endParaRPr lang="zh-CN" altLang="en-US" baseline="30000">
              <a:solidFill>
                <a:schemeClr val="tx1"/>
              </a:solidFill>
              <a:effectLst>
                <a:outerShdw blurRad="38100" dist="19050" dir="2700000" algn="tl" rotWithShape="0">
                  <a:schemeClr val="dk1">
                    <a:alpha val="40000"/>
                  </a:schemeClr>
                </a:outerShdw>
              </a:effectLst>
              <a:sym typeface="+mn-ea"/>
            </a:endParaRPr>
          </a:p>
        </p:txBody>
      </p:sp>
      <p:sp>
        <p:nvSpPr>
          <p:cNvPr id="7" name="矩形 6"/>
          <p:cNvSpPr/>
          <p:nvPr/>
        </p:nvSpPr>
        <p:spPr>
          <a:xfrm>
            <a:off x="5758815" y="770890"/>
            <a:ext cx="1166495" cy="286385"/>
          </a:xfrm>
          <a:prstGeom prst="rect">
            <a:avLst/>
          </a:prstGeom>
          <a:noFill/>
          <a:ln w="38100">
            <a:solidFill>
              <a:srgbClr val="FFFF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3743109" name="组合 1073743108"/>
          <p:cNvGrpSpPr/>
          <p:nvPr/>
        </p:nvGrpSpPr>
        <p:grpSpPr>
          <a:xfrm>
            <a:off x="7183120" y="1334770"/>
            <a:ext cx="228600" cy="99060"/>
            <a:chOff x="1854" y="7218"/>
            <a:chExt cx="720" cy="468"/>
          </a:xfrm>
        </p:grpSpPr>
        <p:sp>
          <p:nvSpPr>
            <p:cNvPr id="1073743110" name="直接连接符 1073743109"/>
            <p:cNvSpPr/>
            <p:nvPr/>
          </p:nvSpPr>
          <p:spPr>
            <a:xfrm>
              <a:off x="1854" y="7374"/>
              <a:ext cx="720" cy="0"/>
            </a:xfrm>
            <a:prstGeom prst="line">
              <a:avLst/>
            </a:prstGeom>
            <a:ln w="9525" cap="flat" cmpd="sng">
              <a:solidFill>
                <a:srgbClr val="000000"/>
              </a:solidFill>
              <a:prstDash val="solid"/>
              <a:headEnd type="none" w="med" len="med"/>
              <a:tailEnd type="none" w="med" len="med"/>
            </a:ln>
          </p:spPr>
        </p:sp>
        <p:sp>
          <p:nvSpPr>
            <p:cNvPr id="1073743111" name="直接连接符 1073743110"/>
            <p:cNvSpPr/>
            <p:nvPr/>
          </p:nvSpPr>
          <p:spPr>
            <a:xfrm>
              <a:off x="1854" y="7530"/>
              <a:ext cx="720" cy="0"/>
            </a:xfrm>
            <a:prstGeom prst="line">
              <a:avLst/>
            </a:prstGeom>
            <a:ln w="9525" cap="flat" cmpd="sng">
              <a:solidFill>
                <a:srgbClr val="000000"/>
              </a:solidFill>
              <a:prstDash val="solid"/>
              <a:headEnd type="none" w="med" len="med"/>
              <a:tailEnd type="none" w="med" len="med"/>
            </a:ln>
          </p:spPr>
        </p:sp>
        <p:sp>
          <p:nvSpPr>
            <p:cNvPr id="1073743112" name="直接连接符 1073743111"/>
            <p:cNvSpPr/>
            <p:nvPr/>
          </p:nvSpPr>
          <p:spPr>
            <a:xfrm flipH="1" flipV="1">
              <a:off x="2394" y="7218"/>
              <a:ext cx="180" cy="156"/>
            </a:xfrm>
            <a:prstGeom prst="line">
              <a:avLst/>
            </a:prstGeom>
            <a:ln w="9525" cap="flat" cmpd="sng">
              <a:solidFill>
                <a:srgbClr val="000000"/>
              </a:solidFill>
              <a:prstDash val="solid"/>
              <a:headEnd type="none" w="med" len="med"/>
              <a:tailEnd type="none" w="med" len="med"/>
            </a:ln>
          </p:spPr>
        </p:sp>
        <p:sp>
          <p:nvSpPr>
            <p:cNvPr id="1073743113" name="直接连接符 1073743112"/>
            <p:cNvSpPr/>
            <p:nvPr/>
          </p:nvSpPr>
          <p:spPr>
            <a:xfrm>
              <a:off x="1854" y="7530"/>
              <a:ext cx="180" cy="156"/>
            </a:xfrm>
            <a:prstGeom prst="line">
              <a:avLst/>
            </a:prstGeom>
            <a:ln w="9525" cap="flat" cmpd="sng">
              <a:solidFill>
                <a:srgbClr val="000000"/>
              </a:solidFill>
              <a:prstDash val="solid"/>
              <a:headEnd type="none" w="med" len="med"/>
              <a:tailEnd type="none" w="med" len="med"/>
            </a:ln>
          </p:spPr>
        </p:sp>
      </p:grpSp>
      <p:sp>
        <p:nvSpPr>
          <p:cNvPr id="8" name="矩形 7"/>
          <p:cNvSpPr/>
          <p:nvPr/>
        </p:nvSpPr>
        <p:spPr>
          <a:xfrm>
            <a:off x="5541010" y="2973070"/>
            <a:ext cx="535940" cy="250825"/>
          </a:xfrm>
          <a:prstGeom prst="rect">
            <a:avLst/>
          </a:prstGeom>
          <a:noFill/>
          <a:ln w="38100">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016885" y="4083685"/>
            <a:ext cx="535940" cy="250825"/>
          </a:xfrm>
          <a:prstGeom prst="rect">
            <a:avLst/>
          </a:prstGeom>
          <a:noFill/>
          <a:ln w="38100">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778760" y="3512185"/>
            <a:ext cx="535940" cy="250825"/>
          </a:xfrm>
          <a:prstGeom prst="rect">
            <a:avLst/>
          </a:prstGeom>
          <a:noFill/>
          <a:ln w="38100">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647180" y="3261360"/>
            <a:ext cx="464820" cy="250825"/>
          </a:xfrm>
          <a:prstGeom prst="rect">
            <a:avLst/>
          </a:prstGeom>
          <a:noFill/>
          <a:ln w="38100">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751955" y="3763010"/>
            <a:ext cx="488315" cy="250825"/>
          </a:xfrm>
          <a:prstGeom prst="rect">
            <a:avLst/>
          </a:prstGeom>
          <a:noFill/>
          <a:ln w="38100">
            <a:solidFill>
              <a:srgbClr val="FF0000"/>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431540" y="3417570"/>
            <a:ext cx="1355725" cy="368300"/>
          </a:xfrm>
          <a:prstGeom prst="rect">
            <a:avLst/>
          </a:prstGeom>
          <a:noFill/>
        </p:spPr>
        <p:txBody>
          <a:bodyPr wrap="none" rtlCol="0" anchor="t">
            <a:spAutoFit/>
          </a:bodyPr>
          <a:lstStyle/>
          <a:p>
            <a:r>
              <a:rPr lang="en-US" i="1">
                <a:solidFill>
                  <a:srgbClr val="0000FF"/>
                </a:solidFill>
                <a:latin typeface="+mj-ea"/>
                <a:cs typeface="+mj-ea"/>
                <a:sym typeface="+mn-ea"/>
              </a:rPr>
              <a:t>c</a:t>
            </a:r>
            <a:r>
              <a:rPr lang="en-US">
                <a:solidFill>
                  <a:srgbClr val="0000FF"/>
                </a:solidFill>
                <a:latin typeface="+mj-ea"/>
                <a:cs typeface="+mj-ea"/>
                <a:sym typeface="+mn-ea"/>
              </a:rPr>
              <a:t>(Fe</a:t>
            </a:r>
            <a:r>
              <a:rPr lang="en-US" baseline="30000">
                <a:solidFill>
                  <a:srgbClr val="0000FF"/>
                </a:solidFill>
                <a:latin typeface="+mj-ea"/>
                <a:cs typeface="+mj-ea"/>
                <a:sym typeface="+mn-ea"/>
              </a:rPr>
              <a:t>3+</a:t>
            </a:r>
            <a:r>
              <a:rPr lang="en-US">
                <a:solidFill>
                  <a:srgbClr val="0000FF"/>
                </a:solidFill>
                <a:latin typeface="+mj-ea"/>
                <a:cs typeface="+mj-ea"/>
                <a:sym typeface="+mn-ea"/>
              </a:rPr>
              <a:t>)</a:t>
            </a:r>
            <a:r>
              <a:rPr lang="zh-CN">
                <a:solidFill>
                  <a:srgbClr val="0000FF"/>
                </a:solidFill>
                <a:latin typeface="+mj-ea"/>
                <a:cs typeface="+mj-ea"/>
                <a:sym typeface="+mn-ea"/>
              </a:rPr>
              <a:t>增大</a:t>
            </a:r>
            <a:endParaRPr lang="zh-CN" altLang="en-US"/>
          </a:p>
        </p:txBody>
      </p:sp>
      <p:sp>
        <p:nvSpPr>
          <p:cNvPr id="17" name="文本框 16"/>
          <p:cNvSpPr txBox="1"/>
          <p:nvPr/>
        </p:nvSpPr>
        <p:spPr>
          <a:xfrm>
            <a:off x="3575685" y="3966210"/>
            <a:ext cx="1355725" cy="368300"/>
          </a:xfrm>
          <a:prstGeom prst="rect">
            <a:avLst/>
          </a:prstGeom>
          <a:noFill/>
        </p:spPr>
        <p:txBody>
          <a:bodyPr wrap="none" rtlCol="0" anchor="t">
            <a:spAutoFit/>
          </a:bodyPr>
          <a:lstStyle/>
          <a:p>
            <a:r>
              <a:rPr lang="en-US" i="1">
                <a:solidFill>
                  <a:srgbClr val="0000FF"/>
                </a:solidFill>
                <a:latin typeface="+mj-ea"/>
                <a:cs typeface="+mj-ea"/>
                <a:sym typeface="+mn-ea"/>
              </a:rPr>
              <a:t>c</a:t>
            </a:r>
            <a:r>
              <a:rPr lang="en-US">
                <a:solidFill>
                  <a:srgbClr val="0000FF"/>
                </a:solidFill>
                <a:latin typeface="+mj-ea"/>
                <a:cs typeface="+mj-ea"/>
                <a:sym typeface="+mn-ea"/>
              </a:rPr>
              <a:t>(Fe</a:t>
            </a:r>
            <a:r>
              <a:rPr lang="en-US" baseline="30000">
                <a:solidFill>
                  <a:srgbClr val="0000FF"/>
                </a:solidFill>
                <a:latin typeface="+mj-ea"/>
                <a:cs typeface="+mj-ea"/>
                <a:sym typeface="+mn-ea"/>
              </a:rPr>
              <a:t>3+</a:t>
            </a:r>
            <a:r>
              <a:rPr lang="en-US">
                <a:solidFill>
                  <a:srgbClr val="0000FF"/>
                </a:solidFill>
                <a:latin typeface="+mj-ea"/>
                <a:cs typeface="+mj-ea"/>
                <a:sym typeface="+mn-ea"/>
              </a:rPr>
              <a:t>)</a:t>
            </a:r>
            <a:r>
              <a:rPr lang="zh-CN">
                <a:solidFill>
                  <a:srgbClr val="0000FF"/>
                </a:solidFill>
                <a:latin typeface="+mj-ea"/>
                <a:cs typeface="+mj-ea"/>
                <a:sym typeface="+mn-ea"/>
              </a:rPr>
              <a:t>减小</a:t>
            </a:r>
            <a:endParaRPr lang="zh-CN" altLang="en-US"/>
          </a:p>
        </p:txBody>
      </p:sp>
      <p:sp>
        <p:nvSpPr>
          <p:cNvPr id="18" name="圆角矩形标注 17"/>
          <p:cNvSpPr/>
          <p:nvPr/>
        </p:nvSpPr>
        <p:spPr>
          <a:xfrm>
            <a:off x="3186430" y="2414270"/>
            <a:ext cx="4818380" cy="358140"/>
          </a:xfrm>
          <a:prstGeom prst="wedgeRoundRectCallout">
            <a:avLst>
              <a:gd name="adj1" fmla="val -27609"/>
              <a:gd name="adj2" fmla="val 8829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r>
              <a:rPr lang="zh-CN" altLang="en-US">
                <a:solidFill>
                  <a:schemeClr val="tx1"/>
                </a:solidFill>
                <a:effectLst>
                  <a:outerShdw blurRad="38100" dist="19050" dir="2700000" algn="tl" rotWithShape="0">
                    <a:schemeClr val="dk1">
                      <a:alpha val="40000"/>
                    </a:schemeClr>
                  </a:outerShdw>
                </a:effectLst>
              </a:rPr>
              <a:t>资料信息：</a:t>
            </a:r>
            <a:r>
              <a:rPr lang="en-US">
                <a:solidFill>
                  <a:schemeClr val="tx1"/>
                </a:solidFill>
                <a:latin typeface="+mj-ea"/>
                <a:ea typeface="+mj-ea"/>
                <a:cs typeface="+mj-ea"/>
                <a:sym typeface="+mn-ea"/>
              </a:rPr>
              <a:t>Ag</a:t>
            </a:r>
            <a:r>
              <a:rPr lang="en-US" baseline="30000">
                <a:solidFill>
                  <a:schemeClr val="tx1"/>
                </a:solidFill>
                <a:latin typeface="+mj-ea"/>
                <a:ea typeface="+mj-ea"/>
                <a:cs typeface="+mj-ea"/>
                <a:sym typeface="+mn-ea"/>
              </a:rPr>
              <a:t>+</a:t>
            </a:r>
            <a:r>
              <a:rPr lang="zh-CN">
                <a:solidFill>
                  <a:schemeClr val="tx1"/>
                </a:solidFill>
                <a:latin typeface="+mj-ea"/>
                <a:ea typeface="+mj-ea"/>
                <a:cs typeface="+mj-ea"/>
                <a:sym typeface="+mn-ea"/>
              </a:rPr>
              <a:t>与</a:t>
            </a:r>
            <a:r>
              <a:rPr lang="en-US">
                <a:solidFill>
                  <a:schemeClr val="tx1"/>
                </a:solidFill>
                <a:latin typeface="+mj-ea"/>
                <a:ea typeface="+mj-ea"/>
                <a:cs typeface="+mj-ea"/>
                <a:sym typeface="+mn-ea"/>
              </a:rPr>
              <a:t>SCN</a:t>
            </a:r>
            <a:r>
              <a:rPr lang="en-US" baseline="30000">
                <a:solidFill>
                  <a:schemeClr val="tx1"/>
                </a:solidFill>
                <a:latin typeface="+mj-ea"/>
                <a:ea typeface="+mj-ea"/>
                <a:cs typeface="+mj-ea"/>
                <a:sym typeface="+mn-ea"/>
              </a:rPr>
              <a:t>-</a:t>
            </a:r>
            <a:r>
              <a:rPr lang="zh-CN">
                <a:solidFill>
                  <a:schemeClr val="tx1"/>
                </a:solidFill>
                <a:latin typeface="+mj-ea"/>
                <a:ea typeface="+mj-ea"/>
                <a:cs typeface="+mj-ea"/>
                <a:sym typeface="+mn-ea"/>
              </a:rPr>
              <a:t>生成白色沉淀</a:t>
            </a:r>
            <a:r>
              <a:rPr lang="en-US">
                <a:solidFill>
                  <a:schemeClr val="tx1"/>
                </a:solidFill>
                <a:latin typeface="+mj-ea"/>
                <a:ea typeface="+mj-ea"/>
                <a:cs typeface="+mj-ea"/>
                <a:sym typeface="+mn-ea"/>
              </a:rPr>
              <a:t>AgSCN</a:t>
            </a:r>
            <a:endParaRPr lang="en-US" altLang="en-US" baseline="-25000">
              <a:solidFill>
                <a:schemeClr val="tx1"/>
              </a:solidFill>
              <a:effectLst>
                <a:outerShdw blurRad="38100" dist="19050" dir="2700000" algn="tl" rotWithShape="0">
                  <a:schemeClr val="dk1">
                    <a:alpha val="40000"/>
                  </a:schemeClr>
                </a:outerShdw>
              </a:effectLst>
              <a:latin typeface="+mj-ea"/>
              <a:ea typeface="+mj-ea"/>
              <a:cs typeface="+mj-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1073743109"/>
                                        </p:tgtEl>
                                        <p:attrNameLst>
                                          <p:attrName>style.visibility</p:attrName>
                                        </p:attrNameLst>
                                      </p:cBhvr>
                                      <p:to>
                                        <p:strVal val="visible"/>
                                      </p:to>
                                    </p:set>
                                    <p:animEffect transition="in" filter="wipe(down)">
                                      <p:cBhvr>
                                        <p:cTn id="19" dur="500"/>
                                        <p:tgtEl>
                                          <p:spTgt spid="107374310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8" grpId="0" bldLvl="0" animBg="1"/>
      <p:bldP spid="9" grpId="0" bldLvl="0" animBg="1"/>
      <p:bldP spid="10" grpId="0" bldLvl="0" animBg="1"/>
      <p:bldP spid="13" grpId="0" bldLvl="0" animBg="1"/>
      <p:bldP spid="14" grpId="0" bldLvl="0" animBg="1"/>
      <p:bldP spid="16" grpId="0"/>
      <p:bldP spid="17" grpId="0"/>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7642" y="94342"/>
            <a:ext cx="8139178" cy="331514"/>
          </a:xfrm>
        </p:spPr>
        <p:txBody>
          <a:bodyPr>
            <a:normAutofit fontScale="90000"/>
          </a:bodyPr>
          <a:lstStyle/>
          <a:p>
            <a:r>
              <a:rPr lang="en-US" altLang="zh-CN">
                <a:sym typeface="+mn-ea"/>
              </a:rPr>
              <a:t>2017</a:t>
            </a:r>
            <a:r>
              <a:rPr>
                <a:sym typeface="+mn-ea"/>
              </a:rPr>
              <a:t>年北京高考28.（16分）</a:t>
            </a:r>
            <a:endParaRPr lang="zh-CN" altLang="en-US"/>
          </a:p>
        </p:txBody>
      </p:sp>
      <p:sp>
        <p:nvSpPr>
          <p:cNvPr id="100" name="文本框 99"/>
          <p:cNvSpPr txBox="1"/>
          <p:nvPr/>
        </p:nvSpPr>
        <p:spPr>
          <a:xfrm>
            <a:off x="437515" y="502285"/>
            <a:ext cx="8138795" cy="2445385"/>
          </a:xfrm>
          <a:prstGeom prst="rect">
            <a:avLst/>
          </a:prstGeom>
          <a:noFill/>
          <a:ln w="9525">
            <a:noFill/>
          </a:ln>
        </p:spPr>
        <p:txBody>
          <a:bodyPr wrap="square">
            <a:spAutoFit/>
          </a:bodyPr>
          <a:lstStyle/>
          <a:p>
            <a:pPr marL="180975" indent="-180975"/>
            <a:r>
              <a:rPr lang="zh-CN" sz="2000">
                <a:solidFill>
                  <a:srgbClr val="000000"/>
                </a:solidFill>
                <a:latin typeface="+mj-ea"/>
                <a:cs typeface="+mj-ea"/>
              </a:rPr>
              <a:t>② 对</a:t>
            </a:r>
            <a:r>
              <a:rPr lang="en-US" sz="2000">
                <a:solidFill>
                  <a:srgbClr val="000000"/>
                </a:solidFill>
                <a:latin typeface="+mj-ea"/>
                <a:cs typeface="+mj-ea"/>
              </a:rPr>
              <a:t>Fe</a:t>
            </a:r>
            <a:r>
              <a:rPr lang="en-US" sz="2000" baseline="30000">
                <a:solidFill>
                  <a:srgbClr val="000000"/>
                </a:solidFill>
                <a:latin typeface="+mj-ea"/>
                <a:cs typeface="+mj-ea"/>
              </a:rPr>
              <a:t>3+</a:t>
            </a:r>
            <a:r>
              <a:rPr lang="zh-CN" sz="2000">
                <a:solidFill>
                  <a:srgbClr val="000000"/>
                </a:solidFill>
                <a:latin typeface="+mj-ea"/>
                <a:cs typeface="+mj-ea"/>
              </a:rPr>
              <a:t>产生的原因作出如下假设：</a:t>
            </a:r>
          </a:p>
          <a:p>
            <a:r>
              <a:rPr lang="zh-CN" sz="2000">
                <a:solidFill>
                  <a:srgbClr val="000000"/>
                </a:solidFill>
                <a:latin typeface="+mj-ea"/>
                <a:cs typeface="+mj-ea"/>
              </a:rPr>
              <a:t>假设</a:t>
            </a:r>
            <a:r>
              <a:rPr lang="en-US" sz="2000">
                <a:solidFill>
                  <a:srgbClr val="000000"/>
                </a:solidFill>
                <a:latin typeface="+mj-ea"/>
                <a:cs typeface="+mj-ea"/>
              </a:rPr>
              <a:t>a</a:t>
            </a:r>
            <a:r>
              <a:rPr lang="zh-CN" sz="2000">
                <a:solidFill>
                  <a:srgbClr val="000000"/>
                </a:solidFill>
                <a:latin typeface="+mj-ea"/>
                <a:cs typeface="+mj-ea"/>
              </a:rPr>
              <a:t>：可能是铁粉表面有氧化层，能产生</a:t>
            </a:r>
            <a:r>
              <a:rPr lang="en-US" sz="2000">
                <a:solidFill>
                  <a:srgbClr val="000000"/>
                </a:solidFill>
                <a:latin typeface="+mj-ea"/>
                <a:cs typeface="+mj-ea"/>
              </a:rPr>
              <a:t>Fe</a:t>
            </a:r>
            <a:r>
              <a:rPr lang="en-US" sz="2000" baseline="30000">
                <a:solidFill>
                  <a:srgbClr val="000000"/>
                </a:solidFill>
                <a:latin typeface="+mj-ea"/>
                <a:cs typeface="+mj-ea"/>
              </a:rPr>
              <a:t>3+</a:t>
            </a:r>
            <a:r>
              <a:rPr lang="zh-CN" sz="2000">
                <a:solidFill>
                  <a:srgbClr val="000000"/>
                </a:solidFill>
                <a:latin typeface="+mj-ea"/>
                <a:cs typeface="+mj-ea"/>
              </a:rPr>
              <a:t>；</a:t>
            </a:r>
          </a:p>
          <a:p>
            <a:r>
              <a:rPr lang="zh-CN" sz="2000">
                <a:solidFill>
                  <a:srgbClr val="000000"/>
                </a:solidFill>
                <a:latin typeface="+mj-ea"/>
                <a:cs typeface="+mj-ea"/>
              </a:rPr>
              <a:t>假设</a:t>
            </a:r>
            <a:r>
              <a:rPr lang="en-US" sz="2000">
                <a:solidFill>
                  <a:srgbClr val="000000"/>
                </a:solidFill>
                <a:latin typeface="+mj-ea"/>
                <a:cs typeface="+mj-ea"/>
              </a:rPr>
              <a:t>b</a:t>
            </a:r>
            <a:r>
              <a:rPr lang="zh-CN" sz="2000">
                <a:solidFill>
                  <a:srgbClr val="000000"/>
                </a:solidFill>
                <a:latin typeface="+mj-ea"/>
                <a:cs typeface="+mj-ea"/>
              </a:rPr>
              <a:t>：空气中存在</a:t>
            </a:r>
            <a:r>
              <a:rPr lang="en-US" sz="2000">
                <a:solidFill>
                  <a:srgbClr val="000000"/>
                </a:solidFill>
                <a:latin typeface="+mj-ea"/>
                <a:cs typeface="+mj-ea"/>
              </a:rPr>
              <a:t>O</a:t>
            </a:r>
            <a:r>
              <a:rPr lang="en-US" sz="2000" baseline="-25000">
                <a:solidFill>
                  <a:srgbClr val="000000"/>
                </a:solidFill>
                <a:latin typeface="+mj-ea"/>
                <a:cs typeface="+mj-ea"/>
              </a:rPr>
              <a:t>2</a:t>
            </a:r>
            <a:r>
              <a:rPr lang="zh-CN" sz="2000">
                <a:solidFill>
                  <a:srgbClr val="000000"/>
                </a:solidFill>
                <a:latin typeface="+mj-ea"/>
                <a:cs typeface="+mj-ea"/>
              </a:rPr>
              <a:t>，由于</a:t>
            </a:r>
            <a:r>
              <a:rPr lang="en-US" sz="2000" u="sng">
                <a:solidFill>
                  <a:srgbClr val="000000"/>
                </a:solidFill>
                <a:latin typeface="+mj-ea"/>
                <a:cs typeface="+mj-ea"/>
              </a:rPr>
              <a:t>                                                   </a:t>
            </a:r>
            <a:r>
              <a:rPr lang="zh-CN" sz="2000">
                <a:solidFill>
                  <a:srgbClr val="000000"/>
                </a:solidFill>
                <a:latin typeface="+mj-ea"/>
                <a:cs typeface="+mj-ea"/>
              </a:rPr>
              <a:t>（用离子方程式表示），可产生</a:t>
            </a:r>
            <a:r>
              <a:rPr lang="en-US" sz="2000">
                <a:solidFill>
                  <a:srgbClr val="000000"/>
                </a:solidFill>
                <a:latin typeface="+mj-ea"/>
                <a:cs typeface="+mj-ea"/>
              </a:rPr>
              <a:t>Fe</a:t>
            </a:r>
            <a:r>
              <a:rPr lang="en-US" sz="2000" baseline="30000">
                <a:solidFill>
                  <a:srgbClr val="000000"/>
                </a:solidFill>
                <a:latin typeface="+mj-ea"/>
                <a:cs typeface="+mj-ea"/>
              </a:rPr>
              <a:t>3+</a:t>
            </a:r>
            <a:r>
              <a:rPr lang="zh-CN" sz="2000">
                <a:solidFill>
                  <a:srgbClr val="000000"/>
                </a:solidFill>
                <a:latin typeface="+mj-ea"/>
                <a:cs typeface="+mj-ea"/>
              </a:rPr>
              <a:t>；</a:t>
            </a:r>
            <a:r>
              <a:rPr lang="en-US" sz="2000">
                <a:solidFill>
                  <a:srgbClr val="000000"/>
                </a:solidFill>
                <a:latin typeface="+mj-ea"/>
                <a:cs typeface="+mj-ea"/>
              </a:rPr>
              <a:t> </a:t>
            </a:r>
            <a:endParaRPr lang="zh-CN" sz="2000">
              <a:solidFill>
                <a:srgbClr val="000000"/>
              </a:solidFill>
              <a:latin typeface="+mj-ea"/>
              <a:cs typeface="+mj-ea"/>
            </a:endParaRPr>
          </a:p>
          <a:p>
            <a:r>
              <a:rPr lang="zh-CN" sz="2000">
                <a:solidFill>
                  <a:srgbClr val="000000"/>
                </a:solidFill>
                <a:latin typeface="+mj-ea"/>
                <a:cs typeface="+mj-ea"/>
              </a:rPr>
              <a:t>假设</a:t>
            </a:r>
            <a:r>
              <a:rPr lang="en-US" sz="2000">
                <a:solidFill>
                  <a:srgbClr val="000000"/>
                </a:solidFill>
                <a:latin typeface="+mj-ea"/>
                <a:cs typeface="+mj-ea"/>
              </a:rPr>
              <a:t>c</a:t>
            </a:r>
            <a:r>
              <a:rPr lang="zh-CN" sz="2000">
                <a:solidFill>
                  <a:srgbClr val="000000"/>
                </a:solidFill>
                <a:latin typeface="+mj-ea"/>
                <a:cs typeface="+mj-ea"/>
              </a:rPr>
              <a:t>：酸性溶液中的</a:t>
            </a:r>
            <a:r>
              <a:rPr lang="en-US" altLang="zh-CN" sz="2000">
                <a:solidFill>
                  <a:srgbClr val="000000"/>
                </a:solidFill>
                <a:latin typeface="+mj-ea"/>
                <a:cs typeface="+mj-ea"/>
              </a:rPr>
              <a:t>NO</a:t>
            </a:r>
            <a:r>
              <a:rPr lang="en-US" altLang="zh-CN" sz="2000" baseline="-25000">
                <a:solidFill>
                  <a:srgbClr val="000000"/>
                </a:solidFill>
                <a:latin typeface="+mj-ea"/>
                <a:cs typeface="+mj-ea"/>
              </a:rPr>
              <a:t>3</a:t>
            </a:r>
            <a:r>
              <a:rPr lang="en-US" altLang="zh-CN" sz="2000" baseline="30000">
                <a:solidFill>
                  <a:srgbClr val="000000"/>
                </a:solidFill>
                <a:latin typeface="+mj-ea"/>
                <a:cs typeface="+mj-ea"/>
              </a:rPr>
              <a:t>-</a:t>
            </a:r>
            <a:r>
              <a:rPr lang="zh-CN" sz="2000">
                <a:latin typeface="+mj-ea"/>
                <a:cs typeface="+mj-ea"/>
                <a:sym typeface="+mn-ea"/>
              </a:rPr>
              <a:t>具有氧化性，可产生</a:t>
            </a:r>
            <a:r>
              <a:rPr lang="en-US" sz="2000">
                <a:latin typeface="+mj-ea"/>
                <a:cs typeface="+mj-ea"/>
                <a:sym typeface="+mn-ea"/>
              </a:rPr>
              <a:t>Fe</a:t>
            </a:r>
            <a:r>
              <a:rPr lang="en-US" sz="2000" baseline="30000">
                <a:latin typeface="+mj-ea"/>
                <a:cs typeface="+mj-ea"/>
                <a:sym typeface="+mn-ea"/>
              </a:rPr>
              <a:t>3+</a:t>
            </a:r>
            <a:r>
              <a:rPr lang="zh-CN" sz="2000">
                <a:latin typeface="+mj-ea"/>
                <a:cs typeface="+mj-ea"/>
                <a:sym typeface="+mn-ea"/>
              </a:rPr>
              <a:t>；</a:t>
            </a:r>
          </a:p>
          <a:p>
            <a:pPr marL="180975" indent="-180975"/>
            <a:r>
              <a:rPr lang="zh-CN" sz="2000">
                <a:latin typeface="+mj-ea"/>
                <a:cs typeface="+mj-ea"/>
                <a:sym typeface="+mn-ea"/>
              </a:rPr>
              <a:t>  假设</a:t>
            </a:r>
            <a:r>
              <a:rPr lang="en-US" sz="2000">
                <a:latin typeface="+mj-ea"/>
                <a:cs typeface="+mj-ea"/>
                <a:sym typeface="+mn-ea"/>
              </a:rPr>
              <a:t>d</a:t>
            </a:r>
            <a:r>
              <a:rPr lang="zh-CN" sz="2000">
                <a:latin typeface="+mj-ea"/>
                <a:cs typeface="+mj-ea"/>
                <a:sym typeface="+mn-ea"/>
              </a:rPr>
              <a:t>：根据</a:t>
            </a:r>
            <a:r>
              <a:rPr lang="en-US" sz="2000" u="sng">
                <a:latin typeface="+mj-ea"/>
                <a:cs typeface="+mj-ea"/>
                <a:sym typeface="+mn-ea"/>
              </a:rPr>
              <a:t>                                              </a:t>
            </a:r>
            <a:r>
              <a:rPr lang="zh-CN" sz="2000">
                <a:latin typeface="+mj-ea"/>
                <a:cs typeface="+mj-ea"/>
                <a:sym typeface="+mn-ea"/>
              </a:rPr>
              <a:t>现象，判断溶液中存在</a:t>
            </a:r>
            <a:r>
              <a:rPr lang="en-US" sz="2000">
                <a:latin typeface="+mj-ea"/>
                <a:cs typeface="+mj-ea"/>
                <a:sym typeface="+mn-ea"/>
              </a:rPr>
              <a:t>Ag</a:t>
            </a:r>
            <a:r>
              <a:rPr lang="en-US" sz="2000" baseline="30000">
                <a:latin typeface="+mj-ea"/>
                <a:cs typeface="+mj-ea"/>
                <a:sym typeface="+mn-ea"/>
              </a:rPr>
              <a:t>+</a:t>
            </a:r>
            <a:r>
              <a:rPr lang="zh-CN" sz="2000">
                <a:latin typeface="+mj-ea"/>
                <a:cs typeface="+mj-ea"/>
                <a:sym typeface="+mn-ea"/>
              </a:rPr>
              <a:t>，可产生</a:t>
            </a:r>
            <a:r>
              <a:rPr lang="en-US" sz="2000">
                <a:latin typeface="+mj-ea"/>
                <a:cs typeface="+mj-ea"/>
                <a:sym typeface="+mn-ea"/>
              </a:rPr>
              <a:t>Fe</a:t>
            </a:r>
            <a:r>
              <a:rPr lang="en-US" sz="2000" baseline="30000">
                <a:latin typeface="+mj-ea"/>
                <a:cs typeface="+mj-ea"/>
                <a:sym typeface="+mn-ea"/>
              </a:rPr>
              <a:t>3+</a:t>
            </a:r>
            <a:r>
              <a:rPr lang="zh-CN" sz="2000">
                <a:latin typeface="+mj-ea"/>
                <a:cs typeface="+mj-ea"/>
                <a:sym typeface="+mn-ea"/>
              </a:rPr>
              <a:t>。</a:t>
            </a:r>
          </a:p>
          <a:p>
            <a:pPr marL="180975" indent="-180975"/>
            <a:endParaRPr lang="zh-CN" altLang="en-US" sz="2000" baseline="30000">
              <a:solidFill>
                <a:srgbClr val="000000"/>
              </a:solidFill>
              <a:latin typeface="+mj-ea"/>
              <a:cs typeface="+mj-ea"/>
            </a:endParaRPr>
          </a:p>
        </p:txBody>
      </p:sp>
      <p:sp>
        <p:nvSpPr>
          <p:cNvPr id="6" name="文本框 5"/>
          <p:cNvSpPr txBox="1"/>
          <p:nvPr/>
        </p:nvSpPr>
        <p:spPr>
          <a:xfrm>
            <a:off x="929640" y="2679700"/>
            <a:ext cx="7647305" cy="1198880"/>
          </a:xfrm>
          <a:prstGeom prst="rect">
            <a:avLst/>
          </a:prstGeom>
          <a:noFill/>
        </p:spPr>
        <p:txBody>
          <a:bodyPr wrap="square" rtlCol="0" anchor="t">
            <a:spAutoFit/>
          </a:bodyPr>
          <a:lstStyle/>
          <a:p>
            <a:r>
              <a:rPr lang="zh-CN" altLang="en-US">
                <a:solidFill>
                  <a:srgbClr val="0000FF"/>
                </a:solidFill>
                <a:sym typeface="+mn-ea"/>
              </a:rPr>
              <a:t>实验回顾：某小组在验证反应“Fe + 2Ag</a:t>
            </a:r>
            <a:r>
              <a:rPr lang="zh-CN" altLang="en-US" baseline="30000">
                <a:solidFill>
                  <a:srgbClr val="0000FF"/>
                </a:solidFill>
                <a:sym typeface="+mn-ea"/>
              </a:rPr>
              <a:t>+</a:t>
            </a:r>
            <a:r>
              <a:rPr lang="zh-CN" altLang="en-US">
                <a:solidFill>
                  <a:srgbClr val="0000FF"/>
                </a:solidFill>
                <a:sym typeface="+mn-ea"/>
              </a:rPr>
              <a:t> = Fe</a:t>
            </a:r>
            <a:r>
              <a:rPr lang="zh-CN" altLang="en-US" baseline="30000">
                <a:solidFill>
                  <a:srgbClr val="0000FF"/>
                </a:solidFill>
                <a:sym typeface="+mn-ea"/>
              </a:rPr>
              <a:t>2+</a:t>
            </a:r>
            <a:r>
              <a:rPr lang="zh-CN" altLang="en-US">
                <a:solidFill>
                  <a:srgbClr val="0000FF"/>
                </a:solidFill>
                <a:sym typeface="+mn-ea"/>
              </a:rPr>
              <a:t> + 2Ag”的实验中检测到Fe</a:t>
            </a:r>
            <a:r>
              <a:rPr lang="zh-CN" altLang="en-US" baseline="30000">
                <a:solidFill>
                  <a:srgbClr val="0000FF"/>
                </a:solidFill>
                <a:sym typeface="+mn-ea"/>
              </a:rPr>
              <a:t>3+</a:t>
            </a:r>
            <a:r>
              <a:rPr lang="zh-CN" altLang="en-US">
                <a:solidFill>
                  <a:srgbClr val="0000FF"/>
                </a:solidFill>
                <a:sym typeface="+mn-ea"/>
              </a:rPr>
              <a:t>，发现和探究过程如下。</a:t>
            </a:r>
            <a:endParaRPr lang="zh-CN" altLang="en-US">
              <a:solidFill>
                <a:srgbClr val="0000FF"/>
              </a:solidFill>
            </a:endParaRPr>
          </a:p>
          <a:p>
            <a:r>
              <a:rPr lang="zh-CN" altLang="en-US">
                <a:solidFill>
                  <a:srgbClr val="0000FF"/>
                </a:solidFill>
                <a:sym typeface="+mn-ea"/>
              </a:rPr>
              <a:t>向硝酸酸化的0.05 mol·L硝酸银溶液（pH≈2）中加入过量铁粉，搅拌后静置，烧杯底部有黑色固体，溶液呈黄色。</a:t>
            </a:r>
          </a:p>
        </p:txBody>
      </p:sp>
      <p:sp>
        <p:nvSpPr>
          <p:cNvPr id="15" name="左大括号 14"/>
          <p:cNvSpPr/>
          <p:nvPr/>
        </p:nvSpPr>
        <p:spPr>
          <a:xfrm>
            <a:off x="1179830" y="4004310"/>
            <a:ext cx="208915" cy="1035685"/>
          </a:xfrm>
          <a:prstGeom prst="leftBrace">
            <a:avLst>
              <a:gd name="adj1" fmla="val 55462"/>
              <a:gd name="adj2" fmla="val 5003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720725" y="3922395"/>
            <a:ext cx="394970" cy="1198880"/>
          </a:xfrm>
          <a:prstGeom prst="rect">
            <a:avLst/>
          </a:prstGeom>
          <a:noFill/>
        </p:spPr>
        <p:txBody>
          <a:bodyPr wrap="square" rtlCol="0">
            <a:spAutoFit/>
          </a:bodyPr>
          <a:lstStyle/>
          <a:p>
            <a:r>
              <a:rPr lang="zh-CN" altLang="en-US" b="1">
                <a:solidFill>
                  <a:srgbClr val="FF0000"/>
                </a:solidFill>
              </a:rPr>
              <a:t>反应体系</a:t>
            </a:r>
          </a:p>
        </p:txBody>
      </p:sp>
      <p:sp>
        <p:nvSpPr>
          <p:cNvPr id="18" name="文本框 17"/>
          <p:cNvSpPr txBox="1"/>
          <p:nvPr/>
        </p:nvSpPr>
        <p:spPr>
          <a:xfrm>
            <a:off x="1388745" y="3922395"/>
            <a:ext cx="2355215" cy="398780"/>
          </a:xfrm>
          <a:prstGeom prst="rect">
            <a:avLst/>
          </a:prstGeom>
          <a:noFill/>
        </p:spPr>
        <p:txBody>
          <a:bodyPr wrap="none" rtlCol="0">
            <a:spAutoFit/>
          </a:bodyPr>
          <a:lstStyle/>
          <a:p>
            <a:pPr algn="l"/>
            <a:r>
              <a:rPr lang="zh-CN" sz="2000">
                <a:solidFill>
                  <a:srgbClr val="FF0000"/>
                </a:solidFill>
                <a:latin typeface="+mj-ea"/>
                <a:cs typeface="+mj-ea"/>
                <a:sym typeface="+mn-ea"/>
              </a:rPr>
              <a:t>假设</a:t>
            </a:r>
            <a:r>
              <a:rPr lang="en-US" sz="2000">
                <a:solidFill>
                  <a:srgbClr val="FF0000"/>
                </a:solidFill>
                <a:latin typeface="+mj-ea"/>
                <a:cs typeface="+mj-ea"/>
                <a:sym typeface="+mn-ea"/>
              </a:rPr>
              <a:t>a</a:t>
            </a:r>
            <a:r>
              <a:rPr lang="zh-CN" altLang="en-US" sz="2000">
                <a:solidFill>
                  <a:srgbClr val="FF0000"/>
                </a:solidFill>
                <a:latin typeface="+mj-ea"/>
                <a:cs typeface="+mj-ea"/>
                <a:sym typeface="+mn-ea"/>
              </a:rPr>
              <a:t>：复分解反应</a:t>
            </a:r>
          </a:p>
        </p:txBody>
      </p:sp>
      <p:sp>
        <p:nvSpPr>
          <p:cNvPr id="19" name="文本框 18"/>
          <p:cNvSpPr txBox="1"/>
          <p:nvPr/>
        </p:nvSpPr>
        <p:spPr>
          <a:xfrm>
            <a:off x="1401445" y="4282440"/>
            <a:ext cx="2088515" cy="398780"/>
          </a:xfrm>
          <a:prstGeom prst="rect">
            <a:avLst/>
          </a:prstGeom>
          <a:noFill/>
        </p:spPr>
        <p:txBody>
          <a:bodyPr wrap="none" rtlCol="0">
            <a:spAutoFit/>
          </a:bodyPr>
          <a:lstStyle/>
          <a:p>
            <a:pPr algn="l"/>
            <a:r>
              <a:rPr lang="zh-CN" sz="2000">
                <a:solidFill>
                  <a:srgbClr val="FF0000"/>
                </a:solidFill>
                <a:latin typeface="+mj-ea"/>
                <a:cs typeface="+mj-ea"/>
                <a:sym typeface="+mn-ea"/>
              </a:rPr>
              <a:t>假设</a:t>
            </a:r>
            <a:r>
              <a:rPr lang="en-US" sz="2000">
                <a:solidFill>
                  <a:srgbClr val="FF0000"/>
                </a:solidFill>
                <a:latin typeface="+mj-ea"/>
                <a:cs typeface="+mj-ea"/>
                <a:sym typeface="+mn-ea"/>
              </a:rPr>
              <a:t>c</a:t>
            </a:r>
            <a:r>
              <a:rPr lang="zh-CN" altLang="en-US" sz="2000">
                <a:solidFill>
                  <a:srgbClr val="FF0000"/>
                </a:solidFill>
                <a:latin typeface="+mj-ea"/>
                <a:cs typeface="+mj-ea"/>
                <a:sym typeface="+mn-ea"/>
              </a:rPr>
              <a:t>：氧化还原</a:t>
            </a:r>
          </a:p>
        </p:txBody>
      </p:sp>
      <p:sp>
        <p:nvSpPr>
          <p:cNvPr id="20" name="文本框 19"/>
          <p:cNvSpPr txBox="1"/>
          <p:nvPr/>
        </p:nvSpPr>
        <p:spPr>
          <a:xfrm>
            <a:off x="1401445" y="4642485"/>
            <a:ext cx="2123440" cy="398780"/>
          </a:xfrm>
          <a:prstGeom prst="rect">
            <a:avLst/>
          </a:prstGeom>
          <a:noFill/>
        </p:spPr>
        <p:txBody>
          <a:bodyPr wrap="none" rtlCol="0">
            <a:spAutoFit/>
          </a:bodyPr>
          <a:lstStyle/>
          <a:p>
            <a:pPr algn="l"/>
            <a:r>
              <a:rPr lang="zh-CN" sz="2000">
                <a:solidFill>
                  <a:srgbClr val="FF0000"/>
                </a:solidFill>
                <a:latin typeface="+mj-ea"/>
                <a:cs typeface="+mj-ea"/>
                <a:sym typeface="+mn-ea"/>
              </a:rPr>
              <a:t>假设</a:t>
            </a:r>
            <a:r>
              <a:rPr lang="en-US" sz="2000">
                <a:solidFill>
                  <a:srgbClr val="FF0000"/>
                </a:solidFill>
                <a:latin typeface="+mj-ea"/>
                <a:cs typeface="+mj-ea"/>
                <a:sym typeface="+mn-ea"/>
              </a:rPr>
              <a:t>d</a:t>
            </a:r>
            <a:r>
              <a:rPr lang="zh-CN" altLang="en-US" sz="2000">
                <a:solidFill>
                  <a:srgbClr val="FF0000"/>
                </a:solidFill>
                <a:latin typeface="+mj-ea"/>
                <a:cs typeface="+mj-ea"/>
                <a:sym typeface="+mn-ea"/>
              </a:rPr>
              <a:t>：氧化还原</a:t>
            </a:r>
          </a:p>
        </p:txBody>
      </p:sp>
      <p:cxnSp>
        <p:nvCxnSpPr>
          <p:cNvPr id="21" name="直接连接符 20"/>
          <p:cNvCxnSpPr/>
          <p:nvPr/>
        </p:nvCxnSpPr>
        <p:spPr>
          <a:xfrm>
            <a:off x="1115695" y="3556000"/>
            <a:ext cx="439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11265" y="3556000"/>
            <a:ext cx="93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078605" y="4159250"/>
            <a:ext cx="394970" cy="645160"/>
          </a:xfrm>
          <a:prstGeom prst="rect">
            <a:avLst/>
          </a:prstGeom>
          <a:noFill/>
        </p:spPr>
        <p:txBody>
          <a:bodyPr wrap="square" rtlCol="0">
            <a:spAutoFit/>
          </a:bodyPr>
          <a:lstStyle/>
          <a:p>
            <a:r>
              <a:rPr lang="zh-CN" altLang="en-US" b="1">
                <a:solidFill>
                  <a:srgbClr val="FF0000"/>
                </a:solidFill>
              </a:rPr>
              <a:t>环境</a:t>
            </a:r>
          </a:p>
        </p:txBody>
      </p:sp>
      <p:sp>
        <p:nvSpPr>
          <p:cNvPr id="24" name="文本框 23"/>
          <p:cNvSpPr txBox="1"/>
          <p:nvPr/>
        </p:nvSpPr>
        <p:spPr>
          <a:xfrm>
            <a:off x="4895215" y="4282440"/>
            <a:ext cx="2122805" cy="398780"/>
          </a:xfrm>
          <a:prstGeom prst="rect">
            <a:avLst/>
          </a:prstGeom>
          <a:noFill/>
        </p:spPr>
        <p:txBody>
          <a:bodyPr wrap="none" rtlCol="0">
            <a:spAutoFit/>
          </a:bodyPr>
          <a:lstStyle/>
          <a:p>
            <a:pPr algn="l"/>
            <a:r>
              <a:rPr lang="zh-CN" sz="2000">
                <a:solidFill>
                  <a:srgbClr val="FF0000"/>
                </a:solidFill>
                <a:latin typeface="+mj-ea"/>
                <a:cs typeface="+mj-ea"/>
                <a:sym typeface="+mn-ea"/>
              </a:rPr>
              <a:t>假设</a:t>
            </a:r>
            <a:r>
              <a:rPr lang="en-US" sz="2000">
                <a:solidFill>
                  <a:srgbClr val="FF0000"/>
                </a:solidFill>
                <a:latin typeface="+mj-ea"/>
                <a:cs typeface="+mj-ea"/>
                <a:sym typeface="+mn-ea"/>
              </a:rPr>
              <a:t>b</a:t>
            </a:r>
            <a:r>
              <a:rPr lang="zh-CN" altLang="en-US" sz="2000">
                <a:solidFill>
                  <a:srgbClr val="FF0000"/>
                </a:solidFill>
                <a:latin typeface="+mj-ea"/>
                <a:cs typeface="+mj-ea"/>
                <a:sym typeface="+mn-ea"/>
              </a:rPr>
              <a:t>：氧化还原</a:t>
            </a:r>
          </a:p>
        </p:txBody>
      </p:sp>
      <p:cxnSp>
        <p:nvCxnSpPr>
          <p:cNvPr id="25" name="直接箭头连接符 24"/>
          <p:cNvCxnSpPr/>
          <p:nvPr/>
        </p:nvCxnSpPr>
        <p:spPr>
          <a:xfrm>
            <a:off x="4473575" y="4521835"/>
            <a:ext cx="468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924935" y="1115695"/>
            <a:ext cx="3818255" cy="368300"/>
          </a:xfrm>
          <a:prstGeom prst="rect">
            <a:avLst/>
          </a:prstGeom>
          <a:noFill/>
        </p:spPr>
        <p:txBody>
          <a:bodyPr wrap="none" rtlCol="0" anchor="t">
            <a:spAutoFit/>
          </a:bodyPr>
          <a:lstStyle/>
          <a:p>
            <a:r>
              <a:rPr lang="en-US">
                <a:solidFill>
                  <a:srgbClr val="0000FF"/>
                </a:solidFill>
                <a:latin typeface="+mj-ea"/>
                <a:cs typeface="+mj-ea"/>
                <a:sym typeface="+mn-ea"/>
              </a:rPr>
              <a:t> 4Fe</a:t>
            </a:r>
            <a:r>
              <a:rPr lang="en-US" baseline="30000">
                <a:solidFill>
                  <a:srgbClr val="0000FF"/>
                </a:solidFill>
                <a:latin typeface="+mj-ea"/>
                <a:cs typeface="+mj-ea"/>
                <a:sym typeface="+mn-ea"/>
              </a:rPr>
              <a:t>2+ </a:t>
            </a:r>
            <a:r>
              <a:rPr lang="en-US">
                <a:solidFill>
                  <a:srgbClr val="0000FF"/>
                </a:solidFill>
                <a:latin typeface="+mj-ea"/>
                <a:cs typeface="+mj-ea"/>
                <a:sym typeface="+mn-ea"/>
              </a:rPr>
              <a:t>+ O</a:t>
            </a:r>
            <a:r>
              <a:rPr lang="en-US" baseline="-25000">
                <a:solidFill>
                  <a:srgbClr val="0000FF"/>
                </a:solidFill>
                <a:latin typeface="+mj-ea"/>
                <a:cs typeface="+mj-ea"/>
                <a:sym typeface="+mn-ea"/>
              </a:rPr>
              <a:t>2 </a:t>
            </a:r>
            <a:r>
              <a:rPr lang="en-US">
                <a:solidFill>
                  <a:srgbClr val="0000FF"/>
                </a:solidFill>
                <a:latin typeface="+mj-ea"/>
                <a:cs typeface="+mj-ea"/>
                <a:sym typeface="+mn-ea"/>
              </a:rPr>
              <a:t>+ 4H</a:t>
            </a:r>
            <a:r>
              <a:rPr lang="en-US" baseline="30000">
                <a:solidFill>
                  <a:srgbClr val="0000FF"/>
                </a:solidFill>
                <a:latin typeface="+mj-ea"/>
                <a:cs typeface="+mj-ea"/>
                <a:sym typeface="+mn-ea"/>
              </a:rPr>
              <a:t>+ </a:t>
            </a:r>
            <a:r>
              <a:rPr lang="en-US">
                <a:solidFill>
                  <a:srgbClr val="0000FF"/>
                </a:solidFill>
                <a:latin typeface="+mj-ea"/>
                <a:cs typeface="+mj-ea"/>
                <a:sym typeface="+mn-ea"/>
              </a:rPr>
              <a:t>= 4Fe</a:t>
            </a:r>
            <a:r>
              <a:rPr lang="en-US" baseline="30000">
                <a:solidFill>
                  <a:srgbClr val="0000FF"/>
                </a:solidFill>
                <a:latin typeface="+mj-ea"/>
                <a:cs typeface="+mj-ea"/>
                <a:sym typeface="+mn-ea"/>
              </a:rPr>
              <a:t>3+ </a:t>
            </a:r>
            <a:r>
              <a:rPr lang="en-US">
                <a:solidFill>
                  <a:srgbClr val="0000FF"/>
                </a:solidFill>
                <a:latin typeface="+mj-ea"/>
                <a:cs typeface="+mj-ea"/>
                <a:sym typeface="+mn-ea"/>
              </a:rPr>
              <a:t>+ 2H</a:t>
            </a:r>
            <a:r>
              <a:rPr lang="en-US" baseline="-25000">
                <a:solidFill>
                  <a:srgbClr val="0000FF"/>
                </a:solidFill>
                <a:latin typeface="+mj-ea"/>
                <a:cs typeface="+mj-ea"/>
                <a:sym typeface="+mn-ea"/>
              </a:rPr>
              <a:t>2</a:t>
            </a:r>
            <a:r>
              <a:rPr lang="en-US">
                <a:solidFill>
                  <a:srgbClr val="0000FF"/>
                </a:solidFill>
                <a:latin typeface="+mj-ea"/>
                <a:cs typeface="+mj-ea"/>
                <a:sym typeface="+mn-ea"/>
              </a:rPr>
              <a:t>O </a:t>
            </a:r>
            <a:endParaRPr lang="zh-CN" altLang="en-US"/>
          </a:p>
        </p:txBody>
      </p:sp>
      <p:sp>
        <p:nvSpPr>
          <p:cNvPr id="27" name="文本框 26"/>
          <p:cNvSpPr txBox="1"/>
          <p:nvPr/>
        </p:nvSpPr>
        <p:spPr>
          <a:xfrm>
            <a:off x="2193925" y="1990090"/>
            <a:ext cx="3314065" cy="368300"/>
          </a:xfrm>
          <a:prstGeom prst="rect">
            <a:avLst/>
          </a:prstGeom>
          <a:noFill/>
        </p:spPr>
        <p:txBody>
          <a:bodyPr wrap="none" rtlCol="0" anchor="t">
            <a:spAutoFit/>
          </a:bodyPr>
          <a:lstStyle/>
          <a:p>
            <a:r>
              <a:rPr lang="zh-CN">
                <a:solidFill>
                  <a:srgbClr val="0000FF"/>
                </a:solidFill>
                <a:latin typeface="+mj-ea"/>
                <a:cs typeface="+mj-ea"/>
                <a:sym typeface="+mn-ea"/>
              </a:rPr>
              <a:t>加入</a:t>
            </a:r>
            <a:r>
              <a:rPr lang="en-US">
                <a:solidFill>
                  <a:srgbClr val="0000FF"/>
                </a:solidFill>
                <a:latin typeface="+mj-ea"/>
                <a:cs typeface="+mj-ea"/>
                <a:sym typeface="+mn-ea"/>
              </a:rPr>
              <a:t>KSCN</a:t>
            </a:r>
            <a:r>
              <a:rPr lang="zh-CN">
                <a:solidFill>
                  <a:srgbClr val="0000FF"/>
                </a:solidFill>
                <a:latin typeface="+mj-ea"/>
                <a:cs typeface="+mj-ea"/>
                <a:sym typeface="+mn-ea"/>
              </a:rPr>
              <a:t>溶液后产生白色沉淀</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bldLvl="0" animBg="1"/>
      <p:bldP spid="16" grpId="0"/>
      <p:bldP spid="18" grpId="0"/>
      <p:bldP spid="19" grpId="0"/>
      <p:bldP spid="20" grpId="0"/>
      <p:bldP spid="23" grpId="0"/>
      <p:bldP spid="24"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UNIT_TABLE_BEAUTIFY" val="smartTable{fe2246e4-bacc-40b5-be35-6918228c4abc}"/>
</p:tagLst>
</file>

<file path=ppt/tags/tag153.xml><?xml version="1.0" encoding="utf-8"?>
<p:tagLst xmlns:a="http://schemas.openxmlformats.org/drawingml/2006/main" xmlns:r="http://schemas.openxmlformats.org/officeDocument/2006/relationships" xmlns:p="http://schemas.openxmlformats.org/presentationml/2006/main">
  <p:tag name="KSO_WM_UNIT_TABLE_BEAUTIFY" val="smartTable{fba81d85-0d2f-424b-afe3-2060e9308ed7}"/>
  <p:tag name="TABLE_EMPHASIZE_COLOR" val="14850714"/>
  <p:tag name="TABLE_SKINIDX" val="3"/>
  <p:tag name="TABLE_COLORIDX" val="h"/>
</p:tagLst>
</file>

<file path=ppt/tags/tag154.xml><?xml version="1.0" encoding="utf-8"?>
<p:tagLst xmlns:a="http://schemas.openxmlformats.org/drawingml/2006/main" xmlns:r="http://schemas.openxmlformats.org/officeDocument/2006/relationships" xmlns:p="http://schemas.openxmlformats.org/presentationml/2006/main">
  <p:tag name="KSO_WM_UNIT_TABLE_BEAUTIFY" val="smartTable{fe2246e4-bacc-40b5-be35-6918228c4abc}"/>
</p:tagLst>
</file>

<file path=ppt/tags/tag155.xml><?xml version="1.0" encoding="utf-8"?>
<p:tagLst xmlns:a="http://schemas.openxmlformats.org/drawingml/2006/main" xmlns:r="http://schemas.openxmlformats.org/officeDocument/2006/relationships" xmlns:p="http://schemas.openxmlformats.org/presentationml/2006/main">
  <p:tag name="KSO_WM_UNIT_TABLE_BEAUTIFY" val="smartTable{dab3fe98-c3e0-4333-bd3a-565fa61b05d7}"/>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2108</Words>
  <Application>Microsoft Office PowerPoint</Application>
  <PresentationFormat>全屏显示(16:9)</PresentationFormat>
  <Paragraphs>283</Paragraphs>
  <Slides>22</Slides>
  <Notes>1</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22</vt:i4>
      </vt:variant>
    </vt:vector>
  </HeadingPairs>
  <TitlesOfParts>
    <vt:vector size="23" baseType="lpstr">
      <vt:lpstr>1_Office 主题​​</vt:lpstr>
      <vt:lpstr>实验探究2——物质性质探究实验为主（以含Fe化合物为主线）</vt:lpstr>
      <vt:lpstr>幻灯片 2</vt:lpstr>
      <vt:lpstr>幻灯片 3</vt:lpstr>
      <vt:lpstr>2017年北京高考28.（16分）</vt:lpstr>
      <vt:lpstr>2017年北京高考28.（16分）</vt:lpstr>
      <vt:lpstr>2017年北京高考28.（16分）</vt:lpstr>
      <vt:lpstr>2017年北京高考28.（16分）</vt:lpstr>
      <vt:lpstr>2017年北京高考28.（16分）</vt:lpstr>
      <vt:lpstr>2017年北京高考28.（16分）</vt:lpstr>
      <vt:lpstr>2017年北京高考28.（16分）</vt:lpstr>
      <vt:lpstr>多因素分析思维模型</vt:lpstr>
      <vt:lpstr>2017年北京高考28.（16分）</vt:lpstr>
      <vt:lpstr>2017年北京高考28.（16分）</vt:lpstr>
      <vt:lpstr>2017年北京高考28.（16分）</vt:lpstr>
      <vt:lpstr>2017年北京高考28.（16分）</vt:lpstr>
      <vt:lpstr>复杂反应体系中的过程分析思路</vt:lpstr>
      <vt:lpstr>小结：实验探究题的特点</vt:lpstr>
      <vt:lpstr>2018年北京高考28．（16分）</vt:lpstr>
      <vt:lpstr>复杂反应体系中的过程分析思路</vt:lpstr>
      <vt:lpstr>2018年北京高考28．（16分）</vt:lpstr>
      <vt:lpstr>复杂反应体系中的过程分析思路</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王艳</cp:lastModifiedBy>
  <cp:revision>61</cp:revision>
  <dcterms:created xsi:type="dcterms:W3CDTF">2020-02-01T11:21:00Z</dcterms:created>
  <dcterms:modified xsi:type="dcterms:W3CDTF">2020-02-08T12:25:07Z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