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3.xml" ContentType="application/vnd.openxmlformats-officedocument.presentationml.tags+xml"/>
  <Override PartName="/ppt/notesSlides/notesSlide8.xml" ContentType="application/vnd.openxmlformats-officedocument.presentationml.notesSlide+xml"/>
  <Override PartName="/ppt/tags/tag154.xml" ContentType="application/vnd.openxmlformats-officedocument.presentationml.tags+xml"/>
  <Override PartName="/ppt/notesSlides/notesSlide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0.xml" ContentType="application/vnd.openxmlformats-officedocument.presentationml.notesSlide+xml"/>
  <Override PartName="/ppt/tags/tag157.xml" ContentType="application/vnd.openxmlformats-officedocument.presentationml.tags+xml"/>
  <Override PartName="/ppt/notesSlides/notesSlide1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65" r:id="rId2"/>
    <p:sldId id="272" r:id="rId3"/>
    <p:sldId id="274" r:id="rId4"/>
    <p:sldId id="275" r:id="rId5"/>
    <p:sldId id="276" r:id="rId6"/>
    <p:sldId id="278" r:id="rId7"/>
    <p:sldId id="279" r:id="rId8"/>
    <p:sldId id="291" r:id="rId9"/>
    <p:sldId id="281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314" r:id="rId18"/>
    <p:sldId id="315" r:id="rId19"/>
    <p:sldId id="304" r:id="rId20"/>
    <p:sldId id="305" r:id="rId21"/>
    <p:sldId id="306" r:id="rId22"/>
    <p:sldId id="308" r:id="rId23"/>
    <p:sldId id="310" r:id="rId24"/>
    <p:sldId id="311" r:id="rId25"/>
    <p:sldId id="312" r:id="rId26"/>
    <p:sldId id="319" r:id="rId27"/>
    <p:sldId id="321" r:id="rId28"/>
    <p:sldId id="322" r:id="rId29"/>
    <p:sldId id="323" r:id="rId30"/>
    <p:sldId id="324" r:id="rId31"/>
    <p:sldId id="271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4.w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进攻哪个碳？形相似！逆推！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DF3-B25A-44CD-BADC-469461E2BFE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594E-253B-464D-A090-03740A5AFFA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microsoft.com/office/2007/relationships/hdphoto" Target="../media/hdphoto1.wdp"/><Relationship Id="rId9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wmf"/><Relationship Id="rId2" Type="http://schemas.openxmlformats.org/officeDocument/2006/relationships/tags" Target="../tags/tag15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wmf"/><Relationship Id="rId2" Type="http://schemas.openxmlformats.org/officeDocument/2006/relationships/tags" Target="../tags/tag15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4.wmf"/><Relationship Id="rId5" Type="http://schemas.openxmlformats.org/officeDocument/2006/relationships/image" Target="../media/image38.jpeg"/><Relationship Id="rId10" Type="http://schemas.openxmlformats.org/officeDocument/2006/relationships/oleObject" Target="../embeddings/oleObject3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12" Type="http://schemas.openxmlformats.org/officeDocument/2006/relationships/image" Target="../media/image46.emf"/><Relationship Id="rId17" Type="http://schemas.openxmlformats.org/officeDocument/2006/relationships/oleObject" Target="../embeddings/oleObject35.bin"/><Relationship Id="rId2" Type="http://schemas.openxmlformats.org/officeDocument/2006/relationships/tags" Target="../tags/tag158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6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e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8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有机推断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李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丹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4"/>
          <p:cNvSpPr>
            <a:spLocks noGrp="1"/>
          </p:cNvSpPr>
          <p:nvPr/>
        </p:nvSpPr>
        <p:spPr>
          <a:xfrm>
            <a:off x="3535041" y="2647325"/>
            <a:ext cx="5412105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u="none" strike="noStrike" kern="1200" cap="none" spc="6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en-US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侧重典型高分子、成环反应、重排、官能团保护等推断试题解析策略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123478"/>
            <a:ext cx="5318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环节三：推断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F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G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J——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确定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J</a:t>
            </a:r>
          </a:p>
        </p:txBody>
      </p:sp>
      <p:sp>
        <p:nvSpPr>
          <p:cNvPr id="4" name="矩形 3"/>
          <p:cNvSpPr/>
          <p:nvPr/>
        </p:nvSpPr>
        <p:spPr>
          <a:xfrm>
            <a:off x="703580" y="4144010"/>
            <a:ext cx="78359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4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）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F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是一种天然香料，经碱性水解、酸化，得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G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和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J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。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62412" y="764297"/>
          <a:ext cx="3600400" cy="129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Document" r:id="rId3" imgW="2409825" imgH="866775" progId="ChemWindow.Document">
                  <p:embed/>
                </p:oleObj>
              </mc:Choice>
              <mc:Fallback>
                <p:oleObj name="Document" r:id="rId3" imgW="2409825" imgH="866775" progId="ChemWindow.Document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2412" y="764297"/>
                        <a:ext cx="3600400" cy="129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17744" y="1525335"/>
            <a:ext cx="721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=6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527113" y="2989326"/>
          <a:ext cx="2554054" cy="6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Document" r:id="rId5" imgW="1924050" imgH="514350" progId="ChemWindow.Document">
                  <p:embed/>
                </p:oleObj>
              </mc:Choice>
              <mc:Fallback>
                <p:oleObj name="Document" r:id="rId5" imgW="1924050" imgH="514350" progId="ChemWindow.Document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7113" y="2989326"/>
                        <a:ext cx="2554054" cy="682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856284" y="2900266"/>
          <a:ext cx="1532803" cy="86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Document" r:id="rId7" imgW="1390650" imgH="781050" progId="ChemWindow.Document">
                  <p:embed/>
                </p:oleObj>
              </mc:Choice>
              <mc:Fallback>
                <p:oleObj name="Document" r:id="rId7" imgW="1390650" imgH="781050" progId="ChemWindow.Document">
                  <p:embed/>
                  <p:pic>
                    <p:nvPicPr>
                      <p:cNvPr id="0" name="图片 1655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6284" y="2900266"/>
                        <a:ext cx="1532803" cy="860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408612" y="2397691"/>
            <a:ext cx="193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J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可能结构：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123478"/>
            <a:ext cx="5318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环节三：推断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F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G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J——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确定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J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16216" y="915566"/>
            <a:ext cx="720080" cy="12241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331640" y="646698"/>
          <a:ext cx="6446925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Document" r:id="rId3" imgW="5915025" imgH="3105150" progId="ChemWindow.Document">
                  <p:embed/>
                </p:oleObj>
              </mc:Choice>
              <mc:Fallback>
                <p:oleObj name="Document" r:id="rId3" imgW="5915025" imgH="3105150" progId="ChemWindow.Document">
                  <p:embed/>
                  <p:pic>
                    <p:nvPicPr>
                      <p:cNvPr id="0" name="图片 184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646698"/>
                        <a:ext cx="6446925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2110893" y="4277295"/>
            <a:ext cx="568863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4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）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J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经还原可转化为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G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123478"/>
            <a:ext cx="5417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环节三：推断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F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G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J——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确定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G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339752" y="646698"/>
          <a:ext cx="3600400" cy="129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Document" r:id="rId4" imgW="2409825" imgH="866775" progId="ChemWindow.Document">
                  <p:embed/>
                </p:oleObj>
              </mc:Choice>
              <mc:Fallback>
                <p:oleObj name="Document" r:id="rId4" imgW="2409825" imgH="866775" progId="ChemWindow.Document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646698"/>
                        <a:ext cx="3600400" cy="129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524691" y="1541593"/>
            <a:ext cx="848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=11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04048" y="1848375"/>
            <a:ext cx="721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=6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621813" y="2081554"/>
          <a:ext cx="1924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Document" r:id="rId6" imgW="1924050" imgH="514350" progId="ChemWindow.Document">
                  <p:embed/>
                </p:oleObj>
              </mc:Choice>
              <mc:Fallback>
                <p:oleObj name="Document" r:id="rId6" imgW="1924050" imgH="514350" progId="ChemWindow.Document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1813" y="2081554"/>
                        <a:ext cx="1924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39060" y="592518"/>
          <a:ext cx="1981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Document" r:id="rId8" imgW="1981200" imgH="514350" progId="ChemWindow.Document">
                  <p:embed/>
                </p:oleObj>
              </mc:Choice>
              <mc:Fallback>
                <p:oleObj name="Document" r:id="rId8" imgW="1981200" imgH="514350" progId="ChemWindow.Document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9060" y="592518"/>
                        <a:ext cx="19812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855754" y="953480"/>
            <a:ext cx="721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46632" y="2777230"/>
            <a:ext cx="31731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确定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G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有两种方法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46632" y="3146688"/>
            <a:ext cx="30911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方法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：利用不饱和度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46632" y="3554246"/>
            <a:ext cx="43154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方法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：利用方程式确定分子式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42260" y="3974504"/>
            <a:ext cx="55854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18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16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+H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O=====C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9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8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+G(C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9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sz="2400" b="1" baseline="-25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10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O)</a:t>
            </a:r>
          </a:p>
        </p:txBody>
      </p:sp>
      <p:sp>
        <p:nvSpPr>
          <p:cNvPr id="15" name="矩形 14"/>
          <p:cNvSpPr/>
          <p:nvPr/>
        </p:nvSpPr>
        <p:spPr>
          <a:xfrm>
            <a:off x="2312368" y="4347591"/>
            <a:ext cx="568863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4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）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J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经还原可转化为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G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123478"/>
            <a:ext cx="53581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环节三：推断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F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G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J——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确定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F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339752" y="1518008"/>
          <a:ext cx="3600400" cy="129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" name="Document" r:id="rId4" imgW="2409825" imgH="866775" progId="ChemWindow.Document">
                  <p:embed/>
                </p:oleObj>
              </mc:Choice>
              <mc:Fallback>
                <p:oleObj name="Document" r:id="rId4" imgW="2409825" imgH="866775" progId="ChemWindow.Document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1518008"/>
                        <a:ext cx="3600400" cy="129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483768" y="1298868"/>
            <a:ext cx="848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=11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66106" y="2773932"/>
            <a:ext cx="721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=6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621813" y="3156676"/>
          <a:ext cx="1924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3" name="Document" r:id="rId6" imgW="1924050" imgH="514350" progId="ChemWindow.Document">
                  <p:embed/>
                </p:oleObj>
              </mc:Choice>
              <mc:Fallback>
                <p:oleObj name="Document" r:id="rId6" imgW="1924050" imgH="514350" progId="ChemWindow.Document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1813" y="3156676"/>
                        <a:ext cx="1924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441671" y="1347322"/>
          <a:ext cx="1981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" name="Document" r:id="rId8" imgW="1981200" imgH="514350" progId="ChemWindow.Document">
                  <p:embed/>
                </p:oleObj>
              </mc:Choice>
              <mc:Fallback>
                <p:oleObj name="Document" r:id="rId8" imgW="1981200" imgH="514350" progId="ChemWindow.Document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41671" y="1347322"/>
                        <a:ext cx="19812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004048" y="1820760"/>
            <a:ext cx="721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=5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293325" y="2829823"/>
          <a:ext cx="2913596" cy="47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" name="Document" r:id="rId10" imgW="3590925" imgH="590550" progId="ChemWindow.Document">
                  <p:embed/>
                </p:oleObj>
              </mc:Choice>
              <mc:Fallback>
                <p:oleObj name="Document" r:id="rId10" imgW="3590925" imgH="590550" progId="ChemWindow.Document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3325" y="2829823"/>
                        <a:ext cx="2913596" cy="479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123478"/>
            <a:ext cx="47498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环节四：推测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E+G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→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K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的过程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619885" y="898525"/>
          <a:ext cx="6487160" cy="260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Document" r:id="rId3" imgW="5210175" imgH="2095500" progId="ChemWindow.Document">
                  <p:embed/>
                </p:oleObj>
              </mc:Choice>
              <mc:Fallback>
                <p:oleObj name="Document" r:id="rId3" imgW="5210175" imgH="2095500" progId="ChemWindow.Document">
                  <p:embed/>
                  <p:pic>
                    <p:nvPicPr>
                      <p:cNvPr id="0" name="图片 215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885" y="898525"/>
                        <a:ext cx="6487160" cy="2609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414534" y="1104232"/>
          <a:ext cx="40290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Document" r:id="rId4" imgW="4029075" imgH="3810000" progId="ChemWindow.Document">
                  <p:embed/>
                </p:oleObj>
              </mc:Choice>
              <mc:Fallback>
                <p:oleObj name="Document" r:id="rId4" imgW="4029075" imgH="3810000" progId="ChemWindow.Document">
                  <p:embed/>
                  <p:pic>
                    <p:nvPicPr>
                      <p:cNvPr id="0" name="图片 226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4534" y="1104232"/>
                        <a:ext cx="4029075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30894" y="123478"/>
            <a:ext cx="54648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环节四：推测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E+G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→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K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的可能过程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77119" y="583993"/>
            <a:ext cx="122413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路线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22031" y="629134"/>
            <a:ext cx="122413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路线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：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862646" y="984103"/>
            <a:ext cx="0" cy="3254729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3576320" y="2400300"/>
            <a:ext cx="469900" cy="444500"/>
          </a:xfrm>
          <a:custGeom>
            <a:avLst/>
            <a:gdLst>
              <a:gd name="connsiteX0" fmla="*/ 0 w 469900"/>
              <a:gd name="connsiteY0" fmla="*/ 0 h 444500"/>
              <a:gd name="connsiteX1" fmla="*/ 304800 w 469900"/>
              <a:gd name="connsiteY1" fmla="*/ 190500 h 444500"/>
              <a:gd name="connsiteX2" fmla="*/ 469900 w 469900"/>
              <a:gd name="connsiteY2" fmla="*/ 444500 h 444500"/>
              <a:gd name="connsiteX3" fmla="*/ 469900 w 469900"/>
              <a:gd name="connsiteY3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444500">
                <a:moveTo>
                  <a:pt x="0" y="0"/>
                </a:moveTo>
                <a:cubicBezTo>
                  <a:pt x="113241" y="58208"/>
                  <a:pt x="226483" y="116417"/>
                  <a:pt x="304800" y="190500"/>
                </a:cubicBezTo>
                <a:cubicBezTo>
                  <a:pt x="383117" y="264583"/>
                  <a:pt x="469900" y="444500"/>
                  <a:pt x="469900" y="444500"/>
                </a:cubicBezTo>
                <a:lnTo>
                  <a:pt x="469900" y="444500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450509" y="2425700"/>
            <a:ext cx="265849" cy="409586"/>
          </a:xfrm>
          <a:custGeom>
            <a:avLst/>
            <a:gdLst>
              <a:gd name="connsiteX0" fmla="*/ 11511 w 265849"/>
              <a:gd name="connsiteY0" fmla="*/ 0 h 409586"/>
              <a:gd name="connsiteX1" fmla="*/ 24211 w 265849"/>
              <a:gd name="connsiteY1" fmla="*/ 228600 h 409586"/>
              <a:gd name="connsiteX2" fmla="*/ 227411 w 265849"/>
              <a:gd name="connsiteY2" fmla="*/ 393700 h 409586"/>
              <a:gd name="connsiteX3" fmla="*/ 265511 w 265849"/>
              <a:gd name="connsiteY3" fmla="*/ 393700 h 40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849" h="409586">
                <a:moveTo>
                  <a:pt x="11511" y="0"/>
                </a:moveTo>
                <a:cubicBezTo>
                  <a:pt x="-131" y="81491"/>
                  <a:pt x="-11772" y="162983"/>
                  <a:pt x="24211" y="228600"/>
                </a:cubicBezTo>
                <a:cubicBezTo>
                  <a:pt x="60194" y="294217"/>
                  <a:pt x="187194" y="366183"/>
                  <a:pt x="227411" y="393700"/>
                </a:cubicBezTo>
                <a:cubicBezTo>
                  <a:pt x="267628" y="421217"/>
                  <a:pt x="266569" y="407458"/>
                  <a:pt x="265511" y="39370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01791" y="2283718"/>
            <a:ext cx="574105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>
          <a:xfrm>
            <a:off x="5689960" y="2463800"/>
            <a:ext cx="782656" cy="307479"/>
          </a:xfrm>
          <a:custGeom>
            <a:avLst/>
            <a:gdLst>
              <a:gd name="connsiteX0" fmla="*/ 0 w 782656"/>
              <a:gd name="connsiteY0" fmla="*/ 0 h 307479"/>
              <a:gd name="connsiteX1" fmla="*/ 355600 w 782656"/>
              <a:gd name="connsiteY1" fmla="*/ 292100 h 307479"/>
              <a:gd name="connsiteX2" fmla="*/ 736600 w 782656"/>
              <a:gd name="connsiteY2" fmla="*/ 266700 h 307479"/>
              <a:gd name="connsiteX3" fmla="*/ 762000 w 782656"/>
              <a:gd name="connsiteY3" fmla="*/ 266700 h 30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656" h="307479">
                <a:moveTo>
                  <a:pt x="0" y="0"/>
                </a:moveTo>
                <a:cubicBezTo>
                  <a:pt x="116416" y="123825"/>
                  <a:pt x="232833" y="247650"/>
                  <a:pt x="355600" y="292100"/>
                </a:cubicBezTo>
                <a:cubicBezTo>
                  <a:pt x="478367" y="336550"/>
                  <a:pt x="668867" y="270933"/>
                  <a:pt x="736600" y="266700"/>
                </a:cubicBezTo>
                <a:cubicBezTo>
                  <a:pt x="804333" y="262467"/>
                  <a:pt x="783166" y="264583"/>
                  <a:pt x="762000" y="26670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880460" y="2120900"/>
            <a:ext cx="710681" cy="850900"/>
          </a:xfrm>
          <a:custGeom>
            <a:avLst/>
            <a:gdLst>
              <a:gd name="connsiteX0" fmla="*/ 0 w 710681"/>
              <a:gd name="connsiteY0" fmla="*/ 0 h 850900"/>
              <a:gd name="connsiteX1" fmla="*/ 647700 w 710681"/>
              <a:gd name="connsiteY1" fmla="*/ 292100 h 850900"/>
              <a:gd name="connsiteX2" fmla="*/ 685800 w 710681"/>
              <a:gd name="connsiteY2" fmla="*/ 850900 h 850900"/>
              <a:gd name="connsiteX3" fmla="*/ 685800 w 710681"/>
              <a:gd name="connsiteY3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81" h="850900">
                <a:moveTo>
                  <a:pt x="0" y="0"/>
                </a:moveTo>
                <a:cubicBezTo>
                  <a:pt x="266700" y="75141"/>
                  <a:pt x="533400" y="150283"/>
                  <a:pt x="647700" y="292100"/>
                </a:cubicBezTo>
                <a:cubicBezTo>
                  <a:pt x="762000" y="433917"/>
                  <a:pt x="685800" y="850900"/>
                  <a:pt x="685800" y="850900"/>
                </a:cubicBezTo>
                <a:lnTo>
                  <a:pt x="685800" y="850900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536920" y="922417"/>
          <a:ext cx="33051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Document" r:id="rId6" imgW="3305175" imgH="4048125" progId="ChemWindow.Document">
                  <p:embed/>
                </p:oleObj>
              </mc:Choice>
              <mc:Fallback>
                <p:oleObj name="Document" r:id="rId6" imgW="3305175" imgH="4048125" progId="ChemWindow.Document">
                  <p:embed/>
                  <p:pic>
                    <p:nvPicPr>
                      <p:cNvPr id="0" name="图片 2263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6920" y="922417"/>
                        <a:ext cx="3305175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33375" y="1624330"/>
            <a:ext cx="886460" cy="38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还原</a:t>
            </a:r>
          </a:p>
        </p:txBody>
      </p:sp>
      <p:sp>
        <p:nvSpPr>
          <p:cNvPr id="4" name="矩形 3"/>
          <p:cNvSpPr/>
          <p:nvPr/>
        </p:nvSpPr>
        <p:spPr>
          <a:xfrm>
            <a:off x="333375" y="3046095"/>
            <a:ext cx="886460" cy="38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加成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560358"/>
            <a:ext cx="5002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环节五：推测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K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→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N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→托瑞米芬</a:t>
            </a:r>
          </a:p>
        </p:txBody>
      </p:sp>
      <p:pic>
        <p:nvPicPr>
          <p:cNvPr id="3" name="图片 2" descr="Z:\2019化学图\5.26-1稿\25-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79464" y="1110516"/>
            <a:ext cx="5972856" cy="96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43000" y="2288550"/>
          <a:ext cx="209989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Document" r:id="rId5" imgW="2486025" imgH="1704975" progId="ChemWindow.Document">
                  <p:embed/>
                </p:oleObj>
              </mc:Choice>
              <mc:Fallback>
                <p:oleObj name="Document" r:id="rId5" imgW="2486025" imgH="1704975" progId="ChemWindow.Document">
                  <p:embed/>
                  <p:pic>
                    <p:nvPicPr>
                      <p:cNvPr id="0" name="图片 236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288550"/>
                        <a:ext cx="2099898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414830" y="2432566"/>
          <a:ext cx="188990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Document" r:id="rId7" imgW="2486025" imgH="1704975" progId="ChemWindow.Document">
                  <p:embed/>
                </p:oleObj>
              </mc:Choice>
              <mc:Fallback>
                <p:oleObj name="Document" r:id="rId7" imgW="2486025" imgH="1704975" progId="ChemWindow.Document">
                  <p:embed/>
                  <p:pic>
                    <p:nvPicPr>
                      <p:cNvPr id="0" name="图片 236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4830" y="2432566"/>
                        <a:ext cx="1889908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80112" y="2372365"/>
          <a:ext cx="2010071" cy="1416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Document" r:id="rId9" imgW="2419350" imgH="1704975" progId="ChemWindow.Document">
                  <p:embed/>
                </p:oleObj>
              </mc:Choice>
              <mc:Fallback>
                <p:oleObj name="Document" r:id="rId9" imgW="2419350" imgH="1704975" progId="ChemWindow.Document">
                  <p:embed/>
                  <p:pic>
                    <p:nvPicPr>
                      <p:cNvPr id="0" name="图片 2369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0112" y="2372365"/>
                        <a:ext cx="2010071" cy="1416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椭圆 7"/>
          <p:cNvSpPr/>
          <p:nvPr/>
        </p:nvSpPr>
        <p:spPr>
          <a:xfrm>
            <a:off x="1986667" y="2720598"/>
            <a:ext cx="576064" cy="288032"/>
          </a:xfrm>
          <a:prstGeom prst="ellipse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04521" y="2786256"/>
            <a:ext cx="576064" cy="288032"/>
          </a:xfrm>
          <a:prstGeom prst="ellipse">
            <a:avLst/>
          </a:prstGeom>
          <a:solidFill>
            <a:schemeClr val="bg2">
              <a:lumMod val="75000"/>
              <a:alpha val="38000"/>
            </a:schemeClr>
          </a:solidFill>
          <a:ln>
            <a:solidFill>
              <a:schemeClr val="accent2">
                <a:alpha val="88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850" y="267335"/>
            <a:ext cx="8689975" cy="4608195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8-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羟基喹啉被广泛用作金属离子的络合剂和萃取剂，也是重要的医药中间体。下图是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8-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羟基喹啉的合成路线。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已知：</a:t>
            </a:r>
            <a:r>
              <a:rPr lang="en-US" altLang="zh-CN" sz="1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</a:p>
          <a:p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ii.  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同一个碳原子上连有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个羟基的分子不稳定。</a:t>
            </a:r>
          </a:p>
          <a:p>
            <a:endParaRPr lang="zh-CN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图片 32" descr="G:\5.25图\A2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10" y="1188720"/>
            <a:ext cx="6318250" cy="23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0" descr="H:\25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51870"/>
            <a:ext cx="2286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246956"/>
            <a:ext cx="6172200" cy="4896544"/>
          </a:xfrm>
        </p:spPr>
        <p:txBody>
          <a:bodyPr>
            <a:noAutofit/>
          </a:bodyPr>
          <a:lstStyle/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）按官能团分类，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的类别是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的化学方程式是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可能的结构简式是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所需的试剂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的化学方程式是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的反应类型是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）将下列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的流程图补充完整：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）合成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8-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羟基喹啉时，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发生了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（填“氧化”或“还原”）反应。反应时还生成了水，则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物质的量之比为</a:t>
            </a:r>
            <a:r>
              <a:rPr lang="en-US" altLang="zh-CN" sz="1400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endParaRPr lang="zh-CN" altLang="zh-CN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8" name="图片 35" descr="G:\5.23\A25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86" y="3168144"/>
            <a:ext cx="30178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" descr="G:\5.25图\A2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45" y="1347614"/>
            <a:ext cx="650219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732240" y="1347614"/>
            <a:ext cx="1224136" cy="1296144"/>
          </a:xfrm>
          <a:prstGeom prst="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15008" y="1059582"/>
            <a:ext cx="5373216" cy="936104"/>
          </a:xfrm>
          <a:prstGeom prst="rect">
            <a:avLst/>
          </a:prstGeom>
          <a:solidFill>
            <a:schemeClr val="accent3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03848" y="2139702"/>
            <a:ext cx="3384376" cy="648072"/>
          </a:xfrm>
          <a:prstGeom prst="rect">
            <a:avLst/>
          </a:prstGeom>
          <a:solidFill>
            <a:schemeClr val="accent5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79912" y="2931790"/>
            <a:ext cx="3744416" cy="1080120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2771800" y="771550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5220072" y="915566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3347864" y="350785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4355976" y="555526"/>
            <a:ext cx="180020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K</a:t>
            </a:r>
            <a:r>
              <a:rPr lang="zh-CN" altLang="en-US" dirty="0">
                <a:solidFill>
                  <a:schemeClr val="tx1"/>
                </a:solidFill>
              </a:rPr>
              <a:t>的合成路径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3203848" y="1347614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正推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139699" y="2283718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正推</a:t>
            </a:r>
            <a:r>
              <a:rPr lang="en-US" altLang="zh-CN" dirty="0"/>
              <a:t>+</a:t>
            </a:r>
            <a:r>
              <a:rPr lang="zh-CN" altLang="en-US" dirty="0"/>
              <a:t>逆推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4932040" y="3291830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逆推</a:t>
            </a:r>
            <a:r>
              <a:rPr lang="en-US" altLang="zh-CN" dirty="0"/>
              <a:t>+</a:t>
            </a:r>
            <a:r>
              <a:rPr lang="zh-CN" altLang="en-US" dirty="0"/>
              <a:t>正推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1403648" y="3291830"/>
            <a:ext cx="180020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K</a:t>
            </a:r>
            <a:r>
              <a:rPr lang="zh-CN" altLang="en-US" dirty="0">
                <a:solidFill>
                  <a:schemeClr val="tx1"/>
                </a:solidFill>
              </a:rPr>
              <a:t>的转化路径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6" grpId="0" bldLvl="0" animBg="1"/>
      <p:bldP spid="17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5340" y="1895475"/>
            <a:ext cx="7823200" cy="1474470"/>
            <a:chOff x="665017" y="2473360"/>
            <a:chExt cx="8560245" cy="2001470"/>
          </a:xfrm>
        </p:grpSpPr>
        <p:pic>
          <p:nvPicPr>
            <p:cNvPr id="24578" name="图片 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746" y="2473360"/>
              <a:ext cx="7200516" cy="20014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665017" y="2485236"/>
              <a:ext cx="1471878" cy="624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dirty="0"/>
                <a:t>2018-25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5340" y="3480435"/>
            <a:ext cx="7882255" cy="1537335"/>
            <a:chOff x="665017" y="4909901"/>
            <a:chExt cx="8560245" cy="1854256"/>
          </a:xfrm>
        </p:grpSpPr>
        <p:pic>
          <p:nvPicPr>
            <p:cNvPr id="24579" name="图片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746" y="4921777"/>
              <a:ext cx="7200516" cy="18423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4"/>
            <p:cNvSpPr txBox="1"/>
            <p:nvPr/>
          </p:nvSpPr>
          <p:spPr>
            <a:xfrm>
              <a:off x="665017" y="4909901"/>
              <a:ext cx="1471878" cy="55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dirty="0"/>
                <a:t>2019-25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4705" y="476885"/>
            <a:ext cx="7824470" cy="1307465"/>
            <a:chOff x="1210800" y="680632"/>
            <a:chExt cx="8560245" cy="149811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66" y="680632"/>
              <a:ext cx="7199279" cy="14981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210800" y="680632"/>
              <a:ext cx="1471878" cy="52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dirty="0"/>
                <a:t>2017-25</a:t>
              </a:r>
              <a:r>
                <a:rPr lang="en-US" altLang="zh-CN" sz="2000" dirty="0"/>
                <a:t> 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8580" y="697865"/>
            <a:ext cx="746760" cy="4001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近年北京高考有机推断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7316" y="288"/>
            <a:ext cx="6172200" cy="857250"/>
          </a:xfrm>
        </p:spPr>
        <p:txBody>
          <a:bodyPr/>
          <a:lstStyle/>
          <a:p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K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的合成路径分析</a:t>
            </a:r>
          </a:p>
        </p:txBody>
      </p:sp>
      <p:pic>
        <p:nvPicPr>
          <p:cNvPr id="4" name="图片 32" descr="G:\5.25图\A25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9" b="51351"/>
          <a:stretch>
            <a:fillRect/>
          </a:stretch>
        </p:blipFill>
        <p:spPr bwMode="auto">
          <a:xfrm>
            <a:off x="3203848" y="1131590"/>
            <a:ext cx="4477553" cy="28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6516216" y="1635646"/>
            <a:ext cx="1368152" cy="158417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547664" y="2824974"/>
          <a:ext cx="132873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" r:id="rId6" imgW="1322070" imgH="1167765" progId="">
                  <p:embed/>
                </p:oleObj>
              </mc:Choice>
              <mc:Fallback>
                <p:oleObj r:id="rId6" imgW="1322070" imgH="1167765" progId="">
                  <p:embed/>
                  <p:pic>
                    <p:nvPicPr>
                      <p:cNvPr id="0" name="Picture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824974"/>
                        <a:ext cx="1328737" cy="1168400"/>
                      </a:xfrm>
                      <a:prstGeom prst="rect">
                        <a:avLst/>
                      </a:prstGeom>
                      <a:solidFill>
                        <a:srgbClr val="FAC090">
                          <a:alpha val="50195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131840" y="1007855"/>
            <a:ext cx="288032" cy="915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51920" y="2139702"/>
            <a:ext cx="7388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Ω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2</a:t>
            </a:r>
            <a:endParaRPr lang="zh-CN" alt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97147" y="2455642"/>
            <a:ext cx="2606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endParaRPr lang="zh-CN" alt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86812" y="1964634"/>
            <a:ext cx="2606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endParaRPr lang="zh-CN" alt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7321611" y="1750229"/>
            <a:ext cx="4279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3</a:t>
            </a:r>
            <a:endParaRPr lang="zh-CN" alt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02749" y="942152"/>
          <a:ext cx="113347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" r:id="rId8" imgW="857885" imgH="1084580" progId="">
                  <p:embed/>
                </p:oleObj>
              </mc:Choice>
              <mc:Fallback>
                <p:oleObj r:id="rId8" imgW="857885" imgH="1084580" progId="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749" y="942152"/>
                        <a:ext cx="1133475" cy="1362075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箭头连接符 21"/>
          <p:cNvCxnSpPr/>
          <p:nvPr/>
        </p:nvCxnSpPr>
        <p:spPr>
          <a:xfrm flipH="1">
            <a:off x="4860033" y="1275606"/>
            <a:ext cx="273630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596336" y="1275606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660232" y="350785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4139952" y="4227934"/>
            <a:ext cx="2520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4139952" y="4011910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" descr="G:\5.25图\A25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7" b="82748"/>
          <a:stretch>
            <a:fillRect/>
          </a:stretch>
        </p:blipFill>
        <p:spPr bwMode="auto">
          <a:xfrm>
            <a:off x="1221066" y="1967350"/>
            <a:ext cx="658822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264752" y="2643758"/>
            <a:ext cx="17362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CH</a:t>
            </a:r>
            <a:r>
              <a:rPr lang="en-US" altLang="zh-CN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=CH-CHO</a:t>
            </a:r>
            <a:endParaRPr lang="zh-CN" alt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2662" y="2689346"/>
            <a:ext cx="7388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Ω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1</a:t>
            </a:r>
            <a:endParaRPr lang="zh-CN" alt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4082" y="3226677"/>
            <a:ext cx="16615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CH</a:t>
            </a:r>
            <a:r>
              <a:rPr lang="en-US" altLang="zh-CN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=CH-CH</a:t>
            </a:r>
            <a:r>
              <a:rPr lang="en-US" altLang="zh-CN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3</a:t>
            </a:r>
            <a:endParaRPr lang="zh-CN" altLang="en-US" b="1" baseline="-25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99992" y="1563638"/>
            <a:ext cx="792088" cy="3683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水解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63688" y="1563638"/>
            <a:ext cx="717934" cy="3683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取代</a:t>
            </a:r>
          </a:p>
        </p:txBody>
      </p:sp>
      <p:sp>
        <p:nvSpPr>
          <p:cNvPr id="2" name="矩形 1"/>
          <p:cNvSpPr/>
          <p:nvPr/>
        </p:nvSpPr>
        <p:spPr>
          <a:xfrm>
            <a:off x="3055174" y="2255381"/>
            <a:ext cx="432048" cy="28112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979712" y="1131590"/>
            <a:ext cx="194421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CH</a:t>
            </a:r>
            <a:r>
              <a:rPr lang="en-US" altLang="zh-CN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=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CH-CH</a:t>
            </a:r>
            <a:r>
              <a:rPr lang="en-US" altLang="zh-CN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Cl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88" name="标题 1"/>
          <p:cNvSpPr>
            <a:spLocks noGrp="1"/>
          </p:cNvSpPr>
          <p:nvPr>
            <p:ph type="title"/>
          </p:nvPr>
        </p:nvSpPr>
        <p:spPr>
          <a:xfrm>
            <a:off x="666750" y="81568"/>
            <a:ext cx="2204864" cy="504056"/>
          </a:xfrm>
        </p:spPr>
        <p:txBody>
          <a:bodyPr/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第一步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148064" y="843558"/>
            <a:ext cx="1964848" cy="1779543"/>
            <a:chOff x="5215081" y="4244905"/>
            <a:chExt cx="1964848" cy="1423189"/>
          </a:xfrm>
        </p:grpSpPr>
        <p:sp>
          <p:nvSpPr>
            <p:cNvPr id="26" name="矩形 25"/>
            <p:cNvSpPr/>
            <p:nvPr/>
          </p:nvSpPr>
          <p:spPr>
            <a:xfrm>
              <a:off x="5215081" y="4244905"/>
              <a:ext cx="1642919" cy="1423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235713" y="4443475"/>
              <a:ext cx="1944216" cy="790054"/>
              <a:chOff x="4331706" y="4244905"/>
              <a:chExt cx="1944216" cy="79005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331706" y="4244905"/>
                <a:ext cx="1574324" cy="790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4331706" y="4261907"/>
                <a:ext cx="1944216" cy="667277"/>
                <a:chOff x="3968627" y="3524810"/>
                <a:chExt cx="1944216" cy="667277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3968627" y="3524810"/>
                  <a:ext cx="1944216" cy="294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CH</a:t>
                  </a:r>
                  <a:r>
                    <a:rPr lang="en-US" altLang="zh-CN" b="1" baseline="-25000" dirty="0"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2</a:t>
                  </a:r>
                  <a:r>
                    <a:rPr lang="en-US" altLang="zh-CN" b="1" dirty="0"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-CH-CH</a:t>
                  </a:r>
                  <a:r>
                    <a:rPr lang="en-US" altLang="zh-CN" b="1" baseline="-25000" dirty="0"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2</a:t>
                  </a:r>
                  <a:endParaRPr lang="zh-CN" altLang="en-US" b="1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4498326" y="3761422"/>
                  <a:ext cx="648072" cy="417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rgbClr val="0000FF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∣</a:t>
                  </a:r>
                </a:p>
                <a:p>
                  <a:r>
                    <a:rPr lang="en-US" altLang="zh-CN" b="1" dirty="0">
                      <a:solidFill>
                        <a:srgbClr val="0000FF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OH</a:t>
                  </a:r>
                  <a:endParaRPr lang="zh-CN" altLang="en-US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4010061" y="3774642"/>
                  <a:ext cx="648072" cy="417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rgbClr val="0000FF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∣</a:t>
                  </a:r>
                </a:p>
                <a:p>
                  <a:r>
                    <a:rPr lang="en-US" altLang="zh-CN" b="1" dirty="0">
                      <a:solidFill>
                        <a:srgbClr val="0000FF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OH</a:t>
                  </a:r>
                  <a:endParaRPr lang="zh-CN" altLang="en-US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4894879" y="3760242"/>
                  <a:ext cx="648072" cy="409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rgbClr val="FF0000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∣</a:t>
                  </a:r>
                </a:p>
                <a:p>
                  <a:r>
                    <a:rPr lang="en-US" altLang="zh-CN" b="1" dirty="0">
                      <a:solidFill>
                        <a:srgbClr val="FF0000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OH</a:t>
                  </a:r>
                  <a:endParaRPr lang="zh-CN" altLang="en-US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</p:grpSp>
        </p:grpSp>
      </p:grpSp>
      <p:grpSp>
        <p:nvGrpSpPr>
          <p:cNvPr id="72" name="组合 71"/>
          <p:cNvGrpSpPr/>
          <p:nvPr/>
        </p:nvGrpSpPr>
        <p:grpSpPr>
          <a:xfrm>
            <a:off x="3203848" y="3507854"/>
            <a:ext cx="1944216" cy="1027202"/>
            <a:chOff x="2296413" y="3870933"/>
            <a:chExt cx="1944216" cy="1027202"/>
          </a:xfrm>
        </p:grpSpPr>
        <p:sp>
          <p:nvSpPr>
            <p:cNvPr id="76" name="矩形 75"/>
            <p:cNvSpPr/>
            <p:nvPr/>
          </p:nvSpPr>
          <p:spPr>
            <a:xfrm>
              <a:off x="2309312" y="4139483"/>
              <a:ext cx="1479118" cy="758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337847" y="3870933"/>
              <a:ext cx="187555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7030A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1      2      3</a:t>
              </a:r>
              <a:endParaRPr lang="zh-CN" altLang="en-US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2296413" y="4081198"/>
              <a:ext cx="1944216" cy="771802"/>
              <a:chOff x="3968627" y="3524810"/>
              <a:chExt cx="1944216" cy="771802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3968627" y="3524810"/>
                <a:ext cx="194421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CH</a:t>
                </a:r>
                <a:r>
                  <a:rPr lang="en-US" altLang="zh-CN" b="1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2</a:t>
                </a: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-CH-CH</a:t>
                </a:r>
                <a:r>
                  <a:rPr lang="en-US" altLang="zh-CN" b="1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2</a:t>
                </a:r>
                <a:endParaRPr lang="zh-CN" altLang="en-US" b="1" baseline="-25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4498326" y="3761422"/>
                <a:ext cx="64807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∣</a:t>
                </a:r>
              </a:p>
              <a:p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Cl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4010061" y="3774642"/>
                <a:ext cx="64807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∣</a:t>
                </a:r>
              </a:p>
              <a:p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OH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4894879" y="3760242"/>
                <a:ext cx="648072" cy="521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∣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Cl</a:t>
                </a:r>
                <a:endPara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3203848" y="2571750"/>
            <a:ext cx="1944216" cy="999890"/>
            <a:chOff x="2300865" y="2643758"/>
            <a:chExt cx="1944216" cy="999890"/>
          </a:xfrm>
        </p:grpSpPr>
        <p:sp>
          <p:nvSpPr>
            <p:cNvPr id="82" name="矩形 81"/>
            <p:cNvSpPr/>
            <p:nvPr/>
          </p:nvSpPr>
          <p:spPr>
            <a:xfrm>
              <a:off x="2302694" y="2856092"/>
              <a:ext cx="1479118" cy="758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300865" y="2871846"/>
              <a:ext cx="1944216" cy="771802"/>
              <a:chOff x="3968627" y="3524810"/>
              <a:chExt cx="1944216" cy="771802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3968627" y="3524810"/>
                <a:ext cx="194421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CH</a:t>
                </a:r>
                <a:r>
                  <a:rPr lang="en-US" altLang="zh-CN" b="1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2</a:t>
                </a: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-CH-CH</a:t>
                </a:r>
                <a:r>
                  <a:rPr lang="en-US" altLang="zh-CN" b="1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2</a:t>
                </a:r>
                <a:endParaRPr lang="zh-CN" altLang="en-US" b="1" baseline="-25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4498326" y="3761422"/>
                <a:ext cx="64807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∣</a:t>
                </a:r>
              </a:p>
              <a:p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OH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4010061" y="3774642"/>
                <a:ext cx="64807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∣</a:t>
                </a:r>
              </a:p>
              <a:p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Cl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4894879" y="3760242"/>
                <a:ext cx="64807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∣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Cl</a:t>
                </a:r>
                <a:endPara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2348880" y="2643758"/>
              <a:ext cx="187555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7030A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1      2      3</a:t>
              </a:r>
              <a:endParaRPr lang="zh-CN" altLang="en-US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926600" y="841499"/>
            <a:ext cx="18514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1        2      3</a:t>
            </a:r>
            <a:endParaRPr lang="zh-CN" altLang="en-US" b="1" dirty="0">
              <a:solidFill>
                <a:srgbClr val="7030A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63688" y="4443958"/>
            <a:ext cx="5890964" cy="52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150000"/>
              </a:lnSpc>
            </a:pPr>
            <a:r>
              <a:rPr lang="zh-CN" altLang="en-US" sz="1900" b="1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信息</a:t>
            </a:r>
            <a:r>
              <a:rPr lang="en-US" altLang="zh-CN" sz="1900" b="1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ii</a:t>
            </a:r>
            <a:r>
              <a:rPr lang="zh-CN" altLang="en-US" sz="1900" b="1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：</a:t>
            </a:r>
            <a:r>
              <a:rPr lang="zh-CN" altLang="zh-CN" sz="19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同一个碳原子上连有</a:t>
            </a:r>
            <a:r>
              <a:rPr lang="en-US" altLang="zh-CN" sz="19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zh-CN" sz="19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个羟基的分子不稳定。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" grpId="0" bldLvl="0" animBg="1"/>
      <p:bldP spid="39" grpId="0" bldLvl="0" animBg="1"/>
      <p:bldP spid="2" grpId="0" bldLvl="0" animBg="1"/>
      <p:bldP spid="51" grpId="0"/>
      <p:bldP spid="69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第二步：由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J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推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F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、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G</a:t>
            </a:r>
          </a:p>
        </p:txBody>
      </p:sp>
      <p:pic>
        <p:nvPicPr>
          <p:cNvPr id="4" name="图片 32" descr="G:\5.25图\A25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1" t="21622" r="18992" b="51351"/>
          <a:stretch>
            <a:fillRect/>
          </a:stretch>
        </p:blipFill>
        <p:spPr bwMode="auto">
          <a:xfrm>
            <a:off x="1331640" y="1134604"/>
            <a:ext cx="5892714" cy="12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84168" y="2859782"/>
          <a:ext cx="132873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6" imgW="1322070" imgH="1167765" progId="">
                  <p:embed/>
                </p:oleObj>
              </mc:Choice>
              <mc:Fallback>
                <p:oleObj r:id="rId6" imgW="1322070" imgH="1167765" progId="">
                  <p:embed/>
                  <p:pic>
                    <p:nvPicPr>
                      <p:cNvPr id="0" name="图片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859782"/>
                        <a:ext cx="1328737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763688" y="2710644"/>
          <a:ext cx="698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8" imgW="696595" imgH="1167765" progId="">
                  <p:embed/>
                </p:oleObj>
              </mc:Choice>
              <mc:Fallback>
                <p:oleObj r:id="rId8" imgW="696595" imgH="1167765" progId="">
                  <p:embed/>
                  <p:pic>
                    <p:nvPicPr>
                      <p:cNvPr id="0" name="图片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710644"/>
                        <a:ext cx="6985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707904" y="2710644"/>
          <a:ext cx="132873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10" imgW="1322070" imgH="1167765" progId="">
                  <p:embed/>
                </p:oleObj>
              </mc:Choice>
              <mc:Fallback>
                <p:oleObj r:id="rId10" imgW="1322070" imgH="1167765" progId="">
                  <p:embed/>
                  <p:pic>
                    <p:nvPicPr>
                      <p:cNvPr id="0" name="图片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710644"/>
                        <a:ext cx="1328737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9892" y="123478"/>
            <a:ext cx="6172200" cy="47556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第三步：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的转化路径</a:t>
            </a:r>
          </a:p>
        </p:txBody>
      </p:sp>
      <p:sp>
        <p:nvSpPr>
          <p:cNvPr id="14" name="矩形 13"/>
          <p:cNvSpPr/>
          <p:nvPr/>
        </p:nvSpPr>
        <p:spPr>
          <a:xfrm>
            <a:off x="5004048" y="123478"/>
            <a:ext cx="2860040" cy="4140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——</a:t>
            </a:r>
            <a:r>
              <a:rPr lang="zh-CN" altLang="en-US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结合设问进行分析</a:t>
            </a:r>
          </a:p>
        </p:txBody>
      </p:sp>
      <p:pic>
        <p:nvPicPr>
          <p:cNvPr id="18" name="图片 32" descr="G:\5.25图\A2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04" y="848151"/>
            <a:ext cx="6476386" cy="345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23928" y="2931790"/>
            <a:ext cx="3744416" cy="1080120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83518"/>
            <a:ext cx="685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843558"/>
            <a:ext cx="733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843558"/>
            <a:ext cx="781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04156"/>
            <a:ext cx="95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915566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95936" y="987574"/>
            <a:ext cx="2880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627534"/>
            <a:ext cx="828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0" descr="25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3148"/>
            <a:ext cx="2625347" cy="969762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789284" y="3353466"/>
            <a:ext cx="270510" cy="3911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 err="1"/>
              <a:t>i</a:t>
            </a:r>
            <a:r>
              <a:rPr lang="en-US" sz="2100" dirty="0"/>
              <a:t>.</a:t>
            </a:r>
            <a:endParaRPr lang="zh-CN" altLang="en-US" sz="21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5436096" y="3385196"/>
            <a:ext cx="180000" cy="0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4684" y="3221039"/>
            <a:ext cx="30226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5400000">
            <a:off x="5321174" y="3356102"/>
            <a:ext cx="375050" cy="119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772576" y="3434162"/>
            <a:ext cx="267893" cy="119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290370" y="3908453"/>
            <a:ext cx="2537460" cy="3454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         题给信息（加成）</a:t>
            </a:r>
          </a:p>
        </p:txBody>
      </p:sp>
      <p:sp>
        <p:nvSpPr>
          <p:cNvPr id="23" name="矩形 22"/>
          <p:cNvSpPr/>
          <p:nvPr/>
        </p:nvSpPr>
        <p:spPr>
          <a:xfrm>
            <a:off x="6147626" y="3154871"/>
            <a:ext cx="696521" cy="6555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9"/>
          <p:cNvSpPr txBox="1"/>
          <p:nvPr/>
        </p:nvSpPr>
        <p:spPr>
          <a:xfrm>
            <a:off x="5099541" y="2499742"/>
            <a:ext cx="2205990" cy="345440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利用信息，关注条件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7380312" y="339502"/>
            <a:ext cx="0" cy="21602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835696" y="339502"/>
            <a:ext cx="554461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1835696" y="33950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835696" y="987574"/>
            <a:ext cx="160736" cy="1191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07704" y="843558"/>
            <a:ext cx="30226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rot="5400000">
            <a:off x="1786799" y="1036471"/>
            <a:ext cx="243000" cy="119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907704" y="771550"/>
            <a:ext cx="267893" cy="119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267744" y="843558"/>
            <a:ext cx="696521" cy="6555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2195736" y="1982387"/>
          <a:ext cx="7826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CS ChemDraw Drawing" r:id="rId11" imgW="1854200" imgH="2273300" progId="">
                  <p:embed/>
                </p:oleObj>
              </mc:Choice>
              <mc:Fallback>
                <p:oleObj name="CS ChemDraw Drawing" r:id="rId11" imgW="1854200" imgH="2273300" progId="">
                  <p:embed/>
                  <p:pic>
                    <p:nvPicPr>
                      <p:cNvPr id="0" name="图片 635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82387"/>
                        <a:ext cx="7826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3851920" y="2342427"/>
          <a:ext cx="782241" cy="9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CS ChemDraw Drawing" r:id="rId13" imgW="1854200" imgH="1701800" progId="">
                  <p:embed/>
                </p:oleObj>
              </mc:Choice>
              <mc:Fallback>
                <p:oleObj name="CS ChemDraw Drawing" r:id="rId13" imgW="1854200" imgH="1701800" progId="">
                  <p:embed/>
                  <p:pic>
                    <p:nvPicPr>
                      <p:cNvPr id="0" name="图片 63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342427"/>
                        <a:ext cx="782241" cy="953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本框 11"/>
          <p:cNvSpPr txBox="1"/>
          <p:nvPr/>
        </p:nvSpPr>
        <p:spPr>
          <a:xfrm>
            <a:off x="3059832" y="2414435"/>
            <a:ext cx="803678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— </a:t>
            </a:r>
            <a:r>
              <a:rPr lang="en-US" altLang="zh-CN" sz="15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sz="1500" b="1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sz="15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endParaRPr lang="zh-CN" altLang="en-US" sz="15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3131840" y="2774475"/>
            <a:ext cx="655735" cy="131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2627784" y="1563638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051685" y="3303270"/>
            <a:ext cx="1341755" cy="360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baseline="-25000" dirty="0"/>
              <a:t>9</a:t>
            </a:r>
            <a:r>
              <a:rPr lang="en-US" altLang="zh-CN" dirty="0"/>
              <a:t>H</a:t>
            </a:r>
            <a:r>
              <a:rPr lang="en-US" altLang="zh-CN" baseline="-25000" dirty="0"/>
              <a:t>11</a:t>
            </a:r>
            <a:r>
              <a:rPr lang="en-US" altLang="zh-CN" dirty="0"/>
              <a:t>NO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45" name="矩形 44"/>
          <p:cNvSpPr/>
          <p:nvPr/>
        </p:nvSpPr>
        <p:spPr>
          <a:xfrm>
            <a:off x="3203848" y="1131590"/>
            <a:ext cx="648072" cy="288032"/>
          </a:xfrm>
          <a:prstGeom prst="rect">
            <a:avLst/>
          </a:prstGeom>
          <a:solidFill>
            <a:schemeClr val="tx2">
              <a:lumMod val="25000"/>
              <a:lumOff val="75000"/>
              <a:alpha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箭头连接符 46"/>
          <p:cNvCxnSpPr/>
          <p:nvPr/>
        </p:nvCxnSpPr>
        <p:spPr>
          <a:xfrm flipH="1" flipV="1">
            <a:off x="3563888" y="1491630"/>
            <a:ext cx="576064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54" name="Object 14"/>
          <p:cNvGraphicFramePr>
            <a:graphicFrameLocks noChangeAspect="1"/>
          </p:cNvGraphicFramePr>
          <p:nvPr/>
        </p:nvGraphicFramePr>
        <p:xfrm>
          <a:off x="4283968" y="699542"/>
          <a:ext cx="97680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r:id="rId15" imgW="1322070" imgH="1167765" progId="">
                  <p:embed/>
                </p:oleObj>
              </mc:Choice>
              <mc:Fallback>
                <p:oleObj r:id="rId15" imgW="1322070" imgH="1167765" progId="">
                  <p:embed/>
                  <p:pic>
                    <p:nvPicPr>
                      <p:cNvPr id="0" name="图片 63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99542"/>
                        <a:ext cx="976804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文本框 11"/>
          <p:cNvSpPr txBox="1"/>
          <p:nvPr/>
        </p:nvSpPr>
        <p:spPr>
          <a:xfrm>
            <a:off x="4427984" y="1563638"/>
            <a:ext cx="288032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endParaRPr lang="zh-CN" altLang="en-US" sz="15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503050405090304" pitchFamily="18" charset="0"/>
            </a:endParaRPr>
          </a:p>
        </p:txBody>
      </p:sp>
      <p:sp>
        <p:nvSpPr>
          <p:cNvPr id="54" name="文本框 11"/>
          <p:cNvSpPr txBox="1"/>
          <p:nvPr/>
        </p:nvSpPr>
        <p:spPr>
          <a:xfrm>
            <a:off x="6156176" y="1563638"/>
            <a:ext cx="288032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  <a:endParaRPr lang="zh-CN" altLang="en-US" sz="15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503050405090304" pitchFamily="18" charset="0"/>
            </a:endParaRPr>
          </a:p>
        </p:txBody>
      </p:sp>
      <p:graphicFrame>
        <p:nvGraphicFramePr>
          <p:cNvPr id="61455" name="Object 15"/>
          <p:cNvGraphicFramePr>
            <a:graphicFrameLocks noChangeAspect="1"/>
          </p:cNvGraphicFramePr>
          <p:nvPr/>
        </p:nvGraphicFramePr>
        <p:xfrm>
          <a:off x="5796136" y="699542"/>
          <a:ext cx="89540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r:id="rId17" imgW="1322070" imgH="1167765" progId="">
                  <p:embed/>
                </p:oleObj>
              </mc:Choice>
              <mc:Fallback>
                <p:oleObj r:id="rId17" imgW="1322070" imgH="1167765" progId="">
                  <p:embed/>
                  <p:pic>
                    <p:nvPicPr>
                      <p:cNvPr id="0" name="图片 63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699542"/>
                        <a:ext cx="895403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660232" y="987574"/>
            <a:ext cx="2880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 bldLvl="0" animBg="1"/>
      <p:bldP spid="24" grpId="0" bldLvl="0" animBg="1"/>
      <p:bldP spid="32" grpId="0"/>
      <p:bldP spid="35" grpId="0" bldLvl="0" animBg="1"/>
      <p:bldP spid="39" grpId="0"/>
      <p:bldP spid="44" grpId="0" bldLvl="0" animBg="1"/>
      <p:bldP spid="4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835696" y="2787774"/>
          <a:ext cx="820198" cy="91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CS ChemDraw Drawing" r:id="rId5" imgW="1854200" imgH="1701800" progId="">
                  <p:embed/>
                </p:oleObj>
              </mc:Choice>
              <mc:Fallback>
                <p:oleObj name="CS ChemDraw Drawing" r:id="rId5" imgW="1854200" imgH="1701800" progId="">
                  <p:embed/>
                  <p:pic>
                    <p:nvPicPr>
                      <p:cNvPr id="0" name="图片 64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87774"/>
                        <a:ext cx="820198" cy="915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"/>
          <p:cNvSpPr txBox="1"/>
          <p:nvPr/>
        </p:nvSpPr>
        <p:spPr>
          <a:xfrm>
            <a:off x="2699792" y="1491630"/>
            <a:ext cx="4005064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latin typeface="隶书" pitchFamily="49" charset="-122"/>
                <a:ea typeface="隶书" pitchFamily="49" charset="-122"/>
              </a:rPr>
              <a:t>有机中的氧化还原反应及计算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4089794" y="3231412"/>
            <a:ext cx="535785" cy="11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52452" y="2925256"/>
            <a:ext cx="368935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+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6752" y="3017098"/>
            <a:ext cx="368935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+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923" y="2824049"/>
            <a:ext cx="86073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715785" y="3017098"/>
            <a:ext cx="117221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+  H</a:t>
            </a:r>
            <a:r>
              <a:rPr lang="en-US" altLang="zh-CN" sz="2400" b="1" baseline="-25000" dirty="0">
                <a:latin typeface="+mn-ea"/>
              </a:rPr>
              <a:t>2</a:t>
            </a:r>
            <a:r>
              <a:rPr lang="en-US" altLang="zh-CN" sz="2400" b="1" dirty="0">
                <a:latin typeface="+mn-ea"/>
              </a:rPr>
              <a:t>O</a:t>
            </a:r>
            <a:endParaRPr lang="zh-CN" altLang="en-US" sz="2400" b="1" dirty="0"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5400000">
            <a:off x="6151970" y="2614664"/>
            <a:ext cx="375050" cy="1191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2026142" y="2616139"/>
            <a:ext cx="378000" cy="1191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214546" y="2427735"/>
            <a:ext cx="4125545" cy="1191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39952" y="2499742"/>
            <a:ext cx="899160" cy="299085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</a:rPr>
              <a:t>氧化反应</a:t>
            </a:r>
          </a:p>
        </p:txBody>
      </p:sp>
      <p:cxnSp>
        <p:nvCxnSpPr>
          <p:cNvPr id="32" name="直接连接符 31"/>
          <p:cNvCxnSpPr/>
          <p:nvPr/>
        </p:nvCxnSpPr>
        <p:spPr>
          <a:xfrm rot="5400000">
            <a:off x="3364413" y="3994291"/>
            <a:ext cx="378000" cy="1191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6200000">
            <a:off x="5028013" y="3992817"/>
            <a:ext cx="375050" cy="1191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554008" y="4180936"/>
            <a:ext cx="1660934" cy="1191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23928" y="4287892"/>
            <a:ext cx="1008112" cy="299085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FF0000"/>
                </a:solidFill>
              </a:rPr>
              <a:t>还原反应 </a:t>
            </a:r>
            <a:endParaRPr lang="en-US" altLang="zh-CN" sz="15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240" y="3003798"/>
            <a:ext cx="553085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zh-CN" altLang="en-US" sz="27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+mj-ea"/>
                <a:ea typeface="+mj-ea"/>
              </a:rPr>
              <a:t>2</a:t>
            </a:r>
            <a:endParaRPr lang="zh-CN" altLang="en-US" sz="27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8766" y="2909942"/>
            <a:ext cx="45085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+mj-ea"/>
                <a:ea typeface="+mj-ea"/>
              </a:rPr>
              <a:t>3</a:t>
            </a:r>
            <a:endParaRPr lang="zh-CN" altLang="en-US" sz="27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3910" y="2963520"/>
            <a:ext cx="45085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+mj-ea"/>
                <a:ea typeface="+mj-ea"/>
              </a:rPr>
              <a:t>1</a:t>
            </a:r>
            <a:endParaRPr lang="zh-CN" altLang="en-US" sz="27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6319" y="2963520"/>
            <a:ext cx="45085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+mj-ea"/>
                <a:ea typeface="+mj-ea"/>
              </a:rPr>
              <a:t>1</a:t>
            </a:r>
            <a:endParaRPr lang="zh-CN" altLang="en-US" sz="27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3810" y="3856989"/>
            <a:ext cx="28321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+mj-ea"/>
                <a:ea typeface="+mj-ea"/>
              </a:rPr>
              <a:t>L</a:t>
            </a:r>
            <a:endParaRPr lang="zh-CN" altLang="en-US" sz="2100" b="1" dirty="0">
              <a:latin typeface="+mj-ea"/>
              <a:ea typeface="+mj-ea"/>
            </a:endParaRPr>
          </a:p>
        </p:txBody>
      </p:sp>
      <p:sp>
        <p:nvSpPr>
          <p:cNvPr id="37" name="内容占位符 2"/>
          <p:cNvSpPr txBox="1"/>
          <p:nvPr/>
        </p:nvSpPr>
        <p:spPr>
          <a:xfrm>
            <a:off x="1331640" y="195486"/>
            <a:ext cx="6172200" cy="1227460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 panose="05020102010507070707"/>
              <a:buChar char="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8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）合成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8-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羟基喹啉时，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L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发生了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 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（填“氧化”或“还原”）反应。反应时还生成了水，则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L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G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物质的量之比为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 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228184" y="267494"/>
            <a:ext cx="6426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ea typeface="楷体" panose="02010609060101010101" charset="-122"/>
              </a:rPr>
              <a:t>氧化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84168" y="987574"/>
            <a:ext cx="487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3:1</a:t>
            </a:r>
            <a:endParaRPr lang="zh-CN" altLang="en-US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 rot="19477164">
            <a:off x="2257816" y="3115078"/>
            <a:ext cx="504056" cy="37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19477164">
            <a:off x="6362272" y="3187087"/>
            <a:ext cx="504056" cy="37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3275856" y="2859782"/>
          <a:ext cx="9763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r:id="rId8" imgW="1322070" imgH="1167765" progId="">
                  <p:embed/>
                </p:oleObj>
              </mc:Choice>
              <mc:Fallback>
                <p:oleObj r:id="rId8" imgW="1322070" imgH="1167765" progId="">
                  <p:embed/>
                  <p:pic>
                    <p:nvPicPr>
                      <p:cNvPr id="0" name="图片 64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859782"/>
                        <a:ext cx="9763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4792202" y="2954142"/>
          <a:ext cx="8953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r:id="rId10" imgW="1322070" imgH="1167765" progId="">
                  <p:embed/>
                </p:oleObj>
              </mc:Choice>
              <mc:Fallback>
                <p:oleObj r:id="rId10" imgW="1322070" imgH="1167765" progId="">
                  <p:embed/>
                  <p:pic>
                    <p:nvPicPr>
                      <p:cNvPr id="0" name="图片 64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202" y="2954142"/>
                        <a:ext cx="8953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矩形 46"/>
          <p:cNvSpPr/>
          <p:nvPr/>
        </p:nvSpPr>
        <p:spPr>
          <a:xfrm>
            <a:off x="4283968" y="2067694"/>
            <a:ext cx="617220" cy="32194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</a:rPr>
              <a:t>去</a:t>
            </a:r>
            <a:r>
              <a:rPr lang="en-US" altLang="zh-CN" sz="1500" b="1" dirty="0">
                <a:solidFill>
                  <a:srgbClr val="FF0000"/>
                </a:solidFill>
              </a:rPr>
              <a:t>2H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3779912" y="3795886"/>
            <a:ext cx="1252220" cy="32194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</a:rPr>
              <a:t>去</a:t>
            </a:r>
            <a:r>
              <a:rPr lang="en-US" altLang="zh-CN" sz="1500" b="1" dirty="0">
                <a:solidFill>
                  <a:srgbClr val="FF0000"/>
                </a:solidFill>
              </a:rPr>
              <a:t>2O</a:t>
            </a:r>
            <a:r>
              <a:rPr lang="zh-CN" altLang="en-US" sz="1500" b="1" dirty="0">
                <a:solidFill>
                  <a:srgbClr val="FF0000"/>
                </a:solidFill>
              </a:rPr>
              <a:t>，多</a:t>
            </a:r>
            <a:r>
              <a:rPr lang="en-US" altLang="zh-CN" sz="1500" b="1" dirty="0">
                <a:solidFill>
                  <a:srgbClr val="FF0000"/>
                </a:solidFill>
              </a:rPr>
              <a:t>2H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3923928" y="3291830"/>
            <a:ext cx="360040" cy="288032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436096" y="3291830"/>
            <a:ext cx="360040" cy="288032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4139952" y="4659982"/>
            <a:ext cx="617220" cy="32194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</a:rPr>
              <a:t>需</a:t>
            </a:r>
            <a:r>
              <a:rPr lang="en-US" altLang="zh-CN" sz="1500" b="1" dirty="0">
                <a:solidFill>
                  <a:srgbClr val="FF0000"/>
                </a:solidFill>
              </a:rPr>
              <a:t>6H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5004048" y="2067694"/>
            <a:ext cx="433705" cy="32194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FF0000"/>
                </a:solidFill>
              </a:rPr>
              <a:t>×3</a:t>
            </a:r>
          </a:p>
        </p:txBody>
      </p:sp>
      <p:sp>
        <p:nvSpPr>
          <p:cNvPr id="35" name="TextBox 40"/>
          <p:cNvSpPr txBox="1"/>
          <p:nvPr/>
        </p:nvSpPr>
        <p:spPr>
          <a:xfrm>
            <a:off x="5663999" y="2925256"/>
            <a:ext cx="45085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+mj-ea"/>
                <a:ea typeface="+mj-ea"/>
              </a:rPr>
              <a:t>3</a:t>
            </a:r>
            <a:endParaRPr lang="zh-CN" altLang="en-US" sz="27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5" grpId="0"/>
      <p:bldP spid="31" grpId="0" bldLvl="0" animBg="1"/>
      <p:bldP spid="39" grpId="0" bldLvl="0" animBg="1"/>
      <p:bldP spid="40" grpId="0"/>
      <p:bldP spid="41" grpId="0"/>
      <p:bldP spid="42" grpId="0"/>
      <p:bldP spid="36" grpId="0"/>
      <p:bldP spid="43" grpId="0"/>
      <p:bldP spid="44" grpId="0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5" grpId="0" bldLvl="0" animBg="1"/>
      <p:bldP spid="56" grpId="0" bldLvl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80285" y="311785"/>
            <a:ext cx="5092065" cy="511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解题策略总结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2445" y="1243330"/>
            <a:ext cx="8129270" cy="68770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、透彻理解正推、逆推结合的技巧和思想</a:t>
            </a:r>
            <a:endParaRPr lang="zh-CN" altLang="en-US" sz="1400" b="1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400" b="1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 descr="1581086246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" y="1931035"/>
            <a:ext cx="5356225" cy="2247900"/>
          </a:xfrm>
          <a:prstGeom prst="rect">
            <a:avLst/>
          </a:prstGeom>
        </p:spPr>
      </p:pic>
      <p:pic>
        <p:nvPicPr>
          <p:cNvPr id="6" name="图片 5" descr="1581085955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1931035"/>
            <a:ext cx="3895725" cy="22618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80285" y="311785"/>
            <a:ext cx="5092065" cy="511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解题策略总结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2445" y="1243330"/>
            <a:ext cx="8129270" cy="68770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从断成键角度理解反应类型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b="1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63300" y="1931055"/>
            <a:ext cx="6715563" cy="1180215"/>
            <a:chOff x="55382" y="914051"/>
            <a:chExt cx="6715563" cy="1180215"/>
          </a:xfrm>
        </p:grpSpPr>
        <p:pic>
          <p:nvPicPr>
            <p:cNvPr id="7" name="图片 6" descr="Y:\2019化学图\5.25-1稿\25-2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6249" y="1014146"/>
              <a:ext cx="626469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直接连接符 7"/>
            <p:cNvCxnSpPr/>
            <p:nvPr/>
          </p:nvCxnSpPr>
          <p:spPr>
            <a:xfrm flipH="1">
              <a:off x="298748" y="1620881"/>
              <a:ext cx="196974" cy="1566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55382" y="162088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H</a:t>
              </a:r>
              <a:endPara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1071" y="1347614"/>
              <a:ext cx="389617" cy="642599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/>
          </p:nvSpPr>
          <p:spPr>
            <a:xfrm>
              <a:off x="178902" y="1122970"/>
              <a:ext cx="983148" cy="572480"/>
            </a:xfrm>
            <a:custGeom>
              <a:avLst/>
              <a:gdLst>
                <a:gd name="connsiteX0" fmla="*/ 2073 w 983148"/>
                <a:gd name="connsiteY0" fmla="*/ 572480 h 572480"/>
                <a:gd name="connsiteX1" fmla="*/ 144948 w 983148"/>
                <a:gd name="connsiteY1" fmla="*/ 29555 h 572480"/>
                <a:gd name="connsiteX2" fmla="*/ 925998 w 983148"/>
                <a:gd name="connsiteY2" fmla="*/ 67655 h 572480"/>
                <a:gd name="connsiteX3" fmla="*/ 925998 w 983148"/>
                <a:gd name="connsiteY3" fmla="*/ 67655 h 572480"/>
                <a:gd name="connsiteX4" fmla="*/ 983148 w 983148"/>
                <a:gd name="connsiteY4" fmla="*/ 67655 h 572480"/>
                <a:gd name="connsiteX5" fmla="*/ 983148 w 983148"/>
                <a:gd name="connsiteY5" fmla="*/ 67655 h 572480"/>
                <a:gd name="connsiteX6" fmla="*/ 954573 w 983148"/>
                <a:gd name="connsiteY6" fmla="*/ 77180 h 572480"/>
                <a:gd name="connsiteX7" fmla="*/ 954573 w 983148"/>
                <a:gd name="connsiteY7" fmla="*/ 67655 h 572480"/>
                <a:gd name="connsiteX8" fmla="*/ 954573 w 983148"/>
                <a:gd name="connsiteY8" fmla="*/ 67655 h 572480"/>
                <a:gd name="connsiteX9" fmla="*/ 954573 w 983148"/>
                <a:gd name="connsiteY9" fmla="*/ 67655 h 572480"/>
                <a:gd name="connsiteX10" fmla="*/ 954573 w 983148"/>
                <a:gd name="connsiteY10" fmla="*/ 67655 h 5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148" h="572480">
                  <a:moveTo>
                    <a:pt x="2073" y="572480"/>
                  </a:moveTo>
                  <a:cubicBezTo>
                    <a:pt x="-3483" y="343086"/>
                    <a:pt x="-9039" y="113692"/>
                    <a:pt x="144948" y="29555"/>
                  </a:cubicBezTo>
                  <a:cubicBezTo>
                    <a:pt x="298935" y="-54582"/>
                    <a:pt x="925998" y="67655"/>
                    <a:pt x="925998" y="67655"/>
                  </a:cubicBezTo>
                  <a:lnTo>
                    <a:pt x="925998" y="67655"/>
                  </a:lnTo>
                  <a:lnTo>
                    <a:pt x="983148" y="67655"/>
                  </a:lnTo>
                  <a:lnTo>
                    <a:pt x="983148" y="67655"/>
                  </a:lnTo>
                  <a:cubicBezTo>
                    <a:pt x="978386" y="69242"/>
                    <a:pt x="959335" y="77180"/>
                    <a:pt x="954573" y="77180"/>
                  </a:cubicBezTo>
                  <a:cubicBezTo>
                    <a:pt x="949811" y="77180"/>
                    <a:pt x="954573" y="67655"/>
                    <a:pt x="954573" y="67655"/>
                  </a:cubicBezTo>
                  <a:lnTo>
                    <a:pt x="954573" y="67655"/>
                  </a:lnTo>
                  <a:lnTo>
                    <a:pt x="954573" y="67655"/>
                  </a:lnTo>
                  <a:lnTo>
                    <a:pt x="954573" y="67655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74437" y="1381687"/>
              <a:ext cx="863302" cy="608526"/>
            </a:xfrm>
            <a:custGeom>
              <a:avLst/>
              <a:gdLst>
                <a:gd name="connsiteX0" fmla="*/ 880233 w 880233"/>
                <a:gd name="connsiteY0" fmla="*/ 0 h 652924"/>
                <a:gd name="connsiteX1" fmla="*/ 632583 w 880233"/>
                <a:gd name="connsiteY1" fmla="*/ 647700 h 652924"/>
                <a:gd name="connsiteX2" fmla="*/ 42033 w 880233"/>
                <a:gd name="connsiteY2" fmla="*/ 304800 h 652924"/>
                <a:gd name="connsiteX3" fmla="*/ 42033 w 880233"/>
                <a:gd name="connsiteY3" fmla="*/ 295275 h 6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233" h="652924">
                  <a:moveTo>
                    <a:pt x="880233" y="0"/>
                  </a:moveTo>
                  <a:cubicBezTo>
                    <a:pt x="826258" y="298450"/>
                    <a:pt x="772283" y="596900"/>
                    <a:pt x="632583" y="647700"/>
                  </a:cubicBezTo>
                  <a:cubicBezTo>
                    <a:pt x="492883" y="698500"/>
                    <a:pt x="140458" y="363537"/>
                    <a:pt x="42033" y="304800"/>
                  </a:cubicBezTo>
                  <a:cubicBezTo>
                    <a:pt x="-56392" y="246063"/>
                    <a:pt x="49970" y="300038"/>
                    <a:pt x="42033" y="29527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947388" y="914051"/>
              <a:ext cx="1154764" cy="596166"/>
            </a:xfrm>
            <a:custGeom>
              <a:avLst/>
              <a:gdLst>
                <a:gd name="connsiteX0" fmla="*/ 81687 w 1154764"/>
                <a:gd name="connsiteY0" fmla="*/ 9874 h 596166"/>
                <a:gd name="connsiteX1" fmla="*/ 91212 w 1154764"/>
                <a:gd name="connsiteY1" fmla="*/ 400399 h 596166"/>
                <a:gd name="connsiteX2" fmla="*/ 510312 w 1154764"/>
                <a:gd name="connsiteY2" fmla="*/ 238474 h 596166"/>
                <a:gd name="connsiteX3" fmla="*/ 767487 w 1154764"/>
                <a:gd name="connsiteY3" fmla="*/ 590899 h 596166"/>
                <a:gd name="connsiteX4" fmla="*/ 1138962 w 1154764"/>
                <a:gd name="connsiteY4" fmla="*/ 428974 h 596166"/>
                <a:gd name="connsiteX5" fmla="*/ 986562 w 1154764"/>
                <a:gd name="connsiteY5" fmla="*/ 143224 h 596166"/>
                <a:gd name="connsiteX6" fmla="*/ 81687 w 1154764"/>
                <a:gd name="connsiteY6" fmla="*/ 9874 h 59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764" h="596166">
                  <a:moveTo>
                    <a:pt x="81687" y="9874"/>
                  </a:moveTo>
                  <a:cubicBezTo>
                    <a:pt x="-67538" y="52736"/>
                    <a:pt x="19774" y="362299"/>
                    <a:pt x="91212" y="400399"/>
                  </a:cubicBezTo>
                  <a:cubicBezTo>
                    <a:pt x="162650" y="438499"/>
                    <a:pt x="397600" y="206724"/>
                    <a:pt x="510312" y="238474"/>
                  </a:cubicBezTo>
                  <a:cubicBezTo>
                    <a:pt x="623024" y="270224"/>
                    <a:pt x="662712" y="559149"/>
                    <a:pt x="767487" y="590899"/>
                  </a:cubicBezTo>
                  <a:cubicBezTo>
                    <a:pt x="872262" y="622649"/>
                    <a:pt x="1102450" y="503586"/>
                    <a:pt x="1138962" y="428974"/>
                  </a:cubicBezTo>
                  <a:cubicBezTo>
                    <a:pt x="1175474" y="354362"/>
                    <a:pt x="1158012" y="213074"/>
                    <a:pt x="986562" y="143224"/>
                  </a:cubicBezTo>
                  <a:cubicBezTo>
                    <a:pt x="815112" y="73374"/>
                    <a:pt x="230912" y="-32988"/>
                    <a:pt x="81687" y="987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554595" y="2324100"/>
            <a:ext cx="886460" cy="38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重排</a:t>
            </a:r>
          </a:p>
        </p:txBody>
      </p:sp>
      <p:pic>
        <p:nvPicPr>
          <p:cNvPr id="16" name="图片 10" descr="25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" y="3133090"/>
            <a:ext cx="4328160" cy="1313815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2488044" y="3891946"/>
            <a:ext cx="26834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 err="1"/>
              <a:t>i</a:t>
            </a:r>
            <a:r>
              <a:rPr lang="en-US" sz="2100" dirty="0"/>
              <a:t>.</a:t>
            </a:r>
            <a:endParaRPr lang="zh-CN" altLang="en-US" sz="21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567676" y="3703966"/>
            <a:ext cx="180000" cy="0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61664" y="3545524"/>
            <a:ext cx="30521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5400000">
            <a:off x="1470534" y="3703447"/>
            <a:ext cx="375050" cy="119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80076" y="3789762"/>
            <a:ext cx="267893" cy="119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861050" y="3629660"/>
            <a:ext cx="91757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加成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/>
      <p:bldP spid="19" grpId="0"/>
      <p:bldP spid="1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80285" y="311785"/>
            <a:ext cx="5092065" cy="511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解题策略总结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2445" y="1243330"/>
            <a:ext cx="8129270" cy="68770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深刻理解结构简式的推断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6152" y="2213265"/>
            <a:ext cx="3743332" cy="31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）官能团的种类和个数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36152" y="2809635"/>
            <a:ext cx="1887055" cy="31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）碳骨架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6492" y="3406005"/>
            <a:ext cx="2815194" cy="31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）官能团的位置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80285" y="311785"/>
            <a:ext cx="5092065" cy="511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解题策略总结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1650" y="1162685"/>
            <a:ext cx="8129270" cy="68770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sz="2400" b="1" ker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清楚每一道题的推断环节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8832" y="1946166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）拆解整个大题为几个部分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8832" y="2598284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）理清每个部分的推断顺序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3984" y="3250402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）理清每个物质的推断顺序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32538" y="4250422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推断有依据、推理有逻辑、杜绝蒙和猜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229235"/>
            <a:ext cx="8144510" cy="46850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80285" y="311785"/>
            <a:ext cx="5092065" cy="511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sz="2800">
                <a:solidFill>
                  <a:schemeClr val="bg1"/>
                </a:solidFill>
              </a:rPr>
              <a:t>能力提升策略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92069" y="2028334"/>
            <a:ext cx="644017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）经典高考题模拟题反复做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感悟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92069" y="2983293"/>
            <a:ext cx="71551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）经典高考题和模拟题拆解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集中感悟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306070"/>
            <a:ext cx="8074660" cy="4540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" y="405765"/>
            <a:ext cx="8233410" cy="26930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6690" y="191132"/>
            <a:ext cx="554545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环节一：信息解读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断键、成键</a:t>
            </a:r>
          </a:p>
        </p:txBody>
      </p:sp>
      <p:pic>
        <p:nvPicPr>
          <p:cNvPr id="26" name="图片 25" descr="Y:\2019化学图\5.25-1稿\25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304" y="1013924"/>
            <a:ext cx="62646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直接连接符 29"/>
          <p:cNvCxnSpPr/>
          <p:nvPr/>
        </p:nvCxnSpPr>
        <p:spPr>
          <a:xfrm flipH="1">
            <a:off x="1528803" y="1620659"/>
            <a:ext cx="196974" cy="1566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285437" y="1620659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461126" y="1347392"/>
            <a:ext cx="389617" cy="642599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 43"/>
          <p:cNvSpPr/>
          <p:nvPr/>
        </p:nvSpPr>
        <p:spPr>
          <a:xfrm>
            <a:off x="1408957" y="1122748"/>
            <a:ext cx="983148" cy="572480"/>
          </a:xfrm>
          <a:custGeom>
            <a:avLst/>
            <a:gdLst>
              <a:gd name="connsiteX0" fmla="*/ 2073 w 983148"/>
              <a:gd name="connsiteY0" fmla="*/ 572480 h 572480"/>
              <a:gd name="connsiteX1" fmla="*/ 144948 w 983148"/>
              <a:gd name="connsiteY1" fmla="*/ 29555 h 572480"/>
              <a:gd name="connsiteX2" fmla="*/ 925998 w 983148"/>
              <a:gd name="connsiteY2" fmla="*/ 67655 h 572480"/>
              <a:gd name="connsiteX3" fmla="*/ 925998 w 983148"/>
              <a:gd name="connsiteY3" fmla="*/ 67655 h 572480"/>
              <a:gd name="connsiteX4" fmla="*/ 983148 w 983148"/>
              <a:gd name="connsiteY4" fmla="*/ 67655 h 572480"/>
              <a:gd name="connsiteX5" fmla="*/ 983148 w 983148"/>
              <a:gd name="connsiteY5" fmla="*/ 67655 h 572480"/>
              <a:gd name="connsiteX6" fmla="*/ 954573 w 983148"/>
              <a:gd name="connsiteY6" fmla="*/ 77180 h 572480"/>
              <a:gd name="connsiteX7" fmla="*/ 954573 w 983148"/>
              <a:gd name="connsiteY7" fmla="*/ 67655 h 572480"/>
              <a:gd name="connsiteX8" fmla="*/ 954573 w 983148"/>
              <a:gd name="connsiteY8" fmla="*/ 67655 h 572480"/>
              <a:gd name="connsiteX9" fmla="*/ 954573 w 983148"/>
              <a:gd name="connsiteY9" fmla="*/ 67655 h 572480"/>
              <a:gd name="connsiteX10" fmla="*/ 954573 w 983148"/>
              <a:gd name="connsiteY10" fmla="*/ 67655 h 57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3148" h="572480">
                <a:moveTo>
                  <a:pt x="2073" y="572480"/>
                </a:moveTo>
                <a:cubicBezTo>
                  <a:pt x="-3483" y="343086"/>
                  <a:pt x="-9039" y="113692"/>
                  <a:pt x="144948" y="29555"/>
                </a:cubicBezTo>
                <a:cubicBezTo>
                  <a:pt x="298935" y="-54582"/>
                  <a:pt x="925998" y="67655"/>
                  <a:pt x="925998" y="67655"/>
                </a:cubicBezTo>
                <a:lnTo>
                  <a:pt x="925998" y="67655"/>
                </a:lnTo>
                <a:lnTo>
                  <a:pt x="983148" y="67655"/>
                </a:lnTo>
                <a:lnTo>
                  <a:pt x="983148" y="67655"/>
                </a:lnTo>
                <a:cubicBezTo>
                  <a:pt x="978386" y="69242"/>
                  <a:pt x="959335" y="77180"/>
                  <a:pt x="954573" y="77180"/>
                </a:cubicBezTo>
                <a:cubicBezTo>
                  <a:pt x="949811" y="77180"/>
                  <a:pt x="954573" y="67655"/>
                  <a:pt x="954573" y="67655"/>
                </a:cubicBezTo>
                <a:lnTo>
                  <a:pt x="954573" y="67655"/>
                </a:lnTo>
                <a:lnTo>
                  <a:pt x="954573" y="67655"/>
                </a:lnTo>
                <a:lnTo>
                  <a:pt x="954573" y="67655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1704492" y="1381465"/>
            <a:ext cx="863302" cy="608526"/>
          </a:xfrm>
          <a:custGeom>
            <a:avLst/>
            <a:gdLst>
              <a:gd name="connsiteX0" fmla="*/ 880233 w 880233"/>
              <a:gd name="connsiteY0" fmla="*/ 0 h 652924"/>
              <a:gd name="connsiteX1" fmla="*/ 632583 w 880233"/>
              <a:gd name="connsiteY1" fmla="*/ 647700 h 652924"/>
              <a:gd name="connsiteX2" fmla="*/ 42033 w 880233"/>
              <a:gd name="connsiteY2" fmla="*/ 304800 h 652924"/>
              <a:gd name="connsiteX3" fmla="*/ 42033 w 880233"/>
              <a:gd name="connsiteY3" fmla="*/ 295275 h 65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233" h="652924">
                <a:moveTo>
                  <a:pt x="880233" y="0"/>
                </a:moveTo>
                <a:cubicBezTo>
                  <a:pt x="826258" y="298450"/>
                  <a:pt x="772283" y="596900"/>
                  <a:pt x="632583" y="647700"/>
                </a:cubicBezTo>
                <a:cubicBezTo>
                  <a:pt x="492883" y="698500"/>
                  <a:pt x="140458" y="363537"/>
                  <a:pt x="42033" y="304800"/>
                </a:cubicBezTo>
                <a:cubicBezTo>
                  <a:pt x="-56392" y="246063"/>
                  <a:pt x="49970" y="300038"/>
                  <a:pt x="42033" y="295275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5177443" y="913829"/>
            <a:ext cx="1154764" cy="596166"/>
          </a:xfrm>
          <a:custGeom>
            <a:avLst/>
            <a:gdLst>
              <a:gd name="connsiteX0" fmla="*/ 81687 w 1154764"/>
              <a:gd name="connsiteY0" fmla="*/ 9874 h 596166"/>
              <a:gd name="connsiteX1" fmla="*/ 91212 w 1154764"/>
              <a:gd name="connsiteY1" fmla="*/ 400399 h 596166"/>
              <a:gd name="connsiteX2" fmla="*/ 510312 w 1154764"/>
              <a:gd name="connsiteY2" fmla="*/ 238474 h 596166"/>
              <a:gd name="connsiteX3" fmla="*/ 767487 w 1154764"/>
              <a:gd name="connsiteY3" fmla="*/ 590899 h 596166"/>
              <a:gd name="connsiteX4" fmla="*/ 1138962 w 1154764"/>
              <a:gd name="connsiteY4" fmla="*/ 428974 h 596166"/>
              <a:gd name="connsiteX5" fmla="*/ 986562 w 1154764"/>
              <a:gd name="connsiteY5" fmla="*/ 143224 h 596166"/>
              <a:gd name="connsiteX6" fmla="*/ 81687 w 1154764"/>
              <a:gd name="connsiteY6" fmla="*/ 9874 h 59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764" h="596166">
                <a:moveTo>
                  <a:pt x="81687" y="9874"/>
                </a:moveTo>
                <a:cubicBezTo>
                  <a:pt x="-67538" y="52736"/>
                  <a:pt x="19774" y="362299"/>
                  <a:pt x="91212" y="400399"/>
                </a:cubicBezTo>
                <a:cubicBezTo>
                  <a:pt x="162650" y="438499"/>
                  <a:pt x="397600" y="206724"/>
                  <a:pt x="510312" y="238474"/>
                </a:cubicBezTo>
                <a:cubicBezTo>
                  <a:pt x="623024" y="270224"/>
                  <a:pt x="662712" y="559149"/>
                  <a:pt x="767487" y="590899"/>
                </a:cubicBezTo>
                <a:cubicBezTo>
                  <a:pt x="872262" y="622649"/>
                  <a:pt x="1102450" y="503586"/>
                  <a:pt x="1138962" y="428974"/>
                </a:cubicBezTo>
                <a:cubicBezTo>
                  <a:pt x="1175474" y="354362"/>
                  <a:pt x="1158012" y="213074"/>
                  <a:pt x="986562" y="143224"/>
                </a:cubicBezTo>
                <a:cubicBezTo>
                  <a:pt x="815112" y="73374"/>
                  <a:pt x="230912" y="-32988"/>
                  <a:pt x="81687" y="9874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1649095" y="2643505"/>
            <a:ext cx="715010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信息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I  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反应类型：取代反应     取代位置：对位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131840" y="2092382"/>
            <a:ext cx="1897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CC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endParaRPr lang="zh-CN" altLang="en-US" dirty="0">
              <a:solidFill>
                <a:srgbClr val="3333CC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580112" y="2092382"/>
            <a:ext cx="4392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CC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II</a:t>
            </a:r>
            <a:endParaRPr lang="zh-CN" altLang="en-US" dirty="0">
              <a:solidFill>
                <a:srgbClr val="3333CC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649248" y="3337509"/>
            <a:ext cx="4938976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信息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II  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反应类型：取代反应</a:t>
            </a:r>
          </a:p>
        </p:txBody>
      </p:sp>
      <p:sp>
        <p:nvSpPr>
          <p:cNvPr id="14" name="矩形 13"/>
          <p:cNvSpPr/>
          <p:nvPr/>
        </p:nvSpPr>
        <p:spPr>
          <a:xfrm>
            <a:off x="398780" y="3035300"/>
            <a:ext cx="886460" cy="38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重排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52" grpId="0" bldLvl="0" animBg="1"/>
      <p:bldP spid="78" grpId="0"/>
      <p:bldP spid="81" grpId="0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Y:\2019化学图\5.26-1稿\25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428" y="1563638"/>
            <a:ext cx="68075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783529" y="555526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推断顺序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3428" y="1563638"/>
            <a:ext cx="4314676" cy="9220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uFillTx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59832" y="2607754"/>
            <a:ext cx="2520280" cy="10147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16016" y="1419622"/>
            <a:ext cx="3284984" cy="14452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35696" y="123478"/>
            <a:ext cx="5002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环节二：推断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A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B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C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D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66664" y="926108"/>
            <a:ext cx="3112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步骤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：推断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A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、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、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237773" y="1854970"/>
          <a:ext cx="3448670" cy="66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Document" r:id="rId3" imgW="2286000" imgH="438150" progId="ChemWindow.Document">
                  <p:embed/>
                </p:oleObj>
              </mc:Choice>
              <mc:Fallback>
                <p:oleObj name="Document" r:id="rId3" imgW="2286000" imgH="438150" progId="ChemWindow.Document">
                  <p:embed/>
                  <p:pic>
                    <p:nvPicPr>
                      <p:cNvPr id="0" name="图片 135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7773" y="1854970"/>
                        <a:ext cx="3448670" cy="660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52120" y="3500755"/>
            <a:ext cx="834326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（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1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）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有机物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A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能与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Na</a:t>
            </a:r>
            <a:r>
              <a:rPr lang="pt-BR" altLang="zh-CN" sz="2400" b="1" baseline="-250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2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CO</a:t>
            </a:r>
            <a:r>
              <a:rPr lang="pt-BR" altLang="zh-CN" sz="2400" b="1" baseline="-250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3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溶液反应产生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CO</a:t>
            </a:r>
            <a:r>
              <a:rPr lang="pt-BR" altLang="zh-CN" sz="2400" b="1" baseline="-250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2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。有机物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B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能与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Na</a:t>
            </a:r>
            <a:r>
              <a:rPr lang="pt-BR" altLang="zh-CN" sz="2400" b="1" baseline="-250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2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CO</a:t>
            </a:r>
            <a:r>
              <a:rPr lang="pt-BR" altLang="zh-CN" sz="2400" b="1" baseline="-250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3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溶液反应，但不产生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CO</a:t>
            </a:r>
            <a:r>
              <a:rPr lang="en-US" altLang="zh-CN" sz="2400" b="1" baseline="-250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2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；</a:t>
            </a:r>
            <a:r>
              <a:rPr lang="pt-BR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B</a:t>
            </a:r>
            <a:r>
              <a:rPr lang="zh-CN" altLang="zh-CN" sz="2400" b="1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ea typeface="楷体" panose="02010609060101010101" charset="-122"/>
                <a:cs typeface="Times New Roman" panose="02020503050405090304" pitchFamily="18" charset="0"/>
              </a:rPr>
              <a:t>加氢可得环己醇。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10863" y="1386364"/>
            <a:ext cx="8102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Ω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uFillTx/>
                <a:latin typeface="Times New Roman" panose="02020503050405090304" pitchFamily="18" charset="0"/>
                <a:cs typeface="Times New Roman" panose="02020503050405090304" pitchFamily="18" charset="0"/>
              </a:rPr>
              <a:t>=9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466280" y="2594050"/>
          <a:ext cx="1190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Document" r:id="rId5" imgW="1190625" imgH="514350" progId="ChemWindow.Document">
                  <p:embed/>
                </p:oleObj>
              </mc:Choice>
              <mc:Fallback>
                <p:oleObj name="Document" r:id="rId5" imgW="1190625" imgH="514350" progId="ChemWindow.Document">
                  <p:embed/>
                  <p:pic>
                    <p:nvPicPr>
                      <p:cNvPr id="0" name="图片 135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280" y="2594050"/>
                        <a:ext cx="11906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823903" y="2594050"/>
          <a:ext cx="962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Document" r:id="rId7" imgW="962025" imgH="514350" progId="ChemWindow.Document">
                  <p:embed/>
                </p:oleObj>
              </mc:Choice>
              <mc:Fallback>
                <p:oleObj name="Document" r:id="rId7" imgW="962025" imgH="514350" progId="ChemWindow.Document">
                  <p:embed/>
                  <p:pic>
                    <p:nvPicPr>
                      <p:cNvPr id="0" name="图片 1355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3903" y="2594050"/>
                        <a:ext cx="9620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586338" y="2581677"/>
          <a:ext cx="18478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" name="Document" r:id="rId9" imgW="1847850" imgH="590550" progId="ChemWindow.Document">
                  <p:embed/>
                </p:oleObj>
              </mc:Choice>
              <mc:Fallback>
                <p:oleObj name="Document" r:id="rId9" imgW="1847850" imgH="590550" progId="ChemWindow.Document">
                  <p:embed/>
                  <p:pic>
                    <p:nvPicPr>
                      <p:cNvPr id="0" name="图片 1355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6338" y="2581677"/>
                        <a:ext cx="184785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369" y="907693"/>
            <a:ext cx="21869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步骤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：推断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5696" y="357158"/>
            <a:ext cx="5002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环节二：推断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A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B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C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D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rPr>
              <a:t>E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195736" y="1305992"/>
          <a:ext cx="4291898" cy="8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" name="Document" r:id="rId4" imgW="3524250" imgH="704850" progId="ChemWindow.Document">
                  <p:embed/>
                </p:oleObj>
              </mc:Choice>
              <mc:Fallback>
                <p:oleObj name="Document" r:id="rId4" imgW="3524250" imgH="704850" progId="ChemWindow.Document">
                  <p:embed/>
                  <p:pic>
                    <p:nvPicPr>
                      <p:cNvPr id="0" name="图片 146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1305992"/>
                        <a:ext cx="4291898" cy="85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566714" y="3677786"/>
            <a:ext cx="6165304" cy="895126"/>
            <a:chOff x="55382" y="914051"/>
            <a:chExt cx="6715563" cy="1200969"/>
          </a:xfrm>
        </p:grpSpPr>
        <p:pic>
          <p:nvPicPr>
            <p:cNvPr id="9" name="图片 8" descr="Y:\2019化学图\5.25-1稿\25-2.jp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6249" y="1014146"/>
              <a:ext cx="626469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连接符 9"/>
            <p:cNvCxnSpPr/>
            <p:nvPr/>
          </p:nvCxnSpPr>
          <p:spPr>
            <a:xfrm flipH="1">
              <a:off x="298748" y="1620881"/>
              <a:ext cx="196974" cy="1566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55382" y="1620881"/>
              <a:ext cx="379038" cy="49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H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31071" y="1347614"/>
              <a:ext cx="389617" cy="642599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/>
          </p:nvSpPr>
          <p:spPr>
            <a:xfrm>
              <a:off x="178902" y="1122970"/>
              <a:ext cx="983148" cy="572480"/>
            </a:xfrm>
            <a:custGeom>
              <a:avLst/>
              <a:gdLst>
                <a:gd name="connsiteX0" fmla="*/ 2073 w 983148"/>
                <a:gd name="connsiteY0" fmla="*/ 572480 h 572480"/>
                <a:gd name="connsiteX1" fmla="*/ 144948 w 983148"/>
                <a:gd name="connsiteY1" fmla="*/ 29555 h 572480"/>
                <a:gd name="connsiteX2" fmla="*/ 925998 w 983148"/>
                <a:gd name="connsiteY2" fmla="*/ 67655 h 572480"/>
                <a:gd name="connsiteX3" fmla="*/ 925998 w 983148"/>
                <a:gd name="connsiteY3" fmla="*/ 67655 h 572480"/>
                <a:gd name="connsiteX4" fmla="*/ 983148 w 983148"/>
                <a:gd name="connsiteY4" fmla="*/ 67655 h 572480"/>
                <a:gd name="connsiteX5" fmla="*/ 983148 w 983148"/>
                <a:gd name="connsiteY5" fmla="*/ 67655 h 572480"/>
                <a:gd name="connsiteX6" fmla="*/ 954573 w 983148"/>
                <a:gd name="connsiteY6" fmla="*/ 77180 h 572480"/>
                <a:gd name="connsiteX7" fmla="*/ 954573 w 983148"/>
                <a:gd name="connsiteY7" fmla="*/ 67655 h 572480"/>
                <a:gd name="connsiteX8" fmla="*/ 954573 w 983148"/>
                <a:gd name="connsiteY8" fmla="*/ 67655 h 572480"/>
                <a:gd name="connsiteX9" fmla="*/ 954573 w 983148"/>
                <a:gd name="connsiteY9" fmla="*/ 67655 h 572480"/>
                <a:gd name="connsiteX10" fmla="*/ 954573 w 983148"/>
                <a:gd name="connsiteY10" fmla="*/ 67655 h 57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148" h="572480">
                  <a:moveTo>
                    <a:pt x="2073" y="572480"/>
                  </a:moveTo>
                  <a:cubicBezTo>
                    <a:pt x="-3483" y="343086"/>
                    <a:pt x="-9039" y="113692"/>
                    <a:pt x="144948" y="29555"/>
                  </a:cubicBezTo>
                  <a:cubicBezTo>
                    <a:pt x="298935" y="-54582"/>
                    <a:pt x="925998" y="67655"/>
                    <a:pt x="925998" y="67655"/>
                  </a:cubicBezTo>
                  <a:lnTo>
                    <a:pt x="925998" y="67655"/>
                  </a:lnTo>
                  <a:lnTo>
                    <a:pt x="983148" y="67655"/>
                  </a:lnTo>
                  <a:lnTo>
                    <a:pt x="983148" y="67655"/>
                  </a:lnTo>
                  <a:cubicBezTo>
                    <a:pt x="978386" y="69242"/>
                    <a:pt x="959335" y="77180"/>
                    <a:pt x="954573" y="77180"/>
                  </a:cubicBezTo>
                  <a:cubicBezTo>
                    <a:pt x="949811" y="77180"/>
                    <a:pt x="954573" y="67655"/>
                    <a:pt x="954573" y="67655"/>
                  </a:cubicBezTo>
                  <a:lnTo>
                    <a:pt x="954573" y="67655"/>
                  </a:lnTo>
                  <a:lnTo>
                    <a:pt x="954573" y="67655"/>
                  </a:lnTo>
                  <a:lnTo>
                    <a:pt x="954573" y="67655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74437" y="1381687"/>
              <a:ext cx="863302" cy="608526"/>
            </a:xfrm>
            <a:custGeom>
              <a:avLst/>
              <a:gdLst>
                <a:gd name="connsiteX0" fmla="*/ 880233 w 880233"/>
                <a:gd name="connsiteY0" fmla="*/ 0 h 652924"/>
                <a:gd name="connsiteX1" fmla="*/ 632583 w 880233"/>
                <a:gd name="connsiteY1" fmla="*/ 647700 h 652924"/>
                <a:gd name="connsiteX2" fmla="*/ 42033 w 880233"/>
                <a:gd name="connsiteY2" fmla="*/ 304800 h 652924"/>
                <a:gd name="connsiteX3" fmla="*/ 42033 w 880233"/>
                <a:gd name="connsiteY3" fmla="*/ 295275 h 6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233" h="652924">
                  <a:moveTo>
                    <a:pt x="880233" y="0"/>
                  </a:moveTo>
                  <a:cubicBezTo>
                    <a:pt x="826258" y="298450"/>
                    <a:pt x="772283" y="596900"/>
                    <a:pt x="632583" y="647700"/>
                  </a:cubicBezTo>
                  <a:cubicBezTo>
                    <a:pt x="492883" y="698500"/>
                    <a:pt x="140458" y="363537"/>
                    <a:pt x="42033" y="304800"/>
                  </a:cubicBezTo>
                  <a:cubicBezTo>
                    <a:pt x="-56392" y="246063"/>
                    <a:pt x="49970" y="300038"/>
                    <a:pt x="42033" y="29527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947388" y="914051"/>
              <a:ext cx="1154764" cy="596166"/>
            </a:xfrm>
            <a:custGeom>
              <a:avLst/>
              <a:gdLst>
                <a:gd name="connsiteX0" fmla="*/ 81687 w 1154764"/>
                <a:gd name="connsiteY0" fmla="*/ 9874 h 596166"/>
                <a:gd name="connsiteX1" fmla="*/ 91212 w 1154764"/>
                <a:gd name="connsiteY1" fmla="*/ 400399 h 596166"/>
                <a:gd name="connsiteX2" fmla="*/ 510312 w 1154764"/>
                <a:gd name="connsiteY2" fmla="*/ 238474 h 596166"/>
                <a:gd name="connsiteX3" fmla="*/ 767487 w 1154764"/>
                <a:gd name="connsiteY3" fmla="*/ 590899 h 596166"/>
                <a:gd name="connsiteX4" fmla="*/ 1138962 w 1154764"/>
                <a:gd name="connsiteY4" fmla="*/ 428974 h 596166"/>
                <a:gd name="connsiteX5" fmla="*/ 986562 w 1154764"/>
                <a:gd name="connsiteY5" fmla="*/ 143224 h 596166"/>
                <a:gd name="connsiteX6" fmla="*/ 81687 w 1154764"/>
                <a:gd name="connsiteY6" fmla="*/ 9874 h 59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764" h="596166">
                  <a:moveTo>
                    <a:pt x="81687" y="9874"/>
                  </a:moveTo>
                  <a:cubicBezTo>
                    <a:pt x="-67538" y="52736"/>
                    <a:pt x="19774" y="362299"/>
                    <a:pt x="91212" y="400399"/>
                  </a:cubicBezTo>
                  <a:cubicBezTo>
                    <a:pt x="162650" y="438499"/>
                    <a:pt x="397600" y="206724"/>
                    <a:pt x="510312" y="238474"/>
                  </a:cubicBezTo>
                  <a:cubicBezTo>
                    <a:pt x="623024" y="270224"/>
                    <a:pt x="662712" y="559149"/>
                    <a:pt x="767487" y="590899"/>
                  </a:cubicBezTo>
                  <a:cubicBezTo>
                    <a:pt x="872262" y="622649"/>
                    <a:pt x="1102450" y="503586"/>
                    <a:pt x="1138962" y="428974"/>
                  </a:cubicBezTo>
                  <a:cubicBezTo>
                    <a:pt x="1175474" y="354362"/>
                    <a:pt x="1158012" y="213074"/>
                    <a:pt x="986562" y="143224"/>
                  </a:cubicBezTo>
                  <a:cubicBezTo>
                    <a:pt x="815112" y="73374"/>
                    <a:pt x="230912" y="-32988"/>
                    <a:pt x="81687" y="987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271811" y="2471527"/>
          <a:ext cx="1729596" cy="56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" name="Document" r:id="rId7" imgW="1847850" imgH="600075" progId="ChemWindow.Document">
                  <p:embed/>
                </p:oleObj>
              </mc:Choice>
              <mc:Fallback>
                <p:oleObj name="Document" r:id="rId7" imgW="1847850" imgH="600075" progId="ChemWindow.Document">
                  <p:embed/>
                  <p:pic>
                    <p:nvPicPr>
                      <p:cNvPr id="0" name="图片 146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1811" y="2471527"/>
                        <a:ext cx="1729596" cy="56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203848" y="2520125"/>
          <a:ext cx="1693960" cy="5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" name="Document" r:id="rId9" imgW="1981200" imgH="600075" progId="ChemWindow.Document">
                  <p:embed/>
                </p:oleObj>
              </mc:Choice>
              <mc:Fallback>
                <p:oleObj name="Document" r:id="rId9" imgW="1981200" imgH="600075" progId="ChemWindow.Document">
                  <p:embed/>
                  <p:pic>
                    <p:nvPicPr>
                      <p:cNvPr id="0" name="图片 1463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3848" y="2520125"/>
                        <a:ext cx="1693960" cy="51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292080" y="1031389"/>
          <a:ext cx="1693960" cy="5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" name="Document" r:id="rId11" imgW="1981200" imgH="600075" progId="ChemWindow.Document">
                  <p:embed/>
                </p:oleObj>
              </mc:Choice>
              <mc:Fallback>
                <p:oleObj name="Document" r:id="rId11" imgW="1981200" imgH="600075" progId="ChemWindow.Document">
                  <p:embed/>
                  <p:pic>
                    <p:nvPicPr>
                      <p:cNvPr id="0" name="对象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2080" y="1031389"/>
                        <a:ext cx="1693960" cy="51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任意多边形 22"/>
          <p:cNvSpPr/>
          <p:nvPr/>
        </p:nvSpPr>
        <p:spPr>
          <a:xfrm>
            <a:off x="5067300" y="1157170"/>
            <a:ext cx="362209" cy="724335"/>
          </a:xfrm>
          <a:custGeom>
            <a:avLst/>
            <a:gdLst>
              <a:gd name="connsiteX0" fmla="*/ 247650 w 362209"/>
              <a:gd name="connsiteY0" fmla="*/ 9960 h 724335"/>
              <a:gd name="connsiteX1" fmla="*/ 247650 w 362209"/>
              <a:gd name="connsiteY1" fmla="*/ 9960 h 724335"/>
              <a:gd name="connsiteX2" fmla="*/ 161925 w 362209"/>
              <a:gd name="connsiteY2" fmla="*/ 95685 h 724335"/>
              <a:gd name="connsiteX3" fmla="*/ 152400 w 362209"/>
              <a:gd name="connsiteY3" fmla="*/ 124260 h 724335"/>
              <a:gd name="connsiteX4" fmla="*/ 114300 w 362209"/>
              <a:gd name="connsiteY4" fmla="*/ 181410 h 724335"/>
              <a:gd name="connsiteX5" fmla="*/ 104775 w 362209"/>
              <a:gd name="connsiteY5" fmla="*/ 229035 h 724335"/>
              <a:gd name="connsiteX6" fmla="*/ 85725 w 362209"/>
              <a:gd name="connsiteY6" fmla="*/ 362385 h 724335"/>
              <a:gd name="connsiteX7" fmla="*/ 57150 w 362209"/>
              <a:gd name="connsiteY7" fmla="*/ 429060 h 724335"/>
              <a:gd name="connsiteX8" fmla="*/ 28575 w 362209"/>
              <a:gd name="connsiteY8" fmla="*/ 448110 h 724335"/>
              <a:gd name="connsiteX9" fmla="*/ 19050 w 362209"/>
              <a:gd name="connsiteY9" fmla="*/ 486210 h 724335"/>
              <a:gd name="connsiteX10" fmla="*/ 0 w 362209"/>
              <a:gd name="connsiteY10" fmla="*/ 610035 h 724335"/>
              <a:gd name="connsiteX11" fmla="*/ 9525 w 362209"/>
              <a:gd name="connsiteY11" fmla="*/ 648135 h 724335"/>
              <a:gd name="connsiteX12" fmla="*/ 57150 w 362209"/>
              <a:gd name="connsiteY12" fmla="*/ 695760 h 724335"/>
              <a:gd name="connsiteX13" fmla="*/ 114300 w 362209"/>
              <a:gd name="connsiteY13" fmla="*/ 714810 h 724335"/>
              <a:gd name="connsiteX14" fmla="*/ 142875 w 362209"/>
              <a:gd name="connsiteY14" fmla="*/ 724335 h 724335"/>
              <a:gd name="connsiteX15" fmla="*/ 219075 w 362209"/>
              <a:gd name="connsiteY15" fmla="*/ 714810 h 724335"/>
              <a:gd name="connsiteX16" fmla="*/ 257175 w 362209"/>
              <a:gd name="connsiteY16" fmla="*/ 657660 h 724335"/>
              <a:gd name="connsiteX17" fmla="*/ 285750 w 362209"/>
              <a:gd name="connsiteY17" fmla="*/ 600510 h 724335"/>
              <a:gd name="connsiteX18" fmla="*/ 304800 w 362209"/>
              <a:gd name="connsiteY18" fmla="*/ 571935 h 724335"/>
              <a:gd name="connsiteX19" fmla="*/ 314325 w 362209"/>
              <a:gd name="connsiteY19" fmla="*/ 543360 h 724335"/>
              <a:gd name="connsiteX20" fmla="*/ 333375 w 362209"/>
              <a:gd name="connsiteY20" fmla="*/ 514785 h 724335"/>
              <a:gd name="connsiteX21" fmla="*/ 352425 w 362209"/>
              <a:gd name="connsiteY21" fmla="*/ 448110 h 724335"/>
              <a:gd name="connsiteX22" fmla="*/ 352425 w 362209"/>
              <a:gd name="connsiteY22" fmla="*/ 133785 h 724335"/>
              <a:gd name="connsiteX23" fmla="*/ 333375 w 362209"/>
              <a:gd name="connsiteY23" fmla="*/ 48060 h 724335"/>
              <a:gd name="connsiteX24" fmla="*/ 314325 w 362209"/>
              <a:gd name="connsiteY24" fmla="*/ 19485 h 724335"/>
              <a:gd name="connsiteX25" fmla="*/ 285750 w 362209"/>
              <a:gd name="connsiteY25" fmla="*/ 435 h 724335"/>
              <a:gd name="connsiteX26" fmla="*/ 247650 w 362209"/>
              <a:gd name="connsiteY26" fmla="*/ 9960 h 72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2209" h="724335">
                <a:moveTo>
                  <a:pt x="247650" y="9960"/>
                </a:moveTo>
                <a:lnTo>
                  <a:pt x="247650" y="9960"/>
                </a:lnTo>
                <a:cubicBezTo>
                  <a:pt x="211759" y="40723"/>
                  <a:pt x="181774" y="55987"/>
                  <a:pt x="161925" y="95685"/>
                </a:cubicBezTo>
                <a:cubicBezTo>
                  <a:pt x="157435" y="104665"/>
                  <a:pt x="157276" y="115483"/>
                  <a:pt x="152400" y="124260"/>
                </a:cubicBezTo>
                <a:cubicBezTo>
                  <a:pt x="141281" y="144274"/>
                  <a:pt x="114300" y="181410"/>
                  <a:pt x="114300" y="181410"/>
                </a:cubicBezTo>
                <a:cubicBezTo>
                  <a:pt x="111125" y="197285"/>
                  <a:pt x="107065" y="213008"/>
                  <a:pt x="104775" y="229035"/>
                </a:cubicBezTo>
                <a:cubicBezTo>
                  <a:pt x="94897" y="298184"/>
                  <a:pt x="100081" y="304962"/>
                  <a:pt x="85725" y="362385"/>
                </a:cubicBezTo>
                <a:cubicBezTo>
                  <a:pt x="81471" y="379401"/>
                  <a:pt x="66886" y="417377"/>
                  <a:pt x="57150" y="429060"/>
                </a:cubicBezTo>
                <a:cubicBezTo>
                  <a:pt x="49821" y="437854"/>
                  <a:pt x="38100" y="441760"/>
                  <a:pt x="28575" y="448110"/>
                </a:cubicBezTo>
                <a:cubicBezTo>
                  <a:pt x="25400" y="460810"/>
                  <a:pt x="21617" y="473373"/>
                  <a:pt x="19050" y="486210"/>
                </a:cubicBezTo>
                <a:cubicBezTo>
                  <a:pt x="12442" y="519250"/>
                  <a:pt x="4575" y="578012"/>
                  <a:pt x="0" y="610035"/>
                </a:cubicBezTo>
                <a:cubicBezTo>
                  <a:pt x="3175" y="622735"/>
                  <a:pt x="4368" y="636103"/>
                  <a:pt x="9525" y="648135"/>
                </a:cubicBezTo>
                <a:cubicBezTo>
                  <a:pt x="19237" y="670796"/>
                  <a:pt x="34738" y="685799"/>
                  <a:pt x="57150" y="695760"/>
                </a:cubicBezTo>
                <a:cubicBezTo>
                  <a:pt x="75500" y="703915"/>
                  <a:pt x="95250" y="708460"/>
                  <a:pt x="114300" y="714810"/>
                </a:cubicBezTo>
                <a:lnTo>
                  <a:pt x="142875" y="724335"/>
                </a:lnTo>
                <a:cubicBezTo>
                  <a:pt x="168275" y="721160"/>
                  <a:pt x="196964" y="727708"/>
                  <a:pt x="219075" y="714810"/>
                </a:cubicBezTo>
                <a:cubicBezTo>
                  <a:pt x="238851" y="703274"/>
                  <a:pt x="244475" y="676710"/>
                  <a:pt x="257175" y="657660"/>
                </a:cubicBezTo>
                <a:cubicBezTo>
                  <a:pt x="311770" y="575768"/>
                  <a:pt x="246315" y="679380"/>
                  <a:pt x="285750" y="600510"/>
                </a:cubicBezTo>
                <a:cubicBezTo>
                  <a:pt x="290870" y="590271"/>
                  <a:pt x="299680" y="582174"/>
                  <a:pt x="304800" y="571935"/>
                </a:cubicBezTo>
                <a:cubicBezTo>
                  <a:pt x="309290" y="562955"/>
                  <a:pt x="309835" y="552340"/>
                  <a:pt x="314325" y="543360"/>
                </a:cubicBezTo>
                <a:cubicBezTo>
                  <a:pt x="319445" y="533121"/>
                  <a:pt x="328255" y="525024"/>
                  <a:pt x="333375" y="514785"/>
                </a:cubicBezTo>
                <a:cubicBezTo>
                  <a:pt x="340207" y="501120"/>
                  <a:pt x="349373" y="460317"/>
                  <a:pt x="352425" y="448110"/>
                </a:cubicBezTo>
                <a:cubicBezTo>
                  <a:pt x="363502" y="281959"/>
                  <a:pt x="367303" y="312317"/>
                  <a:pt x="352425" y="133785"/>
                </a:cubicBezTo>
                <a:cubicBezTo>
                  <a:pt x="350962" y="116225"/>
                  <a:pt x="343958" y="69226"/>
                  <a:pt x="333375" y="48060"/>
                </a:cubicBezTo>
                <a:cubicBezTo>
                  <a:pt x="328255" y="37821"/>
                  <a:pt x="322420" y="27580"/>
                  <a:pt x="314325" y="19485"/>
                </a:cubicBezTo>
                <a:cubicBezTo>
                  <a:pt x="306230" y="11390"/>
                  <a:pt x="294908" y="7304"/>
                  <a:pt x="285750" y="435"/>
                </a:cubicBezTo>
                <a:cubicBezTo>
                  <a:pt x="282158" y="-2259"/>
                  <a:pt x="254000" y="8372"/>
                  <a:pt x="247650" y="996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139817" y="2468342"/>
          <a:ext cx="2733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" name="Document" r:id="rId12" imgW="2733675" imgH="647700" progId="ChemWindow.Document">
                  <p:embed/>
                </p:oleObj>
              </mc:Choice>
              <mc:Fallback>
                <p:oleObj name="Document" r:id="rId12" imgW="2733675" imgH="647700" progId="ChemWindow.Document">
                  <p:embed/>
                  <p:pic>
                    <p:nvPicPr>
                      <p:cNvPr id="0" name="图片 1464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39817" y="2468342"/>
                        <a:ext cx="2733675" cy="647700"/>
                      </a:xfrm>
                      <a:prstGeom prst="rect">
                        <a:avLst/>
                      </a:prstGeom>
                      <a:ln w="12700" cmpd="sng">
                        <a:noFill/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3|3|1.7|1.7|3.2|4|3.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8|3.8|4.7|6.2|1.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3|3.2|2.6|9|2.3|10.1|9.1|4.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7.4|3.3|5.2|13.8|1.2|3.7|9.2|5.8|2.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3|2.7|5.6|14.2|1.2|3.2|1|8.2|15.6|8.4|1.1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全屏显示(16:9)</PresentationFormat>
  <Paragraphs>185</Paragraphs>
  <Slides>31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黑体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Wingdings 2</vt:lpstr>
      <vt:lpstr>1_Office 主题​​</vt:lpstr>
      <vt:lpstr>Document</vt:lpstr>
      <vt:lpstr>CS ChemDraw Drawing</vt:lpstr>
      <vt:lpstr>有机推断2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K的合成路径分析</vt:lpstr>
      <vt:lpstr>第一步</vt:lpstr>
      <vt:lpstr>第二步：由J推F、G</vt:lpstr>
      <vt:lpstr>第三步：K的转化路径</vt:lpstr>
      <vt:lpstr>PowerPoint 演示文稿</vt:lpstr>
      <vt:lpstr>PowerPoint 演示文稿</vt:lpstr>
      <vt:lpstr>解题策略总结</vt:lpstr>
      <vt:lpstr>解题策略总结</vt:lpstr>
      <vt:lpstr>解题策略总结</vt:lpstr>
      <vt:lpstr>解题策略总结</vt:lpstr>
      <vt:lpstr>能力提升策略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chen ruixue</cp:lastModifiedBy>
  <cp:revision>17</cp:revision>
  <dcterms:created xsi:type="dcterms:W3CDTF">2020-02-12T07:07:52Z</dcterms:created>
  <dcterms:modified xsi:type="dcterms:W3CDTF">2020-02-18T05:42:04Z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