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72" r:id="rId5"/>
    <p:sldId id="298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99" r:id="rId21"/>
    <p:sldId id="288" r:id="rId22"/>
    <p:sldId id="271" r:id="rId2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457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/>
            <a:fld id="{9A0DB2DC-4C9A-4742-B13C-FB6460FD3503}" type="slidenum">
              <a:rPr lang="en-US" altLang="zh-CN" sz="1200" dirty="0">
                <a:latin typeface="等线" pitchFamily="2" charset="-122"/>
                <a:ea typeface="等线" pitchFamily="2" charset="-122"/>
              </a:rPr>
            </a:fld>
            <a:endParaRPr lang="en-US" altLang="zh-CN" sz="1200" dirty="0">
              <a:latin typeface="等线" pitchFamily="2" charset="-122"/>
              <a:ea typeface="等线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5124" name="灯片编号占位符 3"/>
          <p:cNvSpPr txBox="1">
            <a:spLocks noGrp="1"/>
          </p:cNvSpPr>
          <p:nvPr/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黑体" panose="02010609060101010101" charset="-122"/>
              </a:rPr>
            </a:fld>
            <a:endParaRPr lang="en-US" altLang="zh-CN" sz="120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9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黑体" panose="02010609060101010101" charset="-122"/>
              </a:rPr>
            </a:fld>
            <a:endParaRPr lang="en-US" altLang="zh-CN" sz="120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22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黑体" panose="02010609060101010101" charset="-122"/>
              </a:rPr>
            </a:fld>
            <a:endParaRPr lang="en-US" altLang="zh-CN" sz="120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黑体" panose="02010609060101010101" charset="-122"/>
              </a:rPr>
            </a:fld>
            <a:endParaRPr lang="en-US" altLang="zh-CN" sz="120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63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黑体" panose="02010609060101010101" charset="-122"/>
              </a:rPr>
            </a:fld>
            <a:endParaRPr lang="en-US" altLang="zh-CN" sz="120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黑体" panose="02010609060101010101" charset="-122"/>
              </a:rPr>
            </a:fld>
            <a:endParaRPr lang="en-US" altLang="zh-CN" sz="120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04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黑体" panose="02010609060101010101" charset="-122"/>
              </a:rPr>
            </a:fld>
            <a:endParaRPr lang="en-US" altLang="zh-CN" sz="120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hyperlink" Target="&#20122;&#30827;&#37240;&#38048;&#21152;&#27700;.mov" TargetMode="Externa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hyperlink" Target="&#20122;&#30827;&#37240;&#38048;&#21152;&#27700;.mov" TargetMode="Externa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wmf"/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hyperlink" Target="&#20122;&#30827;&#37240;&#38048;&#21152;&#27700;.mov" TargetMode="Externa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6.e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24.png"/><Relationship Id="rId2" Type="http://schemas.openxmlformats.org/officeDocument/2006/relationships/image" Target="../media/image21.wmf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wmf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3.xml"/><Relationship Id="rId2" Type="http://schemas.openxmlformats.org/officeDocument/2006/relationships/image" Target="../media/image36.jpeg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hyperlink" Target="&#20122;&#30827;&#37240;&#38048;&#21152;&#27700;.mov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hyperlink" Target="&#20122;&#30827;&#37240;&#38048;&#21152;&#27700;.mov" TargetMode="Externa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hyperlink" Target="&#20122;&#30827;&#37240;&#38048;&#21152;&#27700;.mov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hyperlink" Target="&#20122;&#30827;&#37240;&#38048;&#21152;&#27700;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795905" y="2378075"/>
            <a:ext cx="589343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《有机推断1——常用典型信息提取与解读及在有机推断中的应用策略》</a:t>
            </a:r>
            <a:endParaRPr lang="zh-CN" altLang="en-US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540" y="1194435"/>
            <a:ext cx="4316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十二</a:t>
            </a:r>
            <a:r>
              <a:rPr lang="zh-CN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年级化学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  王  璐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图片 6"/>
          <p:cNvPicPr>
            <a:picLocks noChangeAspect="1"/>
          </p:cNvPicPr>
          <p:nvPr/>
        </p:nvPicPr>
        <p:blipFill>
          <a:blip r:embed="rId1"/>
          <a:srcRect l="5506" b="6166"/>
          <a:stretch>
            <a:fillRect/>
          </a:stretch>
        </p:blipFill>
        <p:spPr>
          <a:xfrm>
            <a:off x="1715770" y="613410"/>
            <a:ext cx="5655945" cy="1014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 bwMode="auto">
          <a:xfrm>
            <a:off x="6354366" y="627460"/>
            <a:ext cx="938213" cy="368935"/>
          </a:xfrm>
          <a:prstGeom prst="rect">
            <a:avLst/>
          </a:prstGeom>
          <a:solidFill>
            <a:srgbClr val="00B0F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 bwMode="auto">
          <a:xfrm>
            <a:off x="3507581" y="675085"/>
            <a:ext cx="909638" cy="368935"/>
          </a:xfrm>
          <a:prstGeom prst="rect">
            <a:avLst/>
          </a:prstGeom>
          <a:solidFill>
            <a:srgbClr val="00B0F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 bwMode="auto">
          <a:xfrm>
            <a:off x="5706666" y="627460"/>
            <a:ext cx="539354" cy="368935"/>
          </a:xfrm>
          <a:prstGeom prst="rect">
            <a:avLst/>
          </a:prstGeom>
          <a:solidFill>
            <a:srgbClr val="FFFF0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 bwMode="auto">
          <a:xfrm>
            <a:off x="1925241" y="627460"/>
            <a:ext cx="464344" cy="368935"/>
          </a:xfrm>
          <a:prstGeom prst="rect">
            <a:avLst/>
          </a:prstGeom>
          <a:solidFill>
            <a:srgbClr val="FFFF0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2183606" y="1028700"/>
            <a:ext cx="395288" cy="3572"/>
          </a:xfrm>
          <a:prstGeom prst="line">
            <a:avLst/>
          </a:prstGeom>
          <a:ln w="79375">
            <a:solidFill>
              <a:srgbClr val="F45B42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6291263" y="844154"/>
            <a:ext cx="8335" cy="647700"/>
          </a:xfrm>
          <a:prstGeom prst="line">
            <a:avLst/>
          </a:prstGeom>
          <a:ln w="79375">
            <a:solidFill>
              <a:srgbClr val="FF000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99572" y="471488"/>
            <a:ext cx="9525" cy="647700"/>
          </a:xfrm>
          <a:prstGeom prst="line">
            <a:avLst/>
          </a:prstGeom>
          <a:ln w="79375">
            <a:solidFill>
              <a:srgbClr val="FF000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3413522" y="904875"/>
            <a:ext cx="8335" cy="647700"/>
          </a:xfrm>
          <a:prstGeom prst="line">
            <a:avLst/>
          </a:prstGeom>
          <a:ln w="79375">
            <a:solidFill>
              <a:srgbClr val="FF000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8" name="Rectangle 6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601391" y="1977629"/>
            <a:ext cx="639961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2.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根据已知信息，将反应物填写在左边方框中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7419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585" y="2518172"/>
            <a:ext cx="4364831" cy="8572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5274469" y="3751660"/>
            <a:ext cx="2043113" cy="861984"/>
            <a:chOff x="4859338" y="5073884"/>
            <a:chExt cx="2724150" cy="1149117"/>
          </a:xfrm>
        </p:grpSpPr>
        <p:pic>
          <p:nvPicPr>
            <p:cNvPr id="17421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9338" y="5165726"/>
              <a:ext cx="2724150" cy="1057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0" name="文本框 59"/>
            <p:cNvSpPr txBox="1"/>
            <p:nvPr/>
          </p:nvSpPr>
          <p:spPr bwMode="auto">
            <a:xfrm>
              <a:off x="6167438" y="5232607"/>
              <a:ext cx="1139825" cy="491830"/>
            </a:xfrm>
            <a:prstGeom prst="rect">
              <a:avLst/>
            </a:prstGeom>
            <a:solidFill>
              <a:srgbClr val="00B0F0">
                <a:alpha val="46000"/>
              </a:srgbClr>
            </a:solidFill>
            <a:ln w="12700" cap="sq">
              <a:solidFill>
                <a:srgbClr val="F45B42">
                  <a:alpha val="74000"/>
                </a:srgbClr>
              </a:solidFill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 marR="0" algn="ctr" defTabSz="457200" fontAlgn="auto">
                <a:spcBef>
                  <a:spcPct val="50000"/>
                </a:spcBef>
                <a:spcAft>
                  <a:spcPts val="0"/>
                </a:spcAft>
                <a:buClrTx/>
                <a:buSzTx/>
                <a:defRPr/>
              </a:pPr>
              <a:endParaRPr kumimoji="0" lang="zh-CN" altLang="en-US" sz="24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" name="文本框 60"/>
            <p:cNvSpPr txBox="1"/>
            <p:nvPr/>
          </p:nvSpPr>
          <p:spPr bwMode="auto">
            <a:xfrm>
              <a:off x="5321301" y="5073884"/>
              <a:ext cx="650875" cy="491830"/>
            </a:xfrm>
            <a:prstGeom prst="rect">
              <a:avLst/>
            </a:prstGeom>
            <a:solidFill>
              <a:srgbClr val="FFFF00">
                <a:alpha val="46000"/>
              </a:srgbClr>
            </a:solidFill>
            <a:ln w="12700" cap="sq">
              <a:solidFill>
                <a:srgbClr val="F45B42">
                  <a:alpha val="74000"/>
                </a:srgbClr>
              </a:solidFill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 marR="0" algn="ctr" defTabSz="457200" fontAlgn="auto">
                <a:spcBef>
                  <a:spcPct val="50000"/>
                </a:spcBef>
                <a:spcAft>
                  <a:spcPts val="0"/>
                </a:spcAft>
                <a:buClrTx/>
                <a:buSzTx/>
                <a:defRPr/>
              </a:pPr>
              <a:endParaRPr kumimoji="0" lang="zh-CN" altLang="en-US" sz="24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 flipH="1">
            <a:off x="6238875" y="4030266"/>
            <a:ext cx="8335" cy="647700"/>
          </a:xfrm>
          <a:prstGeom prst="line">
            <a:avLst/>
          </a:prstGeom>
          <a:ln w="79375">
            <a:solidFill>
              <a:srgbClr val="FF000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5805488" y="3598069"/>
            <a:ext cx="9525" cy="647700"/>
          </a:xfrm>
          <a:prstGeom prst="line">
            <a:avLst/>
          </a:prstGeom>
          <a:ln w="79375">
            <a:solidFill>
              <a:srgbClr val="FF000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文本框 61"/>
          <p:cNvSpPr txBox="1"/>
          <p:nvPr/>
        </p:nvSpPr>
        <p:spPr bwMode="auto">
          <a:xfrm>
            <a:off x="1440656" y="3820716"/>
            <a:ext cx="2521744" cy="738505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对比寻找相似的断键、成键位置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7427" name="TextBox 31"/>
          <p:cNvSpPr txBox="1"/>
          <p:nvPr/>
        </p:nvSpPr>
        <p:spPr>
          <a:xfrm>
            <a:off x="305991" y="789385"/>
            <a:ext cx="539353" cy="3784600"/>
          </a:xfrm>
          <a:prstGeom prst="rect">
            <a:avLst/>
          </a:prstGeom>
          <a:solidFill>
            <a:srgbClr val="3333CC"/>
          </a:solidFill>
          <a:ln w="9525">
            <a:noFill/>
          </a:ln>
        </p:spPr>
        <p:txBody>
          <a:bodyPr anchor="t">
            <a:spAutoFit/>
          </a:bodyPr>
          <a:p>
            <a:pPr algn="ctr" defTabSz="457200" eaLnBrk="0" hangingPunct="0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FF99"/>
                </a:solidFill>
                <a:latin typeface="黑体" panose="02010609060101010101" charset="-122"/>
                <a:ea typeface="黑体" panose="02010609060101010101" charset="-122"/>
              </a:rPr>
              <a:t>进一步建构解决的策略</a:t>
            </a:r>
            <a:endParaRPr lang="zh-CN" altLang="en-US" sz="2400" b="1" dirty="0">
              <a:solidFill>
                <a:srgbClr val="FFFF9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图片 6"/>
          <p:cNvPicPr>
            <a:picLocks noChangeAspect="1"/>
          </p:cNvPicPr>
          <p:nvPr/>
        </p:nvPicPr>
        <p:blipFill>
          <a:blip r:embed="rId1"/>
          <a:srcRect l="4848" b="2525"/>
          <a:stretch>
            <a:fillRect/>
          </a:stretch>
        </p:blipFill>
        <p:spPr>
          <a:xfrm>
            <a:off x="1676400" y="613410"/>
            <a:ext cx="5695315" cy="1054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 bwMode="auto">
          <a:xfrm>
            <a:off x="6354366" y="627460"/>
            <a:ext cx="938213" cy="368935"/>
          </a:xfrm>
          <a:prstGeom prst="rect">
            <a:avLst/>
          </a:prstGeom>
          <a:solidFill>
            <a:srgbClr val="00B0F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 bwMode="auto">
          <a:xfrm>
            <a:off x="3507581" y="675085"/>
            <a:ext cx="909638" cy="368935"/>
          </a:xfrm>
          <a:prstGeom prst="rect">
            <a:avLst/>
          </a:prstGeom>
          <a:solidFill>
            <a:srgbClr val="00B0F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 bwMode="auto">
          <a:xfrm>
            <a:off x="5706666" y="627460"/>
            <a:ext cx="539354" cy="368935"/>
          </a:xfrm>
          <a:prstGeom prst="rect">
            <a:avLst/>
          </a:prstGeom>
          <a:solidFill>
            <a:srgbClr val="FFFF0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 bwMode="auto">
          <a:xfrm>
            <a:off x="1925241" y="627460"/>
            <a:ext cx="464344" cy="368935"/>
          </a:xfrm>
          <a:prstGeom prst="rect">
            <a:avLst/>
          </a:prstGeom>
          <a:solidFill>
            <a:srgbClr val="FFFF0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2183606" y="1028700"/>
            <a:ext cx="395288" cy="3572"/>
          </a:xfrm>
          <a:prstGeom prst="line">
            <a:avLst/>
          </a:prstGeom>
          <a:ln w="79375">
            <a:solidFill>
              <a:srgbClr val="F45B42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6291263" y="844154"/>
            <a:ext cx="8335" cy="647700"/>
          </a:xfrm>
          <a:prstGeom prst="line">
            <a:avLst/>
          </a:prstGeom>
          <a:ln w="79375">
            <a:solidFill>
              <a:srgbClr val="FF000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99572" y="471488"/>
            <a:ext cx="9525" cy="647700"/>
          </a:xfrm>
          <a:prstGeom prst="line">
            <a:avLst/>
          </a:prstGeom>
          <a:ln w="79375">
            <a:solidFill>
              <a:srgbClr val="FF000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3413522" y="904875"/>
            <a:ext cx="8335" cy="647700"/>
          </a:xfrm>
          <a:prstGeom prst="line">
            <a:avLst/>
          </a:prstGeom>
          <a:ln w="79375">
            <a:solidFill>
              <a:srgbClr val="FF000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8" name="Rectangle 6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601391" y="1977629"/>
            <a:ext cx="639961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2.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根据已知信息，将反应物填写在左边方框中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9467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585" y="2518172"/>
            <a:ext cx="4364831" cy="8572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68" name="组合 5"/>
          <p:cNvGrpSpPr/>
          <p:nvPr/>
        </p:nvGrpSpPr>
        <p:grpSpPr>
          <a:xfrm>
            <a:off x="5274469" y="3751660"/>
            <a:ext cx="2043113" cy="861984"/>
            <a:chOff x="4859338" y="5073884"/>
            <a:chExt cx="2724150" cy="1149117"/>
          </a:xfrm>
        </p:grpSpPr>
        <p:pic>
          <p:nvPicPr>
            <p:cNvPr id="19469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9338" y="5165726"/>
              <a:ext cx="2724150" cy="10572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0" name="文本框 59"/>
            <p:cNvSpPr txBox="1"/>
            <p:nvPr/>
          </p:nvSpPr>
          <p:spPr bwMode="auto">
            <a:xfrm>
              <a:off x="6167438" y="5232607"/>
              <a:ext cx="1139825" cy="491830"/>
            </a:xfrm>
            <a:prstGeom prst="rect">
              <a:avLst/>
            </a:prstGeom>
            <a:solidFill>
              <a:srgbClr val="00B0F0">
                <a:alpha val="46000"/>
              </a:srgbClr>
            </a:solidFill>
            <a:ln w="12700" cap="sq">
              <a:solidFill>
                <a:srgbClr val="F45B42">
                  <a:alpha val="74000"/>
                </a:srgbClr>
              </a:solidFill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 marR="0" algn="ctr" defTabSz="457200" fontAlgn="auto">
                <a:spcBef>
                  <a:spcPct val="50000"/>
                </a:spcBef>
                <a:spcAft>
                  <a:spcPts val="0"/>
                </a:spcAft>
                <a:buClrTx/>
                <a:buSzTx/>
                <a:defRPr/>
              </a:pPr>
              <a:endParaRPr kumimoji="0" lang="zh-CN" altLang="en-US" sz="24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1" name="文本框 60"/>
            <p:cNvSpPr txBox="1"/>
            <p:nvPr/>
          </p:nvSpPr>
          <p:spPr bwMode="auto">
            <a:xfrm>
              <a:off x="5321301" y="5073884"/>
              <a:ext cx="650875" cy="491830"/>
            </a:xfrm>
            <a:prstGeom prst="rect">
              <a:avLst/>
            </a:prstGeom>
            <a:solidFill>
              <a:srgbClr val="FFFF00">
                <a:alpha val="46000"/>
              </a:srgbClr>
            </a:solidFill>
            <a:ln w="12700" cap="sq">
              <a:solidFill>
                <a:srgbClr val="F45B42">
                  <a:alpha val="74000"/>
                </a:srgbClr>
              </a:solidFill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 marR="0" algn="ctr" defTabSz="457200" fontAlgn="auto">
                <a:spcBef>
                  <a:spcPct val="50000"/>
                </a:spcBef>
                <a:spcAft>
                  <a:spcPts val="0"/>
                </a:spcAft>
                <a:buClrTx/>
                <a:buSzTx/>
                <a:defRPr/>
              </a:pPr>
              <a:endParaRPr kumimoji="0" lang="zh-CN" altLang="en-US" sz="24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 flipH="1">
            <a:off x="6238875" y="4030266"/>
            <a:ext cx="8335" cy="647700"/>
          </a:xfrm>
          <a:prstGeom prst="line">
            <a:avLst/>
          </a:prstGeom>
          <a:ln w="79375">
            <a:solidFill>
              <a:srgbClr val="FF000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5805488" y="3598069"/>
            <a:ext cx="9525" cy="647700"/>
          </a:xfrm>
          <a:prstGeom prst="line">
            <a:avLst/>
          </a:prstGeom>
          <a:ln w="79375">
            <a:solidFill>
              <a:srgbClr val="FF000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469" y="3870722"/>
            <a:ext cx="3431381" cy="748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5" name="TextBox 20"/>
          <p:cNvSpPr txBox="1"/>
          <p:nvPr/>
        </p:nvSpPr>
        <p:spPr>
          <a:xfrm>
            <a:off x="305991" y="789385"/>
            <a:ext cx="539353" cy="3784600"/>
          </a:xfrm>
          <a:prstGeom prst="rect">
            <a:avLst/>
          </a:prstGeom>
          <a:solidFill>
            <a:srgbClr val="3333CC"/>
          </a:solidFill>
          <a:ln w="9525">
            <a:noFill/>
          </a:ln>
        </p:spPr>
        <p:txBody>
          <a:bodyPr anchor="t">
            <a:spAutoFit/>
          </a:bodyPr>
          <a:p>
            <a:pPr algn="ctr" defTabSz="457200" eaLnBrk="0" hangingPunct="0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FF99"/>
                </a:solidFill>
                <a:latin typeface="黑体" panose="02010609060101010101" charset="-122"/>
                <a:ea typeface="黑体" panose="02010609060101010101" charset="-122"/>
              </a:rPr>
              <a:t>进一步建构解决的策略</a:t>
            </a:r>
            <a:endParaRPr lang="zh-CN" altLang="en-US" sz="2400" b="1" dirty="0">
              <a:solidFill>
                <a:srgbClr val="FFFF9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2883694" y="3165872"/>
            <a:ext cx="446485" cy="585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副标题 2"/>
          <p:cNvSpPr txBox="1"/>
          <p:nvPr/>
        </p:nvSpPr>
        <p:spPr>
          <a:xfrm>
            <a:off x="3077766" y="463154"/>
            <a:ext cx="2519363" cy="616744"/>
          </a:xfrm>
          <a:prstGeom prst="rect">
            <a:avLst/>
          </a:prstGeom>
          <a:solidFill>
            <a:srgbClr val="3333CC"/>
          </a:solidFill>
          <a:ln w="28575">
            <a:noFill/>
          </a:ln>
        </p:spPr>
        <p:txBody>
          <a:bodyPr lIns="91437" tIns="45718" rIns="91437" bIns="45718" anchor="t"/>
          <a:p>
            <a:pPr algn="ctr" defTabSz="457200" eaLnBrk="0" hangingPunct="0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FFFF99"/>
                </a:solidFill>
                <a:latin typeface="Calibri" panose="020F0502020204030204" pitchFamily="34" charset="0"/>
                <a:ea typeface="黑体" panose="02010609060101010101" charset="-122"/>
              </a:rPr>
              <a:t>初步实践</a:t>
            </a:r>
            <a:endParaRPr lang="zh-CN" altLang="en-US" sz="3600" b="1" dirty="0">
              <a:solidFill>
                <a:srgbClr val="FFFF99"/>
              </a:solidFill>
              <a:latin typeface="Calibri" panose="020F0502020204030204" pitchFamily="34" charset="0"/>
              <a:ea typeface="黑体" panose="02010609060101010101" charset="-122"/>
            </a:endParaRPr>
          </a:p>
        </p:txBody>
      </p:sp>
      <p:sp>
        <p:nvSpPr>
          <p:cNvPr id="21506" name="TextBox 4"/>
          <p:cNvSpPr txBox="1"/>
          <p:nvPr/>
        </p:nvSpPr>
        <p:spPr>
          <a:xfrm>
            <a:off x="684610" y="1491854"/>
            <a:ext cx="8041481" cy="1336675"/>
          </a:xfrm>
          <a:prstGeom prst="rect">
            <a:avLst/>
          </a:prstGeom>
          <a:noFill/>
          <a:ln w="9525">
            <a:noFill/>
          </a:ln>
        </p:spPr>
        <p:txBody>
          <a:bodyPr wrap="square" lIns="91437" tIns="45718" rIns="91437" bIns="45718" anchor="t">
            <a:spAutoFit/>
          </a:bodyPr>
          <a:p>
            <a:pPr defTabSz="457200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500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700" b="1" dirty="0">
                <a:latin typeface="黑体" panose="02010609060101010101" charset="-122"/>
                <a:ea typeface="黑体" panose="02010609060101010101" charset="-122"/>
              </a:rPr>
              <a:t>请你用学习的读信息、分析信息、用信息的方法完成学案上的试题。</a:t>
            </a:r>
            <a:endParaRPr lang="zh-CN" altLang="en-US" sz="27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6">
            <a:hlinkClick r:id="rId1" action="ppaction://hlinkfile"/>
          </p:cNvPr>
          <p:cNvSpPr/>
          <p:nvPr/>
        </p:nvSpPr>
        <p:spPr>
          <a:xfrm>
            <a:off x="1439466" y="3690938"/>
            <a:ext cx="7512844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457200">
              <a:buFont typeface="Arial" panose="020B0604020202020204" pitchFamily="34" charset="0"/>
            </a:pPr>
            <a:r>
              <a:rPr lang="zh-CN" altLang="zh-CN" sz="2100" b="1" dirty="0">
                <a:latin typeface="Arial" panose="020B0604020202020204" pitchFamily="34" charset="0"/>
                <a:ea typeface="黑体" panose="02010609060101010101" charset="-122"/>
              </a:rPr>
              <a:t>已知：</a:t>
            </a:r>
            <a:r>
              <a:rPr lang="en-US" altLang="zh-CN" sz="2100" b="1" dirty="0">
                <a:latin typeface="Arial" panose="020B0604020202020204" pitchFamily="34" charset="0"/>
                <a:ea typeface="黑体" panose="02010609060101010101" charset="-122"/>
              </a:rPr>
              <a:t>R</a:t>
            </a:r>
            <a:r>
              <a:rPr lang="zh-CN" altLang="zh-CN" sz="2100" b="1" dirty="0">
                <a:latin typeface="Arial" panose="020B0604020202020204" pitchFamily="34" charset="0"/>
                <a:ea typeface="黑体" panose="02010609060101010101" charset="-122"/>
              </a:rPr>
              <a:t>、</a:t>
            </a:r>
            <a:r>
              <a:rPr lang="en-US" altLang="zh-CN" sz="2100" b="1" dirty="0">
                <a:latin typeface="Arial" panose="020B0604020202020204" pitchFamily="34" charset="0"/>
                <a:ea typeface="黑体" panose="02010609060101010101" charset="-122"/>
              </a:rPr>
              <a:t>R</a:t>
            </a:r>
            <a:r>
              <a:rPr lang="en-US" altLang="zh-CN" sz="2100" b="1" baseline="-25000" dirty="0">
                <a:latin typeface="Arial" panose="020B0604020202020204" pitchFamily="34" charset="0"/>
                <a:ea typeface="黑体" panose="02010609060101010101" charset="-122"/>
              </a:rPr>
              <a:t>1</a:t>
            </a:r>
            <a:r>
              <a:rPr lang="zh-CN" altLang="zh-CN" sz="2100" b="1" dirty="0">
                <a:latin typeface="Arial" panose="020B0604020202020204" pitchFamily="34" charset="0"/>
                <a:ea typeface="黑体" panose="02010609060101010101" charset="-122"/>
              </a:rPr>
              <a:t>、</a:t>
            </a:r>
            <a:r>
              <a:rPr lang="en-US" altLang="zh-CN" sz="2100" b="1" dirty="0">
                <a:latin typeface="Arial" panose="020B0604020202020204" pitchFamily="34" charset="0"/>
                <a:ea typeface="黑体" panose="02010609060101010101" charset="-122"/>
              </a:rPr>
              <a:t>R</a:t>
            </a:r>
            <a:r>
              <a:rPr lang="en-US" altLang="zh-CN" sz="2100" b="1" baseline="-25000" dirty="0">
                <a:latin typeface="Arial" panose="020B0604020202020204" pitchFamily="34" charset="0"/>
                <a:ea typeface="黑体" panose="02010609060101010101" charset="-122"/>
              </a:rPr>
              <a:t>2</a:t>
            </a:r>
            <a:r>
              <a:rPr lang="zh-CN" altLang="zh-CN" sz="2100" b="1" dirty="0">
                <a:latin typeface="Arial" panose="020B0604020202020204" pitchFamily="34" charset="0"/>
                <a:ea typeface="黑体" panose="02010609060101010101" charset="-122"/>
              </a:rPr>
              <a:t>代表烃基或其他基团</a:t>
            </a:r>
            <a:endParaRPr lang="en-US" altLang="zh-CN" sz="2100" b="1" dirty="0">
              <a:solidFill>
                <a:srgbClr val="33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2530" name="图片 13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466" y="4083844"/>
            <a:ext cx="5978128" cy="9346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335" y="1028700"/>
            <a:ext cx="6768703" cy="25693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13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231" y="3572"/>
            <a:ext cx="5692379" cy="62388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3" name="直接连接符 12"/>
          <p:cNvCxnSpPr/>
          <p:nvPr/>
        </p:nvCxnSpPr>
        <p:spPr>
          <a:xfrm>
            <a:off x="5274469" y="3598069"/>
            <a:ext cx="26455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534" name="Rectangle 6">
            <a:hlinkClick r:id="rId1" action="ppaction://hlinkfile"/>
          </p:cNvPr>
          <p:cNvSpPr/>
          <p:nvPr/>
        </p:nvSpPr>
        <p:spPr>
          <a:xfrm>
            <a:off x="1169194" y="204788"/>
            <a:ext cx="7512844" cy="714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457200">
              <a:buFont typeface="Arial" panose="020B0604020202020204" pitchFamily="34" charset="0"/>
            </a:pPr>
            <a:r>
              <a:rPr lang="en-US" altLang="zh-CN" sz="1350" b="1" dirty="0">
                <a:latin typeface="Arial" panose="020B0604020202020204" pitchFamily="34" charset="0"/>
                <a:ea typeface="黑体" panose="02010609060101010101" charset="-122"/>
              </a:rPr>
              <a:t>M</a:t>
            </a:r>
            <a:r>
              <a:rPr lang="zh-CN" altLang="zh-CN" sz="1350" b="1" dirty="0">
                <a:latin typeface="Arial" panose="020B0604020202020204" pitchFamily="34" charset="0"/>
                <a:ea typeface="黑体" panose="02010609060101010101" charset="-122"/>
              </a:rPr>
              <a:t>（</a:t>
            </a:r>
            <a:r>
              <a:rPr lang="en-US" altLang="zh-CN" sz="1350" b="1" dirty="0">
                <a:latin typeface="Arial" panose="020B0604020202020204" pitchFamily="34" charset="0"/>
                <a:ea typeface="黑体" panose="02010609060101010101" charset="-122"/>
              </a:rPr>
              <a:t>                                                                                                                                 </a:t>
            </a:r>
            <a:r>
              <a:rPr lang="zh-CN" altLang="zh-CN" sz="1350" b="1" dirty="0">
                <a:latin typeface="Arial" panose="020B0604020202020204" pitchFamily="34" charset="0"/>
                <a:ea typeface="黑体" panose="02010609060101010101" charset="-122"/>
              </a:rPr>
              <a:t>）</a:t>
            </a:r>
            <a:endParaRPr lang="zh-CN" altLang="zh-CN" sz="135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defTabSz="457200">
              <a:buFont typeface="Arial" panose="020B0604020202020204" pitchFamily="34" charset="0"/>
            </a:pPr>
            <a:r>
              <a:rPr lang="en-US" altLang="zh-CN" sz="1350" b="1" dirty="0">
                <a:latin typeface="Arial" panose="020B0604020202020204" pitchFamily="34" charset="0"/>
                <a:ea typeface="黑体" panose="02010609060101010101" charset="-122"/>
              </a:rPr>
              <a:t>  </a:t>
            </a:r>
            <a:endParaRPr lang="zh-CN" altLang="zh-CN" sz="135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defTabSz="457200">
              <a:buFont typeface="Arial" panose="020B0604020202020204" pitchFamily="34" charset="0"/>
            </a:pPr>
            <a:r>
              <a:rPr lang="zh-CN" altLang="zh-CN" sz="1350" b="1" dirty="0">
                <a:latin typeface="Arial" panose="020B0604020202020204" pitchFamily="34" charset="0"/>
                <a:ea typeface="黑体" panose="02010609060101010101" charset="-122"/>
              </a:rPr>
              <a:t>是牙科粘合剂，</a:t>
            </a:r>
            <a:r>
              <a:rPr lang="en-US" altLang="zh-CN" sz="1350" b="1" dirty="0">
                <a:latin typeface="Arial" panose="020B0604020202020204" pitchFamily="34" charset="0"/>
                <a:ea typeface="黑体" panose="02010609060101010101" charset="-122"/>
              </a:rPr>
              <a:t> X</a:t>
            </a:r>
            <a:r>
              <a:rPr lang="zh-CN" altLang="zh-CN" sz="1350" b="1" dirty="0">
                <a:latin typeface="Arial" panose="020B0604020202020204" pitchFamily="34" charset="0"/>
                <a:ea typeface="黑体" panose="02010609060101010101" charset="-122"/>
              </a:rPr>
              <a:t>是高分子金属离子螯合剂，以下是两种物质的合成路线：</a:t>
            </a:r>
            <a:endParaRPr lang="zh-CN" altLang="zh-CN" sz="135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cxnSp>
        <p:nvCxnSpPr>
          <p:cNvPr id="22535" name="直接箭头连接符 39"/>
          <p:cNvCxnSpPr/>
          <p:nvPr/>
        </p:nvCxnSpPr>
        <p:spPr>
          <a:xfrm flipV="1">
            <a:off x="4789885" y="1653779"/>
            <a:ext cx="1672828" cy="2213372"/>
          </a:xfrm>
          <a:prstGeom prst="straightConnector1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2536" name="椭圆 20"/>
          <p:cNvSpPr>
            <a:spLocks noChangeAspect="1"/>
          </p:cNvSpPr>
          <p:nvPr/>
        </p:nvSpPr>
        <p:spPr>
          <a:xfrm>
            <a:off x="4193381" y="4036962"/>
            <a:ext cx="1193006" cy="471193"/>
          </a:xfrm>
          <a:prstGeom prst="ellipse">
            <a:avLst/>
          </a:prstGeom>
          <a:noFill/>
          <a:ln w="5715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algn="ctr" defTabSz="457200">
              <a:lnSpc>
                <a:spcPct val="120000"/>
              </a:lnSpc>
              <a:buFont typeface="Arial" panose="020B0604020202020204" pitchFamily="34" charset="0"/>
            </a:pPr>
            <a:endParaRPr lang="zh-CN" altLang="en-US" sz="135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13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2827735"/>
            <a:ext cx="6777038" cy="7417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4" name="图片 13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631" y="4001691"/>
            <a:ext cx="5872163" cy="9179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206" y="1139429"/>
            <a:ext cx="4585097" cy="15299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22"/>
          <p:cNvSpPr txBox="1"/>
          <p:nvPr/>
        </p:nvSpPr>
        <p:spPr bwMode="auto">
          <a:xfrm>
            <a:off x="6997304" y="4144169"/>
            <a:ext cx="496491" cy="368935"/>
          </a:xfrm>
          <a:prstGeom prst="rect">
            <a:avLst/>
          </a:prstGeom>
          <a:solidFill>
            <a:srgbClr val="00B0F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文本框 22"/>
          <p:cNvSpPr txBox="1"/>
          <p:nvPr/>
        </p:nvSpPr>
        <p:spPr bwMode="auto">
          <a:xfrm>
            <a:off x="3545681" y="4109244"/>
            <a:ext cx="594122" cy="368935"/>
          </a:xfrm>
          <a:prstGeom prst="rect">
            <a:avLst/>
          </a:prstGeom>
          <a:solidFill>
            <a:srgbClr val="00B0F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文本框 24"/>
          <p:cNvSpPr txBox="1"/>
          <p:nvPr/>
        </p:nvSpPr>
        <p:spPr bwMode="auto">
          <a:xfrm>
            <a:off x="1947863" y="4090194"/>
            <a:ext cx="1489472" cy="368935"/>
          </a:xfrm>
          <a:prstGeom prst="rect">
            <a:avLst/>
          </a:prstGeom>
          <a:solidFill>
            <a:srgbClr val="FFFF0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文本框 24"/>
          <p:cNvSpPr txBox="1"/>
          <p:nvPr/>
        </p:nvSpPr>
        <p:spPr bwMode="auto">
          <a:xfrm>
            <a:off x="5436394" y="4128691"/>
            <a:ext cx="1489472" cy="368935"/>
          </a:xfrm>
          <a:prstGeom prst="rect">
            <a:avLst/>
          </a:prstGeom>
          <a:solidFill>
            <a:srgbClr val="FFFF0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789635" y="4460081"/>
            <a:ext cx="485775" cy="3952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086225" y="3985022"/>
            <a:ext cx="0" cy="6727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997304" y="4019550"/>
            <a:ext cx="0" cy="6738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180535" y="4530329"/>
            <a:ext cx="0" cy="6738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180535" y="4575572"/>
            <a:ext cx="284560" cy="476250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93369" y="4100513"/>
            <a:ext cx="283369" cy="475060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707606" y="2827735"/>
            <a:ext cx="0" cy="6727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951560" y="3198019"/>
            <a:ext cx="0" cy="6738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436394" y="2827735"/>
            <a:ext cx="0" cy="6727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084094" y="3219450"/>
            <a:ext cx="0" cy="6738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2"/>
          <p:cNvSpPr txBox="1"/>
          <p:nvPr/>
        </p:nvSpPr>
        <p:spPr bwMode="auto">
          <a:xfrm>
            <a:off x="3737372" y="2967038"/>
            <a:ext cx="1640681" cy="368935"/>
          </a:xfrm>
          <a:prstGeom prst="rect">
            <a:avLst/>
          </a:prstGeom>
          <a:solidFill>
            <a:srgbClr val="00B0F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文本框 24"/>
          <p:cNvSpPr txBox="1"/>
          <p:nvPr/>
        </p:nvSpPr>
        <p:spPr bwMode="auto">
          <a:xfrm>
            <a:off x="2789635" y="2939653"/>
            <a:ext cx="891779" cy="368935"/>
          </a:xfrm>
          <a:prstGeom prst="rect">
            <a:avLst/>
          </a:prstGeom>
          <a:solidFill>
            <a:srgbClr val="FFFF0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 bwMode="auto">
          <a:xfrm>
            <a:off x="5479256" y="3001169"/>
            <a:ext cx="844154" cy="368935"/>
          </a:xfrm>
          <a:prstGeom prst="rect">
            <a:avLst/>
          </a:prstGeom>
          <a:solidFill>
            <a:srgbClr val="FFFF0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6406" name="对象 26"/>
          <p:cNvGraphicFramePr>
            <a:graphicFrameLocks noChangeAspect="1"/>
          </p:cNvGraphicFramePr>
          <p:nvPr/>
        </p:nvGraphicFramePr>
        <p:xfrm>
          <a:off x="2226469" y="411956"/>
          <a:ext cx="3132535" cy="620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2895600" imgH="584200" progId="ChemDraw.Document.6.0">
                  <p:embed/>
                </p:oleObj>
              </mc:Choice>
              <mc:Fallback>
                <p:oleObj name="" r:id="rId4" imgW="2895600" imgH="584200" progId="ChemDraw.Document.6.0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6469" y="411956"/>
                        <a:ext cx="3132535" cy="62031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7" name="对象 30"/>
          <p:cNvGraphicFramePr>
            <a:graphicFrameLocks noChangeAspect="1"/>
          </p:cNvGraphicFramePr>
          <p:nvPr/>
        </p:nvGraphicFramePr>
        <p:xfrm>
          <a:off x="5479256" y="357188"/>
          <a:ext cx="24955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6" imgW="2959100" imgH="889000" progId="ChemDraw.Document.6.0">
                  <p:embed/>
                </p:oleObj>
              </mc:Choice>
              <mc:Fallback>
                <p:oleObj name="" r:id="rId6" imgW="2959100" imgH="889000" progId="ChemDraw.Document.6.0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79256" y="357188"/>
                        <a:ext cx="2495550" cy="742950"/>
                      </a:xfrm>
                      <a:prstGeom prst="rect">
                        <a:avLst/>
                      </a:prstGeom>
                      <a:solidFill>
                        <a:srgbClr val="00B0F0">
                          <a:alpha val="43137"/>
                        </a:srgb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上箭头 9"/>
          <p:cNvSpPr/>
          <p:nvPr/>
        </p:nvSpPr>
        <p:spPr>
          <a:xfrm>
            <a:off x="4683919" y="1158479"/>
            <a:ext cx="339329" cy="4607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上箭头 33"/>
          <p:cNvSpPr/>
          <p:nvPr/>
        </p:nvSpPr>
        <p:spPr>
          <a:xfrm>
            <a:off x="5651897" y="1139429"/>
            <a:ext cx="338138" cy="4607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副标题 2"/>
          <p:cNvSpPr txBox="1"/>
          <p:nvPr/>
        </p:nvSpPr>
        <p:spPr bwMode="auto">
          <a:xfrm>
            <a:off x="89297" y="747713"/>
            <a:ext cx="1414463" cy="386954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28575">
            <a:solidFill>
              <a:srgbClr val="C00000"/>
            </a:solidFill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charset="-122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charset="-122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charset="-122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charset="-122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charset="-122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黑体" panose="02010609060101010101" charset="-122"/>
                <a:cs typeface="+mn-cs"/>
                <a:sym typeface="+mn-ea"/>
              </a:rPr>
              <a:t>看信息</a:t>
            </a:r>
            <a:endParaRPr kumimoji="0" lang="zh-CN" altLang="en-US" sz="21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黑体" panose="02010609060101010101" charset="-122"/>
              <a:cs typeface="+mn-cs"/>
              <a:sym typeface="+mn-ea"/>
            </a:endParaRPr>
          </a:p>
        </p:txBody>
      </p:sp>
      <p:sp>
        <p:nvSpPr>
          <p:cNvPr id="27" name="副标题 2"/>
          <p:cNvSpPr txBox="1"/>
          <p:nvPr/>
        </p:nvSpPr>
        <p:spPr bwMode="auto">
          <a:xfrm>
            <a:off x="97631" y="1460897"/>
            <a:ext cx="1414463" cy="386954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28575">
            <a:solidFill>
              <a:srgbClr val="C00000"/>
            </a:solidFill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charset="-122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charset="-122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charset="-122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charset="-122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charset="-122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黑体" panose="02010609060101010101" charset="-122"/>
                <a:cs typeface="+mn-cs"/>
                <a:sym typeface="+mn-ea"/>
              </a:rPr>
              <a:t>分析信息</a:t>
            </a:r>
            <a:endParaRPr kumimoji="0" lang="zh-CN" altLang="en-US" sz="21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黑体" panose="02010609060101010101" charset="-122"/>
              <a:cs typeface="+mn-cs"/>
              <a:sym typeface="+mn-ea"/>
            </a:endParaRPr>
          </a:p>
        </p:txBody>
      </p:sp>
      <p:sp>
        <p:nvSpPr>
          <p:cNvPr id="28" name="副标题 2"/>
          <p:cNvSpPr txBox="1"/>
          <p:nvPr/>
        </p:nvSpPr>
        <p:spPr bwMode="auto">
          <a:xfrm>
            <a:off x="95250" y="2206229"/>
            <a:ext cx="1414463" cy="386954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 w="28575">
            <a:solidFill>
              <a:srgbClr val="C00000"/>
            </a:solidFill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charset="-122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charset="-122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charset="-122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charset="-122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黑体" panose="02010609060101010101" charset="-122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黑体" panose="02010609060101010101" charset="-122"/>
                <a:cs typeface="+mn-cs"/>
                <a:sym typeface="+mn-ea"/>
              </a:rPr>
              <a:t>用信息</a:t>
            </a:r>
            <a:endParaRPr kumimoji="0" lang="zh-CN" altLang="en-US" sz="21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黑体" panose="02010609060101010101" charset="-122"/>
              <a:cs typeface="+mn-cs"/>
              <a:sym typeface="+mn-ea"/>
            </a:endParaRPr>
          </a:p>
        </p:txBody>
      </p:sp>
      <p:sp>
        <p:nvSpPr>
          <p:cNvPr id="29" name="下箭头 28"/>
          <p:cNvSpPr/>
          <p:nvPr/>
        </p:nvSpPr>
        <p:spPr>
          <a:xfrm>
            <a:off x="688181" y="1183481"/>
            <a:ext cx="383381" cy="213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下箭头 29"/>
          <p:cNvSpPr/>
          <p:nvPr/>
        </p:nvSpPr>
        <p:spPr>
          <a:xfrm>
            <a:off x="688181" y="1974056"/>
            <a:ext cx="383381" cy="213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22" grpId="0" bldLvl="0" animBg="1"/>
      <p:bldP spid="23" grpId="0" bldLvl="0" animBg="1"/>
      <p:bldP spid="25" grpId="0" bldLvl="0" animBg="1"/>
      <p:bldP spid="10" grpId="0" bldLvl="0" animBg="1"/>
      <p:bldP spid="3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813" y="897731"/>
            <a:ext cx="6094810" cy="13501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2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3" y="3165872"/>
            <a:ext cx="6534150" cy="50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63" y="888206"/>
            <a:ext cx="6786563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6997" y="316706"/>
            <a:ext cx="2112169" cy="4140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相同的处理方法</a:t>
            </a:r>
            <a:endParaRPr kumimoji="0" lang="zh-CN" altLang="en-US" sz="2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</p:txBody>
      </p:sp>
      <p:sp>
        <p:nvSpPr>
          <p:cNvPr id="6" name="文本框 22"/>
          <p:cNvSpPr txBox="1"/>
          <p:nvPr/>
        </p:nvSpPr>
        <p:spPr bwMode="auto">
          <a:xfrm>
            <a:off x="3113485" y="3299619"/>
            <a:ext cx="594122" cy="368935"/>
          </a:xfrm>
          <a:prstGeom prst="rect">
            <a:avLst/>
          </a:prstGeom>
          <a:solidFill>
            <a:srgbClr val="00B0F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文本框 24"/>
          <p:cNvSpPr txBox="1"/>
          <p:nvPr/>
        </p:nvSpPr>
        <p:spPr bwMode="auto">
          <a:xfrm>
            <a:off x="1808560" y="3299619"/>
            <a:ext cx="756047" cy="368935"/>
          </a:xfrm>
          <a:prstGeom prst="rect">
            <a:avLst/>
          </a:prstGeom>
          <a:solidFill>
            <a:srgbClr val="FFFF0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文本框 24"/>
          <p:cNvSpPr txBox="1"/>
          <p:nvPr/>
        </p:nvSpPr>
        <p:spPr bwMode="auto">
          <a:xfrm>
            <a:off x="5381625" y="3286919"/>
            <a:ext cx="756047" cy="368935"/>
          </a:xfrm>
          <a:prstGeom prst="rect">
            <a:avLst/>
          </a:prstGeom>
          <a:solidFill>
            <a:srgbClr val="FFFF0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文本框 22"/>
          <p:cNvSpPr txBox="1"/>
          <p:nvPr/>
        </p:nvSpPr>
        <p:spPr bwMode="auto">
          <a:xfrm>
            <a:off x="6246019" y="3312319"/>
            <a:ext cx="594122" cy="368935"/>
          </a:xfrm>
          <a:prstGeom prst="rect">
            <a:avLst/>
          </a:prstGeom>
          <a:solidFill>
            <a:srgbClr val="00B0F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564606" y="3277791"/>
            <a:ext cx="0" cy="6727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696891" y="3276600"/>
            <a:ext cx="0" cy="6738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247210" y="3080147"/>
            <a:ext cx="0" cy="6727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487841" y="3161110"/>
            <a:ext cx="0" cy="6738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868591" y="951310"/>
            <a:ext cx="0" cy="6738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3963" y="854869"/>
            <a:ext cx="6594872" cy="950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6" name="图片 13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37185"/>
            <a:ext cx="5832872" cy="7131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6997" y="316706"/>
            <a:ext cx="2112169" cy="4140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相同的处理方法</a:t>
            </a:r>
            <a:endParaRPr kumimoji="0" lang="zh-CN" altLang="en-US" sz="2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254" y="844154"/>
            <a:ext cx="8489156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1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06" y="3358754"/>
            <a:ext cx="6216254" cy="9644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3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06" y="4138613"/>
            <a:ext cx="6606779" cy="9870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4638675" y="865585"/>
            <a:ext cx="4374356" cy="2580085"/>
          </a:xfrm>
          <a:prstGeom prst="rect">
            <a:avLst/>
          </a:prstGeom>
          <a:solidFill>
            <a:schemeClr val="accent1">
              <a:alpha val="0"/>
            </a:schemeClr>
          </a:solidFill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3" name="副标题 2"/>
          <p:cNvSpPr txBox="1"/>
          <p:nvPr/>
        </p:nvSpPr>
        <p:spPr>
          <a:xfrm>
            <a:off x="345281" y="2409825"/>
            <a:ext cx="4212431" cy="864394"/>
          </a:xfrm>
          <a:prstGeom prst="rect">
            <a:avLst/>
          </a:prstGeom>
          <a:solidFill>
            <a:srgbClr val="D5EAFF"/>
          </a:solidFill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 defTabSz="457200" eaLnBrk="0" hangingPunct="0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charset="-122"/>
              </a:rPr>
              <a:t>任务：用信息快速推出</a:t>
            </a:r>
            <a:r>
              <a:rPr lang="en-US" altLang="zh-CN" sz="2400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charset="-122"/>
              </a:rPr>
              <a:t>J</a:t>
            </a:r>
            <a:r>
              <a:rPr lang="zh-CN" alt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charset="-122"/>
              </a:rPr>
              <a:t>、</a:t>
            </a:r>
            <a:r>
              <a:rPr lang="en-US" altLang="zh-CN" sz="2400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charset="-122"/>
              </a:rPr>
              <a:t>K</a:t>
            </a:r>
            <a:r>
              <a:rPr lang="zh-CN" alt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charset="-122"/>
              </a:rPr>
              <a:t>的结构简式</a:t>
            </a:r>
            <a:endParaRPr lang="zh-CN" altLang="en-US" sz="2400" b="1" dirty="0">
              <a:solidFill>
                <a:srgbClr val="C00000"/>
              </a:solidFill>
              <a:latin typeface="Calibri" panose="020F0502020204030204" pitchFamily="34" charset="0"/>
              <a:ea typeface="黑体" panose="02010609060101010101" charset="-122"/>
            </a:endParaRPr>
          </a:p>
        </p:txBody>
      </p:sp>
      <p:sp>
        <p:nvSpPr>
          <p:cNvPr id="27654" name="副标题 2"/>
          <p:cNvSpPr txBox="1"/>
          <p:nvPr/>
        </p:nvSpPr>
        <p:spPr>
          <a:xfrm>
            <a:off x="2843213" y="86916"/>
            <a:ext cx="2519363" cy="616744"/>
          </a:xfrm>
          <a:prstGeom prst="rect">
            <a:avLst/>
          </a:prstGeom>
          <a:solidFill>
            <a:srgbClr val="3333CC"/>
          </a:solidFill>
          <a:ln w="28575">
            <a:noFill/>
          </a:ln>
        </p:spPr>
        <p:txBody>
          <a:bodyPr lIns="91437" tIns="45718" rIns="91437" bIns="45718" anchor="t"/>
          <a:p>
            <a:pPr algn="ctr" defTabSz="457200" eaLnBrk="0" hangingPunct="0"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FFFF99"/>
                </a:solidFill>
                <a:latin typeface="Calibri" panose="020F0502020204030204" pitchFamily="34" charset="0"/>
                <a:ea typeface="黑体" panose="02010609060101010101" charset="-122"/>
              </a:rPr>
              <a:t>再次实践</a:t>
            </a:r>
            <a:endParaRPr lang="zh-CN" altLang="en-US" sz="3600" b="1" dirty="0">
              <a:solidFill>
                <a:srgbClr val="FFFF99"/>
              </a:solidFill>
              <a:latin typeface="Calibri" panose="020F050202020403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副标题 2"/>
          <p:cNvSpPr txBox="1"/>
          <p:nvPr/>
        </p:nvSpPr>
        <p:spPr bwMode="auto">
          <a:xfrm>
            <a:off x="3107690" y="687070"/>
            <a:ext cx="2519680" cy="683895"/>
          </a:xfrm>
          <a:prstGeom prst="rect">
            <a:avLst/>
          </a:prstGeom>
          <a:solidFill>
            <a:srgbClr val="FEF4EC"/>
          </a:solidFill>
          <a:ln w="28575">
            <a:solidFill>
              <a:srgbClr val="C00000"/>
            </a:solidFill>
            <a:miter lim="800000"/>
          </a:ln>
        </p:spPr>
        <p:txBody>
          <a:bodyPr lIns="91431" tIns="45715" rIns="91431" bIns="45715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33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反思</a:t>
            </a:r>
            <a:endParaRPr lang="zh-CN" altLang="en-US" sz="3300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604680" y="1904697"/>
            <a:ext cx="765848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7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70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请</a:t>
            </a:r>
            <a:r>
              <a:rPr lang="zh-CN" altLang="en-US" sz="27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你用对比的方法完成</a:t>
            </a:r>
            <a:r>
              <a:rPr lang="en-US" altLang="zh-CN" sz="27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2019</a:t>
            </a:r>
            <a:r>
              <a:rPr lang="zh-CN" altLang="zh-CN" sz="27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zh-CN" altLang="en-US" sz="27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北京高考题，并写出你的思维过程。</a:t>
            </a:r>
            <a:endParaRPr lang="zh-CN" altLang="en-US" sz="270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0330" y="1211580"/>
            <a:ext cx="6870065" cy="3336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8" name="TextBox 3"/>
          <p:cNvSpPr txBox="1"/>
          <p:nvPr/>
        </p:nvSpPr>
        <p:spPr>
          <a:xfrm>
            <a:off x="2247900" y="382588"/>
            <a:ext cx="4482704" cy="553085"/>
          </a:xfrm>
          <a:prstGeom prst="rect">
            <a:avLst/>
          </a:prstGeom>
          <a:solidFill>
            <a:srgbClr val="3333CC"/>
          </a:solidFill>
          <a:ln w="9525">
            <a:noFill/>
          </a:ln>
        </p:spPr>
        <p:txBody>
          <a:bodyPr anchor="t">
            <a:spAutoFit/>
          </a:bodyPr>
          <a:p>
            <a:pPr algn="ctr" defTabSz="457200" eaLnBrk="0" hangingPunct="0">
              <a:buFont typeface="Arial" panose="020B0604020202020204" pitchFamily="34" charset="0"/>
            </a:pPr>
            <a:r>
              <a:rPr lang="zh-CN" altLang="en-US" sz="3000" b="1" dirty="0">
                <a:solidFill>
                  <a:srgbClr val="FFFF99"/>
                </a:solidFill>
                <a:latin typeface="黑体" panose="02010609060101010101" charset="-122"/>
                <a:ea typeface="黑体" panose="02010609060101010101" charset="-122"/>
              </a:rPr>
              <a:t>处理信息反应的策略</a:t>
            </a:r>
            <a:endParaRPr lang="zh-CN" altLang="en-US" sz="3000" b="1" dirty="0">
              <a:solidFill>
                <a:srgbClr val="FFFF9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8090" y="540852"/>
            <a:ext cx="2010410" cy="6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 lIns="91341" tIns="45672" rIns="91341" bIns="45672">
            <a:spAutoFit/>
          </a:bodyPr>
          <a:p>
            <a:pPr algn="ctr"/>
            <a:r>
              <a:rPr lang="zh-CN" altLang="en-US" sz="3600" dirty="0" smtClean="0"/>
              <a:t>学习目标 </a:t>
            </a:r>
            <a:endParaRPr lang="zh-CN" altLang="en-US" sz="3600" dirty="0" smtClean="0"/>
          </a:p>
        </p:txBody>
      </p:sp>
      <p:sp>
        <p:nvSpPr>
          <p:cNvPr id="100" name="文本框 99"/>
          <p:cNvSpPr txBox="1"/>
          <p:nvPr/>
        </p:nvSpPr>
        <p:spPr>
          <a:xfrm>
            <a:off x="281940" y="1403350"/>
            <a:ext cx="876046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>
              <a:lnSpc>
                <a:spcPct val="150000"/>
              </a:lnSpc>
            </a:pPr>
            <a:r>
              <a:rPr 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 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整理归纳有机推断题中的信息处理方法。</a:t>
            </a:r>
            <a:r>
              <a:rPr 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2.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学会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从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特征条件和试剂入手，对比信息，对比相同结构组块，找到成、断键位置，并由此拼接组块。</a:t>
            </a:r>
            <a:r>
              <a:rPr 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3. </a:t>
            </a:r>
            <a:r>
              <a:rPr 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通过对信息的处理与应用，提高对有机知识的综合应用能力、信息迁移能力和逻辑思维能力。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39849" y="1946100"/>
            <a:ext cx="6685216" cy="1500712"/>
            <a:chOff x="309319" y="2473360"/>
            <a:chExt cx="8915943" cy="2001470"/>
          </a:xfrm>
        </p:grpSpPr>
        <p:pic>
          <p:nvPicPr>
            <p:cNvPr id="24578" name="图片 65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746" y="2473360"/>
              <a:ext cx="7200516" cy="20014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本框 3"/>
            <p:cNvSpPr txBox="1"/>
            <p:nvPr/>
          </p:nvSpPr>
          <p:spPr>
            <a:xfrm>
              <a:off x="309319" y="2485236"/>
              <a:ext cx="1551497" cy="55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100" dirty="0" smtClean="0"/>
                <a:t>2018-25 </a:t>
              </a:r>
              <a:endParaRPr lang="zh-CN" altLang="en-US" sz="21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3350" y="3616978"/>
            <a:ext cx="6621715" cy="1390330"/>
            <a:chOff x="394009" y="4909901"/>
            <a:chExt cx="8831253" cy="1854256"/>
          </a:xfrm>
        </p:grpSpPr>
        <p:pic>
          <p:nvPicPr>
            <p:cNvPr id="24579" name="图片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746" y="4921777"/>
              <a:ext cx="7200516" cy="18423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文本框 4"/>
            <p:cNvSpPr txBox="1"/>
            <p:nvPr/>
          </p:nvSpPr>
          <p:spPr>
            <a:xfrm>
              <a:off x="394009" y="4909901"/>
              <a:ext cx="1551497" cy="55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100" dirty="0" smtClean="0"/>
                <a:t>2019-25 </a:t>
              </a:r>
              <a:endParaRPr lang="zh-CN" altLang="en-US" sz="2100" dirty="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831465" y="115570"/>
            <a:ext cx="3599815" cy="4603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</a:rPr>
              <a:t>近年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北京高考有机推断题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1748" y="661904"/>
            <a:ext cx="6723317" cy="1123294"/>
            <a:chOff x="804288" y="680632"/>
            <a:chExt cx="8966757" cy="149811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766" y="680632"/>
              <a:ext cx="7199279" cy="14981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文本框 30"/>
            <p:cNvSpPr txBox="1"/>
            <p:nvPr/>
          </p:nvSpPr>
          <p:spPr>
            <a:xfrm>
              <a:off x="804288" y="680632"/>
              <a:ext cx="1551497" cy="552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2100" dirty="0" smtClean="0"/>
                <a:t>2017-25 </a:t>
              </a:r>
              <a:endParaRPr lang="zh-CN" altLang="en-US" sz="2100" dirty="0"/>
            </a:p>
          </p:txBody>
        </p:sp>
      </p:grpSp>
      <p:sp>
        <p:nvSpPr>
          <p:cNvPr id="21" name="文本框 32"/>
          <p:cNvSpPr txBox="1"/>
          <p:nvPr/>
        </p:nvSpPr>
        <p:spPr>
          <a:xfrm>
            <a:off x="7311500" y="1495176"/>
            <a:ext cx="1605280" cy="95313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条件陌生</a:t>
            </a:r>
            <a:endParaRPr lang="en-US" altLang="zh-CN" sz="2800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结构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复杂</a:t>
            </a:r>
            <a:endParaRPr lang="zh-CN" altLang="en-US" sz="2800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6">
            <a:hlinkClick r:id="rId1" action="ppaction://hlinkfile"/>
          </p:cNvPr>
          <p:cNvSpPr>
            <a:spLocks noChangeArrowheads="1"/>
          </p:cNvSpPr>
          <p:nvPr/>
        </p:nvSpPr>
        <p:spPr bwMode="auto">
          <a:xfrm>
            <a:off x="1871663" y="1006079"/>
            <a:ext cx="1188244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有机信息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Rectangle 6">
            <a:hlinkClick r:id="rId1" action="ppaction://hlinkfile"/>
          </p:cNvPr>
          <p:cNvSpPr>
            <a:spLocks noChangeArrowheads="1"/>
          </p:cNvSpPr>
          <p:nvPr/>
        </p:nvSpPr>
        <p:spPr bwMode="auto">
          <a:xfrm>
            <a:off x="5651897" y="983456"/>
            <a:ext cx="1188244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合成路线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31119" y="100013"/>
            <a:ext cx="164663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黑体" panose="02010609060101010101" charset="-122"/>
                <a:cs typeface="+mn-cs"/>
                <a:sym typeface="+mn-ea"/>
              </a:rPr>
              <a:t>连连看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黑体" panose="02010609060101010101" charset="-122"/>
                <a:cs typeface="+mn-cs"/>
                <a:sym typeface="+mn-ea"/>
              </a:rPr>
              <a:t>: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黑体" panose="02010609060101010101" charset="-122"/>
              <a:cs typeface="+mn-cs"/>
              <a:sym typeface="+mn-ea"/>
            </a:endParaRPr>
          </a:p>
        </p:txBody>
      </p:sp>
      <p:pic>
        <p:nvPicPr>
          <p:cNvPr id="6148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104" y="1383506"/>
            <a:ext cx="6794897" cy="3673079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箭头连接符 39"/>
          <p:cNvCxnSpPr/>
          <p:nvPr/>
        </p:nvCxnSpPr>
        <p:spPr>
          <a:xfrm>
            <a:off x="3815954" y="1707356"/>
            <a:ext cx="1241822" cy="917972"/>
          </a:xfrm>
          <a:prstGeom prst="straightConnector1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2" name="直接箭头连接符 39"/>
          <p:cNvCxnSpPr/>
          <p:nvPr/>
        </p:nvCxnSpPr>
        <p:spPr>
          <a:xfrm flipV="1">
            <a:off x="4518422" y="1707356"/>
            <a:ext cx="432197" cy="2113360"/>
          </a:xfrm>
          <a:prstGeom prst="straightConnector1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5" name="直接箭头连接符 39"/>
          <p:cNvCxnSpPr/>
          <p:nvPr/>
        </p:nvCxnSpPr>
        <p:spPr>
          <a:xfrm>
            <a:off x="4437460" y="2895600"/>
            <a:ext cx="572690" cy="1681163"/>
          </a:xfrm>
          <a:prstGeom prst="straightConnector1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9" name="直接箭头连接符 39"/>
          <p:cNvCxnSpPr/>
          <p:nvPr/>
        </p:nvCxnSpPr>
        <p:spPr>
          <a:xfrm flipV="1">
            <a:off x="4437460" y="3921919"/>
            <a:ext cx="513159" cy="900113"/>
          </a:xfrm>
          <a:prstGeom prst="straightConnector1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3" name="Rectangle 6">
            <a:hlinkClick r:id="rId1" action="ppaction://hlinkfile"/>
          </p:cNvPr>
          <p:cNvSpPr>
            <a:spLocks noChangeArrowheads="1"/>
          </p:cNvSpPr>
          <p:nvPr/>
        </p:nvSpPr>
        <p:spPr bwMode="auto">
          <a:xfrm>
            <a:off x="1301353" y="465535"/>
            <a:ext cx="7512844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请将有机信息与对应的合成路线用箭头连接起来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3166" y="48816"/>
            <a:ext cx="1272779" cy="506730"/>
          </a:xfrm>
          <a:prstGeom prst="rect">
            <a:avLst/>
          </a:prstGeom>
          <a:solidFill>
            <a:schemeClr val="accent4">
              <a:alpha val="35000"/>
            </a:schemeClr>
          </a:solidFill>
        </p:spPr>
        <p:txBody>
          <a:bodyPr>
            <a:spAutoFit/>
          </a:bodyPr>
          <a:lstStyle/>
          <a:p>
            <a:pPr marR="0" algn="ctr" defTabSz="457200" eaLnBrk="0" hangingPunct="0">
              <a:buClrTx/>
              <a:buSzTx/>
              <a:defRPr/>
            </a:pPr>
            <a:r>
              <a:rPr kumimoji="0" lang="zh-CN" altLang="en-US" sz="2700" kern="1200" cap="none" spc="0" normalizeH="0" baseline="0" noProof="0" dirty="0">
                <a:solidFill>
                  <a:srgbClr val="3333CC"/>
                </a:soli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任务一</a:t>
            </a:r>
            <a:endParaRPr kumimoji="0" lang="zh-CN" altLang="en-US" sz="2700" kern="1200" cap="none" spc="0" normalizeH="0" baseline="0" noProof="0" dirty="0">
              <a:solidFill>
                <a:srgbClr val="3333CC"/>
              </a:solidFill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</p:txBody>
      </p:sp>
      <p:sp>
        <p:nvSpPr>
          <p:cNvPr id="6155" name="TextBox 12"/>
          <p:cNvSpPr txBox="1"/>
          <p:nvPr/>
        </p:nvSpPr>
        <p:spPr>
          <a:xfrm>
            <a:off x="305991" y="789385"/>
            <a:ext cx="539353" cy="1568450"/>
          </a:xfrm>
          <a:prstGeom prst="rect">
            <a:avLst/>
          </a:prstGeom>
          <a:solidFill>
            <a:srgbClr val="3333CC"/>
          </a:solidFill>
          <a:ln w="9525">
            <a:noFill/>
          </a:ln>
        </p:spPr>
        <p:txBody>
          <a:bodyPr anchor="t">
            <a:spAutoFit/>
          </a:bodyPr>
          <a:p>
            <a:pPr algn="ctr" defTabSz="457200" eaLnBrk="0" hangingPunct="0">
              <a:buFont typeface="Arial" panose="020B0604020202020204" pitchFamily="34" charset="0"/>
            </a:pPr>
            <a:r>
              <a:rPr lang="zh-CN" altLang="zh-CN" sz="2400" b="1" dirty="0">
                <a:solidFill>
                  <a:srgbClr val="FFFF99"/>
                </a:solidFill>
                <a:latin typeface="黑体" panose="02010609060101010101" charset="-122"/>
                <a:ea typeface="黑体" panose="02010609060101010101" charset="-122"/>
              </a:rPr>
              <a:t>对比信息</a:t>
            </a:r>
            <a:endParaRPr lang="zh-CN" altLang="zh-CN" sz="2400" b="1" dirty="0">
              <a:solidFill>
                <a:srgbClr val="FFFF9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104" y="1383506"/>
            <a:ext cx="6794897" cy="3673079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194" name="直接箭头连接符 39"/>
          <p:cNvCxnSpPr/>
          <p:nvPr/>
        </p:nvCxnSpPr>
        <p:spPr>
          <a:xfrm>
            <a:off x="3815954" y="1707356"/>
            <a:ext cx="1241822" cy="917972"/>
          </a:xfrm>
          <a:prstGeom prst="straightConnector1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8195" name="直接箭头连接符 39"/>
          <p:cNvCxnSpPr/>
          <p:nvPr/>
        </p:nvCxnSpPr>
        <p:spPr>
          <a:xfrm flipV="1">
            <a:off x="4518422" y="1707356"/>
            <a:ext cx="432197" cy="2113360"/>
          </a:xfrm>
          <a:prstGeom prst="straightConnector1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8196" name="直接箭头连接符 39"/>
          <p:cNvCxnSpPr/>
          <p:nvPr/>
        </p:nvCxnSpPr>
        <p:spPr>
          <a:xfrm>
            <a:off x="4437460" y="2895600"/>
            <a:ext cx="572690" cy="1681163"/>
          </a:xfrm>
          <a:prstGeom prst="straightConnector1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8197" name="直接箭头连接符 39"/>
          <p:cNvCxnSpPr/>
          <p:nvPr/>
        </p:nvCxnSpPr>
        <p:spPr>
          <a:xfrm flipV="1">
            <a:off x="4437460" y="3921919"/>
            <a:ext cx="513159" cy="900113"/>
          </a:xfrm>
          <a:prstGeom prst="straightConnector1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1" name="椭圆 24"/>
          <p:cNvSpPr>
            <a:spLocks noChangeAspect="1"/>
          </p:cNvSpPr>
          <p:nvPr/>
        </p:nvSpPr>
        <p:spPr>
          <a:xfrm>
            <a:off x="5834063" y="2330796"/>
            <a:ext cx="411956" cy="471193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algn="ctr" defTabSz="457200">
              <a:lnSpc>
                <a:spcPct val="120000"/>
              </a:lnSpc>
              <a:buFont typeface="Arial" panose="020B0604020202020204" pitchFamily="34" charset="0"/>
            </a:pPr>
            <a:endParaRPr lang="zh-CN" altLang="en-US" sz="135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3" name="椭圆 24"/>
          <p:cNvSpPr>
            <a:spLocks noChangeAspect="1"/>
          </p:cNvSpPr>
          <p:nvPr/>
        </p:nvSpPr>
        <p:spPr>
          <a:xfrm>
            <a:off x="2520553" y="1600943"/>
            <a:ext cx="411956" cy="471193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algn="ctr" defTabSz="457200">
              <a:lnSpc>
                <a:spcPct val="120000"/>
              </a:lnSpc>
              <a:buFont typeface="Arial" panose="020B0604020202020204" pitchFamily="34" charset="0"/>
            </a:pPr>
            <a:endParaRPr lang="zh-CN" altLang="en-US" sz="135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7" name="椭圆 24"/>
          <p:cNvSpPr>
            <a:spLocks noChangeAspect="1"/>
          </p:cNvSpPr>
          <p:nvPr/>
        </p:nvSpPr>
        <p:spPr>
          <a:xfrm>
            <a:off x="6010275" y="3626965"/>
            <a:ext cx="344091" cy="470845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algn="ctr" defTabSz="457200">
              <a:lnSpc>
                <a:spcPct val="120000"/>
              </a:lnSpc>
              <a:buFont typeface="Arial" panose="020B0604020202020204" pitchFamily="34" charset="0"/>
            </a:pPr>
            <a:endParaRPr lang="zh-CN" altLang="en-US" sz="135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8" name="椭圆 24"/>
          <p:cNvSpPr>
            <a:spLocks noChangeAspect="1"/>
          </p:cNvSpPr>
          <p:nvPr/>
        </p:nvSpPr>
        <p:spPr>
          <a:xfrm>
            <a:off x="2795588" y="4450878"/>
            <a:ext cx="372666" cy="470845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algn="ctr" defTabSz="457200">
              <a:lnSpc>
                <a:spcPct val="120000"/>
              </a:lnSpc>
              <a:buFont typeface="Arial" panose="020B0604020202020204" pitchFamily="34" charset="0"/>
            </a:pPr>
            <a:endParaRPr lang="zh-CN" altLang="en-US" sz="135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0" name="椭圆 20"/>
          <p:cNvSpPr>
            <a:spLocks noChangeAspect="1"/>
          </p:cNvSpPr>
          <p:nvPr/>
        </p:nvSpPr>
        <p:spPr>
          <a:xfrm flipH="1">
            <a:off x="3292078" y="2398240"/>
            <a:ext cx="534590" cy="470845"/>
          </a:xfrm>
          <a:prstGeom prst="ellipse">
            <a:avLst/>
          </a:prstGeom>
          <a:noFill/>
          <a:ln w="5715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algn="ctr" defTabSz="457200">
              <a:lnSpc>
                <a:spcPct val="120000"/>
              </a:lnSpc>
              <a:buFont typeface="Arial" panose="020B0604020202020204" pitchFamily="34" charset="0"/>
            </a:pPr>
            <a:endParaRPr lang="zh-CN" altLang="en-US" sz="135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2" name="椭圆 20"/>
          <p:cNvSpPr>
            <a:spLocks noChangeAspect="1"/>
          </p:cNvSpPr>
          <p:nvPr/>
        </p:nvSpPr>
        <p:spPr>
          <a:xfrm flipH="1">
            <a:off x="6840141" y="4542556"/>
            <a:ext cx="647700" cy="470845"/>
          </a:xfrm>
          <a:prstGeom prst="ellipse">
            <a:avLst/>
          </a:prstGeom>
          <a:noFill/>
          <a:ln w="5715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algn="ctr" defTabSz="457200">
              <a:lnSpc>
                <a:spcPct val="120000"/>
              </a:lnSpc>
              <a:buFont typeface="Arial" panose="020B0604020202020204" pitchFamily="34" charset="0"/>
            </a:pPr>
            <a:endParaRPr lang="zh-CN" altLang="en-US" sz="135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6" name="椭圆 20"/>
          <p:cNvSpPr>
            <a:spLocks noChangeAspect="1"/>
          </p:cNvSpPr>
          <p:nvPr/>
        </p:nvSpPr>
        <p:spPr>
          <a:xfrm flipH="1">
            <a:off x="3659981" y="3532310"/>
            <a:ext cx="942975" cy="554191"/>
          </a:xfrm>
          <a:prstGeom prst="ellipse">
            <a:avLst/>
          </a:prstGeom>
          <a:noFill/>
          <a:ln w="5715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algn="ctr" defTabSz="457200">
              <a:lnSpc>
                <a:spcPct val="120000"/>
              </a:lnSpc>
              <a:buFont typeface="Arial" panose="020B0604020202020204" pitchFamily="34" charset="0"/>
            </a:pPr>
            <a:endParaRPr lang="zh-CN" altLang="en-US" sz="135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7" name="椭圆 20"/>
          <p:cNvSpPr>
            <a:spLocks noChangeAspect="1"/>
          </p:cNvSpPr>
          <p:nvPr/>
        </p:nvSpPr>
        <p:spPr>
          <a:xfrm flipH="1">
            <a:off x="6886575" y="1420343"/>
            <a:ext cx="653654" cy="516877"/>
          </a:xfrm>
          <a:prstGeom prst="ellipse">
            <a:avLst/>
          </a:prstGeom>
          <a:noFill/>
          <a:ln w="5715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algn="ctr" defTabSz="457200">
              <a:lnSpc>
                <a:spcPct val="120000"/>
              </a:lnSpc>
              <a:buFont typeface="Arial" panose="020B0604020202020204" pitchFamily="34" charset="0"/>
            </a:pPr>
            <a:endParaRPr lang="zh-CN" altLang="en-US" sz="135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8" name="椭圆 20"/>
          <p:cNvSpPr>
            <a:spLocks noChangeAspect="1"/>
          </p:cNvSpPr>
          <p:nvPr/>
        </p:nvSpPr>
        <p:spPr>
          <a:xfrm flipH="1">
            <a:off x="1538288" y="3478137"/>
            <a:ext cx="534591" cy="470845"/>
          </a:xfrm>
          <a:prstGeom prst="ellipse">
            <a:avLst/>
          </a:prstGeom>
          <a:noFill/>
          <a:ln w="5715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algn="ctr" defTabSz="457200">
              <a:lnSpc>
                <a:spcPct val="120000"/>
              </a:lnSpc>
              <a:buFont typeface="Arial" panose="020B0604020202020204" pitchFamily="34" charset="0"/>
            </a:pPr>
            <a:endParaRPr lang="zh-CN" altLang="en-US" sz="135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9" name="椭圆 20"/>
          <p:cNvSpPr>
            <a:spLocks noChangeAspect="1"/>
          </p:cNvSpPr>
          <p:nvPr/>
        </p:nvSpPr>
        <p:spPr>
          <a:xfrm flipH="1">
            <a:off x="5179219" y="1521940"/>
            <a:ext cx="534591" cy="470845"/>
          </a:xfrm>
          <a:prstGeom prst="ellipse">
            <a:avLst/>
          </a:prstGeom>
          <a:noFill/>
          <a:ln w="5715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algn="ctr" defTabSz="457200">
              <a:lnSpc>
                <a:spcPct val="120000"/>
              </a:lnSpc>
              <a:buFont typeface="Arial" panose="020B0604020202020204" pitchFamily="34" charset="0"/>
            </a:pPr>
            <a:endParaRPr lang="zh-CN" altLang="en-US" sz="135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9" name="Rectangle 6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3119438" y="465535"/>
            <a:ext cx="3067050" cy="59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为什么这么连？</a:t>
            </a:r>
            <a:endParaRPr kumimoji="0" lang="en-US" altLang="zh-CN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40" name="椭圆 20"/>
          <p:cNvSpPr>
            <a:spLocks noChangeAspect="1"/>
          </p:cNvSpPr>
          <p:nvPr/>
        </p:nvSpPr>
        <p:spPr>
          <a:xfrm flipH="1">
            <a:off x="1365647" y="1502954"/>
            <a:ext cx="486965" cy="535011"/>
          </a:xfrm>
          <a:prstGeom prst="ellipse">
            <a:avLst/>
          </a:prstGeom>
          <a:noFill/>
          <a:ln w="5715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algn="ctr" defTabSz="457200">
              <a:lnSpc>
                <a:spcPct val="120000"/>
              </a:lnSpc>
              <a:buFont typeface="Arial" panose="020B0604020202020204" pitchFamily="34" charset="0"/>
            </a:pPr>
            <a:endParaRPr lang="zh-CN" altLang="en-US" sz="135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41" name="椭圆 20"/>
          <p:cNvSpPr>
            <a:spLocks noChangeAspect="1"/>
          </p:cNvSpPr>
          <p:nvPr/>
        </p:nvSpPr>
        <p:spPr>
          <a:xfrm flipH="1">
            <a:off x="6328172" y="2220837"/>
            <a:ext cx="741759" cy="470845"/>
          </a:xfrm>
          <a:prstGeom prst="ellipse">
            <a:avLst/>
          </a:prstGeom>
          <a:noFill/>
          <a:ln w="5715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algn="ctr" defTabSz="457200">
              <a:lnSpc>
                <a:spcPct val="120000"/>
              </a:lnSpc>
              <a:buFont typeface="Arial" panose="020B0604020202020204" pitchFamily="34" charset="0"/>
            </a:pPr>
            <a:endParaRPr lang="zh-CN" altLang="en-US" sz="135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8211" name="TextBox 22"/>
          <p:cNvSpPr txBox="1"/>
          <p:nvPr/>
        </p:nvSpPr>
        <p:spPr>
          <a:xfrm>
            <a:off x="305991" y="789385"/>
            <a:ext cx="539353" cy="3415030"/>
          </a:xfrm>
          <a:prstGeom prst="rect">
            <a:avLst/>
          </a:prstGeom>
          <a:solidFill>
            <a:srgbClr val="3333CC"/>
          </a:solidFill>
          <a:ln w="9525">
            <a:noFill/>
          </a:ln>
        </p:spPr>
        <p:txBody>
          <a:bodyPr anchor="t">
            <a:spAutoFit/>
          </a:bodyPr>
          <a:p>
            <a:pPr algn="ctr" defTabSz="457200" eaLnBrk="0" hangingPunct="0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FF99"/>
                </a:solidFill>
                <a:latin typeface="黑体" panose="02010609060101010101" charset="-122"/>
                <a:ea typeface="黑体" panose="02010609060101010101" charset="-122"/>
              </a:rPr>
              <a:t>初步建构解决的策略</a:t>
            </a:r>
            <a:endParaRPr lang="zh-CN" altLang="en-US" sz="2400" b="1" dirty="0">
              <a:solidFill>
                <a:srgbClr val="FFFF9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  <p:bldP spid="17" grpId="0" bldLvl="0" animBg="1"/>
      <p:bldP spid="18" grpId="0" bldLvl="0" animBg="1"/>
      <p:bldP spid="20" grpId="0" bldLvl="0" animBg="1"/>
      <p:bldP spid="22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40" grpId="0" bldLvl="0" animBg="1"/>
      <p:bldP spid="4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圆角矩形 2"/>
          <p:cNvSpPr/>
          <p:nvPr/>
        </p:nvSpPr>
        <p:spPr>
          <a:xfrm>
            <a:off x="7150894" y="4294585"/>
            <a:ext cx="646510" cy="38338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2303860" y="3036094"/>
            <a:ext cx="594122" cy="32266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6732985" y="4221956"/>
            <a:ext cx="302419" cy="576263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103960" y="2902744"/>
            <a:ext cx="302419" cy="576263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圆角矩形 46"/>
          <p:cNvSpPr/>
          <p:nvPr/>
        </p:nvSpPr>
        <p:spPr bwMode="auto">
          <a:xfrm>
            <a:off x="3492104" y="2902744"/>
            <a:ext cx="1443038" cy="5429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圆角矩形 47"/>
          <p:cNvSpPr/>
          <p:nvPr/>
        </p:nvSpPr>
        <p:spPr bwMode="auto">
          <a:xfrm>
            <a:off x="4935141" y="4126706"/>
            <a:ext cx="1303735" cy="6048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圆角矩形 44"/>
          <p:cNvSpPr/>
          <p:nvPr/>
        </p:nvSpPr>
        <p:spPr bwMode="auto">
          <a:xfrm>
            <a:off x="1148954" y="2675335"/>
            <a:ext cx="1108472" cy="85486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圆角矩形 43"/>
          <p:cNvSpPr/>
          <p:nvPr/>
        </p:nvSpPr>
        <p:spPr bwMode="auto">
          <a:xfrm>
            <a:off x="3707606" y="3852863"/>
            <a:ext cx="1109663" cy="85486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249" name="Group 3"/>
          <p:cNvGrpSpPr/>
          <p:nvPr/>
        </p:nvGrpSpPr>
        <p:grpSpPr>
          <a:xfrm>
            <a:off x="1143000" y="2611041"/>
            <a:ext cx="5323284" cy="914400"/>
            <a:chOff x="96" y="336"/>
            <a:chExt cx="4471" cy="768"/>
          </a:xfrm>
        </p:grpSpPr>
        <p:sp>
          <p:nvSpPr>
            <p:cNvPr id="10250" name="Text Box 4"/>
            <p:cNvSpPr txBox="1"/>
            <p:nvPr/>
          </p:nvSpPr>
          <p:spPr>
            <a:xfrm>
              <a:off x="96" y="672"/>
              <a:ext cx="4128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defTabSz="457200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charset="-122"/>
                </a:rPr>
                <a:t>CH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黑体" panose="02010609060101010101" charset="-122"/>
                </a:rPr>
                <a:t>3    </a:t>
              </a: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charset="-122"/>
                </a:rPr>
                <a:t>C  </a:t>
              </a:r>
              <a:r>
                <a:rPr lang="en-US" altLang="zh-CN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O</a:t>
              </a: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charset="-122"/>
                </a:rPr>
                <a:t>H + H   </a:t>
              </a:r>
              <a:r>
                <a:rPr lang="en-US" altLang="zh-CN" sz="24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18</a:t>
              </a:r>
              <a:r>
                <a:rPr lang="en-US" altLang="zh-CN" sz="24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O</a:t>
              </a: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charset="-122"/>
                </a:rPr>
                <a:t>   C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黑体" panose="02010609060101010101" charset="-122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charset="-122"/>
                </a:rPr>
                <a:t>H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黑体" panose="02010609060101010101" charset="-122"/>
                </a:rPr>
                <a:t>5</a:t>
              </a:r>
              <a:endParaRPr lang="en-US" altLang="zh-CN" sz="2400" b="1" dirty="0">
                <a:solidFill>
                  <a:srgbClr val="EF6F87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grpSp>
          <p:nvGrpSpPr>
            <p:cNvPr id="10251" name="Group 5"/>
            <p:cNvGrpSpPr/>
            <p:nvPr/>
          </p:nvGrpSpPr>
          <p:grpSpPr>
            <a:xfrm>
              <a:off x="3264" y="624"/>
              <a:ext cx="1303" cy="480"/>
              <a:chOff x="2448" y="2352"/>
              <a:chExt cx="1303" cy="480"/>
            </a:xfrm>
          </p:grpSpPr>
          <p:sp>
            <p:nvSpPr>
              <p:cNvPr id="10252" name="Text Box 6"/>
              <p:cNvSpPr txBox="1"/>
              <p:nvPr/>
            </p:nvSpPr>
            <p:spPr>
              <a:xfrm>
                <a:off x="2448" y="2352"/>
                <a:ext cx="1303" cy="27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defTabSz="457200">
                  <a:spcBef>
                    <a:spcPct val="50000"/>
                  </a:spcBef>
                  <a:buFont typeface="Arial" panose="020B0604020202020204" pitchFamily="34" charset="0"/>
                </a:pPr>
                <a:r>
                  <a:rPr lang="zh-CN" altLang="en-US" sz="1500" b="1" dirty="0">
                    <a:solidFill>
                      <a:srgbClr val="FF0066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浓</a:t>
                </a:r>
                <a:r>
                  <a:rPr lang="en-US" altLang="zh-CN" sz="1500" b="1" dirty="0">
                    <a:solidFill>
                      <a:srgbClr val="FF0066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H</a:t>
                </a:r>
                <a:r>
                  <a:rPr lang="en-US" altLang="zh-CN" sz="1500" b="1" baseline="-25000" dirty="0">
                    <a:solidFill>
                      <a:srgbClr val="FF0066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2</a:t>
                </a:r>
                <a:r>
                  <a:rPr lang="en-US" altLang="zh-CN" sz="1500" b="1" dirty="0">
                    <a:solidFill>
                      <a:srgbClr val="FF0066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SO</a:t>
                </a:r>
                <a:r>
                  <a:rPr lang="en-US" altLang="zh-CN" sz="1500" b="1" baseline="-25000" dirty="0">
                    <a:solidFill>
                      <a:srgbClr val="FF0066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4</a:t>
                </a:r>
                <a:endParaRPr lang="en-US" altLang="zh-CN" sz="24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9060101010101" charset="-122"/>
                </a:endParaRPr>
              </a:p>
            </p:txBody>
          </p:sp>
          <p:grpSp>
            <p:nvGrpSpPr>
              <p:cNvPr id="10253" name="Group 7"/>
              <p:cNvGrpSpPr/>
              <p:nvPr/>
            </p:nvGrpSpPr>
            <p:grpSpPr>
              <a:xfrm>
                <a:off x="2496" y="2544"/>
                <a:ext cx="706" cy="148"/>
                <a:chOff x="2238" y="2928"/>
                <a:chExt cx="834" cy="144"/>
              </a:xfrm>
            </p:grpSpPr>
            <p:grpSp>
              <p:nvGrpSpPr>
                <p:cNvPr id="10254" name="Group 8"/>
                <p:cNvGrpSpPr/>
                <p:nvPr/>
              </p:nvGrpSpPr>
              <p:grpSpPr>
                <a:xfrm>
                  <a:off x="2252" y="2928"/>
                  <a:ext cx="820" cy="48"/>
                  <a:chOff x="2252" y="2928"/>
                  <a:chExt cx="820" cy="48"/>
                </a:xfrm>
              </p:grpSpPr>
              <p:sp>
                <p:nvSpPr>
                  <p:cNvPr id="10255" name="Line 9"/>
                  <p:cNvSpPr/>
                  <p:nvPr/>
                </p:nvSpPr>
                <p:spPr>
                  <a:xfrm>
                    <a:off x="2252" y="2976"/>
                    <a:ext cx="81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256" name="Line 10"/>
                  <p:cNvSpPr/>
                  <p:nvPr/>
                </p:nvSpPr>
                <p:spPr>
                  <a:xfrm>
                    <a:off x="2976" y="2928"/>
                    <a:ext cx="96" cy="48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10257" name="Group 11"/>
                <p:cNvGrpSpPr/>
                <p:nvPr/>
              </p:nvGrpSpPr>
              <p:grpSpPr>
                <a:xfrm rot="10800000">
                  <a:off x="2238" y="3024"/>
                  <a:ext cx="820" cy="48"/>
                  <a:chOff x="2252" y="2928"/>
                  <a:chExt cx="820" cy="48"/>
                </a:xfrm>
              </p:grpSpPr>
              <p:sp>
                <p:nvSpPr>
                  <p:cNvPr id="10258" name="Line 12"/>
                  <p:cNvSpPr/>
                  <p:nvPr/>
                </p:nvSpPr>
                <p:spPr>
                  <a:xfrm>
                    <a:off x="2252" y="2976"/>
                    <a:ext cx="816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0259" name="Line 13"/>
                  <p:cNvSpPr/>
                  <p:nvPr/>
                </p:nvSpPr>
                <p:spPr>
                  <a:xfrm>
                    <a:off x="2976" y="2928"/>
                    <a:ext cx="96" cy="48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10260" name="AutoShape 14"/>
              <p:cNvSpPr/>
              <p:nvPr/>
            </p:nvSpPr>
            <p:spPr>
              <a:xfrm>
                <a:off x="2736" y="2688"/>
                <a:ext cx="192" cy="14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defTabSz="457200">
                  <a:buFont typeface="Arial" panose="020B0604020202020204" pitchFamily="34" charset="0"/>
                </a:pPr>
                <a:endParaRPr lang="zh-CN" altLang="en-US" sz="1350" dirty="0">
                  <a:latin typeface="Arial" panose="020B0604020202020204" pitchFamily="34" charset="0"/>
                  <a:ea typeface="黑体" panose="02010609060101010101" charset="-122"/>
                </a:endParaRPr>
              </a:p>
            </p:txBody>
          </p:sp>
        </p:grpSp>
        <p:grpSp>
          <p:nvGrpSpPr>
            <p:cNvPr id="10261" name="Group 15"/>
            <p:cNvGrpSpPr/>
            <p:nvPr/>
          </p:nvGrpSpPr>
          <p:grpSpPr>
            <a:xfrm>
              <a:off x="602" y="336"/>
              <a:ext cx="502" cy="471"/>
              <a:chOff x="794" y="1008"/>
              <a:chExt cx="502" cy="471"/>
            </a:xfrm>
          </p:grpSpPr>
          <p:sp>
            <p:nvSpPr>
              <p:cNvPr id="10262" name="Text Box 16"/>
              <p:cNvSpPr txBox="1"/>
              <p:nvPr/>
            </p:nvSpPr>
            <p:spPr>
              <a:xfrm>
                <a:off x="794" y="1238"/>
                <a:ext cx="502" cy="24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 wrap="none" anchor="t">
                <a:spAutoFit/>
              </a:bodyPr>
              <a:p>
                <a:pPr defTabSz="457200">
                  <a:buFont typeface="Arial" panose="020B0604020202020204" pitchFamily="34" charset="0"/>
                </a:pPr>
                <a:r>
                  <a:rPr lang="en-US" altLang="zh-CN" sz="2700" b="1" dirty="0">
                    <a:latin typeface="Times New Roman" panose="02020603050405020304" pitchFamily="18" charset="0"/>
                    <a:ea typeface="黑体" panose="02010609060101010101" charset="-122"/>
                  </a:rPr>
                  <a:t>=</a:t>
                </a:r>
                <a:endParaRPr lang="en-US" altLang="zh-CN" sz="2700" b="1" dirty="0">
                  <a:latin typeface="Times New Roman" panose="02020603050405020304" pitchFamily="18" charset="0"/>
                  <a:ea typeface="黑体" panose="02010609060101010101" charset="-122"/>
                </a:endParaRPr>
              </a:p>
            </p:txBody>
          </p:sp>
          <p:sp>
            <p:nvSpPr>
              <p:cNvPr id="10263" name="Rectangle 17"/>
              <p:cNvSpPr/>
              <p:nvPr/>
            </p:nvSpPr>
            <p:spPr>
              <a:xfrm>
                <a:off x="912" y="1008"/>
                <a:ext cx="354" cy="3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defTabSz="457200">
                  <a:buFont typeface="Arial" panose="020B0604020202020204" pitchFamily="34" charset="0"/>
                </a:pPr>
                <a:r>
                  <a:rPr lang="en-US" altLang="zh-CN" sz="2100" b="1" dirty="0">
                    <a:solidFill>
                      <a:srgbClr val="4E069E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O</a:t>
                </a:r>
                <a:endParaRPr lang="en-US" altLang="zh-CN" sz="2100" b="1" dirty="0">
                  <a:solidFill>
                    <a:srgbClr val="4E069E"/>
                  </a:solidFill>
                  <a:latin typeface="Times New Roman" panose="02020603050405020304" pitchFamily="18" charset="0"/>
                  <a:ea typeface="黑体" panose="02010609060101010101" charset="-122"/>
                </a:endParaRPr>
              </a:p>
            </p:txBody>
          </p:sp>
        </p:grpSp>
        <p:sp>
          <p:nvSpPr>
            <p:cNvPr id="10264" name="Line 18"/>
            <p:cNvSpPr/>
            <p:nvPr/>
          </p:nvSpPr>
          <p:spPr>
            <a:xfrm>
              <a:off x="576" y="864"/>
              <a:ext cx="14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265" name="Line 19"/>
            <p:cNvSpPr/>
            <p:nvPr/>
          </p:nvSpPr>
          <p:spPr>
            <a:xfrm>
              <a:off x="960" y="864"/>
              <a:ext cx="14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266" name="Line 20"/>
            <p:cNvSpPr/>
            <p:nvPr/>
          </p:nvSpPr>
          <p:spPr>
            <a:xfrm>
              <a:off x="1978" y="864"/>
              <a:ext cx="14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267" name="Line 21"/>
            <p:cNvSpPr/>
            <p:nvPr/>
          </p:nvSpPr>
          <p:spPr>
            <a:xfrm>
              <a:off x="2568" y="864"/>
              <a:ext cx="14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10268" name="Group 22"/>
          <p:cNvGrpSpPr/>
          <p:nvPr/>
        </p:nvGrpSpPr>
        <p:grpSpPr>
          <a:xfrm>
            <a:off x="3815953" y="3852863"/>
            <a:ext cx="3371850" cy="845344"/>
            <a:chOff x="2749" y="1152"/>
            <a:chExt cx="2832" cy="710"/>
          </a:xfrm>
        </p:grpSpPr>
        <p:sp>
          <p:nvSpPr>
            <p:cNvPr id="10269" name="Line 23"/>
            <p:cNvSpPr/>
            <p:nvPr/>
          </p:nvSpPr>
          <p:spPr>
            <a:xfrm>
              <a:off x="4011" y="1704"/>
              <a:ext cx="14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270" name="Line 24"/>
            <p:cNvSpPr/>
            <p:nvPr/>
          </p:nvSpPr>
          <p:spPr>
            <a:xfrm>
              <a:off x="3504" y="1700"/>
              <a:ext cx="14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271" name="Line 25"/>
            <p:cNvSpPr/>
            <p:nvPr/>
          </p:nvSpPr>
          <p:spPr>
            <a:xfrm>
              <a:off x="3216" y="1700"/>
              <a:ext cx="144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272" name="Text Box 26"/>
            <p:cNvSpPr txBox="1"/>
            <p:nvPr/>
          </p:nvSpPr>
          <p:spPr>
            <a:xfrm>
              <a:off x="2749" y="1514"/>
              <a:ext cx="2832" cy="34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defTabSz="457200">
                <a:buFont typeface="Arial" panose="020B0604020202020204" pitchFamily="34" charset="0"/>
              </a:pPr>
              <a:r>
                <a:rPr lang="en-US" altLang="zh-CN" sz="2100" b="1" dirty="0">
                  <a:latin typeface="Times New Roman" panose="02020603050405020304" pitchFamily="18" charset="0"/>
                  <a:ea typeface="黑体" panose="02010609060101010101" charset="-122"/>
                </a:rPr>
                <a:t>CH</a:t>
              </a:r>
              <a:r>
                <a:rPr lang="en-US" altLang="zh-CN" sz="2100" b="1" baseline="-25000" dirty="0">
                  <a:latin typeface="Times New Roman" panose="02020603050405020304" pitchFamily="18" charset="0"/>
                  <a:ea typeface="黑体" panose="02010609060101010101" charset="-122"/>
                </a:rPr>
                <a:t>3    </a:t>
              </a:r>
              <a:r>
                <a:rPr lang="en-US" altLang="zh-CN" sz="2100" b="1" dirty="0">
                  <a:latin typeface="Times New Roman" panose="02020603050405020304" pitchFamily="18" charset="0"/>
                  <a:ea typeface="黑体" panose="02010609060101010101" charset="-122"/>
                </a:rPr>
                <a:t>C   </a:t>
              </a:r>
              <a:r>
                <a:rPr lang="en-US" altLang="zh-CN" sz="21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18</a:t>
              </a:r>
              <a:r>
                <a:rPr lang="en-US" altLang="zh-CN" sz="21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O</a:t>
              </a:r>
              <a:r>
                <a:rPr lang="en-US" altLang="zh-CN" sz="2100" b="1" dirty="0">
                  <a:latin typeface="Times New Roman" panose="02020603050405020304" pitchFamily="18" charset="0"/>
                  <a:ea typeface="黑体" panose="02010609060101010101" charset="-122"/>
                </a:rPr>
                <a:t>    C</a:t>
              </a:r>
              <a:r>
                <a:rPr lang="en-US" altLang="zh-CN" sz="2100" b="1" baseline="-25000" dirty="0">
                  <a:latin typeface="Times New Roman" panose="02020603050405020304" pitchFamily="18" charset="0"/>
                  <a:ea typeface="黑体" panose="02010609060101010101" charset="-122"/>
                </a:rPr>
                <a:t>2</a:t>
              </a:r>
              <a:r>
                <a:rPr lang="en-US" altLang="zh-CN" sz="2100" b="1" dirty="0">
                  <a:latin typeface="Times New Roman" panose="02020603050405020304" pitchFamily="18" charset="0"/>
                  <a:ea typeface="黑体" panose="02010609060101010101" charset="-122"/>
                </a:rPr>
                <a:t>H</a:t>
              </a:r>
              <a:r>
                <a:rPr lang="en-US" altLang="zh-CN" sz="2100" b="1" baseline="-25000" dirty="0">
                  <a:latin typeface="Times New Roman" panose="02020603050405020304" pitchFamily="18" charset="0"/>
                  <a:ea typeface="黑体" panose="02010609060101010101" charset="-122"/>
                </a:rPr>
                <a:t>5</a:t>
              </a:r>
              <a:endParaRPr lang="en-US" altLang="zh-CN" sz="21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grpSp>
          <p:nvGrpSpPr>
            <p:cNvPr id="10273" name="Group 27"/>
            <p:cNvGrpSpPr/>
            <p:nvPr/>
          </p:nvGrpSpPr>
          <p:grpSpPr>
            <a:xfrm>
              <a:off x="3176" y="1152"/>
              <a:ext cx="502" cy="471"/>
              <a:chOff x="794" y="1008"/>
              <a:chExt cx="502" cy="471"/>
            </a:xfrm>
          </p:grpSpPr>
          <p:sp>
            <p:nvSpPr>
              <p:cNvPr id="10274" name="Text Box 28"/>
              <p:cNvSpPr txBox="1"/>
              <p:nvPr/>
            </p:nvSpPr>
            <p:spPr>
              <a:xfrm>
                <a:off x="794" y="1238"/>
                <a:ext cx="502" cy="24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 wrap="none" anchor="t">
                <a:spAutoFit/>
              </a:bodyPr>
              <a:p>
                <a:pPr defTabSz="457200">
                  <a:buFont typeface="Arial" panose="020B0604020202020204" pitchFamily="34" charset="0"/>
                </a:pPr>
                <a:r>
                  <a:rPr lang="en-US" altLang="zh-CN" sz="2700" b="1" dirty="0">
                    <a:latin typeface="Times New Roman" panose="02020603050405020304" pitchFamily="18" charset="0"/>
                    <a:ea typeface="黑体" panose="02010609060101010101" charset="-122"/>
                  </a:rPr>
                  <a:t>=</a:t>
                </a:r>
                <a:endParaRPr lang="en-US" altLang="zh-CN" sz="2700" b="1" dirty="0">
                  <a:latin typeface="Times New Roman" panose="02020603050405020304" pitchFamily="18" charset="0"/>
                  <a:ea typeface="黑体" panose="02010609060101010101" charset="-122"/>
                </a:endParaRPr>
              </a:p>
            </p:txBody>
          </p:sp>
          <p:sp>
            <p:nvSpPr>
              <p:cNvPr id="10275" name="Rectangle 29"/>
              <p:cNvSpPr/>
              <p:nvPr/>
            </p:nvSpPr>
            <p:spPr>
              <a:xfrm>
                <a:off x="912" y="1008"/>
                <a:ext cx="354" cy="3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defTabSz="457200">
                  <a:buFont typeface="Arial" panose="020B0604020202020204" pitchFamily="34" charset="0"/>
                </a:pPr>
                <a:r>
                  <a:rPr lang="en-US" altLang="zh-CN" sz="2100" b="1" dirty="0">
                    <a:solidFill>
                      <a:srgbClr val="4E069E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O</a:t>
                </a:r>
                <a:endParaRPr lang="en-US" altLang="zh-CN" sz="2100" b="1" dirty="0">
                  <a:solidFill>
                    <a:srgbClr val="4E069E"/>
                  </a:solidFill>
                  <a:latin typeface="Times New Roman" panose="02020603050405020304" pitchFamily="18" charset="0"/>
                  <a:ea typeface="黑体" panose="02010609060101010101" charset="-122"/>
                </a:endParaRPr>
              </a:p>
            </p:txBody>
          </p:sp>
        </p:grpSp>
      </p:grpSp>
      <p:sp>
        <p:nvSpPr>
          <p:cNvPr id="10276" name="Text Box 26"/>
          <p:cNvSpPr txBox="1"/>
          <p:nvPr/>
        </p:nvSpPr>
        <p:spPr>
          <a:xfrm>
            <a:off x="6354366" y="4299347"/>
            <a:ext cx="1770459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457200">
              <a:buFont typeface="Arial" panose="020B0604020202020204" pitchFamily="34" charset="0"/>
            </a:pPr>
            <a:r>
              <a:rPr lang="en-US" altLang="zh-CN" sz="2100" b="1" dirty="0">
                <a:latin typeface="Times New Roman" panose="02020603050405020304" pitchFamily="18" charset="0"/>
                <a:ea typeface="黑体" panose="02010609060101010101" charset="-122"/>
              </a:rPr>
              <a:t>+   H</a:t>
            </a:r>
            <a:r>
              <a:rPr lang="en-US" altLang="zh-CN" sz="21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rPr>
              <a:t>―O</a:t>
            </a:r>
            <a:r>
              <a:rPr lang="en-US" altLang="zh-CN" sz="2100" b="1" dirty="0">
                <a:latin typeface="Times New Roman" panose="02020603050405020304" pitchFamily="18" charset="0"/>
                <a:ea typeface="黑体" panose="02010609060101010101" charset="-122"/>
              </a:rPr>
              <a:t>H</a:t>
            </a:r>
            <a:endParaRPr lang="en-US" altLang="zh-CN" sz="21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250281" y="2733675"/>
            <a:ext cx="0" cy="1091804"/>
          </a:xfrm>
          <a:prstGeom prst="line">
            <a:avLst/>
          </a:prstGeom>
          <a:ln w="79375">
            <a:solidFill>
              <a:srgbClr val="3333CC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3492104" y="2733675"/>
            <a:ext cx="0" cy="1091804"/>
          </a:xfrm>
          <a:prstGeom prst="line">
            <a:avLst/>
          </a:prstGeom>
          <a:ln w="79375">
            <a:solidFill>
              <a:srgbClr val="3333CC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4842272" y="3813572"/>
            <a:ext cx="0" cy="1091804"/>
          </a:xfrm>
          <a:prstGeom prst="line">
            <a:avLst/>
          </a:prstGeom>
          <a:ln w="79375">
            <a:solidFill>
              <a:srgbClr val="3333CC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110413" y="3813572"/>
            <a:ext cx="0" cy="1091804"/>
          </a:xfrm>
          <a:prstGeom prst="line">
            <a:avLst/>
          </a:prstGeom>
          <a:ln w="79375">
            <a:solidFill>
              <a:srgbClr val="3333CC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 bwMode="auto">
          <a:xfrm>
            <a:off x="4793456" y="1613297"/>
            <a:ext cx="2861072" cy="368935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寻找断键、成键位置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6" name="文本框 65"/>
          <p:cNvSpPr txBox="1"/>
          <p:nvPr/>
        </p:nvSpPr>
        <p:spPr bwMode="auto">
          <a:xfrm>
            <a:off x="2058591" y="1454944"/>
            <a:ext cx="1965722" cy="738505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（对比相同）结构组块</a:t>
            </a:r>
            <a:endParaRPr kumimoji="0" lang="zh-CN" altLang="en-US" sz="2400" b="1" kern="1200" cap="none" spc="0" normalizeH="0" baseline="0" noProof="0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4023122" y="1707356"/>
            <a:ext cx="70246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/>
          <p:nvPr/>
        </p:nvCxnSpPr>
        <p:spPr>
          <a:xfrm flipH="1">
            <a:off x="4044554" y="1869281"/>
            <a:ext cx="681038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285" name="TextBox 48"/>
          <p:cNvSpPr txBox="1"/>
          <p:nvPr/>
        </p:nvSpPr>
        <p:spPr>
          <a:xfrm>
            <a:off x="305991" y="789385"/>
            <a:ext cx="539353" cy="3784600"/>
          </a:xfrm>
          <a:prstGeom prst="rect">
            <a:avLst/>
          </a:prstGeom>
          <a:solidFill>
            <a:srgbClr val="3333CC"/>
          </a:solidFill>
          <a:ln w="9525">
            <a:noFill/>
          </a:ln>
        </p:spPr>
        <p:txBody>
          <a:bodyPr anchor="t">
            <a:spAutoFit/>
          </a:bodyPr>
          <a:p>
            <a:pPr algn="ctr" defTabSz="457200" eaLnBrk="0" hangingPunct="0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FF99"/>
                </a:solidFill>
                <a:latin typeface="黑体" panose="02010609060101010101" charset="-122"/>
                <a:ea typeface="黑体" panose="02010609060101010101" charset="-122"/>
              </a:rPr>
              <a:t>进一步建构解决的策略</a:t>
            </a:r>
            <a:endParaRPr lang="zh-CN" altLang="en-US" sz="2400" b="1" dirty="0">
              <a:solidFill>
                <a:srgbClr val="FFFF9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6" grpId="0" bldLvl="0" animBg="1"/>
      <p:bldP spid="42" grpId="0" bldLvl="0" animBg="1"/>
      <p:bldP spid="2" grpId="0" bldLvl="0" animBg="1"/>
      <p:bldP spid="47" grpId="0" bldLvl="0" animBg="1"/>
      <p:bldP spid="48" grpId="0" bldLvl="0" animBg="1"/>
      <p:bldP spid="45" grpId="0" bldLvl="0" animBg="1"/>
      <p:bldP spid="44" grpId="0" bldLvl="0" animBg="1"/>
      <p:bldP spid="62" grpId="0" bldLvl="0" animBg="1"/>
      <p:bldP spid="6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6"/>
          <p:cNvPicPr>
            <a:picLocks noChangeAspect="1"/>
          </p:cNvPicPr>
          <p:nvPr/>
        </p:nvPicPr>
        <p:blipFill>
          <a:blip r:embed="rId1"/>
          <a:srcRect l="4615" b="3171"/>
          <a:stretch>
            <a:fillRect/>
          </a:stretch>
        </p:blipFill>
        <p:spPr>
          <a:xfrm>
            <a:off x="1859915" y="2126615"/>
            <a:ext cx="5709285" cy="1047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 bwMode="auto">
          <a:xfrm>
            <a:off x="6552010" y="2140744"/>
            <a:ext cx="1003697" cy="368935"/>
          </a:xfrm>
          <a:prstGeom prst="rect">
            <a:avLst/>
          </a:prstGeom>
          <a:solidFill>
            <a:srgbClr val="00B0F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 bwMode="auto">
          <a:xfrm>
            <a:off x="3705225" y="2195513"/>
            <a:ext cx="1016794" cy="368935"/>
          </a:xfrm>
          <a:prstGeom prst="rect">
            <a:avLst/>
          </a:prstGeom>
          <a:solidFill>
            <a:srgbClr val="00B0F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 bwMode="auto">
          <a:xfrm>
            <a:off x="5781675" y="2140744"/>
            <a:ext cx="661988" cy="368935"/>
          </a:xfrm>
          <a:prstGeom prst="rect">
            <a:avLst/>
          </a:prstGeom>
          <a:solidFill>
            <a:srgbClr val="FFFF0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 bwMode="auto">
          <a:xfrm>
            <a:off x="2244329" y="2195513"/>
            <a:ext cx="335756" cy="368935"/>
          </a:xfrm>
          <a:prstGeom prst="rect">
            <a:avLst/>
          </a:prstGeom>
          <a:solidFill>
            <a:srgbClr val="FFFF0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2381250" y="2541985"/>
            <a:ext cx="395288" cy="3572"/>
          </a:xfrm>
          <a:prstGeom prst="line">
            <a:avLst/>
          </a:prstGeom>
          <a:ln w="79375">
            <a:solidFill>
              <a:srgbClr val="F45B42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6488906" y="2412206"/>
            <a:ext cx="8335" cy="647700"/>
          </a:xfrm>
          <a:prstGeom prst="line">
            <a:avLst/>
          </a:prstGeom>
          <a:ln w="79375">
            <a:solidFill>
              <a:srgbClr val="FF000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271022" y="1969294"/>
            <a:ext cx="9525" cy="647700"/>
          </a:xfrm>
          <a:prstGeom prst="line">
            <a:avLst/>
          </a:prstGeom>
          <a:ln w="79375">
            <a:solidFill>
              <a:srgbClr val="FF000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3611166" y="2418160"/>
            <a:ext cx="8335" cy="647700"/>
          </a:xfrm>
          <a:prstGeom prst="line">
            <a:avLst/>
          </a:prstGeom>
          <a:ln w="79375">
            <a:solidFill>
              <a:srgbClr val="FF000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文本框 61"/>
          <p:cNvSpPr txBox="1"/>
          <p:nvPr/>
        </p:nvSpPr>
        <p:spPr bwMode="auto">
          <a:xfrm>
            <a:off x="4474369" y="1157288"/>
            <a:ext cx="2861072" cy="368935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寻找断键、成键位置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37" name="文本框 65"/>
          <p:cNvSpPr txBox="1"/>
          <p:nvPr/>
        </p:nvSpPr>
        <p:spPr bwMode="auto">
          <a:xfrm>
            <a:off x="1739504" y="998935"/>
            <a:ext cx="1965722" cy="738505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（对比相同）结构组块</a:t>
            </a:r>
            <a:endParaRPr kumimoji="0" lang="zh-CN" altLang="en-US" sz="2400" b="1" kern="1200" cap="none" spc="0" normalizeH="0" baseline="0" noProof="0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>
            <a:off x="3704035" y="1251347"/>
            <a:ext cx="70246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H="1">
            <a:off x="3725466" y="1413272"/>
            <a:ext cx="681038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278" name="TextBox 39"/>
          <p:cNvSpPr txBox="1"/>
          <p:nvPr/>
        </p:nvSpPr>
        <p:spPr>
          <a:xfrm>
            <a:off x="305991" y="789385"/>
            <a:ext cx="539353" cy="3784600"/>
          </a:xfrm>
          <a:prstGeom prst="rect">
            <a:avLst/>
          </a:prstGeom>
          <a:solidFill>
            <a:srgbClr val="3333CC"/>
          </a:solidFill>
          <a:ln w="9525">
            <a:noFill/>
          </a:ln>
        </p:spPr>
        <p:txBody>
          <a:bodyPr anchor="t">
            <a:spAutoFit/>
          </a:bodyPr>
          <a:p>
            <a:pPr algn="ctr" defTabSz="457200" eaLnBrk="0" hangingPunct="0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FF99"/>
                </a:solidFill>
                <a:latin typeface="黑体" panose="02010609060101010101" charset="-122"/>
                <a:ea typeface="黑体" panose="02010609060101010101" charset="-122"/>
              </a:rPr>
              <a:t>进一步建构解决的策略</a:t>
            </a:r>
            <a:endParaRPr lang="zh-CN" altLang="en-US" sz="2400" b="1" dirty="0">
              <a:solidFill>
                <a:srgbClr val="FFFF9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Rectangle 6">
            <a:hlinkClick r:id="rId1" action="ppaction://hlinkfile"/>
          </p:cNvPr>
          <p:cNvSpPr>
            <a:spLocks noChangeArrowheads="1"/>
          </p:cNvSpPr>
          <p:nvPr/>
        </p:nvSpPr>
        <p:spPr bwMode="auto">
          <a:xfrm>
            <a:off x="1656160" y="1672829"/>
            <a:ext cx="5454254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根据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有机信息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写出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与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的结构简式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331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722" y="2282429"/>
            <a:ext cx="3086100" cy="6929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6"/>
          <p:cNvPicPr>
            <a:picLocks noChangeAspect="1"/>
          </p:cNvPicPr>
          <p:nvPr/>
        </p:nvPicPr>
        <p:blipFill>
          <a:blip r:embed="rId3"/>
          <a:srcRect l="4848" b="1351"/>
          <a:stretch>
            <a:fillRect/>
          </a:stretch>
        </p:blipFill>
        <p:spPr>
          <a:xfrm>
            <a:off x="1676400" y="613410"/>
            <a:ext cx="5695315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 bwMode="auto">
          <a:xfrm>
            <a:off x="6354366" y="627460"/>
            <a:ext cx="1003697" cy="368935"/>
          </a:xfrm>
          <a:prstGeom prst="rect">
            <a:avLst/>
          </a:prstGeom>
          <a:solidFill>
            <a:srgbClr val="00B0F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 bwMode="auto">
          <a:xfrm>
            <a:off x="3507581" y="627460"/>
            <a:ext cx="1016794" cy="368935"/>
          </a:xfrm>
          <a:prstGeom prst="rect">
            <a:avLst/>
          </a:prstGeom>
          <a:solidFill>
            <a:srgbClr val="00B0F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 bwMode="auto">
          <a:xfrm>
            <a:off x="5584031" y="627460"/>
            <a:ext cx="661988" cy="368935"/>
          </a:xfrm>
          <a:prstGeom prst="rect">
            <a:avLst/>
          </a:prstGeom>
          <a:solidFill>
            <a:srgbClr val="FFFF0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 bwMode="auto">
          <a:xfrm>
            <a:off x="2046685" y="627460"/>
            <a:ext cx="335756" cy="368935"/>
          </a:xfrm>
          <a:prstGeom prst="rect">
            <a:avLst/>
          </a:prstGeom>
          <a:solidFill>
            <a:srgbClr val="FFFF0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2183606" y="1028700"/>
            <a:ext cx="395288" cy="3572"/>
          </a:xfrm>
          <a:prstGeom prst="line">
            <a:avLst/>
          </a:prstGeom>
          <a:ln w="79375">
            <a:solidFill>
              <a:srgbClr val="F45B42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6291263" y="844154"/>
            <a:ext cx="8335" cy="647700"/>
          </a:xfrm>
          <a:prstGeom prst="line">
            <a:avLst/>
          </a:prstGeom>
          <a:ln w="79375">
            <a:solidFill>
              <a:srgbClr val="FF000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99572" y="471488"/>
            <a:ext cx="9525" cy="647700"/>
          </a:xfrm>
          <a:prstGeom prst="line">
            <a:avLst/>
          </a:prstGeom>
          <a:ln w="79375">
            <a:solidFill>
              <a:srgbClr val="FF000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直接箭头连接符 39"/>
          <p:cNvCxnSpPr/>
          <p:nvPr/>
        </p:nvCxnSpPr>
        <p:spPr>
          <a:xfrm flipH="1">
            <a:off x="2955131" y="2571750"/>
            <a:ext cx="1401366" cy="698897"/>
          </a:xfrm>
          <a:prstGeom prst="straightConnector1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grpSp>
        <p:nvGrpSpPr>
          <p:cNvPr id="4" name="组合 3"/>
          <p:cNvGrpSpPr/>
          <p:nvPr/>
        </p:nvGrpSpPr>
        <p:grpSpPr>
          <a:xfrm>
            <a:off x="1538288" y="3339704"/>
            <a:ext cx="1500188" cy="970359"/>
            <a:chOff x="527050" y="4452938"/>
            <a:chExt cx="2000250" cy="1293812"/>
          </a:xfrm>
        </p:grpSpPr>
        <p:pic>
          <p:nvPicPr>
            <p:cNvPr id="1332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4565650"/>
              <a:ext cx="2000250" cy="11811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" name="文本框 35"/>
            <p:cNvSpPr txBox="1"/>
            <p:nvPr/>
          </p:nvSpPr>
          <p:spPr bwMode="auto">
            <a:xfrm>
              <a:off x="1485900" y="4452938"/>
              <a:ext cx="593725" cy="491913"/>
            </a:xfrm>
            <a:prstGeom prst="rect">
              <a:avLst/>
            </a:prstGeom>
            <a:solidFill>
              <a:srgbClr val="FFFF00">
                <a:alpha val="46000"/>
              </a:srgbClr>
            </a:solidFill>
            <a:ln w="12700" cap="sq">
              <a:solidFill>
                <a:srgbClr val="F45B42">
                  <a:alpha val="74000"/>
                </a:srgbClr>
              </a:solidFill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 marR="0" algn="ctr" defTabSz="457200" fontAlgn="auto">
                <a:spcBef>
                  <a:spcPct val="50000"/>
                </a:spcBef>
                <a:spcAft>
                  <a:spcPts val="0"/>
                </a:spcAft>
                <a:buClrTx/>
                <a:buSzTx/>
                <a:defRPr/>
              </a:pPr>
              <a:endParaRPr kumimoji="0" lang="zh-CN" altLang="en-US" sz="24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47" name="直接箭头连接符 39"/>
          <p:cNvCxnSpPr/>
          <p:nvPr/>
        </p:nvCxnSpPr>
        <p:spPr>
          <a:xfrm>
            <a:off x="3924300" y="2842022"/>
            <a:ext cx="491729" cy="444103"/>
          </a:xfrm>
          <a:prstGeom prst="straightConnector1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grpSp>
        <p:nvGrpSpPr>
          <p:cNvPr id="50" name="组合 49"/>
          <p:cNvGrpSpPr/>
          <p:nvPr/>
        </p:nvGrpSpPr>
        <p:grpSpPr>
          <a:xfrm>
            <a:off x="3120629" y="3312319"/>
            <a:ext cx="1821656" cy="1428750"/>
            <a:chOff x="2627784" y="4476328"/>
            <a:chExt cx="2428875" cy="1905000"/>
          </a:xfrm>
        </p:grpSpPr>
        <p:pic>
          <p:nvPicPr>
            <p:cNvPr id="13329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27784" y="4476328"/>
              <a:ext cx="2428875" cy="1905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" name="文本框 50"/>
            <p:cNvSpPr txBox="1"/>
            <p:nvPr/>
          </p:nvSpPr>
          <p:spPr bwMode="auto">
            <a:xfrm>
              <a:off x="3302471" y="4704928"/>
              <a:ext cx="1260475" cy="491913"/>
            </a:xfrm>
            <a:prstGeom prst="rect">
              <a:avLst/>
            </a:prstGeom>
            <a:solidFill>
              <a:srgbClr val="00B0F0">
                <a:alpha val="46000"/>
              </a:srgbClr>
            </a:solidFill>
            <a:ln w="12700" cap="sq">
              <a:solidFill>
                <a:srgbClr val="F45B42">
                  <a:alpha val="74000"/>
                </a:srgbClr>
              </a:solidFill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 marR="0" algn="ctr" defTabSz="457200" fontAlgn="auto">
                <a:spcBef>
                  <a:spcPct val="50000"/>
                </a:spcBef>
                <a:spcAft>
                  <a:spcPts val="0"/>
                </a:spcAft>
                <a:buClrTx/>
                <a:buSzTx/>
                <a:defRPr/>
              </a:pPr>
              <a:endParaRPr kumimoji="0" lang="zh-CN" altLang="en-US" sz="24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H="1">
            <a:off x="3413522" y="904875"/>
            <a:ext cx="8335" cy="647700"/>
          </a:xfrm>
          <a:prstGeom prst="line">
            <a:avLst/>
          </a:prstGeom>
          <a:ln w="79375">
            <a:solidFill>
              <a:srgbClr val="FF000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2465785" y="3813572"/>
            <a:ext cx="395288" cy="3572"/>
          </a:xfrm>
          <a:prstGeom prst="line">
            <a:avLst/>
          </a:prstGeom>
          <a:ln w="79375">
            <a:solidFill>
              <a:srgbClr val="F45B42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3527822" y="3759994"/>
            <a:ext cx="8335" cy="647700"/>
          </a:xfrm>
          <a:prstGeom prst="line">
            <a:avLst/>
          </a:prstGeom>
          <a:ln w="79375">
            <a:solidFill>
              <a:srgbClr val="FF000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文本框 61"/>
          <p:cNvSpPr txBox="1"/>
          <p:nvPr/>
        </p:nvSpPr>
        <p:spPr bwMode="auto">
          <a:xfrm>
            <a:off x="6099572" y="3545681"/>
            <a:ext cx="2521744" cy="738505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对比寻找相似的断键、成键位置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3335" name="TextBox 36"/>
          <p:cNvSpPr txBox="1"/>
          <p:nvPr/>
        </p:nvSpPr>
        <p:spPr>
          <a:xfrm>
            <a:off x="305991" y="789385"/>
            <a:ext cx="539353" cy="3784600"/>
          </a:xfrm>
          <a:prstGeom prst="rect">
            <a:avLst/>
          </a:prstGeom>
          <a:solidFill>
            <a:srgbClr val="3333CC"/>
          </a:solidFill>
          <a:ln w="9525">
            <a:noFill/>
          </a:ln>
        </p:spPr>
        <p:txBody>
          <a:bodyPr anchor="t">
            <a:spAutoFit/>
          </a:bodyPr>
          <a:p>
            <a:pPr algn="ctr" defTabSz="457200" eaLnBrk="0" hangingPunct="0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FF99"/>
                </a:solidFill>
                <a:latin typeface="黑体" panose="02010609060101010101" charset="-122"/>
                <a:ea typeface="黑体" panose="02010609060101010101" charset="-122"/>
              </a:rPr>
              <a:t>进一步建构解决的策略</a:t>
            </a:r>
            <a:endParaRPr lang="zh-CN" altLang="en-US" sz="2400" b="1" dirty="0">
              <a:solidFill>
                <a:srgbClr val="FFFF9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72080" y="2479675"/>
            <a:ext cx="30099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Rectangle 6">
            <a:hlinkClick r:id="rId1" action="ppaction://hlinkfile"/>
          </p:cNvPr>
          <p:cNvSpPr>
            <a:spLocks noChangeArrowheads="1"/>
          </p:cNvSpPr>
          <p:nvPr/>
        </p:nvSpPr>
        <p:spPr bwMode="auto">
          <a:xfrm>
            <a:off x="1656160" y="1672829"/>
            <a:ext cx="5454254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根据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有机信息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写出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与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的结构简式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5362" name="图片 3"/>
          <p:cNvPicPr>
            <a:picLocks noChangeAspect="1"/>
          </p:cNvPicPr>
          <p:nvPr/>
        </p:nvPicPr>
        <p:blipFill>
          <a:blip r:embed="rId2"/>
          <a:srcRect l="7531" b="1558"/>
          <a:stretch>
            <a:fillRect/>
          </a:stretch>
        </p:blipFill>
        <p:spPr>
          <a:xfrm>
            <a:off x="2960370" y="2282190"/>
            <a:ext cx="2853690" cy="681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6"/>
          <p:cNvPicPr>
            <a:picLocks noChangeAspect="1"/>
          </p:cNvPicPr>
          <p:nvPr/>
        </p:nvPicPr>
        <p:blipFill>
          <a:blip r:embed="rId3"/>
          <a:srcRect l="6164" b="2525"/>
          <a:stretch>
            <a:fillRect/>
          </a:stretch>
        </p:blipFill>
        <p:spPr>
          <a:xfrm>
            <a:off x="1755140" y="613410"/>
            <a:ext cx="5616575" cy="1054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 bwMode="auto">
          <a:xfrm>
            <a:off x="6354366" y="627460"/>
            <a:ext cx="1003697" cy="368935"/>
          </a:xfrm>
          <a:prstGeom prst="rect">
            <a:avLst/>
          </a:prstGeom>
          <a:solidFill>
            <a:srgbClr val="00B0F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 bwMode="auto">
          <a:xfrm>
            <a:off x="3507581" y="627460"/>
            <a:ext cx="1016794" cy="368935"/>
          </a:xfrm>
          <a:prstGeom prst="rect">
            <a:avLst/>
          </a:prstGeom>
          <a:solidFill>
            <a:srgbClr val="00B0F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 bwMode="auto">
          <a:xfrm>
            <a:off x="5584031" y="627460"/>
            <a:ext cx="661988" cy="368935"/>
          </a:xfrm>
          <a:prstGeom prst="rect">
            <a:avLst/>
          </a:prstGeom>
          <a:solidFill>
            <a:srgbClr val="FFFF0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 bwMode="auto">
          <a:xfrm>
            <a:off x="2046685" y="627460"/>
            <a:ext cx="335756" cy="368935"/>
          </a:xfrm>
          <a:prstGeom prst="rect">
            <a:avLst/>
          </a:prstGeom>
          <a:solidFill>
            <a:srgbClr val="FFFF00">
              <a:alpha val="46000"/>
            </a:srgbClr>
          </a:solidFill>
          <a:ln w="12700" cap="sq">
            <a:solidFill>
              <a:srgbClr val="F45B42">
                <a:alpha val="74000"/>
              </a:srgbClr>
            </a:solidFill>
            <a:miter lim="800000"/>
          </a:ln>
          <a:effectLst/>
        </p:spPr>
        <p:txBody>
          <a:bodyPr lIns="0" tIns="0" rIns="0" bIns="0">
            <a:spAutoFit/>
          </a:bodyPr>
          <a:lstStyle/>
          <a:p>
            <a:pPr marR="0" algn="ctr" defTabSz="457200" fontAlgn="auto">
              <a:spcBef>
                <a:spcPct val="50000"/>
              </a:spcBef>
              <a:spcAft>
                <a:spcPts val="0"/>
              </a:spcAft>
              <a:buClrTx/>
              <a:buSzTx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2183606" y="1028700"/>
            <a:ext cx="395288" cy="3572"/>
          </a:xfrm>
          <a:prstGeom prst="line">
            <a:avLst/>
          </a:prstGeom>
          <a:ln w="79375">
            <a:solidFill>
              <a:srgbClr val="F45B42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6291263" y="844154"/>
            <a:ext cx="8335" cy="647700"/>
          </a:xfrm>
          <a:prstGeom prst="line">
            <a:avLst/>
          </a:prstGeom>
          <a:ln w="79375">
            <a:solidFill>
              <a:srgbClr val="FF000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99572" y="471488"/>
            <a:ext cx="9525" cy="647700"/>
          </a:xfrm>
          <a:prstGeom prst="line">
            <a:avLst/>
          </a:prstGeom>
          <a:ln w="79375">
            <a:solidFill>
              <a:srgbClr val="FF000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371" name="直接箭头连接符 39"/>
          <p:cNvCxnSpPr/>
          <p:nvPr/>
        </p:nvCxnSpPr>
        <p:spPr>
          <a:xfrm flipH="1">
            <a:off x="2955131" y="2571750"/>
            <a:ext cx="1401366" cy="698897"/>
          </a:xfrm>
          <a:prstGeom prst="straightConnector1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grpSp>
        <p:nvGrpSpPr>
          <p:cNvPr id="15372" name="组合 3"/>
          <p:cNvGrpSpPr/>
          <p:nvPr/>
        </p:nvGrpSpPr>
        <p:grpSpPr>
          <a:xfrm>
            <a:off x="1538288" y="3339704"/>
            <a:ext cx="1500188" cy="970359"/>
            <a:chOff x="527050" y="4452938"/>
            <a:chExt cx="2000250" cy="1293812"/>
          </a:xfrm>
        </p:grpSpPr>
        <p:pic>
          <p:nvPicPr>
            <p:cNvPr id="15373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4565650"/>
              <a:ext cx="2000250" cy="11811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" name="文本框 35"/>
            <p:cNvSpPr txBox="1"/>
            <p:nvPr/>
          </p:nvSpPr>
          <p:spPr bwMode="auto">
            <a:xfrm>
              <a:off x="1485900" y="4452938"/>
              <a:ext cx="593725" cy="491913"/>
            </a:xfrm>
            <a:prstGeom prst="rect">
              <a:avLst/>
            </a:prstGeom>
            <a:solidFill>
              <a:srgbClr val="FFFF00">
                <a:alpha val="46000"/>
              </a:srgbClr>
            </a:solidFill>
            <a:ln w="12700" cap="sq">
              <a:solidFill>
                <a:srgbClr val="F45B42">
                  <a:alpha val="74000"/>
                </a:srgbClr>
              </a:solidFill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 marR="0" algn="ctr" defTabSz="457200" fontAlgn="auto">
                <a:spcBef>
                  <a:spcPct val="50000"/>
                </a:spcBef>
                <a:spcAft>
                  <a:spcPts val="0"/>
                </a:spcAft>
                <a:buClrTx/>
                <a:buSzTx/>
                <a:defRPr/>
              </a:pPr>
              <a:endParaRPr kumimoji="0" lang="zh-CN" altLang="en-US" sz="24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41" name="直接箭头连接符 39"/>
          <p:cNvCxnSpPr/>
          <p:nvPr/>
        </p:nvCxnSpPr>
        <p:spPr>
          <a:xfrm>
            <a:off x="5651897" y="2733675"/>
            <a:ext cx="411956" cy="579835"/>
          </a:xfrm>
          <a:prstGeom prst="straightConnector1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5376" name="直接箭头连接符 39"/>
          <p:cNvCxnSpPr/>
          <p:nvPr/>
        </p:nvCxnSpPr>
        <p:spPr>
          <a:xfrm>
            <a:off x="3924300" y="2842022"/>
            <a:ext cx="491729" cy="444103"/>
          </a:xfrm>
          <a:prstGeom prst="straightConnector1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</p:cxnSp>
      <p:grpSp>
        <p:nvGrpSpPr>
          <p:cNvPr id="15377" name="组合 49"/>
          <p:cNvGrpSpPr/>
          <p:nvPr/>
        </p:nvGrpSpPr>
        <p:grpSpPr>
          <a:xfrm>
            <a:off x="3120629" y="3312319"/>
            <a:ext cx="1821656" cy="1428750"/>
            <a:chOff x="2627784" y="4476328"/>
            <a:chExt cx="2428875" cy="1905000"/>
          </a:xfrm>
        </p:grpSpPr>
        <p:pic>
          <p:nvPicPr>
            <p:cNvPr id="15378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27784" y="4476328"/>
              <a:ext cx="2428875" cy="1905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" name="文本框 50"/>
            <p:cNvSpPr txBox="1"/>
            <p:nvPr/>
          </p:nvSpPr>
          <p:spPr bwMode="auto">
            <a:xfrm>
              <a:off x="3302471" y="4704928"/>
              <a:ext cx="1260475" cy="491913"/>
            </a:xfrm>
            <a:prstGeom prst="rect">
              <a:avLst/>
            </a:prstGeom>
            <a:solidFill>
              <a:srgbClr val="00B0F0">
                <a:alpha val="46000"/>
              </a:srgbClr>
            </a:solidFill>
            <a:ln w="12700" cap="sq">
              <a:solidFill>
                <a:srgbClr val="F45B42">
                  <a:alpha val="74000"/>
                </a:srgbClr>
              </a:solidFill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 marR="0" algn="ctr" defTabSz="457200" fontAlgn="auto">
                <a:spcBef>
                  <a:spcPct val="50000"/>
                </a:spcBef>
                <a:spcAft>
                  <a:spcPts val="0"/>
                </a:spcAft>
                <a:buClrTx/>
                <a:buSzTx/>
                <a:defRPr/>
              </a:pPr>
              <a:endParaRPr kumimoji="0" lang="zh-CN" altLang="en-US" sz="24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057775" y="3396854"/>
            <a:ext cx="2828925" cy="1443038"/>
            <a:chOff x="5220072" y="4529286"/>
            <a:chExt cx="3771900" cy="1924050"/>
          </a:xfrm>
        </p:grpSpPr>
        <p:pic>
          <p:nvPicPr>
            <p:cNvPr id="15381" name="图片 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20072" y="4529286"/>
              <a:ext cx="3771900" cy="19240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3" name="文本框 52"/>
            <p:cNvSpPr txBox="1"/>
            <p:nvPr/>
          </p:nvSpPr>
          <p:spPr bwMode="auto">
            <a:xfrm>
              <a:off x="6083672" y="4581673"/>
              <a:ext cx="865188" cy="491913"/>
            </a:xfrm>
            <a:prstGeom prst="rect">
              <a:avLst/>
            </a:prstGeom>
            <a:solidFill>
              <a:srgbClr val="FFFF00">
                <a:alpha val="46000"/>
              </a:srgbClr>
            </a:solidFill>
            <a:ln w="12700" cap="sq">
              <a:solidFill>
                <a:srgbClr val="F45B42">
                  <a:alpha val="74000"/>
                </a:srgbClr>
              </a:solidFill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 marR="0" algn="ctr" defTabSz="457200" fontAlgn="auto">
                <a:spcBef>
                  <a:spcPct val="50000"/>
                </a:spcBef>
                <a:spcAft>
                  <a:spcPts val="0"/>
                </a:spcAft>
                <a:buClrTx/>
                <a:buSzTx/>
                <a:defRPr/>
              </a:pPr>
              <a:endParaRPr kumimoji="0" lang="zh-CN" altLang="en-US" sz="24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4" name="文本框 53"/>
            <p:cNvSpPr txBox="1"/>
            <p:nvPr/>
          </p:nvSpPr>
          <p:spPr bwMode="auto">
            <a:xfrm>
              <a:off x="7020297" y="4689623"/>
              <a:ext cx="1439863" cy="491913"/>
            </a:xfrm>
            <a:prstGeom prst="rect">
              <a:avLst/>
            </a:prstGeom>
            <a:solidFill>
              <a:srgbClr val="00B0F0">
                <a:alpha val="46000"/>
              </a:srgbClr>
            </a:solidFill>
            <a:ln w="12700" cap="sq">
              <a:solidFill>
                <a:srgbClr val="F45B42">
                  <a:alpha val="74000"/>
                </a:srgbClr>
              </a:solidFill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 marR="0" algn="ctr" defTabSz="457200" fontAlgn="auto">
                <a:spcBef>
                  <a:spcPct val="50000"/>
                </a:spcBef>
                <a:spcAft>
                  <a:spcPts val="0"/>
                </a:spcAft>
                <a:buClrTx/>
                <a:buSzTx/>
                <a:defRPr/>
              </a:pPr>
              <a:endParaRPr kumimoji="0" lang="zh-CN" altLang="en-US" sz="24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H="1">
            <a:off x="3413522" y="904875"/>
            <a:ext cx="8335" cy="647700"/>
          </a:xfrm>
          <a:prstGeom prst="line">
            <a:avLst/>
          </a:prstGeom>
          <a:ln w="79375">
            <a:solidFill>
              <a:srgbClr val="FF000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2465785" y="3813572"/>
            <a:ext cx="395288" cy="3572"/>
          </a:xfrm>
          <a:prstGeom prst="line">
            <a:avLst/>
          </a:prstGeom>
          <a:ln w="79375">
            <a:solidFill>
              <a:srgbClr val="F45B42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3527822" y="3759994"/>
            <a:ext cx="8335" cy="647700"/>
          </a:xfrm>
          <a:prstGeom prst="line">
            <a:avLst/>
          </a:prstGeom>
          <a:ln w="79375">
            <a:solidFill>
              <a:srgbClr val="FF0000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387" name="TextBox 33"/>
          <p:cNvSpPr txBox="1"/>
          <p:nvPr/>
        </p:nvSpPr>
        <p:spPr>
          <a:xfrm>
            <a:off x="305991" y="789385"/>
            <a:ext cx="539353" cy="3784600"/>
          </a:xfrm>
          <a:prstGeom prst="rect">
            <a:avLst/>
          </a:prstGeom>
          <a:solidFill>
            <a:srgbClr val="3333CC"/>
          </a:solidFill>
          <a:ln w="9525">
            <a:noFill/>
          </a:ln>
        </p:spPr>
        <p:txBody>
          <a:bodyPr anchor="t">
            <a:spAutoFit/>
          </a:bodyPr>
          <a:p>
            <a:pPr algn="ctr" defTabSz="457200" eaLnBrk="0" hangingPunct="0"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FFFF99"/>
                </a:solidFill>
                <a:latin typeface="黑体" panose="02010609060101010101" charset="-122"/>
                <a:ea typeface="黑体" panose="02010609060101010101" charset="-122"/>
              </a:rPr>
              <a:t>进一步建构解决的策略</a:t>
            </a:r>
            <a:endParaRPr lang="zh-CN" altLang="en-US" sz="2400" b="1" dirty="0">
              <a:solidFill>
                <a:srgbClr val="FFFF9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893</Words>
  <Application>WPS 演示</Application>
  <PresentationFormat>全屏显示(16:9)</PresentationFormat>
  <Paragraphs>129</Paragraphs>
  <Slides>20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黑体</vt:lpstr>
      <vt:lpstr>Times New Roman</vt:lpstr>
      <vt:lpstr>Arial Unicode MS</vt:lpstr>
      <vt:lpstr>Calibri</vt:lpstr>
      <vt:lpstr>等线</vt:lpstr>
      <vt:lpstr>1_Office 主题​​</vt:lpstr>
      <vt:lpstr>ChemDraw.Document.6.0</vt:lpstr>
      <vt:lpstr>ChemDraw.Document.6.0</vt:lpstr>
      <vt:lpstr>《有机推断1——常用典型信息提取与解读及在有机推断中的应用策略》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Yong Pei</cp:lastModifiedBy>
  <cp:revision>32</cp:revision>
  <dcterms:created xsi:type="dcterms:W3CDTF">2020-02-01T11:21:00Z</dcterms:created>
  <dcterms:modified xsi:type="dcterms:W3CDTF">2020-02-08T02:18:45Z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